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mf" ContentType="image/x-wm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omments/comment1.xml" ContentType="application/vnd.openxmlformats-officedocument.presentationml.comment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comments/comment2.xml" ContentType="application/vnd.openxmlformats-officedocument.presentationml.comment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omments/comment3.xml" ContentType="application/vnd.openxmlformats-officedocument.presentationml.comment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77"/>
  </p:notesMasterIdLst>
  <p:handoutMasterIdLst>
    <p:handoutMasterId r:id="rId78"/>
  </p:handoutMasterIdLst>
  <p:sldIdLst>
    <p:sldId id="257" r:id="rId2"/>
    <p:sldId id="483" r:id="rId3"/>
    <p:sldId id="484" r:id="rId4"/>
    <p:sldId id="485" r:id="rId5"/>
    <p:sldId id="619" r:id="rId6"/>
    <p:sldId id="621" r:id="rId7"/>
    <p:sldId id="591" r:id="rId8"/>
    <p:sldId id="446" r:id="rId9"/>
    <p:sldId id="622" r:id="rId10"/>
    <p:sldId id="511" r:id="rId11"/>
    <p:sldId id="815" r:id="rId12"/>
    <p:sldId id="394" r:id="rId13"/>
    <p:sldId id="731" r:id="rId14"/>
    <p:sldId id="729" r:id="rId15"/>
    <p:sldId id="813" r:id="rId16"/>
    <p:sldId id="773" r:id="rId17"/>
    <p:sldId id="690" r:id="rId18"/>
    <p:sldId id="691" r:id="rId19"/>
    <p:sldId id="696" r:id="rId20"/>
    <p:sldId id="697" r:id="rId21"/>
    <p:sldId id="699" r:id="rId22"/>
    <p:sldId id="698" r:id="rId23"/>
    <p:sldId id="700" r:id="rId24"/>
    <p:sldId id="701" r:id="rId25"/>
    <p:sldId id="809" r:id="rId26"/>
    <p:sldId id="818" r:id="rId27"/>
    <p:sldId id="790" r:id="rId28"/>
    <p:sldId id="789" r:id="rId29"/>
    <p:sldId id="708" r:id="rId30"/>
    <p:sldId id="711" r:id="rId31"/>
    <p:sldId id="712" r:id="rId32"/>
    <p:sldId id="817" r:id="rId33"/>
    <p:sldId id="721" r:id="rId34"/>
    <p:sldId id="722" r:id="rId35"/>
    <p:sldId id="724" r:id="rId36"/>
    <p:sldId id="531" r:id="rId37"/>
    <p:sldId id="819" r:id="rId38"/>
    <p:sldId id="727" r:id="rId39"/>
    <p:sldId id="820" r:id="rId40"/>
    <p:sldId id="664" r:id="rId41"/>
    <p:sldId id="755" r:id="rId42"/>
    <p:sldId id="663" r:id="rId43"/>
    <p:sldId id="661" r:id="rId44"/>
    <p:sldId id="810" r:id="rId45"/>
    <p:sldId id="750" r:id="rId46"/>
    <p:sldId id="780" r:id="rId47"/>
    <p:sldId id="811" r:id="rId48"/>
    <p:sldId id="778" r:id="rId49"/>
    <p:sldId id="779" r:id="rId50"/>
    <p:sldId id="781" r:id="rId51"/>
    <p:sldId id="786" r:id="rId52"/>
    <p:sldId id="761" r:id="rId53"/>
    <p:sldId id="788" r:id="rId54"/>
    <p:sldId id="762" r:id="rId55"/>
    <p:sldId id="800" r:id="rId56"/>
    <p:sldId id="801" r:id="rId57"/>
    <p:sldId id="799" r:id="rId58"/>
    <p:sldId id="812" r:id="rId59"/>
    <p:sldId id="802" r:id="rId60"/>
    <p:sldId id="804" r:id="rId61"/>
    <p:sldId id="756" r:id="rId62"/>
    <p:sldId id="740" r:id="rId63"/>
    <p:sldId id="776" r:id="rId64"/>
    <p:sldId id="764" r:id="rId65"/>
    <p:sldId id="787" r:id="rId66"/>
    <p:sldId id="734" r:id="rId67"/>
    <p:sldId id="807" r:id="rId68"/>
    <p:sldId id="808" r:id="rId69"/>
    <p:sldId id="805" r:id="rId70"/>
    <p:sldId id="816" r:id="rId71"/>
    <p:sldId id="733" r:id="rId72"/>
    <p:sldId id="364" r:id="rId73"/>
    <p:sldId id="574" r:id="rId74"/>
    <p:sldId id="803" r:id="rId75"/>
    <p:sldId id="772" r:id="rId76"/>
  </p:sldIdLst>
  <p:sldSz cx="10287000" cy="6858000" type="35mm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Rengo Franco" initials="RF" lastIdx="86" clrIdx="6"/>
  <p:cmAuthor id="1" name="Rengo Franco" initials="RF [17]" lastIdx="1" clrIdx="0"/>
  <p:cmAuthor id="2" name="Rengo Franco" initials="RF [23]" lastIdx="1" clrIdx="1"/>
  <p:cmAuthor id="3" name="Rengo Franco" initials="RF [24]" lastIdx="1" clrIdx="2"/>
  <p:cmAuthor id="4" name="Rengo Franco" initials="RF [25]" lastIdx="1" clrIdx="3"/>
  <p:cmAuthor id="5" name="Rengo Franco" initials="RF [22]" lastIdx="1" clrIdx="4"/>
  <p:cmAuthor id="6" name="Rengo Franco" initials="RF [26]" lastIdx="1" clrIdx="5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CC"/>
    <a:srgbClr val="003399"/>
    <a:srgbClr val="00F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53" autoAdjust="0"/>
    <p:restoredTop sz="86425"/>
  </p:normalViewPr>
  <p:slideViewPr>
    <p:cSldViewPr snapToGrid="0">
      <p:cViewPr varScale="1">
        <p:scale>
          <a:sx n="74" d="100"/>
          <a:sy n="74" d="100"/>
        </p:scale>
        <p:origin x="1339" y="67"/>
      </p:cViewPr>
      <p:guideLst>
        <p:guide orient="horz" pos="2160"/>
        <p:guide pos="3240"/>
      </p:guideLst>
    </p:cSldViewPr>
  </p:slideViewPr>
  <p:outlineViewPr>
    <p:cViewPr>
      <p:scale>
        <a:sx n="33" d="100"/>
        <a:sy n="33" d="100"/>
      </p:scale>
      <p:origin x="0" y="-1352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80" d="100"/>
        <a:sy n="1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commentAuthors" Target="commentAuthor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handoutMaster" Target="handoutMasters/handoutMaster1.xml"/><Relationship Id="rId8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/Relationships>
</file>

<file path=ppt/comments/comment1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0-11-17T13:41:25.986" idx="41">
    <p:pos x="10" y="10"/>
    <p:text>Naturalmente l’invecchiamento patologico è definito dalla malattia, o meglio, dalle malattie.
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2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0-11-23T10:38:32.559" idx="61">
    <p:pos x="10" y="10"/>
    <p:text>Allo stesso modo, in età geriatrica constatiamo un’elevata prevalenza di “Demenze” che…….
</p:text>
    <p:extLst>
      <p:ext uri="{C676402C-5697-4E1C-873F-D02D1690AC5C}">
        <p15:threadingInfo xmlns:p15="http://schemas.microsoft.com/office/powerpoint/2012/main" timeZoneBias="-60"/>
      </p:ext>
    </p:extLst>
  </p:cm>
</p:cmLst>
</file>

<file path=ppt/comments/comment3.xml><?xml version="1.0" encoding="utf-8"?>
<p:cmLst xmlns:a="http://schemas.openxmlformats.org/drawingml/2006/main" xmlns:r="http://schemas.openxmlformats.org/officeDocument/2006/relationships" xmlns:p="http://schemas.openxmlformats.org/presentationml/2006/main">
  <p:cm authorId="7" dt="2020-11-23T14:23:15.665" idx="70">
    <p:pos x="10" y="10"/>
    <p:text>Oltre il grado di  “Vulnerabilità”, espressione dellla riduzione delle riserve funzionali di organi ed apparati in corso di invecchiamento fisiologico,l a “Fragilità” nell’ambito del l’invecchiamento patologico condiziona al massimo la prognosi dell’anziano COVID-19. 
</p:text>
    <p:extLst>
      <p:ext uri="{C676402C-5697-4E1C-873F-D02D1690AC5C}">
        <p15:threadingInfo xmlns:p15="http://schemas.microsoft.com/office/powerpoint/2012/main" timeZoneBias="-60"/>
      </p:ext>
    </p:extLst>
  </p:cm>
</p:cmLst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6D62E6-1357-5D43-8606-03D022DC37A3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6956CDB-6B8F-9B42-845A-3DB45AD672CF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701010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279FC24-2B63-4FED-B072-802B9F4AE275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14425" y="1143000"/>
            <a:ext cx="462915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AC99D2C-CD0E-4EC6-A6F5-2DFE91F73EA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069588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8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14400" y="4343400"/>
            <a:ext cx="5029200" cy="4114800"/>
          </a:xfrm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b="0" dirty="0">
                <a:latin typeface="+mn-lt"/>
              </a:rPr>
              <a:t>Cercherò di rispondere al</a:t>
            </a:r>
            <a:r>
              <a:rPr lang="it-IT" altLang="it-IT" b="0" baseline="0" dirty="0">
                <a:latin typeface="+mn-lt"/>
              </a:rPr>
              <a:t> quesito</a:t>
            </a:r>
            <a:r>
              <a:rPr lang="it-IT" altLang="it-IT" b="0" dirty="0">
                <a:latin typeface="+mn-lt"/>
              </a:rPr>
              <a:t> “</a:t>
            </a:r>
            <a:r>
              <a:rPr lang="it-IT" altLang="it-IT" b="0" dirty="0" err="1">
                <a:latin typeface="+mn-lt"/>
              </a:rPr>
              <a:t>Perchè</a:t>
            </a:r>
            <a:r>
              <a:rPr lang="it-IT" altLang="it-IT" b="0" baseline="0" dirty="0">
                <a:latin typeface="+mn-lt"/>
              </a:rPr>
              <a:t> gli anziani presentano una mortalità maggiore in corso di infezione </a:t>
            </a:r>
            <a:r>
              <a:rPr lang="it-IT" altLang="it-IT" b="0" baseline="0">
                <a:latin typeface="+mn-lt"/>
              </a:rPr>
              <a:t>da COVID-19?”.</a:t>
            </a:r>
            <a:endParaRPr lang="it-IT" altLang="it-IT" b="0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60894951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/>
              <a:t>Lo “Invecchiamento” è un fenomeno biologico estremamente complesso, di cui è stato impossibile  trovare una definizione sintetica accettabile. Tuttavia sappiamo che l’Invecchiamento è condizionato dall’età, dagli stili di vita seguiti nel corso della vita e dall’ambiente. Dobbiamo ricordare che gli stili di vita e l’ambiente sono capaci di modificare l’espressione genica presente alla nascita nel singolo individuo (epigenetica).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7336477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Schematicamente potremmo rappresentare la performance di un organo/sistema/apparato vitale nel corso della vita da una “cometa rossa”.</a:t>
            </a:r>
            <a:r>
              <a:rPr lang="it-IT" baseline="0" dirty="0"/>
              <a:t> </a:t>
            </a:r>
            <a:r>
              <a:rPr lang="it-IT" dirty="0"/>
              <a:t>La "performance </a:t>
            </a:r>
            <a:r>
              <a:rPr lang="it-IT" dirty="0" err="1"/>
              <a:t>anatomo</a:t>
            </a:r>
            <a:r>
              <a:rPr lang="it-IT" dirty="0"/>
              <a:t>-funzionale” raggiunge la sua massima espressione intorno ai 25aa per poi decrescere lentamente sino ai 65aa, quando assume una più</a:t>
            </a:r>
            <a:r>
              <a:rPr lang="it-IT" baseline="0" dirty="0"/>
              <a:t> rapida </a:t>
            </a:r>
            <a:r>
              <a:rPr lang="it-IT" dirty="0"/>
              <a:t>caduta con l'avanzare dell'età. Il campione nel</a:t>
            </a:r>
            <a:r>
              <a:rPr lang="it-IT" baseline="0" dirty="0"/>
              <a:t> corso della vita </a:t>
            </a:r>
            <a:r>
              <a:rPr lang="it-IT" dirty="0"/>
              <a:t>è caratterizzato da una grande omogeneità nelle età pediatriche e nel giovane-adulto sino ai 25aa; successivamente diventa sempre più eterogeneo con il crescere dell'età, raggiungendo il massimo di eterogeneità quando si superano i 65aa. Dopo i 65aa possiamo osservare un “Invecchiamento di successo” con minime perdite di performance </a:t>
            </a:r>
            <a:r>
              <a:rPr lang="it-IT" dirty="0" err="1"/>
              <a:t>anatomo</a:t>
            </a:r>
            <a:r>
              <a:rPr lang="it-IT" dirty="0"/>
              <a:t>-funzionali o, più spesso, lo</a:t>
            </a:r>
            <a:r>
              <a:rPr lang="it-IT" baseline="0" dirty="0"/>
              <a:t> “Invecchiamento comune” con perdite di performance molto più importanti, tuttavia in assenza di patologie importanti.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0506151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progressiva perdita </a:t>
            </a:r>
            <a:r>
              <a:rPr lang="it-IT" dirty="0" err="1"/>
              <a:t>anatomo</a:t>
            </a:r>
            <a:r>
              <a:rPr lang="it-IT" dirty="0"/>
              <a:t>-funzionale, definita da alcuni Ricercatori</a:t>
            </a:r>
            <a:r>
              <a:rPr lang="it-IT" baseline="0" dirty="0"/>
              <a:t> </a:t>
            </a:r>
            <a:r>
              <a:rPr lang="it-IT" dirty="0"/>
              <a:t>“Vulnerabilità”, come descritto nella precedente DIA</a:t>
            </a:r>
            <a:r>
              <a:rPr lang="it-IT" baseline="0" dirty="0"/>
              <a:t> </a:t>
            </a:r>
            <a:r>
              <a:rPr lang="it-IT" dirty="0"/>
              <a:t>incrementa con</a:t>
            </a:r>
            <a:r>
              <a:rPr lang="it-IT" baseline="0" dirty="0"/>
              <a:t> l’avanzare dell’età.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1927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Va comunque precisato che</a:t>
            </a:r>
            <a:r>
              <a:rPr lang="it-IT" baseline="0" dirty="0"/>
              <a:t> l’invecchiamento fisiologico delle diverse funzioni dei vari organi/sistemi/apparati si riducono in età geriatrica diversamente tra loro. Nella DIA, infatti, rileviamo che alcuni parametri neurologici </a:t>
            </a:r>
            <a:r>
              <a:rPr lang="it-IT" i="1" baseline="0" dirty="0"/>
              <a:t>(velocità di conduzione nervosa)</a:t>
            </a:r>
            <a:r>
              <a:rPr lang="it-IT" baseline="0" dirty="0"/>
              <a:t> e cardiologici (</a:t>
            </a:r>
            <a:r>
              <a:rPr lang="it-IT" i="1" baseline="0" dirty="0"/>
              <a:t>indice cardiaco a riposo) </a:t>
            </a:r>
            <a:r>
              <a:rPr lang="it-IT" i="0" baseline="0" dirty="0"/>
              <a:t>a 90aa si riducono rispettivamente del 10% e del 30% mentre altri parametri polmonari (VO</a:t>
            </a:r>
            <a:r>
              <a:rPr lang="it-IT" i="0" baseline="-25000" dirty="0"/>
              <a:t>2 </a:t>
            </a:r>
            <a:r>
              <a:rPr lang="it-IT" i="0" baseline="0" dirty="0"/>
              <a:t> </a:t>
            </a:r>
            <a:r>
              <a:rPr lang="it-IT" i="0" baseline="0" dirty="0" err="1"/>
              <a:t>max</a:t>
            </a:r>
            <a:r>
              <a:rPr lang="it-IT" i="0" baseline="0" dirty="0"/>
              <a:t> e capacità vitale)  e renali (filtrato glomerulare e portata renale plasmatica)  possono ridursi del 50-60%.</a:t>
            </a:r>
            <a:endParaRPr lang="it-IT" i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171AF89-B8F6-E245-8ACF-5FB7A3BC0050}" type="slidenum">
              <a:rPr lang="it-IT" altLang="x-none" smtClean="0"/>
              <a:pPr/>
              <a:t>13</a:t>
            </a:fld>
            <a:endParaRPr lang="it-IT" altLang="x-none"/>
          </a:p>
        </p:txBody>
      </p:sp>
    </p:spTree>
    <p:extLst>
      <p:ext uri="{BB962C8B-B14F-4D97-AF65-F5344CB8AC3E}">
        <p14:creationId xmlns:p14="http://schemas.microsoft.com/office/powerpoint/2010/main" val="196277230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Alla fine di questo </a:t>
            </a:r>
            <a:r>
              <a:rPr lang="it-IT" dirty="0" err="1"/>
              <a:t>escursus</a:t>
            </a:r>
            <a:r>
              <a:rPr lang="it-IT" baseline="0" dirty="0"/>
              <a:t> sulle caratteristiche dell’invecchiamento fisiologico, è opportuno sottolineare che la riduzione delle riserve funzionali dell’invecchiamento fisiologico recita un ruolo nel condizionare la prognosi di malattie acute e/o croniche 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43174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L’infezione COIVID-19, attraverso le alterazioni ultra-strutturali riportate nella parte destra della DIA,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riduce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nell’anziano la resistenza dell’ospite e la tolleranza alla malattia.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D0E4F-F469-46A9-805D-B1A51383A097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845123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Una volta esaurita la trattazione del ruolo dell’invecchiamento fisiologico nella prognosi delle malattie, passiamo all’analisi dell’invecchiamento patologico.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553061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Naturalmente l’invecchiamento patologico è definito dalla malattia, o meglio, dalle malattie (</a:t>
            </a:r>
            <a:r>
              <a:rPr lang="it-IT" dirty="0" err="1"/>
              <a:t>comorbilità</a:t>
            </a:r>
            <a:r>
              <a:rPr lang="it-IT" dirty="0"/>
              <a:t>) che colpiscono il modello biologico dell’uomo in età geriatrica.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376575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variabilità che abbiamo visto nell’invecchiamento fisiologico è ancora </a:t>
            </a:r>
            <a:r>
              <a:rPr lang="it-IT" dirty="0" err="1"/>
              <a:t>maggione</a:t>
            </a:r>
            <a:r>
              <a:rPr lang="it-IT" dirty="0"/>
              <a:t> nell’invecchiamento</a:t>
            </a:r>
            <a:r>
              <a:rPr lang="it-IT" baseline="0" dirty="0"/>
              <a:t> patologico. Seguendo infatti i singoli casi </a:t>
            </a:r>
            <a:r>
              <a:rPr lang="it-IT" dirty="0"/>
              <a:t>ci rendiamo conto che le malattie possono compromettere la condizione funzionale molto poco (vedi triangoli</a:t>
            </a:r>
            <a:r>
              <a:rPr lang="it-IT" baseline="0" dirty="0"/>
              <a:t> rossi</a:t>
            </a:r>
            <a:r>
              <a:rPr lang="it-IT" dirty="0"/>
              <a:t> in alto vicini</a:t>
            </a:r>
            <a:r>
              <a:rPr lang="it-IT" baseline="0" dirty="0"/>
              <a:t> alla cometa rossa dell’invecchiamento fisiologico) o altrimenti moltissimo (vedi triangoli in basso), che definiscono i pz non-autosufficienti, addirittura allettati.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66123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Nell’ambito dell’invecchiamento patologico la forma clinica più complessa è rappresentata</a:t>
            </a:r>
            <a:r>
              <a:rPr lang="it-IT" baseline="0" dirty="0"/>
              <a:t> </a:t>
            </a:r>
            <a:r>
              <a:rPr lang="it-IT" dirty="0"/>
              <a:t>dallo “Anziano Fragile”, che pesa per il 10-20%</a:t>
            </a:r>
            <a:r>
              <a:rPr lang="it-IT" baseline="0" dirty="0"/>
              <a:t> tra gli ultra-65enni e per il 60-80% tra gli ultra-80enni.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2569143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Nei Paesi industrializzati</a:t>
            </a:r>
            <a:r>
              <a:rPr lang="it-IT" baseline="0" dirty="0"/>
              <a:t> </a:t>
            </a:r>
            <a:r>
              <a:rPr lang="it-IT" dirty="0"/>
              <a:t>alla fine degli anni ‘70 abbiamo</a:t>
            </a:r>
            <a:r>
              <a:rPr lang="it-IT" baseline="0" dirty="0"/>
              <a:t> </a:t>
            </a:r>
            <a:r>
              <a:rPr lang="it-IT" dirty="0"/>
              <a:t> assistito alla</a:t>
            </a:r>
            <a:r>
              <a:rPr lang="it-IT" baseline="0" dirty="0"/>
              <a:t> “</a:t>
            </a:r>
            <a:r>
              <a:rPr lang="it-IT" dirty="0"/>
              <a:t>epidemia” dell’invecchiamento della popolazione, che ha colpito il Giappone e in particolare in</a:t>
            </a:r>
            <a:r>
              <a:rPr lang="it-IT" baseline="0" dirty="0"/>
              <a:t> </a:t>
            </a:r>
            <a:r>
              <a:rPr lang="it-IT" dirty="0"/>
              <a:t>Europa l’Italia.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443611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Lo “Anziano Fragile” è definito da un soggetto molto avanti</a:t>
            </a:r>
            <a:r>
              <a:rPr lang="it-IT" baseline="0" dirty="0"/>
              <a:t> nell’età (ultra-80enne) e quindi con molto ridotte riserve funzionali residue (elevata Vulnerabilità), con multiple patologie nello stesso organo (organo target), alta </a:t>
            </a:r>
            <a:r>
              <a:rPr lang="it-IT" baseline="0" dirty="0" err="1"/>
              <a:t>comorbilità</a:t>
            </a:r>
            <a:r>
              <a:rPr lang="it-IT" baseline="0" dirty="0"/>
              <a:t> extra-organo target, </a:t>
            </a:r>
            <a:r>
              <a:rPr lang="it-IT" baseline="0" dirty="0" err="1"/>
              <a:t>polifarmaco</a:t>
            </a:r>
            <a:r>
              <a:rPr lang="it-IT" baseline="0" dirty="0"/>
              <a:t>-terapia e rischio di reazione avverse ai farmaci (</a:t>
            </a:r>
            <a:r>
              <a:rPr lang="it-IT" baseline="0" dirty="0" err="1"/>
              <a:t>ADRs</a:t>
            </a:r>
            <a:r>
              <a:rPr lang="it-IT" baseline="0" dirty="0"/>
              <a:t>), stato critico socio-economico-ambientale e disabilità fisica e/o mentale. E’ evidente che nelle fasce di età più avanzate la </a:t>
            </a:r>
            <a:r>
              <a:rPr lang="it-IT" baseline="0" dirty="0" err="1"/>
              <a:t>monopatologia</a:t>
            </a:r>
            <a:r>
              <a:rPr lang="it-IT" baseline="0" dirty="0"/>
              <a:t> è  poco frequente.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449064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disabilità è condizionata dalla compromissione fisica e/o</a:t>
            </a:r>
            <a:r>
              <a:rPr lang="it-IT" baseline="0" dirty="0"/>
              <a:t> </a:t>
            </a:r>
            <a:r>
              <a:rPr lang="it-IT" dirty="0"/>
              <a:t>mentale e dalle</a:t>
            </a:r>
            <a:r>
              <a:rPr lang="it-IT" baseline="0" dirty="0"/>
              <a:t> condizioni socio-economico-ambientali.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413618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</a:t>
            </a:r>
            <a:r>
              <a:rPr lang="it-IT" dirty="0" err="1"/>
              <a:t>Comorbilità</a:t>
            </a:r>
            <a:r>
              <a:rPr lang="it-IT" dirty="0"/>
              <a:t> condiziona significativamente</a:t>
            </a:r>
            <a:r>
              <a:rPr lang="it-IT" baseline="0" dirty="0"/>
              <a:t> la sopravvivenza in età geriatrica, soprattutto negli ultra-80enni.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601472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534988" indent="-534988" algn="just">
              <a:defRPr/>
            </a:pPr>
            <a:r>
              <a:rPr lang="it-IT" sz="1200" dirty="0"/>
              <a:t>Allo stesso modo la Disabilità condiziona  significativamente la sopravvivenza in età geriatrica ed in maniera maggiore rispetto alla</a:t>
            </a:r>
            <a:r>
              <a:rPr lang="it-IT" sz="1200" baseline="0" dirty="0"/>
              <a:t> </a:t>
            </a:r>
            <a:r>
              <a:rPr lang="it-IT" sz="1200" baseline="0" dirty="0" err="1"/>
              <a:t>Comorbili</a:t>
            </a:r>
            <a:r>
              <a:rPr lang="it-IT" sz="1200" dirty="0" err="1"/>
              <a:t>ità</a:t>
            </a:r>
            <a:r>
              <a:rPr lang="it-IT" sz="1200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397663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sintesi, l’animazione della</a:t>
            </a:r>
            <a:r>
              <a:rPr lang="it-IT" baseline="0" dirty="0"/>
              <a:t> DIA distingue </a:t>
            </a:r>
            <a:r>
              <a:rPr lang="it-IT" dirty="0"/>
              <a:t>la </a:t>
            </a:r>
            <a:r>
              <a:rPr lang="it-IT" dirty="0" err="1"/>
              <a:t>Comorbidità</a:t>
            </a:r>
            <a:r>
              <a:rPr lang="it-IT" dirty="0"/>
              <a:t>,</a:t>
            </a:r>
            <a:r>
              <a:rPr lang="it-IT" baseline="0" dirty="0"/>
              <a:t> </a:t>
            </a:r>
            <a:r>
              <a:rPr lang="it-IT" dirty="0"/>
              <a:t>la </a:t>
            </a:r>
            <a:r>
              <a:rPr lang="it-IT" dirty="0" err="1"/>
              <a:t>Polimorbidità</a:t>
            </a:r>
            <a:r>
              <a:rPr lang="it-IT" dirty="0"/>
              <a:t> e gli</a:t>
            </a:r>
            <a:r>
              <a:rPr lang="it-IT" baseline="0" dirty="0"/>
              <a:t> </a:t>
            </a:r>
            <a:r>
              <a:rPr lang="it-IT" dirty="0"/>
              <a:t> altri fattori sanitari e non sanitari</a:t>
            </a:r>
            <a:r>
              <a:rPr lang="it-IT" baseline="0" dirty="0"/>
              <a:t> che </a:t>
            </a:r>
            <a:r>
              <a:rPr lang="it-IT" dirty="0"/>
              <a:t>condizionano la Complessità Clinica dell’Anziano fragile.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575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Passiamo ora ad analizzare le caratteristiche dell’</a:t>
            </a:r>
            <a:r>
              <a:rPr lang="it-IT" baseline="0" dirty="0"/>
              <a:t>I</a:t>
            </a:r>
            <a:r>
              <a:rPr lang="it-IT" dirty="0"/>
              <a:t>nvecchiamento Patologico dei principali</a:t>
            </a:r>
            <a:r>
              <a:rPr lang="it-IT" baseline="0" dirty="0"/>
              <a:t> </a:t>
            </a:r>
            <a:r>
              <a:rPr lang="it-IT" dirty="0"/>
              <a:t>organi vitali</a:t>
            </a:r>
            <a:r>
              <a:rPr lang="it-IT" baseline="0" dirty="0"/>
              <a:t>, che svolgono un ruolo fondamentale nella fisiopatologia e nella mortalità dell’infezione da Covid-19 nell’Anziano.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0753490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</a:t>
            </a:r>
            <a:r>
              <a:rPr lang="it-IT" baseline="0" dirty="0"/>
              <a:t> primo prendiamo in considerazione l’apparato respiratorio.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25779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polmoniti di</a:t>
            </a:r>
            <a:r>
              <a:rPr lang="it-IT" baseline="0" dirty="0"/>
              <a:t> diversa etiologia sono tra le patologie polmonari ad alta prevalenza nell’anziano (&gt;100-199/100mila) e a prognosi severa.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27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8207396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polmoniti</a:t>
            </a:r>
            <a:r>
              <a:rPr lang="it-IT" baseline="0" dirty="0"/>
              <a:t> di diversa etiologia rappresentano in Europa e negli USA la 6^ causa di morte e la 1^ tra le malattie infettive, colpendo soprattutto l’età pediatrica &lt;5aa e quella geriatrica &gt;75aa.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28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31728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L’altra patologia polmonare frequente negli anziani è la </a:t>
            </a:r>
            <a:r>
              <a:rPr lang="it-IT" dirty="0" err="1"/>
              <a:t>Broncopneumopatia</a:t>
            </a:r>
            <a:r>
              <a:rPr lang="it-IT" dirty="0"/>
              <a:t> cronica ostruttiva -</a:t>
            </a:r>
            <a:r>
              <a:rPr lang="it-IT" baseline="0" dirty="0"/>
              <a:t> BPCO (COPD), che nei Paesi industrializzati dal 1990 al 2020 è passata dal 12^ al 5^ posto tra le principali malattie.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2055863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L’Italia, infatti, è stato il primo Paese</a:t>
            </a:r>
            <a:r>
              <a:rPr lang="it-IT" baseline="0" dirty="0"/>
              <a:t> nel mondo ad aver raggiunto nel 1995 l’equivalenza demografica tra gli ultra-65enni ed i giovani 0-19aa. Inoltre, insieme al Giappone, l’Italia ha registrato i più elevati incrementi di ultra-80enni tra il 1995 e il 2020.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156332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BPCO, come</a:t>
            </a:r>
            <a:r>
              <a:rPr lang="it-IT" baseline="0" dirty="0"/>
              <a:t> </a:t>
            </a:r>
            <a:r>
              <a:rPr lang="it-IT" dirty="0"/>
              <a:t>le altre patologie polmonari ad alta prevalenza</a:t>
            </a:r>
            <a:r>
              <a:rPr lang="it-IT" baseline="0" dirty="0"/>
              <a:t> </a:t>
            </a:r>
            <a:r>
              <a:rPr lang="it-IT" dirty="0"/>
              <a:t>in età geriatrica, si accompagna ad alti gradi di </a:t>
            </a:r>
            <a:r>
              <a:rPr lang="it-IT" dirty="0" err="1"/>
              <a:t>Comorbilità</a:t>
            </a:r>
            <a:r>
              <a:rPr lang="it-IT" dirty="0"/>
              <a:t>, che rende</a:t>
            </a:r>
            <a:r>
              <a:rPr lang="it-IT" baseline="0" dirty="0"/>
              <a:t> complessa la situazione clinica e ne peggiora la prognosi.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8788532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condizioni cliniche che peggiorano la BPCO sono naturalmente le “Esacerbazioni infettive” e la</a:t>
            </a:r>
            <a:r>
              <a:rPr lang="it-IT" baseline="0" dirty="0"/>
              <a:t> “</a:t>
            </a:r>
            <a:r>
              <a:rPr lang="it-IT" baseline="0" dirty="0" err="1"/>
              <a:t>Sleep</a:t>
            </a:r>
            <a:r>
              <a:rPr lang="it-IT" baseline="0" dirty="0"/>
              <a:t> apnea”, </a:t>
            </a:r>
            <a:r>
              <a:rPr lang="it-IT" dirty="0"/>
              <a:t>seguite da una serie di</a:t>
            </a:r>
            <a:r>
              <a:rPr lang="it-IT" baseline="0" dirty="0"/>
              <a:t> </a:t>
            </a:r>
            <a:r>
              <a:rPr lang="it-IT" dirty="0"/>
              <a:t>cause extra-polmonari nell’ambito della </a:t>
            </a:r>
            <a:r>
              <a:rPr lang="it-IT" dirty="0" err="1"/>
              <a:t>Comorbilità</a:t>
            </a:r>
            <a:r>
              <a:rPr lang="it-IT" dirty="0"/>
              <a:t>. Questa condizione clinica complessa induce</a:t>
            </a:r>
            <a:r>
              <a:rPr lang="it-IT" baseline="0" dirty="0"/>
              <a:t> molto spesso</a:t>
            </a:r>
            <a:r>
              <a:rPr lang="it-IT" dirty="0"/>
              <a:t> precipizi funzionali </a:t>
            </a:r>
            <a:r>
              <a:rPr lang="it-IT" baseline="0" dirty="0"/>
              <a:t>di vari organi/sistemi/apparati, cosiddetti “Scompensi a cascata”, che provocano gravi </a:t>
            </a:r>
            <a:r>
              <a:rPr lang="it-IT" dirty="0"/>
              <a:t>squilibri idro-elettrolitici</a:t>
            </a:r>
            <a:r>
              <a:rPr lang="it-IT" baseline="0" dirty="0"/>
              <a:t> o del sistema acido-base.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76074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Passando all’analisi delle principali patologie dell’apparato cardio-vascolare dell’anziano, riscontriamo che</a:t>
            </a:r>
            <a:r>
              <a:rPr lang="mr-IN" dirty="0"/>
              <a:t>…</a:t>
            </a:r>
            <a:r>
              <a:rPr lang="it-IT" dirty="0"/>
              <a:t>..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32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02252755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 </a:t>
            </a:r>
            <a:r>
              <a:rPr lang="it-IT" dirty="0" err="1"/>
              <a:t>Malatie</a:t>
            </a:r>
            <a:r>
              <a:rPr lang="it-IT" dirty="0"/>
              <a:t> cardio-vascolari (CVD) nei Paesi industrializzati sono passate dal 1990 al 2020 dal 5^ al 1^ </a:t>
            </a:r>
            <a:r>
              <a:rPr lang="it-IT" dirty="0" err="1"/>
              <a:t>postotra</a:t>
            </a:r>
            <a:r>
              <a:rPr lang="it-IT" baseline="0" dirty="0"/>
              <a:t> le principali malattie.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33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088913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dirty="0"/>
              <a:t>…</a:t>
            </a:r>
            <a:r>
              <a:rPr lang="it-IT" dirty="0"/>
              <a:t> la Cardiopatia Ischemica (CAD) e le</a:t>
            </a:r>
            <a:r>
              <a:rPr lang="it-IT" baseline="0" dirty="0"/>
              <a:t> </a:t>
            </a:r>
            <a:r>
              <a:rPr lang="it-IT" baseline="0" dirty="0" err="1"/>
              <a:t>Vasculopatie</a:t>
            </a:r>
            <a:r>
              <a:rPr lang="it-IT" baseline="0" dirty="0"/>
              <a:t> Arteriose Periferiche (PAD) rappresentano il 75% delle Cardio-</a:t>
            </a:r>
            <a:r>
              <a:rPr lang="it-IT" baseline="0" dirty="0" err="1"/>
              <a:t>vasculopatie</a:t>
            </a:r>
            <a:r>
              <a:rPr lang="it-IT" baseline="0" dirty="0"/>
              <a:t>, mentre le Cerebro-</a:t>
            </a:r>
            <a:r>
              <a:rPr lang="it-IT" baseline="0" dirty="0" err="1"/>
              <a:t>vasculopatie</a:t>
            </a:r>
            <a:r>
              <a:rPr lang="it-IT" baseline="0" dirty="0"/>
              <a:t> (CVP) presentano una prevalenza molto minore, che si incrementa nelle fasce di età maggiore (&gt;75-80aa).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34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55871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 fattori di rischio cardiovascolari presenti nella CAD, nella PAD</a:t>
            </a:r>
            <a:r>
              <a:rPr lang="it-IT" baseline="0" dirty="0"/>
              <a:t>, </a:t>
            </a:r>
            <a:r>
              <a:rPr lang="it-IT" dirty="0"/>
              <a:t>nelle CVP e nelle loro associazioni sono analoghi. La </a:t>
            </a:r>
            <a:r>
              <a:rPr lang="it-IT" dirty="0" err="1"/>
              <a:t>polidistrettualità</a:t>
            </a:r>
            <a:r>
              <a:rPr lang="it-IT" dirty="0"/>
              <a:t> delle patologie Cardio-vascolari è molto frequente in età geriatrica (</a:t>
            </a:r>
            <a:r>
              <a:rPr lang="it-IT" altLang="x-none" sz="1200" b="0" dirty="0">
                <a:solidFill>
                  <a:srgbClr val="FF0000"/>
                </a:solidFill>
              </a:rPr>
              <a:t>≥3</a:t>
            </a:r>
            <a:r>
              <a:rPr lang="it-IT" altLang="x-none" sz="1200" b="1" dirty="0">
                <a:solidFill>
                  <a:srgbClr val="FF0000"/>
                </a:solidFill>
              </a:rPr>
              <a:t>).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301498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L’insufficienza cardiaca (CHF) è una caratteristica clinica della cardiopatie soprattutto in età geriatrica, che si accompagna a </a:t>
            </a:r>
            <a:r>
              <a:rPr lang="it-IT" dirty="0" err="1"/>
              <a:t>Polimorbilità</a:t>
            </a:r>
            <a:r>
              <a:rPr lang="it-IT" dirty="0"/>
              <a:t> e </a:t>
            </a:r>
            <a:r>
              <a:rPr lang="it-IT" dirty="0" err="1"/>
              <a:t>Comorbilità</a:t>
            </a:r>
            <a:r>
              <a:rPr lang="it-IT" dirty="0"/>
              <a:t>, rendendo estremamente complesso il quadro clinico e l’intervento terapeutico.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36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15595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Passando alla valutazione delle patologie renali,</a:t>
            </a:r>
            <a:r>
              <a:rPr lang="it-IT" baseline="0" dirty="0"/>
              <a:t> riscontriamo</a:t>
            </a:r>
            <a:r>
              <a:rPr lang="mr-IN" baseline="0" dirty="0"/>
              <a:t>…</a:t>
            </a:r>
            <a:r>
              <a:rPr lang="it-IT" baseline="0" dirty="0"/>
              <a:t>..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37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4935864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dirty="0"/>
              <a:t>…</a:t>
            </a:r>
            <a:r>
              <a:rPr lang="it-IT" dirty="0"/>
              <a:t>..che con l’avanzare</a:t>
            </a:r>
            <a:r>
              <a:rPr lang="it-IT" baseline="0" dirty="0"/>
              <a:t> dell’età lo “</a:t>
            </a:r>
            <a:r>
              <a:rPr lang="it-IT" baseline="0" dirty="0" err="1"/>
              <a:t>Sclerosis</a:t>
            </a:r>
            <a:r>
              <a:rPr lang="it-IT" baseline="0" dirty="0"/>
              <a:t> Score” sia della corticale che della midollare renale è sempre più elevato, espressione di patologie degenerative che clinicamente condizionano quadri più o meno gravi di insufficienza renale.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38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647121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Per finire, affrontiamo</a:t>
            </a:r>
            <a:r>
              <a:rPr lang="it-IT" baseline="0" dirty="0"/>
              <a:t> i</a:t>
            </a:r>
            <a:r>
              <a:rPr lang="it-IT" dirty="0"/>
              <a:t>l Cervello, che dimostra in età geriatrica alte prevalenze di</a:t>
            </a:r>
            <a:r>
              <a:rPr lang="mr-IN" dirty="0"/>
              <a:t>……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39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16655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Segnaposto immagine diapositiva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22883" name="Segnaposto note 2"/>
          <p:cNvSpPr>
            <a:spLocks noGrp="1"/>
          </p:cNvSpPr>
          <p:nvPr>
            <p:ph type="body" idx="1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it-IT" altLang="it-IT" dirty="0"/>
              <a:t>Questa rivoluzione demografica</a:t>
            </a:r>
            <a:r>
              <a:rPr lang="it-IT" altLang="it-IT" baseline="0" dirty="0"/>
              <a:t> ha deformato la classica “piramide” demografica, che ha assunto nel 2011 la forma del ”fungo” per acquisire nel 2065 quella di una “mitra vescovile”.</a:t>
            </a:r>
            <a:endParaRPr lang="it-IT" altLang="it-IT" dirty="0"/>
          </a:p>
        </p:txBody>
      </p:sp>
      <p:sp>
        <p:nvSpPr>
          <p:cNvPr id="122884" name="Segnaposto numero diapositiva 3"/>
          <p:cNvSpPr>
            <a:spLocks noGrp="1"/>
          </p:cNvSpPr>
          <p:nvPr>
            <p:ph type="sldNum" sz="quarter" idx="5"/>
          </p:nvPr>
        </p:nvSpPr>
        <p:spPr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BCA9E62-977F-F749-A7FF-CC7BBB7A8243}" type="slidenum">
              <a:rPr lang="it-IT" altLang="it-IT"/>
              <a:pPr eaLnBrk="1" hangingPunct="1"/>
              <a:t>4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83403229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dirty="0"/>
              <a:t>…</a:t>
            </a:r>
            <a:r>
              <a:rPr lang="it-IT" dirty="0"/>
              <a:t>..Cerebro-</a:t>
            </a:r>
            <a:r>
              <a:rPr lang="it-IT" dirty="0" err="1"/>
              <a:t>vasculopatie</a:t>
            </a:r>
            <a:r>
              <a:rPr lang="it-IT" dirty="0"/>
              <a:t> nelle diverse forme anatomo-patologiche.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40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5241882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Tra le cerebro-</a:t>
            </a:r>
            <a:r>
              <a:rPr lang="it-IT" dirty="0" err="1"/>
              <a:t>vasculopatie</a:t>
            </a:r>
            <a:r>
              <a:rPr lang="it-IT" dirty="0"/>
              <a:t> l’ictus è una patologia altamente disabilitante, la cui incidenza e prevalenza s’impenna al disopra dei 75aa.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41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2542370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Allo stesso modo, in età geriatrica constatiamo un’elevata prevalenza di “Demenze” che</a:t>
            </a:r>
            <a:r>
              <a:rPr lang="mr-IN" dirty="0"/>
              <a:t>……</a:t>
            </a:r>
            <a:r>
              <a:rPr lang="it-IT" dirty="0"/>
              <a:t>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42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034976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dirty="0"/>
              <a:t>…</a:t>
            </a:r>
            <a:r>
              <a:rPr lang="it-IT" dirty="0"/>
              <a:t>. Al di sopra degli 85aa</a:t>
            </a:r>
            <a:r>
              <a:rPr lang="it-IT" baseline="0" dirty="0"/>
              <a:t> si accompagna ad alti gradi di </a:t>
            </a:r>
            <a:r>
              <a:rPr lang="it-IT" baseline="0" dirty="0" err="1"/>
              <a:t>comorbilità</a:t>
            </a:r>
            <a:r>
              <a:rPr lang="it-IT" baseline="0" dirty="0"/>
              <a:t>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43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76897712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Di</a:t>
            </a:r>
            <a:r>
              <a:rPr lang="it-IT" baseline="0" dirty="0"/>
              <a:t> fronte a quanto descritto negli anziani a proposito dei 4 organi presi in considerazione, prima nell’ambito dell’invecchiamento fisiologico e quindi dell’invecchiamento patologico, possiamo comprendere come la prognosi dell’infezione da COVID-19 in età geriatrica sia particolarmente grave, condizionandone l’alta mortalità.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44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3215981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Passiamo ad analizzare i principali meccanismi fisiopatologici attraverso i quali l’infezione da COVID-19 condiziona</a:t>
            </a:r>
            <a:r>
              <a:rPr lang="it-IT" baseline="0" dirty="0"/>
              <a:t> la mortalità degli anziani.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45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547198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Riportiamo</a:t>
            </a:r>
            <a:r>
              <a:rPr lang="it-IT" baseline="0" dirty="0"/>
              <a:t> lo schema delle</a:t>
            </a:r>
            <a:r>
              <a:rPr lang="it-IT" dirty="0"/>
              <a:t> principali situazioni</a:t>
            </a:r>
            <a:r>
              <a:rPr lang="it-IT" baseline="0" dirty="0"/>
              <a:t> biologiche capaci di  condizionare nell’anziano la mortalità da COVID-19. Oltre la “Vulnerabilità” insita nell’’invecchiamento fisiologico, un ruolo prognostico altamente negativo è svolto dalla forma più complessa e grave di invecchiamento patologico quale la Fragilità. Questa a sua volta condiziona la mortalità da COVID-19 attraverso i seguenti principali processi patogenetici: l’Infiammazione sistemica secondaria a polmonite, la trombosi intravascolare diffusa e gli scompensi a cascata.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46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9138519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Oltre il</a:t>
            </a:r>
            <a:r>
              <a:rPr lang="it-IT" baseline="0" dirty="0"/>
              <a:t> grado di </a:t>
            </a:r>
            <a:r>
              <a:rPr lang="it-IT" dirty="0"/>
              <a:t> “Vulnerabilità”, espressione della riduzione delle riserve funzionali</a:t>
            </a:r>
            <a:r>
              <a:rPr lang="it-IT" baseline="0" dirty="0"/>
              <a:t> di organi ed apparati</a:t>
            </a:r>
            <a:r>
              <a:rPr lang="it-IT" dirty="0"/>
              <a:t> in corso di invecchiamento fisiologico,</a:t>
            </a:r>
            <a:r>
              <a:rPr lang="it-IT" baseline="0" dirty="0"/>
              <a:t> </a:t>
            </a:r>
            <a:r>
              <a:rPr lang="it-IT" dirty="0"/>
              <a:t>la “Fragilità” nell’ambito dell’invecchiamento patologico condiziona al</a:t>
            </a:r>
            <a:r>
              <a:rPr lang="it-IT" baseline="0" dirty="0"/>
              <a:t> massimo la </a:t>
            </a:r>
            <a:r>
              <a:rPr lang="it-IT" dirty="0"/>
              <a:t>prognosi dell’anziano COVID-19.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7268739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considerazione  che l’età media della mortalità COVID-19 in Italia, sia nell’ondata primaverile che in quella autunnale del 2020, è di 82aa e riguarda soprattutto i soggetti con elevata </a:t>
            </a:r>
            <a:r>
              <a:rPr lang="it-IT" dirty="0" err="1"/>
              <a:t>comorbilità</a:t>
            </a:r>
            <a:r>
              <a:rPr lang="it-IT" dirty="0"/>
              <a:t>, è evidente che lo</a:t>
            </a:r>
            <a:r>
              <a:rPr lang="it-IT" baseline="0" dirty="0"/>
              <a:t> ”Anziano Fragile” sia il soggetto a peggiore prognosi in corso di infezione da COVID-19.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48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5351427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sz="12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Questa evidenza è dimostrata nello Studio</a:t>
            </a:r>
            <a:r>
              <a:rPr lang="it-IT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COPE, nel quale è stata valutata in Europa la sopravvivenza dell’Anziano Fragile in corso di epidemia COVID-19. Le curve di sopravvivenza dimostrano il ruolo negativo svolto dai gradi maggiori di “Fragilità”, oltre che dall’età e dalla </a:t>
            </a:r>
            <a:r>
              <a:rPr lang="it-IT" sz="1200" b="0" i="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comorbilità</a:t>
            </a:r>
            <a:r>
              <a:rPr lang="it-IT" sz="1200" b="0" i="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  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D0E4F-F469-46A9-805D-B1A51383A097}" type="slidenum">
              <a:rPr lang="it-IT" smtClean="0"/>
              <a:t>49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5037450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In questa realtà</a:t>
            </a:r>
            <a:r>
              <a:rPr lang="it-IT" baseline="0" dirty="0"/>
              <a:t> demografica, l’Italia nel 2020 è stata colpita dall’epidemia COVID-19 che, alla fine di ottobre, ha presentato un’elevata mortalità quasi esclusivamente nella fascia di età geriatrica.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48566753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Analizziamo</a:t>
            </a:r>
            <a:r>
              <a:rPr lang="it-IT" baseline="0" dirty="0"/>
              <a:t> ora il ruolo svolto, nell’ambito della Fragilità, dall’infiammazione sistemica secondaria a polmonite.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50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1983961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E’ noto da tempo che i</a:t>
            </a:r>
            <a:r>
              <a:rPr lang="it-IT" baseline="0" dirty="0"/>
              <a:t> </a:t>
            </a:r>
            <a:r>
              <a:rPr lang="it-IT" dirty="0"/>
              <a:t>processi infettivi bronco-polmonari sono in grado ci creare, attraverso</a:t>
            </a:r>
            <a:r>
              <a:rPr lang="it-IT" baseline="0" dirty="0"/>
              <a:t> una “tempesta </a:t>
            </a:r>
            <a:r>
              <a:rPr lang="it-IT" baseline="0" dirty="0" err="1"/>
              <a:t>citochinica</a:t>
            </a:r>
            <a:r>
              <a:rPr lang="it-IT" baseline="0" dirty="0"/>
              <a:t>”, un’infiammazione sistemica che invade l’organismo intero attraverso il sangue refluo dalle vene polmonari.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4888365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Il meccanismo patogenetico dell’</a:t>
            </a:r>
            <a:r>
              <a:rPr lang="it-IT" dirty="0" err="1"/>
              <a:t>infiamazione</a:t>
            </a:r>
            <a:r>
              <a:rPr lang="it-IT" dirty="0"/>
              <a:t> sistemica è stata dimostrata</a:t>
            </a:r>
            <a:r>
              <a:rPr lang="it-IT" baseline="0" dirty="0"/>
              <a:t> </a:t>
            </a:r>
            <a:r>
              <a:rPr lang="it-IT" dirty="0"/>
              <a:t>per prima in</a:t>
            </a:r>
            <a:r>
              <a:rPr lang="it-IT" baseline="0" dirty="0"/>
              <a:t> corso di recidive infettive della BPCO, come è possibile riscontrare nella presente DIA, in cui i valori dell’associazione “Force </a:t>
            </a:r>
            <a:r>
              <a:rPr lang="it-IT" baseline="0" dirty="0" err="1"/>
              <a:t>total</a:t>
            </a:r>
            <a:r>
              <a:rPr lang="it-IT" baseline="0" dirty="0"/>
              <a:t> </a:t>
            </a:r>
            <a:r>
              <a:rPr lang="it-IT" baseline="0" dirty="0" err="1"/>
              <a:t>capacity</a:t>
            </a:r>
            <a:r>
              <a:rPr lang="it-IT" baseline="0" dirty="0"/>
              <a:t>” e “</a:t>
            </a:r>
            <a:r>
              <a:rPr lang="it-IT" baseline="0" dirty="0" err="1"/>
              <a:t>Inflammation</a:t>
            </a:r>
            <a:r>
              <a:rPr lang="it-IT" baseline="0" dirty="0"/>
              <a:t>-sensitive plasma </a:t>
            </a:r>
            <a:r>
              <a:rPr lang="it-IT" baseline="0" dirty="0" err="1"/>
              <a:t>proteins</a:t>
            </a:r>
            <a:r>
              <a:rPr lang="it-IT" baseline="0" dirty="0"/>
              <a:t>” condizionano la sopravvivenza libera di eventi cardiaci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52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96221704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FE6D8C6B-7981-9946-BBF4-3174984DB861}" type="slidenum">
              <a:rPr lang="it-IT" altLang="x-none"/>
              <a:pPr>
                <a:spcBef>
                  <a:spcPct val="0"/>
                </a:spcBef>
              </a:pPr>
              <a:t>53</a:t>
            </a:fld>
            <a:endParaRPr lang="it-IT" altLang="x-none"/>
          </a:p>
        </p:txBody>
      </p:sp>
      <p:sp>
        <p:nvSpPr>
          <p:cNvPr id="59394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CB727138-AF52-FE4F-9C65-6ED120BA739C}" type="slidenum">
              <a:rPr lang="it-IT" altLang="x-none" i="0"/>
              <a:pPr algn="r" eaLnBrk="1" hangingPunct="1">
                <a:spcBef>
                  <a:spcPct val="0"/>
                </a:spcBef>
              </a:pPr>
              <a:t>53</a:t>
            </a:fld>
            <a:endParaRPr lang="it-IT" altLang="x-none" i="0"/>
          </a:p>
        </p:txBody>
      </p:sp>
      <p:sp>
        <p:nvSpPr>
          <p:cNvPr id="593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93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r>
              <a:rPr lang="it-IT" altLang="x-none" dirty="0">
                <a:latin typeface="Times New Roman" charset="0"/>
              </a:rPr>
              <a:t>Da queste conoscenze si comprende come in corso di BPCO domina</a:t>
            </a:r>
            <a:r>
              <a:rPr lang="it-IT" altLang="x-none" baseline="0" dirty="0">
                <a:latin typeface="Times New Roman" charset="0"/>
              </a:rPr>
              <a:t> la mortalità da causa extra-</a:t>
            </a:r>
            <a:r>
              <a:rPr lang="it-IT" altLang="x-none" baseline="0" dirty="0" err="1">
                <a:latin typeface="Times New Roman" charset="0"/>
              </a:rPr>
              <a:t>pomnonare</a:t>
            </a:r>
            <a:r>
              <a:rPr lang="mr-IN" altLang="x-none" baseline="0" dirty="0">
                <a:latin typeface="Times New Roman" charset="0"/>
              </a:rPr>
              <a:t>…</a:t>
            </a:r>
            <a:r>
              <a:rPr lang="it-IT" altLang="x-none" baseline="0" dirty="0">
                <a:latin typeface="Times New Roman" charset="0"/>
              </a:rPr>
              <a:t>..</a:t>
            </a:r>
            <a:endParaRPr lang="x-none" altLang="x-none" dirty="0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9958636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mr-IN" dirty="0"/>
              <a:t>…</a:t>
            </a:r>
            <a:r>
              <a:rPr lang="it-IT" dirty="0"/>
              <a:t>. e che la mortalità cardio-vascolare</a:t>
            </a:r>
            <a:r>
              <a:rPr lang="it-IT" baseline="0" dirty="0"/>
              <a:t> è altamente prevalente negli ultra-85enni con BPCO.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54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14222149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it-IT" sz="1200" i="0" dirty="0">
                <a:solidFill>
                  <a:srgbClr val="002060"/>
                </a:solidFill>
              </a:rPr>
              <a:t>La proteina </a:t>
            </a:r>
            <a:r>
              <a:rPr lang="it-IT" sz="1200" i="0" dirty="0" err="1">
                <a:solidFill>
                  <a:srgbClr val="002060"/>
                </a:solidFill>
              </a:rPr>
              <a:t>spike</a:t>
            </a:r>
            <a:r>
              <a:rPr lang="it-IT" sz="1200" i="0" dirty="0">
                <a:solidFill>
                  <a:srgbClr val="002060"/>
                </a:solidFill>
              </a:rPr>
              <a:t>  del COVID-19 innesca TLR4, </a:t>
            </a:r>
            <a:r>
              <a:rPr lang="it-IT" sz="1200" i="0" dirty="0" err="1">
                <a:solidFill>
                  <a:srgbClr val="002060"/>
                </a:solidFill>
              </a:rPr>
              <a:t>ssRNA</a:t>
            </a:r>
            <a:r>
              <a:rPr lang="it-IT" sz="1200" i="0" dirty="0">
                <a:solidFill>
                  <a:srgbClr val="002060"/>
                </a:solidFill>
              </a:rPr>
              <a:t> attiva TLR7 e </a:t>
            </a:r>
            <a:r>
              <a:rPr lang="it-IT" sz="1200" i="0" dirty="0" err="1">
                <a:solidFill>
                  <a:srgbClr val="002060"/>
                </a:solidFill>
              </a:rPr>
              <a:t>dsRNA</a:t>
            </a:r>
            <a:r>
              <a:rPr lang="it-IT" sz="1200" i="0" dirty="0">
                <a:solidFill>
                  <a:srgbClr val="002060"/>
                </a:solidFill>
              </a:rPr>
              <a:t> porta all'attivazione di TLR3; dopo l'attivazione di TLR, vengono attivati ​​IRF e vie di segnalazione dipendenti da NF-</a:t>
            </a:r>
            <a:r>
              <a:rPr lang="it-IT" sz="1200" i="0" dirty="0" err="1">
                <a:solidFill>
                  <a:srgbClr val="002060"/>
                </a:solidFill>
              </a:rPr>
              <a:t>κB</a:t>
            </a:r>
            <a:r>
              <a:rPr lang="it-IT" sz="1200" i="0" dirty="0">
                <a:solidFill>
                  <a:srgbClr val="002060"/>
                </a:solidFill>
              </a:rPr>
              <a:t> che incrementano</a:t>
            </a:r>
            <a:r>
              <a:rPr lang="it-IT" sz="1200" i="0" baseline="0" dirty="0">
                <a:solidFill>
                  <a:srgbClr val="002060"/>
                </a:solidFill>
              </a:rPr>
              <a:t> </a:t>
            </a:r>
            <a:r>
              <a:rPr lang="it-IT" sz="1200" i="0" dirty="0">
                <a:solidFill>
                  <a:srgbClr val="002060"/>
                </a:solidFill>
              </a:rPr>
              <a:t>interferoni di tipo I/II e citochine pro-infiammatorie.</a:t>
            </a:r>
          </a:p>
          <a:p>
            <a:pPr algn="l"/>
            <a:endParaRPr lang="it-IT" i="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55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46421620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Le</a:t>
            </a:r>
            <a:r>
              <a:rPr lang="it-IT" baseline="0" dirty="0"/>
              <a:t> </a:t>
            </a:r>
            <a:r>
              <a:rPr lang="it-IT" dirty="0"/>
              <a:t>citochine prodotte in</a:t>
            </a:r>
            <a:r>
              <a:rPr lang="it-IT" baseline="0" dirty="0"/>
              <a:t> corso di </a:t>
            </a:r>
            <a:r>
              <a:rPr lang="it-IT" dirty="0"/>
              <a:t>polmonite COVID-19 raggiungono livelli plasmatici decisamente più elevati rispetto a quelli raggiunti in corso di recidiva infettiva nella</a:t>
            </a:r>
            <a:r>
              <a:rPr lang="it-IT" baseline="0" dirty="0"/>
              <a:t> BPCO.</a:t>
            </a:r>
            <a:r>
              <a:rPr lang="it-IT" dirty="0"/>
              <a:t>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56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87629316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Ed ecco come si genera la “Tempesta </a:t>
            </a:r>
            <a:r>
              <a:rPr lang="it-IT" dirty="0" err="1"/>
              <a:t>Citochinica</a:t>
            </a:r>
            <a:r>
              <a:rPr lang="it-IT" dirty="0"/>
              <a:t>” in corso di polmonite COVID-19.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49220275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Queste conoscenze dell’infiammazione sistemica sono tutt’altro che recenti,</a:t>
            </a:r>
            <a:r>
              <a:rPr lang="it-IT" baseline="0" dirty="0"/>
              <a:t> precedendo di molti anni l’attuale pandemia da COVID-19.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58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39805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D’altra parte, non va sottovalutato il ruolo svolto direttamente da COVID-19 sui vari organi ed apparati, in considerazione che il virus utilizza il recettore ACE2 presente diffusamente nell’organismo umano.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59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6346304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L’elevata mortalità nella fascia geriatrica</a:t>
            </a:r>
            <a:r>
              <a:rPr lang="it-IT" baseline="0" dirty="0"/>
              <a:t> </a:t>
            </a:r>
            <a:r>
              <a:rPr lang="it-IT" dirty="0"/>
              <a:t>ha interessato gli anziani con elevati gradi di </a:t>
            </a:r>
            <a:r>
              <a:rPr lang="it-IT" dirty="0" err="1"/>
              <a:t>comorbilità</a:t>
            </a:r>
            <a:r>
              <a:rPr lang="it-IT" dirty="0"/>
              <a:t> (3 o + malattie).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73586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Ora valuteremo con</a:t>
            </a:r>
            <a:r>
              <a:rPr lang="it-IT" baseline="0" dirty="0"/>
              <a:t> quali modalità il COVID-19 induce la “Trombosi intravascolare diffusa”.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60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548854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Nella DIA vengono riportati i noti meccanismi fisiopatologici dello sviluppo e progressione della placca aterosclerotica.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61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20543214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 sua volta la Placca Aterosclerotica può complicarsi con formazioni di trombi indotti dall’attivazione dell’infiammazione.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62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35526944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Nei processi dell’Infiammazione Sistemica un ruolo chiave viene svolto dalle citochine</a:t>
            </a:r>
            <a:r>
              <a:rPr lang="it-IT" baseline="0" dirty="0"/>
              <a:t> che, prodotte in corso di polmoniti da Covid-19 invadono l’intero organismo attraverso le vene polmonari e, per primo, il circolo coronarico.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63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2635570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1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0"/>
              </a:spcBef>
            </a:pPr>
            <a:fld id="{D0A94A48-1CA2-4149-85F7-850D325BCB31}" type="slidenum">
              <a:rPr lang="it-IT" altLang="x-none"/>
              <a:pPr>
                <a:spcBef>
                  <a:spcPct val="0"/>
                </a:spcBef>
              </a:pPr>
              <a:t>64</a:t>
            </a:fld>
            <a:endParaRPr lang="it-IT" altLang="x-none"/>
          </a:p>
        </p:txBody>
      </p:sp>
      <p:sp>
        <p:nvSpPr>
          <p:cNvPr id="7680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 w="12700" cap="flat">
            <a:solidFill>
              <a:schemeClr val="tx1"/>
            </a:solidFill>
          </a:ln>
        </p:spPr>
      </p:sp>
      <p:sp>
        <p:nvSpPr>
          <p:cNvPr id="768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33425" y="4343400"/>
            <a:ext cx="5362575" cy="4267200"/>
          </a:xfr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/>
          <a:lstStyle/>
          <a:p>
            <a:pPr eaLnBrk="1" hangingPunct="1"/>
            <a:r>
              <a:rPr lang="it-IT" altLang="x-none" dirty="0" err="1">
                <a:latin typeface="Times New Roman" charset="0"/>
              </a:rPr>
              <a:t>Coagulation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may</a:t>
            </a:r>
            <a:r>
              <a:rPr lang="it-IT" altLang="x-none" dirty="0">
                <a:latin typeface="Times New Roman" charset="0"/>
              </a:rPr>
              <a:t> be </a:t>
            </a:r>
            <a:r>
              <a:rPr lang="it-IT" altLang="x-none" dirty="0" err="1">
                <a:latin typeface="Times New Roman" charset="0"/>
              </a:rPr>
              <a:t>initiated</a:t>
            </a:r>
            <a:r>
              <a:rPr lang="it-IT" altLang="x-none" dirty="0">
                <a:latin typeface="Times New Roman" charset="0"/>
              </a:rPr>
              <a:t> by </a:t>
            </a:r>
            <a:r>
              <a:rPr lang="it-IT" altLang="x-none" dirty="0" err="1">
                <a:latin typeface="Times New Roman" charset="0"/>
              </a:rPr>
              <a:t>vascular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injury</a:t>
            </a:r>
            <a:r>
              <a:rPr lang="it-IT" altLang="x-none" dirty="0">
                <a:latin typeface="Times New Roman" charset="0"/>
              </a:rPr>
              <a:t>, </a:t>
            </a:r>
            <a:r>
              <a:rPr lang="it-IT" altLang="x-none" dirty="0" err="1">
                <a:latin typeface="Times New Roman" charset="0"/>
              </a:rPr>
              <a:t>however</a:t>
            </a:r>
            <a:r>
              <a:rPr lang="it-IT" altLang="x-none" dirty="0">
                <a:latin typeface="Times New Roman" charset="0"/>
              </a:rPr>
              <a:t>, multiple </a:t>
            </a:r>
            <a:r>
              <a:rPr lang="it-IT" altLang="x-none" dirty="0" err="1">
                <a:latin typeface="Times New Roman" charset="0"/>
              </a:rPr>
              <a:t>coagulation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pathways</a:t>
            </a:r>
            <a:r>
              <a:rPr lang="it-IT" altLang="x-none" dirty="0">
                <a:latin typeface="Times New Roman" charset="0"/>
              </a:rPr>
              <a:t> are </a:t>
            </a:r>
            <a:r>
              <a:rPr lang="it-IT" altLang="x-none" dirty="0" err="1">
                <a:latin typeface="Times New Roman" charset="0"/>
              </a:rPr>
              <a:t>involved</a:t>
            </a:r>
            <a:r>
              <a:rPr lang="it-IT" altLang="x-none" dirty="0">
                <a:latin typeface="Times New Roman" charset="0"/>
              </a:rPr>
              <a:t> in the </a:t>
            </a:r>
            <a:r>
              <a:rPr lang="it-IT" altLang="x-none" dirty="0" err="1">
                <a:latin typeface="Times New Roman" charset="0"/>
              </a:rPr>
              <a:t>actual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formation</a:t>
            </a:r>
            <a:r>
              <a:rPr lang="it-IT" altLang="x-none" dirty="0">
                <a:latin typeface="Times New Roman" charset="0"/>
              </a:rPr>
              <a:t> of </a:t>
            </a:r>
            <a:r>
              <a:rPr lang="it-IT" altLang="x-none" dirty="0" err="1">
                <a:latin typeface="Times New Roman" charset="0"/>
              </a:rPr>
              <a:t>clot</a:t>
            </a:r>
            <a:r>
              <a:rPr lang="it-IT" altLang="x-none" dirty="0">
                <a:latin typeface="Times New Roman" charset="0"/>
              </a:rPr>
              <a:t>. </a:t>
            </a:r>
            <a:r>
              <a:rPr lang="it-IT" altLang="x-none" dirty="0" err="1">
                <a:latin typeface="Times New Roman" charset="0"/>
              </a:rPr>
              <a:t>Vasoconstriction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occurs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immediately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following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vascular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injury</a:t>
            </a:r>
            <a:r>
              <a:rPr lang="it-IT" altLang="x-none" dirty="0">
                <a:latin typeface="Times New Roman" charset="0"/>
              </a:rPr>
              <a:t> and </a:t>
            </a:r>
            <a:r>
              <a:rPr lang="it-IT" altLang="x-none" dirty="0" err="1">
                <a:latin typeface="Times New Roman" charset="0"/>
              </a:rPr>
              <a:t>is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followed</a:t>
            </a:r>
            <a:r>
              <a:rPr lang="it-IT" altLang="x-none" dirty="0">
                <a:latin typeface="Times New Roman" charset="0"/>
              </a:rPr>
              <a:t> by </a:t>
            </a:r>
            <a:r>
              <a:rPr lang="it-IT" altLang="x-none" dirty="0" err="1">
                <a:latin typeface="Times New Roman" charset="0"/>
              </a:rPr>
              <a:t>platelet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adhesion</a:t>
            </a:r>
            <a:r>
              <a:rPr lang="it-IT" altLang="x-none" dirty="0">
                <a:latin typeface="Times New Roman" charset="0"/>
              </a:rPr>
              <a:t> to </a:t>
            </a:r>
            <a:r>
              <a:rPr lang="it-IT" altLang="x-none" dirty="0" err="1">
                <a:latin typeface="Times New Roman" charset="0"/>
              </a:rPr>
              <a:t>collagen</a:t>
            </a:r>
            <a:r>
              <a:rPr lang="it-IT" altLang="x-none" dirty="0">
                <a:latin typeface="Times New Roman" charset="0"/>
              </a:rPr>
              <a:t> in the vessel </a:t>
            </a:r>
            <a:r>
              <a:rPr lang="it-IT" altLang="x-none" dirty="0" err="1">
                <a:latin typeface="Times New Roman" charset="0"/>
              </a:rPr>
              <a:t>wall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exposed</a:t>
            </a:r>
            <a:r>
              <a:rPr lang="it-IT" altLang="x-none" dirty="0">
                <a:latin typeface="Times New Roman" charset="0"/>
              </a:rPr>
              <a:t> by </a:t>
            </a:r>
            <a:r>
              <a:rPr lang="it-IT" altLang="x-none" dirty="0" err="1">
                <a:latin typeface="Times New Roman" charset="0"/>
              </a:rPr>
              <a:t>injury</a:t>
            </a:r>
            <a:r>
              <a:rPr lang="it-IT" altLang="x-none" dirty="0">
                <a:latin typeface="Times New Roman" charset="0"/>
              </a:rPr>
              <a:t>. </a:t>
            </a:r>
            <a:r>
              <a:rPr lang="it-IT" altLang="x-none" dirty="0" err="1">
                <a:latin typeface="Times New Roman" charset="0"/>
              </a:rPr>
              <a:t>Subsequently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platelet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aggregation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results</a:t>
            </a:r>
            <a:r>
              <a:rPr lang="it-IT" altLang="x-none" dirty="0">
                <a:latin typeface="Times New Roman" charset="0"/>
              </a:rPr>
              <a:t> in a </a:t>
            </a:r>
            <a:r>
              <a:rPr lang="it-IT" altLang="x-none" dirty="0" err="1">
                <a:latin typeface="Times New Roman" charset="0"/>
              </a:rPr>
              <a:t>platelet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plug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which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is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later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strengthened</a:t>
            </a:r>
            <a:r>
              <a:rPr lang="it-IT" altLang="x-none" dirty="0">
                <a:latin typeface="Times New Roman" charset="0"/>
              </a:rPr>
              <a:t> by </a:t>
            </a:r>
            <a:r>
              <a:rPr lang="it-IT" altLang="x-none" dirty="0" err="1">
                <a:latin typeface="Times New Roman" charset="0"/>
              </a:rPr>
              <a:t>fibrin</a:t>
            </a:r>
            <a:r>
              <a:rPr lang="it-IT" altLang="x-none" dirty="0">
                <a:latin typeface="Times New Roman" charset="0"/>
              </a:rPr>
              <a:t>.</a:t>
            </a:r>
          </a:p>
          <a:p>
            <a:pPr eaLnBrk="1" hangingPunct="1"/>
            <a:r>
              <a:rPr lang="it-IT" altLang="x-none" dirty="0" err="1">
                <a:latin typeface="Times New Roman" charset="0"/>
              </a:rPr>
              <a:t>Fibrin</a:t>
            </a:r>
            <a:r>
              <a:rPr lang="it-IT" altLang="x-none" dirty="0">
                <a:latin typeface="Times New Roman" charset="0"/>
              </a:rPr>
              <a:t> production </a:t>
            </a:r>
            <a:r>
              <a:rPr lang="it-IT" altLang="x-none" dirty="0" err="1">
                <a:latin typeface="Times New Roman" charset="0"/>
              </a:rPr>
              <a:t>may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begin</a:t>
            </a:r>
            <a:r>
              <a:rPr lang="it-IT" altLang="x-none" dirty="0">
                <a:latin typeface="Times New Roman" charset="0"/>
              </a:rPr>
              <a:t> with the </a:t>
            </a:r>
            <a:r>
              <a:rPr lang="it-IT" altLang="x-none" dirty="0" err="1">
                <a:latin typeface="Times New Roman" charset="0"/>
              </a:rPr>
              <a:t>conversion</a:t>
            </a:r>
            <a:r>
              <a:rPr lang="it-IT" altLang="x-none" dirty="0">
                <a:latin typeface="Times New Roman" charset="0"/>
              </a:rPr>
              <a:t> of </a:t>
            </a:r>
            <a:r>
              <a:rPr lang="it-IT" altLang="x-none" dirty="0" err="1">
                <a:latin typeface="Times New Roman" charset="0"/>
              </a:rPr>
              <a:t>factor</a:t>
            </a:r>
            <a:r>
              <a:rPr lang="it-IT" altLang="x-none" dirty="0">
                <a:latin typeface="Times New Roman" charset="0"/>
              </a:rPr>
              <a:t> X to </a:t>
            </a:r>
            <a:r>
              <a:rPr lang="it-IT" altLang="x-none" dirty="0" err="1">
                <a:latin typeface="Times New Roman" charset="0"/>
              </a:rPr>
              <a:t>factor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Xa</a:t>
            </a:r>
            <a:r>
              <a:rPr lang="it-IT" altLang="x-none" dirty="0">
                <a:latin typeface="Times New Roman" charset="0"/>
              </a:rPr>
              <a:t>. </a:t>
            </a:r>
            <a:r>
              <a:rPr lang="it-IT" altLang="x-none" dirty="0" err="1">
                <a:latin typeface="Times New Roman" charset="0"/>
              </a:rPr>
              <a:t>Factor</a:t>
            </a:r>
            <a:r>
              <a:rPr lang="it-IT" altLang="x-none" dirty="0">
                <a:latin typeface="Times New Roman" charset="0"/>
              </a:rPr>
              <a:t> X can be </a:t>
            </a:r>
            <a:r>
              <a:rPr lang="it-IT" altLang="x-none" dirty="0" err="1">
                <a:latin typeface="Times New Roman" charset="0"/>
              </a:rPr>
              <a:t>activated</a:t>
            </a:r>
            <a:r>
              <a:rPr lang="it-IT" altLang="x-none" dirty="0">
                <a:latin typeface="Times New Roman" charset="0"/>
              </a:rPr>
              <a:t> by </a:t>
            </a:r>
            <a:r>
              <a:rPr lang="it-IT" altLang="x-none" dirty="0" err="1">
                <a:latin typeface="Times New Roman" charset="0"/>
              </a:rPr>
              <a:t>means</a:t>
            </a:r>
            <a:r>
              <a:rPr lang="it-IT" altLang="x-none" dirty="0">
                <a:latin typeface="Times New Roman" charset="0"/>
              </a:rPr>
              <a:t> of </a:t>
            </a:r>
            <a:r>
              <a:rPr lang="it-IT" altLang="x-none" dirty="0" err="1">
                <a:latin typeface="Times New Roman" charset="0"/>
              </a:rPr>
              <a:t>two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reaction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sequences</a:t>
            </a:r>
            <a:r>
              <a:rPr lang="it-IT" altLang="x-none" dirty="0">
                <a:latin typeface="Times New Roman" charset="0"/>
              </a:rPr>
              <a:t>. </a:t>
            </a:r>
            <a:r>
              <a:rPr lang="it-IT" altLang="x-none" dirty="0" err="1">
                <a:latin typeface="Times New Roman" charset="0"/>
              </a:rPr>
              <a:t>One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requires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tissue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factor</a:t>
            </a:r>
            <a:r>
              <a:rPr lang="it-IT" altLang="x-none" dirty="0">
                <a:latin typeface="Times New Roman" charset="0"/>
              </a:rPr>
              <a:t> (TF) </a:t>
            </a:r>
            <a:r>
              <a:rPr lang="it-IT" altLang="x-none" dirty="0" err="1">
                <a:latin typeface="Times New Roman" charset="0"/>
              </a:rPr>
              <a:t>which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is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exposed</a:t>
            </a:r>
            <a:r>
              <a:rPr lang="it-IT" altLang="x-none" dirty="0">
                <a:latin typeface="Times New Roman" charset="0"/>
              </a:rPr>
              <a:t> to the </a:t>
            </a:r>
            <a:r>
              <a:rPr lang="it-IT" altLang="x-none" dirty="0" err="1">
                <a:latin typeface="Times New Roman" charset="0"/>
              </a:rPr>
              <a:t>blood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as</a:t>
            </a:r>
            <a:r>
              <a:rPr lang="it-IT" altLang="x-none" dirty="0">
                <a:latin typeface="Times New Roman" charset="0"/>
              </a:rPr>
              <a:t> a </a:t>
            </a:r>
            <a:r>
              <a:rPr lang="it-IT" altLang="x-none" dirty="0" err="1">
                <a:latin typeface="Times New Roman" charset="0"/>
              </a:rPr>
              <a:t>result</a:t>
            </a:r>
            <a:r>
              <a:rPr lang="it-IT" altLang="x-none" dirty="0">
                <a:latin typeface="Times New Roman" charset="0"/>
              </a:rPr>
              <a:t> of </a:t>
            </a:r>
            <a:r>
              <a:rPr lang="it-IT" altLang="x-none" dirty="0" err="1">
                <a:latin typeface="Times New Roman" charset="0"/>
              </a:rPr>
              <a:t>vascular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injury</a:t>
            </a:r>
            <a:r>
              <a:rPr lang="it-IT" altLang="x-none" dirty="0">
                <a:latin typeface="Times New Roman" charset="0"/>
              </a:rPr>
              <a:t>. </a:t>
            </a:r>
            <a:r>
              <a:rPr lang="it-IT" altLang="x-none" dirty="0" err="1">
                <a:latin typeface="Times New Roman" charset="0"/>
              </a:rPr>
              <a:t>Because</a:t>
            </a:r>
            <a:r>
              <a:rPr lang="it-IT" altLang="x-none" dirty="0">
                <a:latin typeface="Times New Roman" charset="0"/>
              </a:rPr>
              <a:t> TF </a:t>
            </a:r>
            <a:r>
              <a:rPr lang="it-IT" altLang="x-none" dirty="0" err="1">
                <a:latin typeface="Times New Roman" charset="0"/>
              </a:rPr>
              <a:t>is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not</a:t>
            </a:r>
            <a:r>
              <a:rPr lang="it-IT" altLang="x-none" dirty="0">
                <a:latin typeface="Times New Roman" charset="0"/>
              </a:rPr>
              <a:t> in the </a:t>
            </a:r>
            <a:r>
              <a:rPr lang="it-IT" altLang="x-none" dirty="0" err="1">
                <a:latin typeface="Times New Roman" charset="0"/>
              </a:rPr>
              <a:t>blood</a:t>
            </a:r>
            <a:r>
              <a:rPr lang="it-IT" altLang="x-none" dirty="0">
                <a:latin typeface="Times New Roman" charset="0"/>
              </a:rPr>
              <a:t>, </a:t>
            </a:r>
            <a:r>
              <a:rPr lang="it-IT" altLang="x-none" dirty="0" err="1">
                <a:latin typeface="Times New Roman" charset="0"/>
              </a:rPr>
              <a:t>it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is</a:t>
            </a:r>
            <a:r>
              <a:rPr lang="it-IT" altLang="x-none" dirty="0">
                <a:latin typeface="Times New Roman" charset="0"/>
              </a:rPr>
              <a:t> an </a:t>
            </a:r>
            <a:r>
              <a:rPr lang="it-IT" altLang="x-none" dirty="0" err="1">
                <a:latin typeface="Times New Roman" charset="0"/>
              </a:rPr>
              <a:t>extrinsic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element</a:t>
            </a:r>
            <a:r>
              <a:rPr lang="it-IT" altLang="x-none" dirty="0">
                <a:latin typeface="Times New Roman" charset="0"/>
              </a:rPr>
              <a:t> in </a:t>
            </a:r>
            <a:r>
              <a:rPr lang="it-IT" altLang="x-none" dirty="0" err="1">
                <a:latin typeface="Times New Roman" charset="0"/>
              </a:rPr>
              <a:t>coagulation</a:t>
            </a:r>
            <a:r>
              <a:rPr lang="it-IT" altLang="x-none" dirty="0">
                <a:latin typeface="Times New Roman" charset="0"/>
              </a:rPr>
              <a:t>, </a:t>
            </a:r>
            <a:r>
              <a:rPr lang="it-IT" altLang="x-none" dirty="0" err="1">
                <a:latin typeface="Times New Roman" charset="0"/>
              </a:rPr>
              <a:t>hence</a:t>
            </a:r>
            <a:r>
              <a:rPr lang="it-IT" altLang="x-none" dirty="0">
                <a:latin typeface="Times New Roman" charset="0"/>
              </a:rPr>
              <a:t> the </a:t>
            </a:r>
            <a:r>
              <a:rPr lang="it-IT" altLang="x-none" dirty="0" err="1">
                <a:latin typeface="Times New Roman" charset="0"/>
              </a:rPr>
              <a:t>name</a:t>
            </a:r>
            <a:r>
              <a:rPr lang="it-IT" altLang="x-none" dirty="0">
                <a:latin typeface="Times New Roman" charset="0"/>
              </a:rPr>
              <a:t> "</a:t>
            </a:r>
            <a:r>
              <a:rPr lang="it-IT" altLang="x-none" dirty="0" err="1">
                <a:latin typeface="Times New Roman" charset="0"/>
              </a:rPr>
              <a:t>extrinsic</a:t>
            </a:r>
            <a:r>
              <a:rPr lang="it-IT" altLang="x-none" dirty="0">
                <a:latin typeface="Times New Roman" charset="0"/>
              </a:rPr>
              <a:t>" </a:t>
            </a:r>
            <a:r>
              <a:rPr lang="it-IT" altLang="x-none" dirty="0" err="1">
                <a:latin typeface="Times New Roman" charset="0"/>
              </a:rPr>
              <a:t>pathway</a:t>
            </a:r>
            <a:r>
              <a:rPr lang="it-IT" altLang="x-none" dirty="0">
                <a:latin typeface="Times New Roman" charset="0"/>
              </a:rPr>
              <a:t> for </a:t>
            </a:r>
            <a:r>
              <a:rPr lang="it-IT" altLang="x-none" dirty="0" err="1">
                <a:latin typeface="Times New Roman" charset="0"/>
              </a:rPr>
              <a:t>this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sequence</a:t>
            </a:r>
            <a:r>
              <a:rPr lang="it-IT" altLang="x-none" dirty="0">
                <a:latin typeface="Times New Roman" charset="0"/>
              </a:rPr>
              <a:t>. The </a:t>
            </a:r>
            <a:r>
              <a:rPr lang="it-IT" altLang="x-none" dirty="0" err="1">
                <a:latin typeface="Times New Roman" charset="0"/>
              </a:rPr>
              <a:t>catalytic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action</a:t>
            </a:r>
            <a:r>
              <a:rPr lang="it-IT" altLang="x-none" dirty="0">
                <a:latin typeface="Times New Roman" charset="0"/>
              </a:rPr>
              <a:t> of TF </a:t>
            </a:r>
            <a:r>
              <a:rPr lang="it-IT" altLang="x-none" dirty="0" err="1">
                <a:latin typeface="Times New Roman" charset="0"/>
              </a:rPr>
              <a:t>is</a:t>
            </a:r>
            <a:r>
              <a:rPr lang="it-IT" altLang="x-none" dirty="0">
                <a:latin typeface="Times New Roman" charset="0"/>
              </a:rPr>
              <a:t> the </a:t>
            </a:r>
            <a:r>
              <a:rPr lang="it-IT" altLang="x-none" dirty="0" err="1">
                <a:latin typeface="Times New Roman" charset="0"/>
              </a:rPr>
              <a:t>central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precipitating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event</a:t>
            </a:r>
            <a:r>
              <a:rPr lang="it-IT" altLang="x-none" dirty="0">
                <a:latin typeface="Times New Roman" charset="0"/>
              </a:rPr>
              <a:t> in the </a:t>
            </a:r>
            <a:r>
              <a:rPr lang="it-IT" altLang="x-none" dirty="0" err="1">
                <a:latin typeface="Times New Roman" charset="0"/>
              </a:rPr>
              <a:t>clotting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cascade</a:t>
            </a:r>
            <a:r>
              <a:rPr lang="it-IT" altLang="x-none" dirty="0">
                <a:latin typeface="Times New Roman" charset="0"/>
              </a:rPr>
              <a:t>. TF </a:t>
            </a:r>
            <a:r>
              <a:rPr lang="it-IT" altLang="x-none" dirty="0" err="1">
                <a:latin typeface="Times New Roman" charset="0"/>
              </a:rPr>
              <a:t>acts</a:t>
            </a:r>
            <a:r>
              <a:rPr lang="it-IT" altLang="x-none" dirty="0">
                <a:latin typeface="Times New Roman" charset="0"/>
              </a:rPr>
              <a:t> in </a:t>
            </a:r>
            <a:r>
              <a:rPr lang="it-IT" altLang="x-none" dirty="0" err="1">
                <a:latin typeface="Times New Roman" charset="0"/>
              </a:rPr>
              <a:t>concert</a:t>
            </a:r>
            <a:r>
              <a:rPr lang="it-IT" altLang="x-none" dirty="0">
                <a:latin typeface="Times New Roman" charset="0"/>
              </a:rPr>
              <a:t> with </a:t>
            </a:r>
            <a:r>
              <a:rPr lang="it-IT" altLang="x-none" dirty="0" err="1">
                <a:latin typeface="Times New Roman" charset="0"/>
              </a:rPr>
              <a:t>factor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VIla</a:t>
            </a:r>
            <a:r>
              <a:rPr lang="it-IT" altLang="x-none" dirty="0">
                <a:latin typeface="Times New Roman" charset="0"/>
              </a:rPr>
              <a:t> and </a:t>
            </a:r>
            <a:r>
              <a:rPr lang="it-IT" altLang="x-none" dirty="0" err="1">
                <a:latin typeface="Times New Roman" charset="0"/>
              </a:rPr>
              <a:t>phospholipid</a:t>
            </a:r>
            <a:r>
              <a:rPr lang="it-IT" altLang="x-none" dirty="0">
                <a:latin typeface="Times New Roman" charset="0"/>
              </a:rPr>
              <a:t> (PL) to </a:t>
            </a:r>
            <a:r>
              <a:rPr lang="it-IT" altLang="x-none" dirty="0" err="1">
                <a:latin typeface="Times New Roman" charset="0"/>
              </a:rPr>
              <a:t>convert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factor</a:t>
            </a:r>
            <a:r>
              <a:rPr lang="it-IT" altLang="x-none" dirty="0">
                <a:latin typeface="Times New Roman" charset="0"/>
              </a:rPr>
              <a:t> IX to </a:t>
            </a:r>
            <a:r>
              <a:rPr lang="it-IT" altLang="x-none" dirty="0" err="1">
                <a:latin typeface="Times New Roman" charset="0"/>
              </a:rPr>
              <a:t>IXa</a:t>
            </a:r>
            <a:r>
              <a:rPr lang="it-IT" altLang="x-none" dirty="0">
                <a:latin typeface="Times New Roman" charset="0"/>
              </a:rPr>
              <a:t> and </a:t>
            </a:r>
            <a:r>
              <a:rPr lang="it-IT" altLang="x-none" dirty="0" err="1">
                <a:latin typeface="Times New Roman" charset="0"/>
              </a:rPr>
              <a:t>factor</a:t>
            </a:r>
            <a:r>
              <a:rPr lang="it-IT" altLang="x-none" dirty="0">
                <a:latin typeface="Times New Roman" charset="0"/>
              </a:rPr>
              <a:t> X to </a:t>
            </a:r>
            <a:r>
              <a:rPr lang="it-IT" altLang="x-none" dirty="0" err="1">
                <a:latin typeface="Times New Roman" charset="0"/>
              </a:rPr>
              <a:t>Xa</a:t>
            </a:r>
            <a:r>
              <a:rPr lang="it-IT" altLang="x-none" dirty="0">
                <a:latin typeface="Times New Roman" charset="0"/>
              </a:rPr>
              <a:t>. The "</a:t>
            </a:r>
            <a:r>
              <a:rPr lang="it-IT" altLang="x-none" dirty="0" err="1">
                <a:latin typeface="Times New Roman" charset="0"/>
              </a:rPr>
              <a:t>intrinsic</a:t>
            </a:r>
            <a:r>
              <a:rPr lang="it-IT" altLang="x-none" dirty="0">
                <a:latin typeface="Times New Roman" charset="0"/>
              </a:rPr>
              <a:t>" </a:t>
            </a:r>
            <a:r>
              <a:rPr lang="it-IT" altLang="x-none" dirty="0" err="1">
                <a:latin typeface="Times New Roman" charset="0"/>
              </a:rPr>
              <a:t>pathway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is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initiated</a:t>
            </a:r>
            <a:r>
              <a:rPr lang="it-IT" altLang="x-none" dirty="0">
                <a:latin typeface="Times New Roman" charset="0"/>
              </a:rPr>
              <a:t> by the "</a:t>
            </a:r>
            <a:r>
              <a:rPr lang="it-IT" altLang="x-none" dirty="0" err="1">
                <a:latin typeface="Times New Roman" charset="0"/>
              </a:rPr>
              <a:t>contact</a:t>
            </a:r>
            <a:r>
              <a:rPr lang="it-IT" altLang="x-none" dirty="0">
                <a:latin typeface="Times New Roman" charset="0"/>
              </a:rPr>
              <a:t>" </a:t>
            </a:r>
            <a:r>
              <a:rPr lang="it-IT" altLang="x-none" dirty="0" err="1">
                <a:latin typeface="Times New Roman" charset="0"/>
              </a:rPr>
              <a:t>activation</a:t>
            </a:r>
            <a:r>
              <a:rPr lang="it-IT" altLang="x-none" dirty="0">
                <a:latin typeface="Times New Roman" charset="0"/>
              </a:rPr>
              <a:t> of </a:t>
            </a:r>
            <a:r>
              <a:rPr lang="it-IT" altLang="x-none" dirty="0" err="1">
                <a:latin typeface="Times New Roman" charset="0"/>
              </a:rPr>
              <a:t>factor</a:t>
            </a:r>
            <a:r>
              <a:rPr lang="it-IT" altLang="x-none" dirty="0">
                <a:latin typeface="Times New Roman" charset="0"/>
              </a:rPr>
              <a:t> XI by the </a:t>
            </a:r>
            <a:r>
              <a:rPr lang="it-IT" altLang="x-none" dirty="0" err="1">
                <a:latin typeface="Times New Roman" charset="0"/>
              </a:rPr>
              <a:t>XIIa</a:t>
            </a:r>
            <a:r>
              <a:rPr lang="it-IT" altLang="x-none" dirty="0">
                <a:latin typeface="Times New Roman" charset="0"/>
              </a:rPr>
              <a:t>/</a:t>
            </a:r>
            <a:r>
              <a:rPr lang="it-IT" altLang="x-none" dirty="0" err="1">
                <a:latin typeface="Times New Roman" charset="0"/>
              </a:rPr>
              <a:t>activated</a:t>
            </a:r>
            <a:r>
              <a:rPr lang="it-IT" altLang="x-none" dirty="0">
                <a:latin typeface="Times New Roman" charset="0"/>
              </a:rPr>
              <a:t> high </a:t>
            </a:r>
            <a:r>
              <a:rPr lang="it-IT" altLang="x-none" dirty="0" err="1">
                <a:latin typeface="Times New Roman" charset="0"/>
              </a:rPr>
              <a:t>molecular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weight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kininogen</a:t>
            </a:r>
            <a:r>
              <a:rPr lang="it-IT" altLang="x-none" dirty="0">
                <a:latin typeface="Times New Roman" charset="0"/>
              </a:rPr>
              <a:t> (</a:t>
            </a:r>
            <a:r>
              <a:rPr lang="it-IT" altLang="x-none" dirty="0" err="1">
                <a:latin typeface="Times New Roman" charset="0"/>
              </a:rPr>
              <a:t>HKa</a:t>
            </a:r>
            <a:r>
              <a:rPr lang="it-IT" altLang="x-none" dirty="0">
                <a:latin typeface="Times New Roman" charset="0"/>
              </a:rPr>
              <a:t>) </a:t>
            </a:r>
            <a:r>
              <a:rPr lang="it-IT" altLang="x-none" dirty="0" err="1">
                <a:latin typeface="Times New Roman" charset="0"/>
              </a:rPr>
              <a:t>complex</a:t>
            </a:r>
            <a:r>
              <a:rPr lang="it-IT" altLang="x-none" dirty="0">
                <a:latin typeface="Times New Roman" charset="0"/>
              </a:rPr>
              <a:t>. </a:t>
            </a:r>
            <a:r>
              <a:rPr lang="it-IT" altLang="x-none" dirty="0" err="1">
                <a:latin typeface="Times New Roman" charset="0"/>
              </a:rPr>
              <a:t>Factor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XIa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also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converts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factor</a:t>
            </a:r>
            <a:r>
              <a:rPr lang="it-IT" altLang="x-none" dirty="0">
                <a:latin typeface="Times New Roman" charset="0"/>
              </a:rPr>
              <a:t> IX to </a:t>
            </a:r>
            <a:r>
              <a:rPr lang="it-IT" altLang="x-none" dirty="0" err="1">
                <a:latin typeface="Times New Roman" charset="0"/>
              </a:rPr>
              <a:t>IXa</a:t>
            </a:r>
            <a:r>
              <a:rPr lang="it-IT" altLang="x-none" dirty="0">
                <a:latin typeface="Times New Roman" charset="0"/>
              </a:rPr>
              <a:t> and </a:t>
            </a:r>
            <a:r>
              <a:rPr lang="it-IT" altLang="x-none" dirty="0" err="1">
                <a:latin typeface="Times New Roman" charset="0"/>
              </a:rPr>
              <a:t>factor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IXa</a:t>
            </a:r>
            <a:r>
              <a:rPr lang="it-IT" altLang="x-none" dirty="0">
                <a:latin typeface="Times New Roman" charset="0"/>
              </a:rPr>
              <a:t> in turn </a:t>
            </a:r>
            <a:r>
              <a:rPr lang="it-IT" altLang="x-none" dirty="0" err="1">
                <a:latin typeface="Times New Roman" charset="0"/>
              </a:rPr>
              <a:t>converts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factor</a:t>
            </a:r>
            <a:r>
              <a:rPr lang="it-IT" altLang="x-none" dirty="0">
                <a:latin typeface="Times New Roman" charset="0"/>
              </a:rPr>
              <a:t> X to </a:t>
            </a:r>
            <a:r>
              <a:rPr lang="it-IT" altLang="x-none" dirty="0" err="1">
                <a:latin typeface="Times New Roman" charset="0"/>
              </a:rPr>
              <a:t>Xa</a:t>
            </a:r>
            <a:r>
              <a:rPr lang="it-IT" altLang="x-none" dirty="0">
                <a:latin typeface="Times New Roman" charset="0"/>
              </a:rPr>
              <a:t>, in </a:t>
            </a:r>
            <a:r>
              <a:rPr lang="it-IT" altLang="x-none" dirty="0" err="1">
                <a:latin typeface="Times New Roman" charset="0"/>
              </a:rPr>
              <a:t>concert</a:t>
            </a:r>
            <a:r>
              <a:rPr lang="it-IT" altLang="x-none" dirty="0">
                <a:latin typeface="Times New Roman" charset="0"/>
              </a:rPr>
              <a:t> with </a:t>
            </a:r>
            <a:r>
              <a:rPr lang="it-IT" altLang="x-none" dirty="0" err="1">
                <a:latin typeface="Times New Roman" charset="0"/>
              </a:rPr>
              <a:t>factors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VIIIa</a:t>
            </a:r>
            <a:r>
              <a:rPr lang="it-IT" altLang="x-none" dirty="0">
                <a:latin typeface="Times New Roman" charset="0"/>
              </a:rPr>
              <a:t> and </a:t>
            </a:r>
            <a:r>
              <a:rPr lang="it-IT" altLang="x-none" dirty="0" err="1">
                <a:latin typeface="Times New Roman" charset="0"/>
              </a:rPr>
              <a:t>phospholipid</a:t>
            </a:r>
            <a:r>
              <a:rPr lang="it-IT" altLang="x-none" dirty="0">
                <a:latin typeface="Times New Roman" charset="0"/>
              </a:rPr>
              <a:t> (the “</a:t>
            </a:r>
            <a:r>
              <a:rPr lang="it-IT" altLang="x-none" dirty="0" err="1">
                <a:latin typeface="Times New Roman" charset="0"/>
              </a:rPr>
              <a:t>tenase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complex</a:t>
            </a:r>
            <a:r>
              <a:rPr lang="it-IT" altLang="x-none" dirty="0">
                <a:latin typeface="Times New Roman" charset="0"/>
              </a:rPr>
              <a:t>”). </a:t>
            </a:r>
            <a:r>
              <a:rPr lang="it-IT" altLang="x-none" dirty="0" err="1">
                <a:latin typeface="Times New Roman" charset="0"/>
              </a:rPr>
              <a:t>However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factor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Xa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is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formed</a:t>
            </a:r>
            <a:r>
              <a:rPr lang="it-IT" altLang="x-none" dirty="0">
                <a:latin typeface="Times New Roman" charset="0"/>
              </a:rPr>
              <a:t>, </a:t>
            </a:r>
            <a:r>
              <a:rPr lang="it-IT" altLang="x-none" dirty="0" err="1">
                <a:latin typeface="Times New Roman" charset="0"/>
              </a:rPr>
              <a:t>it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is</a:t>
            </a:r>
            <a:r>
              <a:rPr lang="it-IT" altLang="x-none" dirty="0">
                <a:latin typeface="Times New Roman" charset="0"/>
              </a:rPr>
              <a:t> the </a:t>
            </a:r>
            <a:r>
              <a:rPr lang="it-IT" altLang="x-none" dirty="0" err="1">
                <a:latin typeface="Times New Roman" charset="0"/>
              </a:rPr>
              <a:t>active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catalytic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ingredient</a:t>
            </a:r>
            <a:r>
              <a:rPr lang="it-IT" altLang="x-none" dirty="0">
                <a:latin typeface="Times New Roman" charset="0"/>
              </a:rPr>
              <a:t> of the "</a:t>
            </a:r>
            <a:r>
              <a:rPr lang="it-IT" altLang="x-none" dirty="0" err="1">
                <a:latin typeface="Times New Roman" charset="0"/>
              </a:rPr>
              <a:t>Prothrombinase</a:t>
            </a:r>
            <a:r>
              <a:rPr lang="it-IT" altLang="x-none" dirty="0">
                <a:latin typeface="Times New Roman" charset="0"/>
              </a:rPr>
              <a:t>” </a:t>
            </a:r>
            <a:r>
              <a:rPr lang="it-IT" altLang="x-none" dirty="0" err="1">
                <a:latin typeface="Times New Roman" charset="0"/>
              </a:rPr>
              <a:t>complex</a:t>
            </a:r>
            <a:r>
              <a:rPr lang="it-IT" altLang="x-none" dirty="0">
                <a:latin typeface="Times New Roman" charset="0"/>
              </a:rPr>
              <a:t>, </a:t>
            </a:r>
            <a:r>
              <a:rPr lang="it-IT" altLang="x-none" dirty="0" err="1">
                <a:latin typeface="Times New Roman" charset="0"/>
              </a:rPr>
              <a:t>which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includes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factor</a:t>
            </a:r>
            <a:r>
              <a:rPr lang="it-IT" altLang="x-none" dirty="0">
                <a:latin typeface="Times New Roman" charset="0"/>
              </a:rPr>
              <a:t> Va and PL and </a:t>
            </a:r>
            <a:r>
              <a:rPr lang="it-IT" altLang="x-none" dirty="0" err="1">
                <a:latin typeface="Times New Roman" charset="0"/>
              </a:rPr>
              <a:t>converts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prothrombin</a:t>
            </a:r>
            <a:r>
              <a:rPr lang="it-IT" altLang="x-none" dirty="0">
                <a:latin typeface="Times New Roman" charset="0"/>
              </a:rPr>
              <a:t> to </a:t>
            </a:r>
            <a:r>
              <a:rPr lang="it-IT" altLang="x-none" dirty="0" err="1">
                <a:latin typeface="Times New Roman" charset="0"/>
              </a:rPr>
              <a:t>thrombin</a:t>
            </a:r>
            <a:r>
              <a:rPr lang="it-IT" altLang="x-none" dirty="0">
                <a:latin typeface="Times New Roman" charset="0"/>
              </a:rPr>
              <a:t>. </a:t>
            </a:r>
            <a:r>
              <a:rPr lang="it-IT" altLang="x-none" dirty="0" err="1">
                <a:latin typeface="Times New Roman" charset="0"/>
              </a:rPr>
              <a:t>Thrombin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cleaves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fibrinopeptides</a:t>
            </a:r>
            <a:r>
              <a:rPr lang="it-IT" altLang="x-none" dirty="0">
                <a:latin typeface="Times New Roman" charset="0"/>
              </a:rPr>
              <a:t> (FPA, FPB) from </a:t>
            </a:r>
            <a:r>
              <a:rPr lang="it-IT" altLang="x-none" dirty="0" err="1">
                <a:latin typeface="Times New Roman" charset="0"/>
              </a:rPr>
              <a:t>fibrinogen</a:t>
            </a:r>
            <a:r>
              <a:rPr lang="it-IT" altLang="x-none" dirty="0">
                <a:latin typeface="Times New Roman" charset="0"/>
              </a:rPr>
              <a:t>, </a:t>
            </a:r>
            <a:r>
              <a:rPr lang="it-IT" altLang="x-none" dirty="0" err="1">
                <a:latin typeface="Times New Roman" charset="0"/>
              </a:rPr>
              <a:t>allowing</a:t>
            </a:r>
            <a:r>
              <a:rPr lang="it-IT" altLang="x-none" dirty="0">
                <a:latin typeface="Times New Roman" charset="0"/>
              </a:rPr>
              <a:t> the </a:t>
            </a:r>
            <a:r>
              <a:rPr lang="it-IT" altLang="x-none" dirty="0" err="1">
                <a:latin typeface="Times New Roman" charset="0"/>
              </a:rPr>
              <a:t>resultant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fibrin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monomers</a:t>
            </a:r>
            <a:r>
              <a:rPr lang="it-IT" altLang="x-none" dirty="0">
                <a:latin typeface="Times New Roman" charset="0"/>
              </a:rPr>
              <a:t> to </a:t>
            </a:r>
            <a:r>
              <a:rPr lang="it-IT" altLang="x-none" dirty="0" err="1">
                <a:latin typeface="Times New Roman" charset="0"/>
              </a:rPr>
              <a:t>polymerize</a:t>
            </a:r>
            <a:r>
              <a:rPr lang="it-IT" altLang="x-none" dirty="0">
                <a:latin typeface="Times New Roman" charset="0"/>
              </a:rPr>
              <a:t>, and </a:t>
            </a:r>
            <a:r>
              <a:rPr lang="it-IT" altLang="x-none" dirty="0" err="1">
                <a:latin typeface="Times New Roman" charset="0"/>
              </a:rPr>
              <a:t>converts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factor</a:t>
            </a:r>
            <a:r>
              <a:rPr lang="it-IT" altLang="x-none" dirty="0">
                <a:latin typeface="Times New Roman" charset="0"/>
              </a:rPr>
              <a:t> XIII to </a:t>
            </a:r>
            <a:r>
              <a:rPr lang="it-IT" altLang="x-none" dirty="0" err="1">
                <a:latin typeface="Times New Roman" charset="0"/>
              </a:rPr>
              <a:t>XIIIa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which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crosslinks</a:t>
            </a:r>
            <a:r>
              <a:rPr lang="it-IT" altLang="x-none" dirty="0">
                <a:latin typeface="Times New Roman" charset="0"/>
              </a:rPr>
              <a:t> the </a:t>
            </a:r>
            <a:r>
              <a:rPr lang="it-IT" altLang="x-none" dirty="0" err="1">
                <a:latin typeface="Times New Roman" charset="0"/>
              </a:rPr>
              <a:t>fibrin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clot</a:t>
            </a:r>
            <a:r>
              <a:rPr lang="it-IT" altLang="x-none" dirty="0">
                <a:latin typeface="Times New Roman" charset="0"/>
              </a:rPr>
              <a:t>. </a:t>
            </a:r>
            <a:r>
              <a:rPr lang="it-IT" altLang="x-none" dirty="0" err="1">
                <a:latin typeface="Times New Roman" charset="0"/>
              </a:rPr>
              <a:t>Thrombin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accelerates</a:t>
            </a:r>
            <a:r>
              <a:rPr lang="it-IT" altLang="x-none" dirty="0">
                <a:latin typeface="Times New Roman" charset="0"/>
              </a:rPr>
              <a:t> the </a:t>
            </a:r>
            <a:r>
              <a:rPr lang="it-IT" altLang="x-none" dirty="0" err="1">
                <a:latin typeface="Times New Roman" charset="0"/>
              </a:rPr>
              <a:t>clotting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cascade</a:t>
            </a:r>
            <a:r>
              <a:rPr lang="it-IT" altLang="x-none" dirty="0">
                <a:latin typeface="Times New Roman" charset="0"/>
              </a:rPr>
              <a:t> by </a:t>
            </a:r>
            <a:r>
              <a:rPr lang="it-IT" altLang="x-none" dirty="0" err="1">
                <a:latin typeface="Times New Roman" charset="0"/>
              </a:rPr>
              <a:t>its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potential</a:t>
            </a:r>
            <a:r>
              <a:rPr lang="it-IT" altLang="x-none" dirty="0">
                <a:latin typeface="Times New Roman" charset="0"/>
              </a:rPr>
              <a:t> to </a:t>
            </a:r>
            <a:r>
              <a:rPr lang="it-IT" altLang="x-none" dirty="0" err="1">
                <a:latin typeface="Times New Roman" charset="0"/>
              </a:rPr>
              <a:t>activate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factors</a:t>
            </a:r>
            <a:r>
              <a:rPr lang="it-IT" altLang="x-none" dirty="0">
                <a:latin typeface="Times New Roman" charset="0"/>
              </a:rPr>
              <a:t> V and VIII, </a:t>
            </a:r>
            <a:r>
              <a:rPr lang="it-IT" altLang="x-none" dirty="0" err="1">
                <a:latin typeface="Times New Roman" charset="0"/>
              </a:rPr>
              <a:t>but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continued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proteolytic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action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also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activates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protein</a:t>
            </a:r>
            <a:r>
              <a:rPr lang="it-IT" altLang="x-none" dirty="0">
                <a:latin typeface="Times New Roman" charset="0"/>
              </a:rPr>
              <a:t> C </a:t>
            </a:r>
            <a:r>
              <a:rPr lang="it-IT" altLang="x-none" dirty="0" err="1">
                <a:latin typeface="Times New Roman" charset="0"/>
              </a:rPr>
              <a:t>which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degrades</a:t>
            </a:r>
            <a:r>
              <a:rPr lang="it-IT" altLang="x-none" dirty="0">
                <a:latin typeface="Times New Roman" charset="0"/>
              </a:rPr>
              <a:t> Va and </a:t>
            </a:r>
            <a:r>
              <a:rPr lang="it-IT" altLang="x-none" dirty="0" err="1">
                <a:latin typeface="Times New Roman" charset="0"/>
              </a:rPr>
              <a:t>VIIIa</a:t>
            </a:r>
            <a:r>
              <a:rPr lang="it-IT" altLang="x-none" dirty="0">
                <a:latin typeface="Times New Roman" charset="0"/>
              </a:rPr>
              <a:t>.</a:t>
            </a:r>
          </a:p>
          <a:p>
            <a:pPr eaLnBrk="1" hangingPunct="1">
              <a:spcBef>
                <a:spcPct val="20000"/>
              </a:spcBef>
            </a:pPr>
            <a:r>
              <a:rPr lang="it-IT" altLang="x-none" dirty="0" err="1">
                <a:latin typeface="Times New Roman" charset="0"/>
              </a:rPr>
              <a:t>Adapted</a:t>
            </a:r>
            <a:r>
              <a:rPr lang="it-IT" altLang="x-none" dirty="0">
                <a:latin typeface="Times New Roman" charset="0"/>
              </a:rPr>
              <a:t> from: </a:t>
            </a:r>
            <a:r>
              <a:rPr lang="it-IT" altLang="x-none" dirty="0" err="1">
                <a:latin typeface="Times New Roman" charset="0"/>
              </a:rPr>
              <a:t>Colman</a:t>
            </a:r>
            <a:r>
              <a:rPr lang="it-IT" altLang="x-none" dirty="0">
                <a:latin typeface="Times New Roman" charset="0"/>
              </a:rPr>
              <a:t> RW, </a:t>
            </a:r>
            <a:r>
              <a:rPr lang="it-IT" altLang="x-none" dirty="0" err="1">
                <a:latin typeface="Times New Roman" charset="0"/>
              </a:rPr>
              <a:t>Hirsh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J</a:t>
            </a:r>
            <a:r>
              <a:rPr lang="it-IT" altLang="x-none" dirty="0">
                <a:latin typeface="Times New Roman" charset="0"/>
              </a:rPr>
              <a:t>, </a:t>
            </a:r>
            <a:r>
              <a:rPr lang="it-IT" altLang="x-none" dirty="0" err="1">
                <a:latin typeface="Times New Roman" charset="0"/>
              </a:rPr>
              <a:t>Marder</a:t>
            </a:r>
            <a:r>
              <a:rPr lang="it-IT" altLang="x-none" dirty="0">
                <a:latin typeface="Times New Roman" charset="0"/>
              </a:rPr>
              <a:t> VJ, </a:t>
            </a:r>
            <a:r>
              <a:rPr lang="it-IT" altLang="x-none" dirty="0" err="1">
                <a:latin typeface="Times New Roman" charset="0"/>
              </a:rPr>
              <a:t>Salzman</a:t>
            </a:r>
            <a:r>
              <a:rPr lang="it-IT" altLang="x-none" dirty="0">
                <a:latin typeface="Times New Roman" charset="0"/>
              </a:rPr>
              <a:t> EW. </a:t>
            </a:r>
            <a:r>
              <a:rPr lang="it-IT" altLang="x-none" dirty="0" err="1">
                <a:latin typeface="Times New Roman" charset="0"/>
              </a:rPr>
              <a:t>Overview</a:t>
            </a:r>
            <a:r>
              <a:rPr lang="it-IT" altLang="x-none" dirty="0">
                <a:latin typeface="Times New Roman" charset="0"/>
              </a:rPr>
              <a:t> of </a:t>
            </a:r>
            <a:r>
              <a:rPr lang="it-IT" altLang="x-none" dirty="0" err="1">
                <a:latin typeface="Times New Roman" charset="0"/>
              </a:rPr>
              <a:t>hemostasis.Overview</a:t>
            </a:r>
            <a:r>
              <a:rPr lang="it-IT" altLang="x-none" dirty="0">
                <a:latin typeface="Times New Roman" charset="0"/>
              </a:rPr>
              <a:t> of the </a:t>
            </a:r>
            <a:r>
              <a:rPr lang="it-IT" altLang="x-none" dirty="0" err="1">
                <a:latin typeface="Times New Roman" charset="0"/>
              </a:rPr>
              <a:t>thrombotic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process</a:t>
            </a:r>
            <a:r>
              <a:rPr lang="it-IT" altLang="x-none" dirty="0">
                <a:latin typeface="Times New Roman" charset="0"/>
              </a:rPr>
              <a:t> and </a:t>
            </a:r>
            <a:r>
              <a:rPr lang="it-IT" altLang="x-none" dirty="0" err="1">
                <a:latin typeface="Times New Roman" charset="0"/>
              </a:rPr>
              <a:t>its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therapy</a:t>
            </a:r>
            <a:r>
              <a:rPr lang="it-IT" altLang="x-none" dirty="0">
                <a:latin typeface="Times New Roman" charset="0"/>
              </a:rPr>
              <a:t>. In: </a:t>
            </a:r>
            <a:r>
              <a:rPr lang="it-IT" altLang="x-none" dirty="0" err="1">
                <a:latin typeface="Times New Roman" charset="0"/>
              </a:rPr>
              <a:t>Colman</a:t>
            </a:r>
            <a:r>
              <a:rPr lang="it-IT" altLang="x-none" dirty="0">
                <a:latin typeface="Times New Roman" charset="0"/>
              </a:rPr>
              <a:t> RW, </a:t>
            </a:r>
            <a:r>
              <a:rPr lang="it-IT" altLang="x-none" dirty="0" err="1">
                <a:latin typeface="Times New Roman" charset="0"/>
              </a:rPr>
              <a:t>Hirsh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J</a:t>
            </a:r>
            <a:r>
              <a:rPr lang="it-IT" altLang="x-none" dirty="0">
                <a:latin typeface="Times New Roman" charset="0"/>
              </a:rPr>
              <a:t>, </a:t>
            </a:r>
            <a:r>
              <a:rPr lang="it-IT" altLang="x-none" dirty="0" err="1">
                <a:latin typeface="Times New Roman" charset="0"/>
              </a:rPr>
              <a:t>Marder</a:t>
            </a:r>
            <a:r>
              <a:rPr lang="it-IT" altLang="x-none" dirty="0">
                <a:latin typeface="Times New Roman" charset="0"/>
              </a:rPr>
              <a:t> VJ, </a:t>
            </a:r>
            <a:r>
              <a:rPr lang="it-IT" altLang="x-none" dirty="0" err="1">
                <a:latin typeface="Times New Roman" charset="0"/>
              </a:rPr>
              <a:t>Salzman</a:t>
            </a:r>
            <a:r>
              <a:rPr lang="it-IT" altLang="x-none" dirty="0">
                <a:latin typeface="Times New Roman" charset="0"/>
              </a:rPr>
              <a:t> EW, </a:t>
            </a:r>
            <a:r>
              <a:rPr lang="it-IT" altLang="x-none" dirty="0" err="1">
                <a:latin typeface="Times New Roman" charset="0"/>
              </a:rPr>
              <a:t>eds</a:t>
            </a:r>
            <a:r>
              <a:rPr lang="it-IT" altLang="x-none" dirty="0">
                <a:latin typeface="Times New Roman" charset="0"/>
              </a:rPr>
              <a:t>. </a:t>
            </a:r>
            <a:r>
              <a:rPr lang="it-IT" altLang="x-none" dirty="0" err="1">
                <a:latin typeface="Times New Roman" charset="0"/>
              </a:rPr>
              <a:t>Hemostasis</a:t>
            </a:r>
            <a:r>
              <a:rPr lang="it-IT" altLang="x-none" dirty="0">
                <a:latin typeface="Times New Roman" charset="0"/>
              </a:rPr>
              <a:t> and </a:t>
            </a:r>
            <a:r>
              <a:rPr lang="it-IT" altLang="x-none" dirty="0" err="1">
                <a:latin typeface="Times New Roman" charset="0"/>
              </a:rPr>
              <a:t>thrombosis</a:t>
            </a:r>
            <a:r>
              <a:rPr lang="it-IT" altLang="x-none" dirty="0">
                <a:latin typeface="Times New Roman" charset="0"/>
              </a:rPr>
              <a:t>, 3rd ed. Philadelphia: J.B. </a:t>
            </a:r>
            <a:r>
              <a:rPr lang="it-IT" altLang="x-none" dirty="0" err="1">
                <a:latin typeface="Times New Roman" charset="0"/>
              </a:rPr>
              <a:t>Lippincott</a:t>
            </a:r>
            <a:r>
              <a:rPr lang="it-IT" altLang="x-none" dirty="0">
                <a:latin typeface="Times New Roman" charset="0"/>
              </a:rPr>
              <a:t>, 1994 </a:t>
            </a:r>
            <a:r>
              <a:rPr lang="it-IT" altLang="x-none" dirty="0" err="1">
                <a:latin typeface="Times New Roman" charset="0"/>
              </a:rPr>
              <a:t>p</a:t>
            </a:r>
            <a:r>
              <a:rPr lang="it-IT" altLang="x-none" dirty="0">
                <a:latin typeface="Times New Roman" charset="0"/>
              </a:rPr>
              <a:t> 9.1154-1155.</a:t>
            </a:r>
          </a:p>
          <a:p>
            <a:pPr eaLnBrk="1" hangingPunct="1">
              <a:spcBef>
                <a:spcPct val="20000"/>
              </a:spcBef>
            </a:pPr>
            <a:r>
              <a:rPr lang="it-IT" altLang="x-none" dirty="0" err="1">
                <a:latin typeface="Times New Roman" charset="0"/>
              </a:rPr>
              <a:t>Colman</a:t>
            </a:r>
            <a:r>
              <a:rPr lang="it-IT" altLang="x-none" dirty="0">
                <a:latin typeface="Times New Roman" charset="0"/>
              </a:rPr>
              <a:t> RW, </a:t>
            </a:r>
            <a:r>
              <a:rPr lang="it-IT" altLang="x-none" dirty="0" err="1">
                <a:latin typeface="Times New Roman" charset="0"/>
              </a:rPr>
              <a:t>Hirsh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J</a:t>
            </a:r>
            <a:r>
              <a:rPr lang="it-IT" altLang="x-none" dirty="0">
                <a:latin typeface="Times New Roman" charset="0"/>
              </a:rPr>
              <a:t>, </a:t>
            </a:r>
            <a:r>
              <a:rPr lang="it-IT" altLang="x-none" dirty="0" err="1">
                <a:latin typeface="Times New Roman" charset="0"/>
              </a:rPr>
              <a:t>Marder</a:t>
            </a:r>
            <a:r>
              <a:rPr lang="it-IT" altLang="x-none" dirty="0">
                <a:latin typeface="Times New Roman" charset="0"/>
              </a:rPr>
              <a:t> VJ, </a:t>
            </a:r>
            <a:r>
              <a:rPr lang="it-IT" altLang="x-none" dirty="0" err="1">
                <a:latin typeface="Times New Roman" charset="0"/>
              </a:rPr>
              <a:t>Salzman</a:t>
            </a:r>
            <a:r>
              <a:rPr lang="it-IT" altLang="x-none" dirty="0">
                <a:latin typeface="Times New Roman" charset="0"/>
              </a:rPr>
              <a:t> EW. </a:t>
            </a:r>
            <a:r>
              <a:rPr lang="it-IT" altLang="x-none" dirty="0" err="1">
                <a:latin typeface="Times New Roman" charset="0"/>
              </a:rPr>
              <a:t>Overview</a:t>
            </a:r>
            <a:r>
              <a:rPr lang="it-IT" altLang="x-none" dirty="0">
                <a:latin typeface="Times New Roman" charset="0"/>
              </a:rPr>
              <a:t> of the </a:t>
            </a:r>
            <a:r>
              <a:rPr lang="it-IT" altLang="x-none" dirty="0" err="1">
                <a:latin typeface="Times New Roman" charset="0"/>
              </a:rPr>
              <a:t>thrombotic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process</a:t>
            </a:r>
            <a:r>
              <a:rPr lang="it-IT" altLang="x-none" dirty="0">
                <a:latin typeface="Times New Roman" charset="0"/>
              </a:rPr>
              <a:t> and </a:t>
            </a:r>
            <a:r>
              <a:rPr lang="it-IT" altLang="x-none" dirty="0" err="1">
                <a:latin typeface="Times New Roman" charset="0"/>
              </a:rPr>
              <a:t>its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therapy</a:t>
            </a:r>
            <a:r>
              <a:rPr lang="it-IT" altLang="x-none" dirty="0">
                <a:latin typeface="Times New Roman" charset="0"/>
              </a:rPr>
              <a:t>. In: </a:t>
            </a:r>
            <a:r>
              <a:rPr lang="it-IT" altLang="x-none" dirty="0" err="1">
                <a:latin typeface="Times New Roman" charset="0"/>
              </a:rPr>
              <a:t>Colman</a:t>
            </a:r>
            <a:r>
              <a:rPr lang="it-IT" altLang="x-none" dirty="0">
                <a:latin typeface="Times New Roman" charset="0"/>
              </a:rPr>
              <a:t> RW, </a:t>
            </a:r>
            <a:r>
              <a:rPr lang="it-IT" altLang="x-none" dirty="0" err="1">
                <a:latin typeface="Times New Roman" charset="0"/>
              </a:rPr>
              <a:t>Hirsh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J</a:t>
            </a:r>
            <a:r>
              <a:rPr lang="it-IT" altLang="x-none" dirty="0">
                <a:latin typeface="Times New Roman" charset="0"/>
              </a:rPr>
              <a:t>, </a:t>
            </a:r>
            <a:r>
              <a:rPr lang="it-IT" altLang="x-none" dirty="0" err="1">
                <a:latin typeface="Times New Roman" charset="0"/>
              </a:rPr>
              <a:t>Marder</a:t>
            </a:r>
            <a:r>
              <a:rPr lang="it-IT" altLang="x-none" dirty="0">
                <a:latin typeface="Times New Roman" charset="0"/>
              </a:rPr>
              <a:t> VJ, </a:t>
            </a:r>
            <a:r>
              <a:rPr lang="it-IT" altLang="x-none" dirty="0" err="1">
                <a:latin typeface="Times New Roman" charset="0"/>
              </a:rPr>
              <a:t>Salzman</a:t>
            </a:r>
            <a:r>
              <a:rPr lang="it-IT" altLang="x-none" dirty="0">
                <a:latin typeface="Times New Roman" charset="0"/>
              </a:rPr>
              <a:t> EW, </a:t>
            </a:r>
            <a:r>
              <a:rPr lang="it-IT" altLang="x-none" dirty="0" err="1">
                <a:latin typeface="Times New Roman" charset="0"/>
              </a:rPr>
              <a:t>eds</a:t>
            </a:r>
            <a:r>
              <a:rPr lang="it-IT" altLang="x-none" dirty="0">
                <a:latin typeface="Times New Roman" charset="0"/>
              </a:rPr>
              <a:t>. </a:t>
            </a:r>
            <a:r>
              <a:rPr lang="it-IT" altLang="x-none" dirty="0" err="1">
                <a:latin typeface="Times New Roman" charset="0"/>
              </a:rPr>
              <a:t>Hemostasis</a:t>
            </a:r>
            <a:r>
              <a:rPr lang="it-IT" altLang="x-none" dirty="0">
                <a:latin typeface="Times New Roman" charset="0"/>
              </a:rPr>
              <a:t> and </a:t>
            </a:r>
            <a:r>
              <a:rPr lang="it-IT" altLang="x-none" dirty="0" err="1">
                <a:latin typeface="Times New Roman" charset="0"/>
              </a:rPr>
              <a:t>thrombosis</a:t>
            </a:r>
            <a:r>
              <a:rPr lang="it-IT" altLang="x-none" dirty="0">
                <a:latin typeface="Times New Roman" charset="0"/>
              </a:rPr>
              <a:t>, 3rd ed. Philadelphia: J.B. </a:t>
            </a:r>
            <a:r>
              <a:rPr lang="it-IT" altLang="x-none" dirty="0" err="1">
                <a:latin typeface="Times New Roman" charset="0"/>
              </a:rPr>
              <a:t>Lippincott</a:t>
            </a:r>
            <a:r>
              <a:rPr lang="it-IT" altLang="x-none" dirty="0">
                <a:latin typeface="Times New Roman" charset="0"/>
              </a:rPr>
              <a:t>, 1994 </a:t>
            </a:r>
            <a:r>
              <a:rPr lang="it-IT" altLang="x-none" dirty="0" err="1">
                <a:latin typeface="Times New Roman" charset="0"/>
              </a:rPr>
              <a:t>pp</a:t>
            </a:r>
            <a:r>
              <a:rPr lang="it-IT" altLang="x-none" dirty="0">
                <a:latin typeface="Times New Roman" charset="0"/>
              </a:rPr>
              <a:t> 1154-1155.</a:t>
            </a:r>
          </a:p>
          <a:p>
            <a:pPr eaLnBrk="1" hangingPunct="1">
              <a:spcBef>
                <a:spcPct val="20000"/>
              </a:spcBef>
            </a:pPr>
            <a:r>
              <a:rPr lang="it-IT" altLang="x-none" dirty="0" err="1">
                <a:latin typeface="Times New Roman" charset="0"/>
              </a:rPr>
              <a:t>Goodnight</a:t>
            </a:r>
            <a:r>
              <a:rPr lang="it-IT" altLang="x-none" dirty="0">
                <a:latin typeface="Times New Roman" charset="0"/>
              </a:rPr>
              <a:t> S. </a:t>
            </a:r>
            <a:r>
              <a:rPr lang="it-IT" altLang="x-none" dirty="0" err="1">
                <a:latin typeface="Times New Roman" charset="0"/>
              </a:rPr>
              <a:t>Physiology</a:t>
            </a:r>
            <a:r>
              <a:rPr lang="it-IT" altLang="x-none" dirty="0">
                <a:latin typeface="Times New Roman" charset="0"/>
              </a:rPr>
              <a:t> of </a:t>
            </a:r>
            <a:r>
              <a:rPr lang="it-IT" altLang="x-none" dirty="0" err="1">
                <a:latin typeface="Times New Roman" charset="0"/>
              </a:rPr>
              <a:t>coagulation</a:t>
            </a:r>
            <a:r>
              <a:rPr lang="it-IT" altLang="x-none" dirty="0">
                <a:latin typeface="Times New Roman" charset="0"/>
              </a:rPr>
              <a:t> and the </a:t>
            </a:r>
            <a:r>
              <a:rPr lang="it-IT" altLang="x-none" dirty="0" err="1">
                <a:latin typeface="Times New Roman" charset="0"/>
              </a:rPr>
              <a:t>role</a:t>
            </a:r>
            <a:r>
              <a:rPr lang="it-IT" altLang="x-none" dirty="0">
                <a:latin typeface="Times New Roman" charset="0"/>
              </a:rPr>
              <a:t> of </a:t>
            </a:r>
            <a:r>
              <a:rPr lang="it-IT" altLang="x-none" dirty="0" err="1">
                <a:latin typeface="Times New Roman" charset="0"/>
              </a:rPr>
              <a:t>vitamin</a:t>
            </a:r>
            <a:r>
              <a:rPr lang="it-IT" altLang="x-none" dirty="0">
                <a:latin typeface="Times New Roman" charset="0"/>
              </a:rPr>
              <a:t> K. In: </a:t>
            </a:r>
            <a:r>
              <a:rPr lang="it-IT" altLang="x-none" dirty="0" err="1">
                <a:latin typeface="Times New Roman" charset="0"/>
              </a:rPr>
              <a:t>Ansell</a:t>
            </a:r>
            <a:r>
              <a:rPr lang="it-IT" altLang="x-none" dirty="0">
                <a:latin typeface="Times New Roman" charset="0"/>
              </a:rPr>
              <a:t> JE, </a:t>
            </a:r>
            <a:r>
              <a:rPr lang="it-IT" altLang="x-none" dirty="0" err="1">
                <a:latin typeface="Times New Roman" charset="0"/>
              </a:rPr>
              <a:t>Oertel</a:t>
            </a:r>
            <a:r>
              <a:rPr lang="it-IT" altLang="x-none" dirty="0">
                <a:latin typeface="Times New Roman" charset="0"/>
              </a:rPr>
              <a:t> LB, </a:t>
            </a:r>
            <a:r>
              <a:rPr lang="it-IT" altLang="x-none" dirty="0" err="1">
                <a:latin typeface="Times New Roman" charset="0"/>
              </a:rPr>
              <a:t>Wittkowsky</a:t>
            </a:r>
            <a:r>
              <a:rPr lang="it-IT" altLang="x-none" dirty="0">
                <a:latin typeface="Times New Roman" charset="0"/>
              </a:rPr>
              <a:t> AK, </a:t>
            </a:r>
            <a:r>
              <a:rPr lang="it-IT" altLang="x-none" dirty="0" err="1">
                <a:latin typeface="Times New Roman" charset="0"/>
              </a:rPr>
              <a:t>eds</a:t>
            </a:r>
            <a:r>
              <a:rPr lang="it-IT" altLang="x-none" dirty="0">
                <a:latin typeface="Times New Roman" charset="0"/>
              </a:rPr>
              <a:t>. </a:t>
            </a:r>
            <a:r>
              <a:rPr lang="it-IT" altLang="x-none" dirty="0" err="1">
                <a:latin typeface="Times New Roman" charset="0"/>
              </a:rPr>
              <a:t>Managing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oral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anticoagulation</a:t>
            </a:r>
            <a:r>
              <a:rPr lang="it-IT" altLang="x-none" dirty="0">
                <a:latin typeface="Times New Roman" charset="0"/>
              </a:rPr>
              <a:t> </a:t>
            </a:r>
            <a:r>
              <a:rPr lang="it-IT" altLang="x-none" dirty="0" err="1">
                <a:latin typeface="Times New Roman" charset="0"/>
              </a:rPr>
              <a:t>therapy</a:t>
            </a:r>
            <a:r>
              <a:rPr lang="it-IT" altLang="x-none" dirty="0">
                <a:latin typeface="Times New Roman" charset="0"/>
              </a:rPr>
              <a:t>, </a:t>
            </a:r>
            <a:r>
              <a:rPr lang="it-IT" altLang="x-none" dirty="0" err="1">
                <a:latin typeface="Times New Roman" charset="0"/>
              </a:rPr>
              <a:t>Gaithersburg</a:t>
            </a:r>
            <a:r>
              <a:rPr lang="it-IT" altLang="x-none" dirty="0">
                <a:latin typeface="Times New Roman" charset="0"/>
              </a:rPr>
              <a:t>: Aspen </a:t>
            </a:r>
            <a:r>
              <a:rPr lang="it-IT" altLang="x-none" dirty="0" err="1">
                <a:latin typeface="Times New Roman" charset="0"/>
              </a:rPr>
              <a:t>Publishers</a:t>
            </a:r>
            <a:r>
              <a:rPr lang="it-IT" altLang="x-none" dirty="0">
                <a:latin typeface="Times New Roman" charset="0"/>
              </a:rPr>
              <a:t>, 1997 </a:t>
            </a:r>
            <a:r>
              <a:rPr lang="it-IT" altLang="x-none" dirty="0" err="1">
                <a:latin typeface="Times New Roman" charset="0"/>
              </a:rPr>
              <a:t>pp</a:t>
            </a:r>
            <a:r>
              <a:rPr lang="it-IT" altLang="x-none" dirty="0">
                <a:latin typeface="Times New Roman" charset="0"/>
              </a:rPr>
              <a:t> 1-7.</a:t>
            </a:r>
          </a:p>
        </p:txBody>
      </p:sp>
    </p:spTree>
    <p:extLst>
      <p:ext uri="{BB962C8B-B14F-4D97-AF65-F5344CB8AC3E}">
        <p14:creationId xmlns:p14="http://schemas.microsoft.com/office/powerpoint/2010/main" val="1971653630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La progressione aterosclerotica è sfasata nei due sessi, iniziando nelle donne dopo la menopausa.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65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965807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Il diretto coinvolgimento vascolare associato al COVID-19 è facilmente ipotizzabile dato</a:t>
            </a:r>
            <a:r>
              <a:rPr lang="it-IT" baseline="0" dirty="0"/>
              <a:t> che in questi pazienti sono state registrate prevalenze molto elevate di trombosi venosa profonda (70-80%) embolia polmonare 14-18%, </a:t>
            </a:r>
            <a:r>
              <a:rPr lang="it-IT" baseline="0" dirty="0" err="1"/>
              <a:t>stroke</a:t>
            </a:r>
            <a:r>
              <a:rPr lang="it-IT" baseline="0" dirty="0"/>
              <a:t> 2-7%, sindromi coronariche acute, trombosi del microcircolo cardiaco e </a:t>
            </a:r>
            <a:r>
              <a:rPr lang="it-IT" baseline="0" dirty="0" err="1"/>
              <a:t>microtrombosi</a:t>
            </a:r>
            <a:r>
              <a:rPr lang="it-IT" baseline="0" dirty="0"/>
              <a:t> di altri distretti tra cui quello addominale. Premesso che non mi addentrerò nella discussione delle alterazioni della coagulazione nei pz Covid-19 poiché oggetto di una specifica relazione in questo congresso, volevo però presentarvi quelle che sono le ipotesi fisiopatologiche delle alterazioni vascolari nel COVID-19. E’ qui rappresentata la giunzione alveolo capillare, ma ovviamente tali fenomeni possono verificarsi anche in altri distretti, Il SARS-CoV-2 può direttamente entrare nelle cellule </a:t>
            </a:r>
            <a:r>
              <a:rPr lang="it-IT" baseline="0" dirty="0" err="1"/>
              <a:t>endoteliani</a:t>
            </a:r>
            <a:r>
              <a:rPr lang="it-IT" baseline="0" dirty="0"/>
              <a:t> utilizzando il recettore ACE-2 per causare alterazioni delle funzioni cellulari, lisi cellulare e morte. La disfunzione endoteliale che ne consegue porta ad aumentata permeabilità vascolare, possibilità di aggregazione piastrinica con formazione di </a:t>
            </a:r>
            <a:r>
              <a:rPr lang="it-IT" baseline="0" dirty="0" err="1"/>
              <a:t>microtrombi</a:t>
            </a:r>
            <a:r>
              <a:rPr lang="it-IT" baseline="0" dirty="0"/>
              <a:t> e attivazione di </a:t>
            </a:r>
            <a:r>
              <a:rPr lang="it-IT" baseline="0" dirty="0" err="1"/>
              <a:t>patway</a:t>
            </a:r>
            <a:r>
              <a:rPr lang="it-IT" baseline="0" dirty="0"/>
              <a:t> infiammatori che perpetuano il danno. L’importanza della disfunzione endoteliale è supportata dall’osservazione che in pazienti con multipli fattori di rischio CV, come in quelli con sindrome metabolica, l’</a:t>
            </a:r>
            <a:r>
              <a:rPr lang="it-IT" baseline="0" dirty="0" err="1"/>
              <a:t>outcome</a:t>
            </a:r>
            <a:r>
              <a:rPr lang="it-IT" baseline="0" dirty="0"/>
              <a:t> negativo potrebbe essere spiegato proprio dalla già preesistente disfunzione endoteliale.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D0E4F-F469-46A9-805D-B1A51383A097}" type="slidenum">
              <a:rPr lang="it-IT" smtClean="0"/>
              <a:t>66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0403562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Una più recente acquisizione scientifica dimostra che l’infezione Covid-19 induce una de-</a:t>
            </a:r>
            <a:r>
              <a:rPr lang="it-IT" dirty="0" err="1"/>
              <a:t>endotelizzazione</a:t>
            </a:r>
            <a:r>
              <a:rPr lang="it-IT" dirty="0"/>
              <a:t> vascolare, favorendo</a:t>
            </a:r>
            <a:r>
              <a:rPr lang="it-IT" baseline="0" dirty="0"/>
              <a:t> i processi trombo-embolici.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D0E4F-F469-46A9-805D-B1A51383A097}" type="slidenum">
              <a:rPr lang="it-IT" smtClean="0"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3812553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Schema dell’espressione dei recettori ACE2 nei diversi organi dell’uomo.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79147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Sono molte le ipotesi fisiopatologiche proposte per spiegare il coinvolgimento cardiovascolare nei pazienti con COVID-19. L’ACE2 è ampiamente espresso in una varietà di cellule quali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cardiomiociti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periciti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monocitu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e cellule endoteliali, facilitando l'ingresso cellulare di SARS-CoV-2 con conseguenti danni miocardici e vascolari. È stata descritta un'attivazione alterata delle cellule T e dei monociti in pazienti con COVID-19 che è responsabile di una risposta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iperinfiammatoria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sistemica. L'aumento delle citochine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proinfiammatorie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circolanti danneggia il tessuto miocardico sia attraverso un danno cellulare diretto che indirettamente tramite l’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aterazione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della struttura/funzione coronarica con fenomeni aterotrombotici che possono anche esulare in una sindrome coronarica acuta. La risposta infiammatoria sistemica può anche attivare l'endotelio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microvascolare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, provocando la disfunzione del microcircolo coronarico e perpetuare l’ischemia miocardica e il danno miocardico. (3) L’ipossia, dovuta alle gravi complicanze respiratorie del COVID-19, insieme all'aumento delle richieste di ossigeno del miocardio, principalmente a causa di elevate esigenze metaboliche sistemiche, crea uno sbilanciamento tra richiesta e domanda che può indurre anche ad un infarto miocardico di tipo 2. (4) Inoltre si sa che il legame di SARS-CoV-2 con ACE2 porti all'internalizzazione di ACE2 e alla perdita dell'effetto catalitico esterno di ACE2 che può compartecipare a compromettere la funzione cardiaca.</a:t>
            </a:r>
            <a:r>
              <a:rPr lang="it-IT" dirty="0">
                <a:effectLst/>
              </a:rPr>
              <a:t>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D0E4F-F469-46A9-805D-B1A51383A097}" type="slidenum">
              <a:rPr lang="it-IT" smtClean="0"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81218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dirty="0"/>
              <a:t>La mortalità COVID-19 degli</a:t>
            </a:r>
            <a:r>
              <a:rPr lang="it-IT" baseline="0" dirty="0"/>
              <a:t> anziani</a:t>
            </a:r>
            <a:r>
              <a:rPr lang="it-IT" dirty="0"/>
              <a:t> è legata, premessa l’insufficienza respiratoria da polmonite interstiziale COVID-19-dipendente,</a:t>
            </a:r>
          </a:p>
          <a:p>
            <a:r>
              <a:rPr lang="it-IT" dirty="0"/>
              <a:t>alle sovra-infezioni batteriche</a:t>
            </a:r>
            <a:r>
              <a:rPr lang="it-IT" baseline="0" dirty="0"/>
              <a:t> ed all’</a:t>
            </a:r>
            <a:r>
              <a:rPr lang="it-IT" dirty="0"/>
              <a:t>insufficienza cardiaca</a:t>
            </a:r>
            <a:r>
              <a:rPr lang="it-IT" baseline="0" dirty="0"/>
              <a:t> e </a:t>
            </a:r>
            <a:r>
              <a:rPr lang="it-IT" dirty="0"/>
              <a:t>renale. 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42151711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baseline="0" dirty="0"/>
              <a:t>Schema delle</a:t>
            </a:r>
            <a:r>
              <a:rPr lang="it-IT" dirty="0"/>
              <a:t> principali situazioni</a:t>
            </a:r>
            <a:r>
              <a:rPr lang="it-IT" baseline="0" dirty="0"/>
              <a:t> biologiche capaci di  condizionare nell’anziano la mortalità da COVID-19. Oltre la “Vulnerabilità” insita nell’’invecchiamento fisiologico, un ruolo prognostico altamente negativo è svolto dalla forma più complessa e grave di invecchiamento patologico, quale la Fragilità. Questa situazione a sua volta condiziona la mortalità da COVID-19 attraverso i seguenti principali processi patogenetici: l’Infiammazione sistemica secondaria a polmonite, la trombosi intravascolare diffusa e gli scompensi a cascata.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70315347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Il COVID 2019 ha un ampio spettro di manifestazioni cliniche che vanno dai lievi sintomi respiratori e sistemici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alla polmonite con grave insufficienza respiratoria ed ipossia tessutale diffusa. Le forme cliniche più severe sono associate a infiammazione sistemica e a disturbi della coagulazione, che portano alla trombosi dei piccoli e dei grandi vasi. Il danno miocardico e renale,</a:t>
            </a:r>
            <a:r>
              <a:rPr lang="it-IT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quando presente anche se lieve, è associato ad </a:t>
            </a:r>
            <a:r>
              <a:rPr lang="it-IT" sz="120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outcome</a:t>
            </a:r>
            <a:r>
              <a:rPr lang="it-IT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peggiore.</a:t>
            </a:r>
          </a:p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2CD0E4F-F469-46A9-805D-B1A51383A097}" type="slidenum">
              <a:rPr lang="it-IT" smtClean="0"/>
              <a:t>71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1409048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Schema sintetico di “Scompenso a cascata” frequente nell’Anziano</a:t>
            </a:r>
            <a:r>
              <a:rPr lang="it-IT" baseline="0" dirty="0"/>
              <a:t> fragile.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72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86402789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Da quanto esposto è facilmente comprensibile il</a:t>
            </a:r>
            <a:r>
              <a:rPr lang="it-IT" baseline="0" dirty="0"/>
              <a:t> diverso </a:t>
            </a:r>
            <a:r>
              <a:rPr lang="it-IT" dirty="0"/>
              <a:t>obiettivo clinico della “Medicina Specialistica d’organo”, della “Medicina Interna” e della “Geriatria”.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73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5676383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E’  facilmente </a:t>
            </a:r>
            <a:r>
              <a:rPr lang="it-IT"/>
              <a:t>comprensibile come </a:t>
            </a:r>
            <a:r>
              <a:rPr lang="it-IT" dirty="0"/>
              <a:t>la “Geriatria</a:t>
            </a:r>
            <a:r>
              <a:rPr lang="it-IT"/>
              <a:t>”</a:t>
            </a:r>
            <a:r>
              <a:rPr lang="it-IT" baseline="0"/>
              <a:t> rappresenti </a:t>
            </a:r>
            <a:r>
              <a:rPr lang="it-IT" baseline="0" dirty="0"/>
              <a:t>la “Medicina della Complessità”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74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2833234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Grazie </a:t>
            </a:r>
            <a:r>
              <a:rPr lang="it-IT"/>
              <a:t>per l’attenzione.</a:t>
            </a: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75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76511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L’elevato tasso</a:t>
            </a:r>
            <a:r>
              <a:rPr lang="it-IT" baseline="0" dirty="0"/>
              <a:t> di mortalità COVID-19 di anziani in Italia trova una  spiegazione in molteplici meccanismi fisiopatologici ma, prima di analizzarli, ritengo indispensabile verificare  in che modo l’invecchiamento di per </a:t>
            </a:r>
            <a:r>
              <a:rPr lang="it-IT" baseline="0" dirty="0" err="1"/>
              <a:t>sè</a:t>
            </a:r>
            <a:r>
              <a:rPr lang="it-IT" baseline="0" dirty="0"/>
              <a:t> possa spiegare questo fenomeno, approfondendo i concetti di “Vulnerabilità” e “Fragilità”. 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897343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it-IT" dirty="0"/>
              <a:t>Affrontiamo, quindi, l’analisi del ruolo dell’invecchiamento fisiologico,</a:t>
            </a:r>
            <a:r>
              <a:rPr lang="it-IT" baseline="0" dirty="0"/>
              <a:t> del progredire cioè dei gradi più avanzati dell’età geriatrica in assenza di importanti patologie e disabilità (Vulnerabilità).</a:t>
            </a: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AC99D2C-CD0E-4EC6-A6F5-2DFE91F73EAE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073700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71525" y="1122363"/>
            <a:ext cx="874395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5875" y="3602038"/>
            <a:ext cx="771525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58CF-6897-4514-AC85-C7DC74EE1F01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CBE7-9F45-4B49-8803-F4739F676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75308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58CF-6897-4514-AC85-C7DC74EE1F01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CBE7-9F45-4B49-8803-F4739F676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15952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1635" y="365125"/>
            <a:ext cx="2218134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707232" y="365125"/>
            <a:ext cx="6525816" cy="5811838"/>
          </a:xfr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58CF-6897-4514-AC85-C7DC74EE1F01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CBE7-9F45-4B49-8803-F4739F676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28424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58CF-6897-4514-AC85-C7DC74EE1F01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CBE7-9F45-4B49-8803-F4739F676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26707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1874" y="1709740"/>
            <a:ext cx="8872538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1874" y="4589465"/>
            <a:ext cx="8872538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58CF-6897-4514-AC85-C7DC74EE1F01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CBE7-9F45-4B49-8803-F4739F676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82058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07231" y="1825625"/>
            <a:ext cx="4371975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207794" y="1825625"/>
            <a:ext cx="4371975" cy="435133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58CF-6897-4514-AC85-C7DC74EE1F01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CBE7-9F45-4B49-8803-F4739F676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0160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365127"/>
            <a:ext cx="8872538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8572" y="1681163"/>
            <a:ext cx="435188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08572" y="2505075"/>
            <a:ext cx="4351883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207794" y="1681163"/>
            <a:ext cx="4373315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207794" y="2505075"/>
            <a:ext cx="4373315" cy="3684588"/>
          </a:xfr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58CF-6897-4514-AC85-C7DC74EE1F01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CBE7-9F45-4B49-8803-F4739F676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7237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58CF-6897-4514-AC85-C7DC74EE1F01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CBE7-9F45-4B49-8803-F4739F676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1677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58CF-6897-4514-AC85-C7DC74EE1F01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CBE7-9F45-4B49-8803-F4739F676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51671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373315" y="987427"/>
            <a:ext cx="5207794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58CF-6897-4514-AC85-C7DC74EE1F01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CBE7-9F45-4B49-8803-F4739F676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58147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71" y="457200"/>
            <a:ext cx="331782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373315" y="987427"/>
            <a:ext cx="5207794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71" y="2057400"/>
            <a:ext cx="331782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A2058CF-6897-4514-AC85-C7DC74EE1F01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F9CBE7-9F45-4B49-8803-F4739F676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04569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707231" y="365127"/>
            <a:ext cx="8872538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07231" y="1825625"/>
            <a:ext cx="8872538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07231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A2058CF-6897-4514-AC85-C7DC74EE1F01}" type="datetimeFigureOut">
              <a:rPr lang="it-IT" smtClean="0"/>
              <a:t>30/01/2024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07569" y="6356352"/>
            <a:ext cx="34718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265194" y="6356352"/>
            <a:ext cx="23145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0F9CBE7-9F45-4B49-8803-F4739F676127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69590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comments" Target="../comments/comment1.xml"/><Relationship Id="rId4" Type="http://schemas.openxmlformats.org/officeDocument/2006/relationships/image" Target="../media/image12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3.bin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w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wmf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.wm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18.tiff"/><Relationship Id="rId7" Type="http://schemas.openxmlformats.org/officeDocument/2006/relationships/oleObject" Target="../embeddings/oleObject4.bin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tiff"/><Relationship Id="rId5" Type="http://schemas.openxmlformats.org/officeDocument/2006/relationships/image" Target="../media/image20.tiff"/><Relationship Id="rId4" Type="http://schemas.openxmlformats.org/officeDocument/2006/relationships/image" Target="../media/image19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5.bin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e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tiff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iff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Relationship Id="rId4" Type="http://schemas.openxmlformats.org/officeDocument/2006/relationships/comments" Target="../comments/commen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image" Target="../media/image21.tiff"/><Relationship Id="rId7" Type="http://schemas.openxmlformats.org/officeDocument/2006/relationships/oleObject" Target="../embeddings/oleObject6.bin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tiff"/><Relationship Id="rId5" Type="http://schemas.openxmlformats.org/officeDocument/2006/relationships/image" Target="../media/image19.jpeg"/><Relationship Id="rId4" Type="http://schemas.openxmlformats.org/officeDocument/2006/relationships/image" Target="../media/image18.tiff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omments" Target="../comments/comment3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tiff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png"/><Relationship Id="rId4" Type="http://schemas.openxmlformats.org/officeDocument/2006/relationships/oleObject" Target="../embeddings/oleObject7.bin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tiff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png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wmf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8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tiff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6" name="Text Box 5"/>
          <p:cNvSpPr txBox="1">
            <a:spLocks noChangeArrowheads="1"/>
          </p:cNvSpPr>
          <p:nvPr/>
        </p:nvSpPr>
        <p:spPr bwMode="auto">
          <a:xfrm>
            <a:off x="1915002" y="2514614"/>
            <a:ext cx="6483503" cy="21627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b="1" dirty="0">
                <a:solidFill>
                  <a:srgbClr val="002060"/>
                </a:solidFill>
                <a:latin typeface="+mn-lt"/>
              </a:rPr>
              <a:t>Le cause della maggiore mortalità degli anziani COVID-19:</a:t>
            </a:r>
          </a:p>
          <a:p>
            <a:pPr algn="ctr">
              <a:buNone/>
            </a:pPr>
            <a:r>
              <a:rPr lang="it-IT" b="1" i="1" dirty="0">
                <a:solidFill>
                  <a:srgbClr val="002060"/>
                </a:solidFill>
                <a:latin typeface="+mn-lt"/>
              </a:rPr>
              <a:t>il ruolo dell’invecchiamento fisiologico e patologico</a:t>
            </a:r>
            <a:r>
              <a:rPr lang="it-IT" i="1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  <p:sp>
        <p:nvSpPr>
          <p:cNvPr id="9" name="Line 100"/>
          <p:cNvSpPr>
            <a:spLocks noChangeShapeType="1"/>
          </p:cNvSpPr>
          <p:nvPr/>
        </p:nvSpPr>
        <p:spPr bwMode="auto">
          <a:xfrm>
            <a:off x="247650" y="4882735"/>
            <a:ext cx="9772650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0" name="Line 100"/>
          <p:cNvSpPr>
            <a:spLocks noChangeShapeType="1"/>
          </p:cNvSpPr>
          <p:nvPr/>
        </p:nvSpPr>
        <p:spPr bwMode="auto">
          <a:xfrm>
            <a:off x="270429" y="1739037"/>
            <a:ext cx="9772650" cy="0"/>
          </a:xfrm>
          <a:prstGeom prst="line">
            <a:avLst/>
          </a:prstGeom>
          <a:noFill/>
          <a:ln w="57150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Rectangle 3"/>
          <p:cNvSpPr>
            <a:spLocks noChangeArrowheads="1"/>
          </p:cNvSpPr>
          <p:nvPr/>
        </p:nvSpPr>
        <p:spPr bwMode="auto">
          <a:xfrm>
            <a:off x="0" y="0"/>
            <a:ext cx="1028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/>
          </a:p>
        </p:txBody>
      </p:sp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0" y="1079500"/>
            <a:ext cx="10287000" cy="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</a:rPr>
              <a:t>                                                                       </a:t>
            </a:r>
          </a:p>
        </p:txBody>
      </p:sp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0" y="1677587"/>
            <a:ext cx="10287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non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703964" y="570984"/>
            <a:ext cx="7293558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it-IT" sz="3000" b="1" dirty="0">
              <a:solidFill>
                <a:srgbClr val="002060"/>
              </a:solidFill>
            </a:endParaRPr>
          </a:p>
        </p:txBody>
      </p:sp>
      <p:pic>
        <p:nvPicPr>
          <p:cNvPr id="13" name="Immagine 1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650" y="242915"/>
            <a:ext cx="2456314" cy="1248092"/>
          </a:xfrm>
          <a:prstGeom prst="rect">
            <a:avLst/>
          </a:prstGeom>
          <a:noFill/>
        </p:spPr>
      </p:pic>
      <p:sp>
        <p:nvSpPr>
          <p:cNvPr id="4" name="Rettangolo 3"/>
          <p:cNvSpPr/>
          <p:nvPr/>
        </p:nvSpPr>
        <p:spPr>
          <a:xfrm>
            <a:off x="2837314" y="218806"/>
            <a:ext cx="729355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Calibri" charset="0"/>
                <a:ea typeface="Calibri" charset="0"/>
                <a:cs typeface="Times New Roman" charset="0"/>
              </a:rPr>
              <a:t>I Seminari dell’APEF</a:t>
            </a:r>
            <a:endParaRPr lang="it-IT" sz="2800" dirty="0">
              <a:solidFill>
                <a:srgbClr val="002060"/>
              </a:solidFill>
              <a:latin typeface="Calibri" charset="0"/>
              <a:ea typeface="Calibri" charset="0"/>
              <a:cs typeface="Times New Roman" charset="0"/>
            </a:endParaRPr>
          </a:p>
          <a:p>
            <a:pPr algn="ctr"/>
            <a:r>
              <a:rPr lang="it-IT" sz="2800" b="1" i="1" dirty="0">
                <a:solidFill>
                  <a:srgbClr val="002060"/>
                </a:solidFill>
                <a:latin typeface="Calibri" charset="0"/>
                <a:ea typeface="Calibri" charset="0"/>
                <a:cs typeface="Times New Roman" charset="0"/>
              </a:rPr>
              <a:t>La infezione COVID-19 in </a:t>
            </a:r>
            <a:r>
              <a:rPr lang="it-IT" sz="2800" b="1" i="1" dirty="0" err="1">
                <a:solidFill>
                  <a:srgbClr val="002060"/>
                </a:solidFill>
                <a:latin typeface="Calibri" charset="0"/>
                <a:ea typeface="Calibri" charset="0"/>
                <a:cs typeface="Times New Roman" charset="0"/>
              </a:rPr>
              <a:t>italia</a:t>
            </a:r>
            <a:r>
              <a:rPr lang="it-IT" sz="2800" b="1" i="1" dirty="0">
                <a:solidFill>
                  <a:srgbClr val="002060"/>
                </a:solidFill>
                <a:latin typeface="Calibri" charset="0"/>
                <a:ea typeface="Calibri" charset="0"/>
                <a:cs typeface="Times New Roman" charset="0"/>
              </a:rPr>
              <a:t>: aspetti geriatrici </a:t>
            </a:r>
            <a:endParaRPr lang="it-IT" sz="2800" i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7424584" y="1280775"/>
            <a:ext cx="270628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solidFill>
                  <a:srgbClr val="002060"/>
                </a:solidFill>
              </a:rPr>
              <a:t>Napoli, </a:t>
            </a:r>
            <a:r>
              <a:rPr lang="it-IT" b="1">
                <a:solidFill>
                  <a:srgbClr val="002060"/>
                </a:solidFill>
              </a:rPr>
              <a:t>11 novembre 2020</a:t>
            </a:r>
          </a:p>
        </p:txBody>
      </p:sp>
      <p:sp>
        <p:nvSpPr>
          <p:cNvPr id="16" name="Rectangle 6"/>
          <p:cNvSpPr>
            <a:spLocks noChangeArrowheads="1"/>
          </p:cNvSpPr>
          <p:nvPr/>
        </p:nvSpPr>
        <p:spPr bwMode="auto">
          <a:xfrm>
            <a:off x="2574873" y="5354688"/>
            <a:ext cx="7422649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000" b="1" dirty="0">
                <a:solidFill>
                  <a:srgbClr val="002060"/>
                </a:solidFill>
              </a:rPr>
              <a:t>Franco  Rengo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Emerito di Geriatria 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1800" dirty="0">
                <a:solidFill>
                  <a:srgbClr val="002060"/>
                </a:solidFill>
              </a:rPr>
              <a:t>Università degli Studi di Napoli  “Federico II”                            </a:t>
            </a:r>
          </a:p>
        </p:txBody>
      </p:sp>
      <p:pic>
        <p:nvPicPr>
          <p:cNvPr id="17" name="Picture 7" descr="unin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5139" y="5154664"/>
            <a:ext cx="1439863" cy="135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" name="Gruppo 19"/>
          <p:cNvGrpSpPr/>
          <p:nvPr/>
        </p:nvGrpSpPr>
        <p:grpSpPr>
          <a:xfrm>
            <a:off x="8582760" y="5088084"/>
            <a:ext cx="2829524" cy="1420717"/>
            <a:chOff x="8173731" y="5098209"/>
            <a:chExt cx="2647898" cy="1305817"/>
          </a:xfrm>
        </p:grpSpPr>
        <p:pic>
          <p:nvPicPr>
            <p:cNvPr id="15" name="Immagine 14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173731" y="5154664"/>
              <a:ext cx="2482850" cy="12493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8" name="CasellaDiTesto 17"/>
            <p:cNvSpPr txBox="1"/>
            <p:nvPr/>
          </p:nvSpPr>
          <p:spPr>
            <a:xfrm>
              <a:off x="9218971" y="5098209"/>
              <a:ext cx="1602658" cy="124936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</p:spTree>
    <p:extLst>
      <p:ext uri="{BB962C8B-B14F-4D97-AF65-F5344CB8AC3E}">
        <p14:creationId xmlns:p14="http://schemas.microsoft.com/office/powerpoint/2010/main" val="483135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511651" y="1113210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9" name="Gruppo 8"/>
          <p:cNvGrpSpPr/>
          <p:nvPr/>
        </p:nvGrpSpPr>
        <p:grpSpPr>
          <a:xfrm>
            <a:off x="2500759" y="1705571"/>
            <a:ext cx="5285482" cy="4556820"/>
            <a:chOff x="2500759" y="1705571"/>
            <a:chExt cx="5285482" cy="4556820"/>
          </a:xfrm>
        </p:grpSpPr>
        <p:sp>
          <p:nvSpPr>
            <p:cNvPr id="6" name="Text Box 8"/>
            <p:cNvSpPr txBox="1">
              <a:spLocks noChangeArrowheads="1"/>
            </p:cNvSpPr>
            <p:nvPr/>
          </p:nvSpPr>
          <p:spPr bwMode="auto">
            <a:xfrm>
              <a:off x="3189927" y="2663489"/>
              <a:ext cx="587981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/>
              <a:r>
                <a:rPr lang="it-IT" altLang="x-none" sz="2400" b="1" dirty="0">
                  <a:solidFill>
                    <a:srgbClr val="002060"/>
                  </a:solidFill>
                </a:rPr>
                <a:t>Età</a:t>
              </a:r>
            </a:p>
          </p:txBody>
        </p:sp>
        <p:sp>
          <p:nvSpPr>
            <p:cNvPr id="7" name="Text Box 11"/>
            <p:cNvSpPr txBox="1">
              <a:spLocks noChangeArrowheads="1"/>
            </p:cNvSpPr>
            <p:nvPr/>
          </p:nvSpPr>
          <p:spPr bwMode="auto">
            <a:xfrm>
              <a:off x="4412994" y="5191717"/>
              <a:ext cx="1438151" cy="39517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00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lnSpc>
                  <a:spcPct val="80000"/>
                </a:lnSpc>
              </a:pPr>
              <a:r>
                <a:rPr lang="it-IT" altLang="x-none" sz="2400" b="1" dirty="0">
                  <a:solidFill>
                    <a:srgbClr val="002060"/>
                  </a:solidFill>
                </a:rPr>
                <a:t>Ambiente</a:t>
              </a:r>
            </a:p>
          </p:txBody>
        </p:sp>
        <p:sp>
          <p:nvSpPr>
            <p:cNvPr id="8" name="Text Box 3"/>
            <p:cNvSpPr txBox="1">
              <a:spLocks noChangeArrowheads="1"/>
            </p:cNvSpPr>
            <p:nvPr/>
          </p:nvSpPr>
          <p:spPr bwMode="auto">
            <a:xfrm>
              <a:off x="5970595" y="2703012"/>
              <a:ext cx="160056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CC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it-IT" altLang="x-none" sz="2400" b="1">
                  <a:solidFill>
                    <a:srgbClr val="002060"/>
                  </a:solidFill>
                </a:rPr>
                <a:t>Stile </a:t>
              </a:r>
              <a:r>
                <a:rPr lang="it-IT" altLang="x-none" sz="2400" b="1" dirty="0">
                  <a:solidFill>
                    <a:srgbClr val="002060"/>
                  </a:solidFill>
                </a:rPr>
                <a:t>di vita</a:t>
              </a:r>
            </a:p>
          </p:txBody>
        </p:sp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2500759" y="1720305"/>
              <a:ext cx="3288358" cy="315039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519"/>
            </a:p>
          </p:txBody>
        </p:sp>
        <p:sp>
          <p:nvSpPr>
            <p:cNvPr id="4" name="Oval 4"/>
            <p:cNvSpPr>
              <a:spLocks noChangeArrowheads="1"/>
            </p:cNvSpPr>
            <p:nvPr/>
          </p:nvSpPr>
          <p:spPr bwMode="auto">
            <a:xfrm>
              <a:off x="4467076" y="1705571"/>
              <a:ext cx="3319165" cy="315039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519"/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3412926" y="3111997"/>
              <a:ext cx="3341935" cy="315039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519"/>
            </a:p>
          </p:txBody>
        </p:sp>
        <p:graphicFrame>
          <p:nvGraphicFramePr>
            <p:cNvPr id="12" name="Object 1031"/>
            <p:cNvGraphicFramePr>
              <a:graphicFrameLocks noChangeAspect="1"/>
            </p:cNvGraphicFramePr>
            <p:nvPr>
              <p:extLst>
                <p:ext uri="{D42A27DB-BD31-4B8C-83A1-F6EECF244321}">
                  <p14:modId xmlns:p14="http://schemas.microsoft.com/office/powerpoint/2010/main" val="1527853683"/>
                </p:ext>
              </p:extLst>
            </p:nvPr>
          </p:nvGraphicFramePr>
          <p:xfrm>
            <a:off x="4726670" y="3256317"/>
            <a:ext cx="812657" cy="804406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Immagine bitmap" r:id="rId3" imgW="971591" imgH="961910" progId="Paint.Picture">
                    <p:embed/>
                  </p:oleObj>
                </mc:Choice>
                <mc:Fallback>
                  <p:oleObj name="Immagine bitmap" r:id="rId3" imgW="971591" imgH="961910" progId="Paint.Picture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726670" y="3256317"/>
                          <a:ext cx="812657" cy="804406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</p:spPr>
                    </p:pic>
                  </p:oleObj>
                </mc:Fallback>
              </mc:AlternateContent>
            </a:graphicData>
          </a:graphic>
        </p:graphicFrame>
      </p:grpSp>
      <p:sp>
        <p:nvSpPr>
          <p:cNvPr id="13" name="Text Box 28"/>
          <p:cNvSpPr txBox="1">
            <a:spLocks noChangeArrowheads="1"/>
          </p:cNvSpPr>
          <p:nvPr/>
        </p:nvSpPr>
        <p:spPr bwMode="auto">
          <a:xfrm>
            <a:off x="-17615" y="199758"/>
            <a:ext cx="10287000" cy="7571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GB" altLang="x-none" sz="2800" b="1" dirty="0" err="1">
                <a:solidFill>
                  <a:srgbClr val="002060"/>
                </a:solidFill>
              </a:rPr>
              <a:t>Invecchiamento</a:t>
            </a:r>
            <a:r>
              <a:rPr lang="en-GB" altLang="x-none" sz="2800" b="1" dirty="0">
                <a:solidFill>
                  <a:srgbClr val="002060"/>
                </a:solidFill>
              </a:rPr>
              <a:t> </a:t>
            </a:r>
            <a:r>
              <a:rPr lang="en-GB" altLang="x-none" sz="2800" b="1" dirty="0" err="1">
                <a:solidFill>
                  <a:srgbClr val="002060"/>
                </a:solidFill>
              </a:rPr>
              <a:t>fisiologico</a:t>
            </a:r>
            <a:r>
              <a:rPr lang="en-GB" altLang="x-none" sz="2800" b="1" dirty="0">
                <a:solidFill>
                  <a:srgbClr val="002060"/>
                </a:solidFill>
              </a:rPr>
              <a:t> </a:t>
            </a:r>
          </a:p>
          <a:p>
            <a:pPr algn="ctr">
              <a:lnSpc>
                <a:spcPct val="60000"/>
              </a:lnSpc>
              <a:spcBef>
                <a:spcPct val="50000"/>
              </a:spcBef>
            </a:pPr>
            <a:r>
              <a:rPr lang="en-GB" altLang="x-none" sz="2400" i="1" dirty="0" err="1">
                <a:solidFill>
                  <a:srgbClr val="002060"/>
                </a:solidFill>
              </a:rPr>
              <a:t>Vulnerabilità</a:t>
            </a:r>
            <a:endParaRPr lang="en-GB" altLang="x-none" sz="2400" i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3797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721" name="Group 2"/>
          <p:cNvGrpSpPr>
            <a:grpSpLocks/>
          </p:cNvGrpSpPr>
          <p:nvPr/>
        </p:nvGrpSpPr>
        <p:grpSpPr bwMode="auto">
          <a:xfrm>
            <a:off x="2041525" y="1371600"/>
            <a:ext cx="6473825" cy="4494213"/>
            <a:chOff x="1320" y="672"/>
            <a:chExt cx="4368" cy="3087"/>
          </a:xfrm>
        </p:grpSpPr>
        <p:grpSp>
          <p:nvGrpSpPr>
            <p:cNvPr id="30765" name="Group 3"/>
            <p:cNvGrpSpPr>
              <a:grpSpLocks/>
            </p:cNvGrpSpPr>
            <p:nvPr/>
          </p:nvGrpSpPr>
          <p:grpSpPr bwMode="auto">
            <a:xfrm>
              <a:off x="1320" y="672"/>
              <a:ext cx="4368" cy="3024"/>
              <a:chOff x="1320" y="672"/>
              <a:chExt cx="4368" cy="3024"/>
            </a:xfrm>
          </p:grpSpPr>
          <p:grpSp>
            <p:nvGrpSpPr>
              <p:cNvPr id="30767" name="Group 4"/>
              <p:cNvGrpSpPr>
                <a:grpSpLocks/>
              </p:cNvGrpSpPr>
              <p:nvPr/>
            </p:nvGrpSpPr>
            <p:grpSpPr bwMode="auto">
              <a:xfrm>
                <a:off x="1320" y="672"/>
                <a:ext cx="4368" cy="2952"/>
                <a:chOff x="1032" y="672"/>
                <a:chExt cx="4368" cy="2952"/>
              </a:xfrm>
            </p:grpSpPr>
            <p:sp>
              <p:nvSpPr>
                <p:cNvPr id="30776" name="Line 5"/>
                <p:cNvSpPr>
                  <a:spLocks noChangeShapeType="1"/>
                </p:cNvSpPr>
                <p:nvPr/>
              </p:nvSpPr>
              <p:spPr bwMode="auto">
                <a:xfrm>
                  <a:off x="1032" y="672"/>
                  <a:ext cx="0" cy="2952"/>
                </a:xfrm>
                <a:prstGeom prst="line">
                  <a:avLst/>
                </a:prstGeom>
                <a:noFill/>
                <a:ln w="9525">
                  <a:solidFill>
                    <a:srgbClr val="00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  <p:sp>
              <p:nvSpPr>
                <p:cNvPr id="30777" name="Line 6"/>
                <p:cNvSpPr>
                  <a:spLocks noChangeShapeType="1"/>
                </p:cNvSpPr>
                <p:nvPr/>
              </p:nvSpPr>
              <p:spPr bwMode="auto">
                <a:xfrm>
                  <a:off x="1044" y="3624"/>
                  <a:ext cx="4356" cy="0"/>
                </a:xfrm>
                <a:prstGeom prst="line">
                  <a:avLst/>
                </a:prstGeom>
                <a:noFill/>
                <a:ln w="9525">
                  <a:solidFill>
                    <a:srgbClr val="003399"/>
                  </a:solidFill>
                  <a:round/>
                  <a:headEnd/>
                  <a:tailEnd/>
                </a:ln>
                <a:extLst>
                  <a:ext uri="{909E8E84-426E-40dd-AFC4-6F175D3DCCD1}">
                    <a14:hiddenFill xmlns="" xmlns:a14="http://schemas.microsoft.com/office/drawing/2010/main">
                      <a:noFill/>
                    </a14:hiddenFill>
                  </a:ext>
                </a:extLst>
              </p:spPr>
              <p:txBody>
                <a:bodyPr wrap="none" anchor="ctr"/>
                <a:lstStyle/>
                <a:p>
                  <a:endParaRPr lang="it-IT"/>
                </a:p>
              </p:txBody>
            </p:sp>
          </p:grpSp>
          <p:sp>
            <p:nvSpPr>
              <p:cNvPr id="30768" name="Line 7"/>
              <p:cNvSpPr>
                <a:spLocks noChangeShapeType="1"/>
              </p:cNvSpPr>
              <p:nvPr/>
            </p:nvSpPr>
            <p:spPr bwMode="auto">
              <a:xfrm>
                <a:off x="1800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769" name="Line 8"/>
              <p:cNvSpPr>
                <a:spLocks noChangeShapeType="1"/>
              </p:cNvSpPr>
              <p:nvPr/>
            </p:nvSpPr>
            <p:spPr bwMode="auto">
              <a:xfrm>
                <a:off x="2292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770" name="Line 9"/>
              <p:cNvSpPr>
                <a:spLocks noChangeShapeType="1"/>
              </p:cNvSpPr>
              <p:nvPr/>
            </p:nvSpPr>
            <p:spPr bwMode="auto">
              <a:xfrm>
                <a:off x="2760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771" name="Line 10"/>
              <p:cNvSpPr>
                <a:spLocks noChangeShapeType="1"/>
              </p:cNvSpPr>
              <p:nvPr/>
            </p:nvSpPr>
            <p:spPr bwMode="auto">
              <a:xfrm>
                <a:off x="3228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772" name="Line 11"/>
              <p:cNvSpPr>
                <a:spLocks noChangeShapeType="1"/>
              </p:cNvSpPr>
              <p:nvPr/>
            </p:nvSpPr>
            <p:spPr bwMode="auto">
              <a:xfrm>
                <a:off x="3720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773" name="Line 12"/>
              <p:cNvSpPr>
                <a:spLocks noChangeShapeType="1"/>
              </p:cNvSpPr>
              <p:nvPr/>
            </p:nvSpPr>
            <p:spPr bwMode="auto">
              <a:xfrm>
                <a:off x="4224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774" name="Line 13"/>
              <p:cNvSpPr>
                <a:spLocks noChangeShapeType="1"/>
              </p:cNvSpPr>
              <p:nvPr/>
            </p:nvSpPr>
            <p:spPr bwMode="auto">
              <a:xfrm>
                <a:off x="4680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  <p:sp>
            <p:nvSpPr>
              <p:cNvPr id="30775" name="Line 14"/>
              <p:cNvSpPr>
                <a:spLocks noChangeShapeType="1"/>
              </p:cNvSpPr>
              <p:nvPr/>
            </p:nvSpPr>
            <p:spPr bwMode="auto">
              <a:xfrm>
                <a:off x="5160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CC"/>
                </a:solidFill>
                <a:round/>
                <a:headEnd/>
                <a:tailEnd/>
              </a:ln>
              <a:extLst>
                <a:ext uri="{909E8E84-426E-40dd-AFC4-6F175D3DCCD1}">
                  <a14:hiddenFill xmlns="" xmlns:a14="http://schemas.microsoft.com/office/drawing/2010/main">
                    <a:noFill/>
                  </a14:hiddenFill>
                </a:ext>
              </a:extLst>
            </p:spPr>
            <p:txBody>
              <a:bodyPr wrap="none" anchor="ctr"/>
              <a:lstStyle/>
              <a:p>
                <a:endParaRPr lang="it-IT"/>
              </a:p>
            </p:txBody>
          </p:sp>
        </p:grpSp>
        <p:sp>
          <p:nvSpPr>
            <p:cNvPr id="30766" name="Line 15"/>
            <p:cNvSpPr>
              <a:spLocks noChangeShapeType="1"/>
            </p:cNvSpPr>
            <p:nvPr/>
          </p:nvSpPr>
          <p:spPr bwMode="auto">
            <a:xfrm>
              <a:off x="5688" y="3627"/>
              <a:ext cx="0" cy="132"/>
            </a:xfrm>
            <a:prstGeom prst="line">
              <a:avLst/>
            </a:prstGeom>
            <a:noFill/>
            <a:ln w="9525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=""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30722" name="Line 16"/>
          <p:cNvSpPr>
            <a:spLocks noChangeShapeType="1"/>
          </p:cNvSpPr>
          <p:nvPr/>
        </p:nvSpPr>
        <p:spPr bwMode="auto">
          <a:xfrm>
            <a:off x="1936750" y="3951288"/>
            <a:ext cx="211138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23" name="Freeform 17"/>
          <p:cNvSpPr>
            <a:spLocks/>
          </p:cNvSpPr>
          <p:nvPr/>
        </p:nvSpPr>
        <p:spPr bwMode="auto">
          <a:xfrm>
            <a:off x="2147888" y="1554163"/>
            <a:ext cx="5676900" cy="3113087"/>
          </a:xfrm>
          <a:custGeom>
            <a:avLst/>
            <a:gdLst>
              <a:gd name="T0" fmla="*/ 0 w 3575"/>
              <a:gd name="T1" fmla="*/ 2147483646 h 1961"/>
              <a:gd name="T2" fmla="*/ 2147483646 w 3575"/>
              <a:gd name="T3" fmla="*/ 0 h 1961"/>
              <a:gd name="T4" fmla="*/ 2147483646 w 3575"/>
              <a:gd name="T5" fmla="*/ 2147483646 h 1961"/>
              <a:gd name="T6" fmla="*/ 2147483646 w 3575"/>
              <a:gd name="T7" fmla="*/ 2147483646 h 1961"/>
              <a:gd name="T8" fmla="*/ 2147483646 w 3575"/>
              <a:gd name="T9" fmla="*/ 2147483646 h 1961"/>
              <a:gd name="T10" fmla="*/ 2147483646 w 3575"/>
              <a:gd name="T11" fmla="*/ 2147483646 h 1961"/>
              <a:gd name="T12" fmla="*/ 2147483646 w 3575"/>
              <a:gd name="T13" fmla="*/ 2147483646 h 1961"/>
              <a:gd name="T14" fmla="*/ 2147483646 w 3575"/>
              <a:gd name="T15" fmla="*/ 2147483646 h 1961"/>
              <a:gd name="T16" fmla="*/ 2147483646 w 3575"/>
              <a:gd name="T17" fmla="*/ 2147483646 h 1961"/>
              <a:gd name="T18" fmla="*/ 0 w 3575"/>
              <a:gd name="T19" fmla="*/ 2147483646 h 1961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60000 65536"/>
              <a:gd name="T28" fmla="*/ 0 60000 65536"/>
              <a:gd name="T29" fmla="*/ 0 60000 65536"/>
              <a:gd name="T30" fmla="*/ 0 w 3575"/>
              <a:gd name="T31" fmla="*/ 0 h 1961"/>
              <a:gd name="T32" fmla="*/ 3575 w 3575"/>
              <a:gd name="T33" fmla="*/ 1961 h 1961"/>
            </a:gdLst>
            <a:ahLst/>
            <a:cxnLst>
              <a:cxn ang="T20">
                <a:pos x="T0" y="T1"/>
              </a:cxn>
              <a:cxn ang="T21">
                <a:pos x="T2" y="T3"/>
              </a:cxn>
              <a:cxn ang="T22">
                <a:pos x="T4" y="T5"/>
              </a:cxn>
              <a:cxn ang="T23">
                <a:pos x="T6" y="T7"/>
              </a:cxn>
              <a:cxn ang="T24">
                <a:pos x="T8" y="T9"/>
              </a:cxn>
              <a:cxn ang="T25">
                <a:pos x="T10" y="T11"/>
              </a:cxn>
              <a:cxn ang="T26">
                <a:pos x="T12" y="T13"/>
              </a:cxn>
              <a:cxn ang="T27">
                <a:pos x="T14" y="T15"/>
              </a:cxn>
              <a:cxn ang="T28">
                <a:pos x="T16" y="T17"/>
              </a:cxn>
              <a:cxn ang="T29">
                <a:pos x="T18" y="T19"/>
              </a:cxn>
            </a:cxnLst>
            <a:rect l="T30" t="T31" r="T32" b="T33"/>
            <a:pathLst>
              <a:path w="3575" h="1961">
                <a:moveTo>
                  <a:pt x="0" y="991"/>
                </a:moveTo>
                <a:lnTo>
                  <a:pt x="580" y="0"/>
                </a:lnTo>
                <a:lnTo>
                  <a:pt x="2473" y="245"/>
                </a:lnTo>
                <a:lnTo>
                  <a:pt x="3574" y="676"/>
                </a:lnTo>
                <a:lnTo>
                  <a:pt x="3575" y="1961"/>
                </a:lnTo>
                <a:lnTo>
                  <a:pt x="2856" y="1169"/>
                </a:lnTo>
                <a:lnTo>
                  <a:pt x="2832" y="1145"/>
                </a:lnTo>
                <a:lnTo>
                  <a:pt x="2460" y="737"/>
                </a:lnTo>
                <a:lnTo>
                  <a:pt x="587" y="317"/>
                </a:lnTo>
                <a:lnTo>
                  <a:pt x="0" y="1344"/>
                </a:lnTo>
              </a:path>
            </a:pathLst>
          </a:custGeom>
          <a:solidFill>
            <a:srgbClr val="FF330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30724" name="Group 18"/>
          <p:cNvGrpSpPr>
            <a:grpSpLocks/>
          </p:cNvGrpSpPr>
          <p:nvPr/>
        </p:nvGrpSpPr>
        <p:grpSpPr bwMode="auto">
          <a:xfrm>
            <a:off x="2560638" y="5851525"/>
            <a:ext cx="5422900" cy="400050"/>
            <a:chOff x="1670" y="3750"/>
            <a:chExt cx="3659" cy="274"/>
          </a:xfrm>
        </p:grpSpPr>
        <p:sp>
          <p:nvSpPr>
            <p:cNvPr id="30757" name="Text Box 19"/>
            <p:cNvSpPr txBox="1">
              <a:spLocks noChangeArrowheads="1"/>
            </p:cNvSpPr>
            <p:nvPr/>
          </p:nvSpPr>
          <p:spPr bwMode="auto">
            <a:xfrm>
              <a:off x="1670" y="3750"/>
              <a:ext cx="300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2000" b="1">
                  <a:solidFill>
                    <a:srgbClr val="00339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20</a:t>
              </a:r>
            </a:p>
          </p:txBody>
        </p:sp>
        <p:sp>
          <p:nvSpPr>
            <p:cNvPr id="30758" name="Text Box 20"/>
            <p:cNvSpPr txBox="1">
              <a:spLocks noChangeArrowheads="1"/>
            </p:cNvSpPr>
            <p:nvPr/>
          </p:nvSpPr>
          <p:spPr bwMode="auto">
            <a:xfrm>
              <a:off x="2162" y="3750"/>
              <a:ext cx="300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2000" b="1">
                  <a:solidFill>
                    <a:srgbClr val="00339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30</a:t>
              </a:r>
            </a:p>
          </p:txBody>
        </p:sp>
        <p:sp>
          <p:nvSpPr>
            <p:cNvPr id="30759" name="Text Box 21"/>
            <p:cNvSpPr txBox="1">
              <a:spLocks noChangeArrowheads="1"/>
            </p:cNvSpPr>
            <p:nvPr/>
          </p:nvSpPr>
          <p:spPr bwMode="auto">
            <a:xfrm>
              <a:off x="2630" y="3750"/>
              <a:ext cx="300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2000" b="1">
                  <a:solidFill>
                    <a:srgbClr val="00339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40</a:t>
              </a:r>
            </a:p>
          </p:txBody>
        </p:sp>
        <p:sp>
          <p:nvSpPr>
            <p:cNvPr id="30760" name="Text Box 22"/>
            <p:cNvSpPr txBox="1">
              <a:spLocks noChangeArrowheads="1"/>
            </p:cNvSpPr>
            <p:nvPr/>
          </p:nvSpPr>
          <p:spPr bwMode="auto">
            <a:xfrm>
              <a:off x="3098" y="3750"/>
              <a:ext cx="300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2000" b="1">
                  <a:solidFill>
                    <a:srgbClr val="00339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50</a:t>
              </a:r>
            </a:p>
          </p:txBody>
        </p:sp>
        <p:sp>
          <p:nvSpPr>
            <p:cNvPr id="30761" name="Text Box 23"/>
            <p:cNvSpPr txBox="1">
              <a:spLocks noChangeArrowheads="1"/>
            </p:cNvSpPr>
            <p:nvPr/>
          </p:nvSpPr>
          <p:spPr bwMode="auto">
            <a:xfrm>
              <a:off x="3590" y="3750"/>
              <a:ext cx="300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2000" b="1">
                  <a:solidFill>
                    <a:srgbClr val="00339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60</a:t>
              </a:r>
            </a:p>
          </p:txBody>
        </p:sp>
        <p:sp>
          <p:nvSpPr>
            <p:cNvPr id="30762" name="Text Box 24"/>
            <p:cNvSpPr txBox="1">
              <a:spLocks noChangeArrowheads="1"/>
            </p:cNvSpPr>
            <p:nvPr/>
          </p:nvSpPr>
          <p:spPr bwMode="auto">
            <a:xfrm>
              <a:off x="4093" y="3750"/>
              <a:ext cx="300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2000" b="1">
                  <a:solidFill>
                    <a:srgbClr val="00339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70</a:t>
              </a:r>
            </a:p>
          </p:txBody>
        </p:sp>
        <p:sp>
          <p:nvSpPr>
            <p:cNvPr id="30763" name="Text Box 25"/>
            <p:cNvSpPr txBox="1">
              <a:spLocks noChangeArrowheads="1"/>
            </p:cNvSpPr>
            <p:nvPr/>
          </p:nvSpPr>
          <p:spPr bwMode="auto">
            <a:xfrm>
              <a:off x="4548" y="3750"/>
              <a:ext cx="300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2000" b="1">
                  <a:solidFill>
                    <a:srgbClr val="00339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80</a:t>
              </a:r>
            </a:p>
          </p:txBody>
        </p:sp>
        <p:sp>
          <p:nvSpPr>
            <p:cNvPr id="30764" name="Text Box 26"/>
            <p:cNvSpPr txBox="1">
              <a:spLocks noChangeArrowheads="1"/>
            </p:cNvSpPr>
            <p:nvPr/>
          </p:nvSpPr>
          <p:spPr bwMode="auto">
            <a:xfrm>
              <a:off x="5029" y="3750"/>
              <a:ext cx="300" cy="2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=""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=""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GB" altLang="it-IT" sz="2000" b="1">
                  <a:solidFill>
                    <a:srgbClr val="003399"/>
                  </a:solidFill>
                  <a:latin typeface="Calibri" panose="020F0502020204030204" pitchFamily="34" charset="0"/>
                  <a:ea typeface="Calibri" panose="020F0502020204030204" pitchFamily="34" charset="0"/>
                  <a:cs typeface="Calibri" panose="020F0502020204030204" pitchFamily="34" charset="0"/>
                </a:rPr>
                <a:t>90</a:t>
              </a:r>
            </a:p>
          </p:txBody>
        </p:sp>
      </p:grpSp>
      <p:sp>
        <p:nvSpPr>
          <p:cNvPr id="30725" name="Line 27"/>
          <p:cNvSpPr>
            <a:spLocks noChangeShapeType="1"/>
          </p:cNvSpPr>
          <p:nvPr/>
        </p:nvSpPr>
        <p:spPr bwMode="auto">
          <a:xfrm>
            <a:off x="1916113" y="1870075"/>
            <a:ext cx="6492875" cy="0"/>
          </a:xfrm>
          <a:prstGeom prst="line">
            <a:avLst/>
          </a:prstGeom>
          <a:noFill/>
          <a:ln w="28575">
            <a:solidFill>
              <a:srgbClr val="0000CC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26" name="Text Box 28"/>
          <p:cNvSpPr txBox="1">
            <a:spLocks noChangeArrowheads="1"/>
          </p:cNvSpPr>
          <p:nvPr/>
        </p:nvSpPr>
        <p:spPr bwMode="auto">
          <a:xfrm>
            <a:off x="0" y="-242888"/>
            <a:ext cx="10287000" cy="1268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60000"/>
              </a:lnSpc>
              <a:spcBef>
                <a:spcPct val="50000"/>
              </a:spcBef>
              <a:buFontTx/>
              <a:buNone/>
            </a:pPr>
            <a:endParaRPr lang="en-GB" altLang="it-IT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GB" altLang="it-IT" sz="28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Invecchiamento</a:t>
            </a:r>
            <a:r>
              <a:rPr lang="en-GB" altLang="it-IT" sz="2800" b="1" dirty="0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GB" altLang="it-IT" sz="2800" b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fisiologico</a:t>
            </a:r>
            <a:endParaRPr lang="en-GB" altLang="it-IT" sz="2800" b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ctr">
              <a:lnSpc>
                <a:spcPct val="60000"/>
              </a:lnSpc>
              <a:spcBef>
                <a:spcPct val="50000"/>
              </a:spcBef>
              <a:buFontTx/>
              <a:buNone/>
            </a:pPr>
            <a:r>
              <a:rPr lang="en-GB" altLang="it-IT" sz="2400" b="1" i="1" dirty="0" err="1">
                <a:solidFill>
                  <a:srgbClr val="002060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Vulnerabilità</a:t>
            </a:r>
            <a:endParaRPr lang="en-GB" altLang="it-IT" sz="2400" b="1" i="1" dirty="0">
              <a:solidFill>
                <a:srgbClr val="002060"/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0727" name="Text Box 29"/>
          <p:cNvSpPr txBox="1">
            <a:spLocks noChangeArrowheads="1"/>
          </p:cNvSpPr>
          <p:nvPr/>
        </p:nvSpPr>
        <p:spPr bwMode="auto">
          <a:xfrm>
            <a:off x="8328025" y="6499225"/>
            <a:ext cx="1841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it-IT" altLang="it-IT" sz="1600" b="1" i="1">
              <a:solidFill>
                <a:schemeClr val="bg1"/>
              </a:solidFill>
            </a:endParaRPr>
          </a:p>
        </p:txBody>
      </p:sp>
      <p:sp>
        <p:nvSpPr>
          <p:cNvPr id="30728" name="Text Box 30"/>
          <p:cNvSpPr txBox="1">
            <a:spLocks noChangeArrowheads="1"/>
          </p:cNvSpPr>
          <p:nvPr/>
        </p:nvSpPr>
        <p:spPr bwMode="auto">
          <a:xfrm>
            <a:off x="8289925" y="5792788"/>
            <a:ext cx="88362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GB" altLang="it-IT" sz="24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Years</a:t>
            </a:r>
          </a:p>
        </p:txBody>
      </p:sp>
      <p:sp>
        <p:nvSpPr>
          <p:cNvPr id="30729" name="Line 31"/>
          <p:cNvSpPr>
            <a:spLocks noChangeShapeType="1"/>
          </p:cNvSpPr>
          <p:nvPr/>
        </p:nvSpPr>
        <p:spPr bwMode="auto">
          <a:xfrm flipV="1">
            <a:off x="5969000" y="5673725"/>
            <a:ext cx="0" cy="576263"/>
          </a:xfrm>
          <a:prstGeom prst="line">
            <a:avLst/>
          </a:prstGeom>
          <a:noFill/>
          <a:ln w="28575">
            <a:solidFill>
              <a:srgbClr val="F8F8F8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30" name="Text Box 32"/>
          <p:cNvSpPr txBox="1">
            <a:spLocks noChangeArrowheads="1"/>
          </p:cNvSpPr>
          <p:nvPr/>
        </p:nvSpPr>
        <p:spPr bwMode="auto">
          <a:xfrm>
            <a:off x="1180511" y="1668463"/>
            <a:ext cx="57467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 dirty="0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100</a:t>
            </a:r>
          </a:p>
        </p:txBody>
      </p:sp>
      <p:sp>
        <p:nvSpPr>
          <p:cNvPr id="30731" name="Rectangle 33"/>
          <p:cNvSpPr>
            <a:spLocks noChangeArrowheads="1"/>
          </p:cNvSpPr>
          <p:nvPr/>
        </p:nvSpPr>
        <p:spPr bwMode="auto">
          <a:xfrm>
            <a:off x="1317036" y="3779838"/>
            <a:ext cx="444500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50</a:t>
            </a:r>
          </a:p>
        </p:txBody>
      </p:sp>
      <p:sp>
        <p:nvSpPr>
          <p:cNvPr id="30732" name="Text Box 34"/>
          <p:cNvSpPr txBox="1">
            <a:spLocks noChangeArrowheads="1"/>
          </p:cNvSpPr>
          <p:nvPr/>
        </p:nvSpPr>
        <p:spPr bwMode="auto">
          <a:xfrm rot="-5382922">
            <a:off x="-257968" y="3783806"/>
            <a:ext cx="1962150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2000" b="1">
                <a:solidFill>
                  <a:srgbClr val="003399"/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Performance (%)</a:t>
            </a:r>
          </a:p>
        </p:txBody>
      </p:sp>
      <p:sp>
        <p:nvSpPr>
          <p:cNvPr id="30733" name="AutoShape 36"/>
          <p:cNvSpPr>
            <a:spLocks noChangeArrowheads="1"/>
          </p:cNvSpPr>
          <p:nvPr/>
        </p:nvSpPr>
        <p:spPr bwMode="auto">
          <a:xfrm>
            <a:off x="7243763" y="3752850"/>
            <a:ext cx="150812" cy="1714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30734" name="AutoShape 37"/>
          <p:cNvSpPr>
            <a:spLocks noChangeArrowheads="1"/>
          </p:cNvSpPr>
          <p:nvPr/>
        </p:nvSpPr>
        <p:spPr bwMode="auto">
          <a:xfrm>
            <a:off x="7415213" y="3962400"/>
            <a:ext cx="150812" cy="1714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endParaRPr lang="it-IT" altLang="it-IT" sz="2400">
              <a:latin typeface="Times New Roman" panose="02020603050405020304" pitchFamily="18" charset="0"/>
            </a:endParaRPr>
          </a:p>
        </p:txBody>
      </p:sp>
      <p:sp>
        <p:nvSpPr>
          <p:cNvPr id="30735" name="AutoShape 38"/>
          <p:cNvSpPr>
            <a:spLocks noChangeArrowheads="1"/>
          </p:cNvSpPr>
          <p:nvPr/>
        </p:nvSpPr>
        <p:spPr bwMode="auto">
          <a:xfrm>
            <a:off x="7566025" y="4171950"/>
            <a:ext cx="149225" cy="1714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30736" name="AutoShape 39"/>
          <p:cNvSpPr>
            <a:spLocks noChangeArrowheads="1"/>
          </p:cNvSpPr>
          <p:nvPr/>
        </p:nvSpPr>
        <p:spPr bwMode="auto">
          <a:xfrm>
            <a:off x="7243763" y="3562350"/>
            <a:ext cx="150812" cy="1714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30737" name="AutoShape 40"/>
          <p:cNvSpPr>
            <a:spLocks noChangeArrowheads="1"/>
          </p:cNvSpPr>
          <p:nvPr/>
        </p:nvSpPr>
        <p:spPr bwMode="auto">
          <a:xfrm>
            <a:off x="6986588" y="3314700"/>
            <a:ext cx="150812" cy="1714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30738" name="AutoShape 41"/>
          <p:cNvSpPr>
            <a:spLocks noChangeArrowheads="1"/>
          </p:cNvSpPr>
          <p:nvPr/>
        </p:nvSpPr>
        <p:spPr bwMode="auto">
          <a:xfrm>
            <a:off x="6257925" y="2571750"/>
            <a:ext cx="150813" cy="1714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30739" name="AutoShape 42"/>
          <p:cNvSpPr>
            <a:spLocks noChangeArrowheads="1"/>
          </p:cNvSpPr>
          <p:nvPr/>
        </p:nvSpPr>
        <p:spPr bwMode="auto">
          <a:xfrm>
            <a:off x="6472238" y="2895600"/>
            <a:ext cx="150812" cy="1714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30740" name="AutoShape 43"/>
          <p:cNvSpPr>
            <a:spLocks noChangeArrowheads="1"/>
          </p:cNvSpPr>
          <p:nvPr/>
        </p:nvSpPr>
        <p:spPr bwMode="auto">
          <a:xfrm>
            <a:off x="6643688" y="3048000"/>
            <a:ext cx="150812" cy="1714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30741" name="AutoShape 44"/>
          <p:cNvSpPr>
            <a:spLocks noChangeArrowheads="1"/>
          </p:cNvSpPr>
          <p:nvPr/>
        </p:nvSpPr>
        <p:spPr bwMode="auto">
          <a:xfrm>
            <a:off x="6429375" y="2724150"/>
            <a:ext cx="150813" cy="1714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30742" name="AutoShape 45"/>
          <p:cNvSpPr>
            <a:spLocks noChangeArrowheads="1"/>
          </p:cNvSpPr>
          <p:nvPr/>
        </p:nvSpPr>
        <p:spPr bwMode="auto">
          <a:xfrm>
            <a:off x="6815138" y="3219450"/>
            <a:ext cx="150812" cy="1714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30743" name="AutoShape 46"/>
          <p:cNvSpPr>
            <a:spLocks noChangeArrowheads="1"/>
          </p:cNvSpPr>
          <p:nvPr/>
        </p:nvSpPr>
        <p:spPr bwMode="auto">
          <a:xfrm>
            <a:off x="7051675" y="3505200"/>
            <a:ext cx="149225" cy="171450"/>
          </a:xfrm>
          <a:prstGeom prst="triangle">
            <a:avLst>
              <a:gd name="adj" fmla="val 50000"/>
            </a:avLst>
          </a:prstGeom>
          <a:solidFill>
            <a:srgbClr val="00B050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latin typeface="Times New Roman" panose="02020603050405020304" pitchFamily="18" charset="0"/>
            </a:endParaRPr>
          </a:p>
        </p:txBody>
      </p:sp>
      <p:sp>
        <p:nvSpPr>
          <p:cNvPr id="30744" name="AutoShape 47"/>
          <p:cNvSpPr>
            <a:spLocks noChangeArrowheads="1"/>
          </p:cNvSpPr>
          <p:nvPr/>
        </p:nvSpPr>
        <p:spPr bwMode="auto">
          <a:xfrm>
            <a:off x="7219950" y="2476500"/>
            <a:ext cx="133350" cy="171450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45" name="AutoShape 48"/>
          <p:cNvSpPr>
            <a:spLocks noChangeArrowheads="1"/>
          </p:cNvSpPr>
          <p:nvPr/>
        </p:nvSpPr>
        <p:spPr bwMode="auto">
          <a:xfrm>
            <a:off x="6267450" y="2076450"/>
            <a:ext cx="133350" cy="171450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46" name="AutoShape 49"/>
          <p:cNvSpPr>
            <a:spLocks noChangeArrowheads="1"/>
          </p:cNvSpPr>
          <p:nvPr/>
        </p:nvSpPr>
        <p:spPr bwMode="auto">
          <a:xfrm>
            <a:off x="6457950" y="2133600"/>
            <a:ext cx="133350" cy="171450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47" name="AutoShape 50"/>
          <p:cNvSpPr>
            <a:spLocks noChangeArrowheads="1"/>
          </p:cNvSpPr>
          <p:nvPr/>
        </p:nvSpPr>
        <p:spPr bwMode="auto">
          <a:xfrm>
            <a:off x="6705600" y="2266950"/>
            <a:ext cx="133350" cy="171450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48" name="AutoShape 51"/>
          <p:cNvSpPr>
            <a:spLocks noChangeArrowheads="1"/>
          </p:cNvSpPr>
          <p:nvPr/>
        </p:nvSpPr>
        <p:spPr bwMode="auto">
          <a:xfrm>
            <a:off x="6096000" y="1962150"/>
            <a:ext cx="133350" cy="171450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49" name="AutoShape 52"/>
          <p:cNvSpPr>
            <a:spLocks noChangeArrowheads="1"/>
          </p:cNvSpPr>
          <p:nvPr/>
        </p:nvSpPr>
        <p:spPr bwMode="auto">
          <a:xfrm>
            <a:off x="6934200" y="2305050"/>
            <a:ext cx="133350" cy="171450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50" name="AutoShape 53"/>
          <p:cNvSpPr>
            <a:spLocks noChangeArrowheads="1"/>
          </p:cNvSpPr>
          <p:nvPr/>
        </p:nvSpPr>
        <p:spPr bwMode="auto">
          <a:xfrm>
            <a:off x="7391400" y="2552700"/>
            <a:ext cx="133350" cy="171450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51" name="AutoShape 54"/>
          <p:cNvSpPr>
            <a:spLocks noChangeArrowheads="1"/>
          </p:cNvSpPr>
          <p:nvPr/>
        </p:nvSpPr>
        <p:spPr bwMode="auto">
          <a:xfrm>
            <a:off x="7086600" y="2457450"/>
            <a:ext cx="133350" cy="171450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52" name="AutoShape 55"/>
          <p:cNvSpPr>
            <a:spLocks noChangeArrowheads="1"/>
          </p:cNvSpPr>
          <p:nvPr/>
        </p:nvSpPr>
        <p:spPr bwMode="auto">
          <a:xfrm>
            <a:off x="7531100" y="2708275"/>
            <a:ext cx="134938" cy="171450"/>
          </a:xfrm>
          <a:prstGeom prst="triangle">
            <a:avLst>
              <a:gd name="adj" fmla="val 50000"/>
            </a:avLst>
          </a:prstGeom>
          <a:solidFill>
            <a:srgbClr val="0000CC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it-IT" altLang="it-IT">
              <a:solidFill>
                <a:srgbClr val="0000CC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753" name="Line 59"/>
          <p:cNvSpPr>
            <a:spLocks noChangeShapeType="1"/>
          </p:cNvSpPr>
          <p:nvPr/>
        </p:nvSpPr>
        <p:spPr bwMode="auto">
          <a:xfrm>
            <a:off x="235332" y="1158875"/>
            <a:ext cx="9772650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0754" name="Line 60"/>
          <p:cNvSpPr>
            <a:spLocks noChangeShapeType="1"/>
          </p:cNvSpPr>
          <p:nvPr/>
        </p:nvSpPr>
        <p:spPr bwMode="auto">
          <a:xfrm flipV="1">
            <a:off x="5965825" y="5229225"/>
            <a:ext cx="0" cy="431800"/>
          </a:xfrm>
          <a:prstGeom prst="line">
            <a:avLst/>
          </a:prstGeom>
          <a:noFill/>
          <a:ln w="57150">
            <a:solidFill>
              <a:srgbClr val="FF3300"/>
            </a:solidFill>
            <a:round/>
            <a:headEnd/>
            <a:tailEnd type="triangle" w="med" len="med"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755" name="Text Box 71"/>
          <p:cNvSpPr txBox="1">
            <a:spLocks noChangeArrowheads="1"/>
          </p:cNvSpPr>
          <p:nvPr/>
        </p:nvSpPr>
        <p:spPr bwMode="auto">
          <a:xfrm>
            <a:off x="7880350" y="2643188"/>
            <a:ext cx="215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rgbClr val="0000CC"/>
                </a:solidFill>
              </a:rPr>
              <a:t>Invecchiamento  di successo</a:t>
            </a:r>
          </a:p>
        </p:txBody>
      </p:sp>
      <p:sp>
        <p:nvSpPr>
          <p:cNvPr id="30756" name="Text Box 70"/>
          <p:cNvSpPr txBox="1">
            <a:spLocks noChangeArrowheads="1"/>
          </p:cNvSpPr>
          <p:nvPr/>
        </p:nvSpPr>
        <p:spPr bwMode="auto">
          <a:xfrm>
            <a:off x="7880350" y="4011613"/>
            <a:ext cx="2159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it-IT" sz="1800" b="1">
                <a:solidFill>
                  <a:srgbClr val="008000"/>
                </a:solidFill>
              </a:rPr>
              <a:t>Invecchiamento comune</a:t>
            </a:r>
          </a:p>
        </p:txBody>
      </p:sp>
    </p:spTree>
    <p:extLst>
      <p:ext uri="{BB962C8B-B14F-4D97-AF65-F5344CB8AC3E}">
        <p14:creationId xmlns:p14="http://schemas.microsoft.com/office/powerpoint/2010/main" val="47979763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890737" y="1663601"/>
            <a:ext cx="8592591" cy="4132213"/>
            <a:chOff x="890737" y="1663601"/>
            <a:chExt cx="8592591" cy="4132213"/>
          </a:xfrm>
        </p:grpSpPr>
        <p:sp>
          <p:nvSpPr>
            <p:cNvPr id="911362" name="AutoShape 2"/>
            <p:cNvSpPr>
              <a:spLocks noChangeArrowheads="1"/>
            </p:cNvSpPr>
            <p:nvPr/>
          </p:nvSpPr>
          <p:spPr bwMode="auto">
            <a:xfrm>
              <a:off x="2467274" y="1663601"/>
              <a:ext cx="3678138" cy="4132213"/>
            </a:xfrm>
            <a:prstGeom prst="triangle">
              <a:avLst>
                <a:gd name="adj" fmla="val 50000"/>
              </a:avLst>
            </a:prstGeom>
            <a:noFill/>
            <a:ln w="57150">
              <a:solidFill>
                <a:srgbClr val="00206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GB" altLang="x-none" sz="2025">
                <a:solidFill>
                  <a:srgbClr val="002060"/>
                </a:solidFill>
              </a:endParaRPr>
            </a:p>
          </p:txBody>
        </p:sp>
        <p:sp>
          <p:nvSpPr>
            <p:cNvPr id="911363" name="Line 3"/>
            <p:cNvSpPr>
              <a:spLocks noChangeShapeType="1"/>
            </p:cNvSpPr>
            <p:nvPr/>
          </p:nvSpPr>
          <p:spPr bwMode="auto">
            <a:xfrm>
              <a:off x="3619204" y="3181202"/>
              <a:ext cx="1347490" cy="0"/>
            </a:xfrm>
            <a:prstGeom prst="line">
              <a:avLst/>
            </a:prstGeom>
            <a:noFill/>
            <a:ln w="5715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519"/>
            </a:p>
          </p:txBody>
        </p:sp>
        <p:sp>
          <p:nvSpPr>
            <p:cNvPr id="911364" name="Line 4"/>
            <p:cNvSpPr>
              <a:spLocks noChangeShapeType="1"/>
            </p:cNvSpPr>
            <p:nvPr/>
          </p:nvSpPr>
          <p:spPr bwMode="auto">
            <a:xfrm>
              <a:off x="3096817" y="4381353"/>
              <a:ext cx="2397621" cy="12055"/>
            </a:xfrm>
            <a:prstGeom prst="line">
              <a:avLst/>
            </a:prstGeom>
            <a:noFill/>
            <a:ln w="5715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519"/>
            </a:p>
          </p:txBody>
        </p:sp>
        <p:sp>
          <p:nvSpPr>
            <p:cNvPr id="911365" name="Text Box 5"/>
            <p:cNvSpPr txBox="1">
              <a:spLocks noChangeArrowheads="1"/>
            </p:cNvSpPr>
            <p:nvPr/>
          </p:nvSpPr>
          <p:spPr bwMode="auto">
            <a:xfrm>
              <a:off x="3794158" y="2360094"/>
              <a:ext cx="997581" cy="70788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x-none" sz="2000" b="1" dirty="0">
                  <a:solidFill>
                    <a:srgbClr val="002060"/>
                  </a:solidFill>
                </a:rPr>
                <a:t>OLDEST</a:t>
              </a:r>
            </a:p>
            <a:p>
              <a:pPr algn="ctr"/>
              <a:r>
                <a:rPr lang="en-GB" altLang="x-none" sz="2000" b="1" dirty="0">
                  <a:solidFill>
                    <a:srgbClr val="002060"/>
                  </a:solidFill>
                </a:rPr>
                <a:t>OLD</a:t>
              </a:r>
            </a:p>
          </p:txBody>
        </p:sp>
        <p:sp>
          <p:nvSpPr>
            <p:cNvPr id="911366" name="Text Box 6"/>
            <p:cNvSpPr txBox="1">
              <a:spLocks noChangeArrowheads="1"/>
            </p:cNvSpPr>
            <p:nvPr/>
          </p:nvSpPr>
          <p:spPr bwMode="auto">
            <a:xfrm>
              <a:off x="3990365" y="3401943"/>
              <a:ext cx="635110" cy="715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x-none" sz="2025" b="1" dirty="0">
                  <a:solidFill>
                    <a:srgbClr val="002060"/>
                  </a:solidFill>
                </a:rPr>
                <a:t>OLD</a:t>
              </a:r>
            </a:p>
            <a:p>
              <a:pPr algn="ctr"/>
              <a:r>
                <a:rPr lang="en-GB" altLang="x-none" sz="2000" b="1" dirty="0">
                  <a:solidFill>
                    <a:srgbClr val="002060"/>
                  </a:solidFill>
                </a:rPr>
                <a:t>OLD</a:t>
              </a:r>
            </a:p>
          </p:txBody>
        </p:sp>
        <p:sp>
          <p:nvSpPr>
            <p:cNvPr id="911367" name="Text Box 7"/>
            <p:cNvSpPr txBox="1">
              <a:spLocks noChangeArrowheads="1"/>
            </p:cNvSpPr>
            <p:nvPr/>
          </p:nvSpPr>
          <p:spPr bwMode="auto">
            <a:xfrm>
              <a:off x="3762085" y="4746270"/>
              <a:ext cx="992580" cy="71558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/>
              <a:r>
                <a:rPr lang="en-GB" altLang="x-none" sz="2025" b="1" dirty="0">
                  <a:solidFill>
                    <a:srgbClr val="002060"/>
                  </a:solidFill>
                </a:rPr>
                <a:t>YOUNG</a:t>
              </a:r>
            </a:p>
            <a:p>
              <a:pPr algn="ctr"/>
              <a:r>
                <a:rPr lang="en-GB" altLang="x-none" sz="2025" b="1" dirty="0">
                  <a:solidFill>
                    <a:srgbClr val="002060"/>
                  </a:solidFill>
                </a:rPr>
                <a:t>OLD</a:t>
              </a:r>
            </a:p>
          </p:txBody>
        </p:sp>
        <p:sp>
          <p:nvSpPr>
            <p:cNvPr id="911368" name="Text Box 8"/>
            <p:cNvSpPr txBox="1">
              <a:spLocks noChangeArrowheads="1"/>
            </p:cNvSpPr>
            <p:nvPr/>
          </p:nvSpPr>
          <p:spPr bwMode="auto">
            <a:xfrm>
              <a:off x="890737" y="2174535"/>
              <a:ext cx="1396536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x-none" sz="3200" b="1" dirty="0">
                  <a:solidFill>
                    <a:srgbClr val="002060"/>
                  </a:solidFill>
                </a:rPr>
                <a:t>&gt; 85 aa</a:t>
              </a:r>
            </a:p>
          </p:txBody>
        </p:sp>
        <p:sp>
          <p:nvSpPr>
            <p:cNvPr id="911369" name="Text Box 9"/>
            <p:cNvSpPr txBox="1">
              <a:spLocks noChangeArrowheads="1"/>
            </p:cNvSpPr>
            <p:nvPr/>
          </p:nvSpPr>
          <p:spPr bwMode="auto">
            <a:xfrm>
              <a:off x="890737" y="3468097"/>
              <a:ext cx="1627369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x-none" sz="2800" b="1" dirty="0">
                  <a:solidFill>
                    <a:srgbClr val="002060"/>
                  </a:solidFill>
                </a:rPr>
                <a:t>75 - 85 aa</a:t>
              </a:r>
            </a:p>
          </p:txBody>
        </p:sp>
        <p:sp>
          <p:nvSpPr>
            <p:cNvPr id="911370" name="Text Box 10"/>
            <p:cNvSpPr txBox="1">
              <a:spLocks noChangeArrowheads="1"/>
            </p:cNvSpPr>
            <p:nvPr/>
          </p:nvSpPr>
          <p:spPr bwMode="auto">
            <a:xfrm>
              <a:off x="890737" y="4700104"/>
              <a:ext cx="1412566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bg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rgbClr val="000000">
                        <a:alpha val="74998"/>
                      </a:srgb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r>
                <a:rPr lang="en-GB" altLang="x-none" sz="2400" b="1" dirty="0">
                  <a:solidFill>
                    <a:srgbClr val="002060"/>
                  </a:solidFill>
                </a:rPr>
                <a:t>65 - 75 aa</a:t>
              </a:r>
            </a:p>
          </p:txBody>
        </p:sp>
        <p:sp>
          <p:nvSpPr>
            <p:cNvPr id="911371" name="Text Box 11"/>
            <p:cNvSpPr txBox="1">
              <a:spLocks noChangeArrowheads="1"/>
            </p:cNvSpPr>
            <p:nvPr/>
          </p:nvSpPr>
          <p:spPr bwMode="auto">
            <a:xfrm>
              <a:off x="6268640" y="4876950"/>
              <a:ext cx="3214688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l"/>
              <a:r>
                <a:rPr lang="en-US" altLang="x-none" sz="2400" b="1" dirty="0">
                  <a:solidFill>
                    <a:srgbClr val="FF0000"/>
                  </a:solidFill>
                </a:rPr>
                <a:t>  </a:t>
              </a:r>
              <a:r>
                <a:rPr lang="en-US" altLang="x-none" sz="2400" b="1" dirty="0" err="1">
                  <a:solidFill>
                    <a:srgbClr val="FF0000"/>
                  </a:solidFill>
                </a:rPr>
                <a:t>Vulnerabilità</a:t>
              </a:r>
              <a:r>
                <a:rPr lang="en-US" altLang="x-none" sz="2400" b="1" dirty="0">
                  <a:solidFill>
                    <a:srgbClr val="FF0000"/>
                  </a:solidFill>
                </a:rPr>
                <a:t>           +</a:t>
              </a:r>
            </a:p>
          </p:txBody>
        </p:sp>
        <p:sp>
          <p:nvSpPr>
            <p:cNvPr id="911372" name="Text Box 12"/>
            <p:cNvSpPr txBox="1">
              <a:spLocks noChangeArrowheads="1"/>
            </p:cNvSpPr>
            <p:nvPr/>
          </p:nvSpPr>
          <p:spPr bwMode="auto">
            <a:xfrm>
              <a:off x="6170862" y="3579019"/>
              <a:ext cx="3112840" cy="5232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x-none" sz="2800" b="1" dirty="0">
                  <a:solidFill>
                    <a:srgbClr val="FF0000"/>
                  </a:solidFill>
                </a:rPr>
                <a:t> </a:t>
              </a:r>
              <a:r>
                <a:rPr lang="en-US" altLang="x-none" sz="2800" b="1" dirty="0" err="1">
                  <a:solidFill>
                    <a:srgbClr val="FF0000"/>
                  </a:solidFill>
                </a:rPr>
                <a:t>Vulnerabilità</a:t>
              </a:r>
              <a:r>
                <a:rPr lang="en-US" altLang="x-none" sz="2800" b="1" dirty="0">
                  <a:solidFill>
                    <a:srgbClr val="FF0000"/>
                  </a:solidFill>
                </a:rPr>
                <a:t>       ++</a:t>
              </a:r>
            </a:p>
          </p:txBody>
        </p:sp>
        <p:sp>
          <p:nvSpPr>
            <p:cNvPr id="911373" name="Text Box 13"/>
            <p:cNvSpPr txBox="1">
              <a:spLocks noChangeArrowheads="1"/>
            </p:cNvSpPr>
            <p:nvPr/>
          </p:nvSpPr>
          <p:spPr bwMode="auto">
            <a:xfrm>
              <a:off x="6146751" y="2058741"/>
              <a:ext cx="3269357" cy="58477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US" altLang="x-none" sz="3200" b="1" dirty="0" err="1">
                  <a:solidFill>
                    <a:srgbClr val="FF0000"/>
                  </a:solidFill>
                </a:rPr>
                <a:t>Vulnerabilità</a:t>
              </a:r>
              <a:r>
                <a:rPr lang="en-US" altLang="x-none" sz="3200" b="1" dirty="0">
                  <a:solidFill>
                    <a:srgbClr val="FF0000"/>
                  </a:solidFill>
                </a:rPr>
                <a:t>   +++</a:t>
              </a:r>
            </a:p>
          </p:txBody>
        </p:sp>
      </p:grpSp>
      <p:sp>
        <p:nvSpPr>
          <p:cNvPr id="911374" name="Text Box 14"/>
          <p:cNvSpPr txBox="1">
            <a:spLocks noChangeArrowheads="1"/>
          </p:cNvSpPr>
          <p:nvPr/>
        </p:nvSpPr>
        <p:spPr bwMode="auto">
          <a:xfrm>
            <a:off x="-24305" y="254244"/>
            <a:ext cx="1028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2800" b="1" dirty="0" err="1">
                <a:solidFill>
                  <a:srgbClr val="002060"/>
                </a:solidFill>
              </a:rPr>
              <a:t>Gradi</a:t>
            </a:r>
            <a:r>
              <a:rPr lang="en-US" altLang="x-none" sz="2800" b="1" dirty="0">
                <a:solidFill>
                  <a:srgbClr val="002060"/>
                </a:solidFill>
              </a:rPr>
              <a:t> di </a:t>
            </a:r>
            <a:r>
              <a:rPr lang="en-US" altLang="x-none" sz="2800" b="1" dirty="0" err="1">
                <a:solidFill>
                  <a:srgbClr val="002060"/>
                </a:solidFill>
              </a:rPr>
              <a:t>Vulnerabilità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nell’anziano</a:t>
            </a:r>
            <a:endParaRPr lang="en-US" altLang="x-none" sz="2800" b="1" dirty="0">
              <a:solidFill>
                <a:srgbClr val="002060"/>
              </a:solidFill>
            </a:endParaRPr>
          </a:p>
        </p:txBody>
      </p:sp>
      <p:sp>
        <p:nvSpPr>
          <p:cNvPr id="911376" name="Text Box 16"/>
          <p:cNvSpPr txBox="1">
            <a:spLocks noChangeArrowheads="1"/>
          </p:cNvSpPr>
          <p:nvPr/>
        </p:nvSpPr>
        <p:spPr bwMode="auto">
          <a:xfrm>
            <a:off x="7167928" y="6335673"/>
            <a:ext cx="2903500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1600" i="1" dirty="0">
                <a:solidFill>
                  <a:srgbClr val="002060"/>
                </a:solidFill>
                <a:ea typeface="Times New Roman" charset="0"/>
                <a:cs typeface="Times New Roman" charset="0"/>
              </a:rPr>
              <a:t>Rengo F et al.  </a:t>
            </a:r>
            <a:r>
              <a:rPr lang="it-IT" altLang="x-none" sz="1600" i="1" dirty="0" err="1">
                <a:solidFill>
                  <a:srgbClr val="002060"/>
                </a:solidFill>
              </a:rPr>
              <a:t>Ital</a:t>
            </a:r>
            <a:r>
              <a:rPr lang="it-IT" altLang="x-none" sz="1600" i="1" dirty="0">
                <a:solidFill>
                  <a:srgbClr val="002060"/>
                </a:solidFill>
              </a:rPr>
              <a:t> </a:t>
            </a:r>
            <a:r>
              <a:rPr lang="it-IT" altLang="x-none" sz="1600" i="1" dirty="0" err="1">
                <a:solidFill>
                  <a:srgbClr val="002060"/>
                </a:solidFill>
              </a:rPr>
              <a:t>Heart</a:t>
            </a:r>
            <a:r>
              <a:rPr lang="it-IT" altLang="x-none" sz="1600" i="1" dirty="0">
                <a:solidFill>
                  <a:srgbClr val="002060"/>
                </a:solidFill>
              </a:rPr>
              <a:t> </a:t>
            </a:r>
            <a:r>
              <a:rPr lang="it-IT" altLang="x-none" sz="1600" i="1" dirty="0" err="1">
                <a:solidFill>
                  <a:srgbClr val="002060"/>
                </a:solidFill>
              </a:rPr>
              <a:t>J</a:t>
            </a:r>
            <a:r>
              <a:rPr lang="it-IT" altLang="x-none" sz="1600" i="1" dirty="0">
                <a:solidFill>
                  <a:srgbClr val="002060"/>
                </a:solidFill>
              </a:rPr>
              <a:t>  2004</a:t>
            </a:r>
            <a:r>
              <a:rPr lang="it-IT" altLang="x-none" sz="1600" i="1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endParaRPr lang="en-US" altLang="x-none" sz="1600" i="1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498776" y="984038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085589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Text Box 1028"/>
          <p:cNvSpPr txBox="1">
            <a:spLocks noChangeArrowheads="1"/>
          </p:cNvSpPr>
          <p:nvPr/>
        </p:nvSpPr>
        <p:spPr bwMode="auto">
          <a:xfrm>
            <a:off x="-8732" y="69961"/>
            <a:ext cx="10287001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defRPr/>
            </a:pPr>
            <a:r>
              <a:rPr lang="it-IT" altLang="x-none" sz="2800" b="1" dirty="0">
                <a:solidFill>
                  <a:srgbClr val="002060"/>
                </a:solidFill>
                <a:latin typeface="+mn-lt"/>
              </a:rPr>
              <a:t>Effetti dell’invecchiamento su indici funzionali                                        di diversi organi ed apparati</a:t>
            </a:r>
            <a:endParaRPr lang="en-US" altLang="x-none" sz="2800" b="1" dirty="0">
              <a:solidFill>
                <a:srgbClr val="002060"/>
              </a:solidFill>
              <a:latin typeface="+mn-lt"/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1319149" y="1348655"/>
            <a:ext cx="7625841" cy="4792506"/>
            <a:chOff x="1606649" y="1153567"/>
            <a:chExt cx="7958081" cy="5244058"/>
          </a:xfrm>
        </p:grpSpPr>
        <p:sp>
          <p:nvSpPr>
            <p:cNvPr id="4164" name="Line 68"/>
            <p:cNvSpPr>
              <a:spLocks noChangeShapeType="1"/>
            </p:cNvSpPr>
            <p:nvPr/>
          </p:nvSpPr>
          <p:spPr bwMode="auto">
            <a:xfrm>
              <a:off x="3390901" y="1943101"/>
              <a:ext cx="498475" cy="620713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43" name="Line 47"/>
            <p:cNvSpPr>
              <a:spLocks noChangeShapeType="1"/>
            </p:cNvSpPr>
            <p:nvPr/>
          </p:nvSpPr>
          <p:spPr bwMode="auto">
            <a:xfrm>
              <a:off x="3390901" y="1360488"/>
              <a:ext cx="498475" cy="582612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098" name="Line 2"/>
            <p:cNvSpPr>
              <a:spLocks noChangeShapeType="1"/>
            </p:cNvSpPr>
            <p:nvPr/>
          </p:nvSpPr>
          <p:spPr bwMode="auto">
            <a:xfrm>
              <a:off x="2651125" y="1320800"/>
              <a:ext cx="1588" cy="4021138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2060"/>
                </a:solidFill>
              </a:endParaRPr>
            </a:p>
          </p:txBody>
        </p:sp>
        <p:sp>
          <p:nvSpPr>
            <p:cNvPr id="4099" name="Line 3"/>
            <p:cNvSpPr>
              <a:spLocks noChangeShapeType="1"/>
            </p:cNvSpPr>
            <p:nvPr/>
          </p:nvSpPr>
          <p:spPr bwMode="auto">
            <a:xfrm>
              <a:off x="2582863" y="5808664"/>
              <a:ext cx="68262" cy="1587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2060"/>
                </a:solidFill>
              </a:endParaRPr>
            </a:p>
          </p:txBody>
        </p:sp>
        <p:sp>
          <p:nvSpPr>
            <p:cNvPr id="4100" name="Line 4"/>
            <p:cNvSpPr>
              <a:spLocks noChangeShapeType="1"/>
            </p:cNvSpPr>
            <p:nvPr/>
          </p:nvSpPr>
          <p:spPr bwMode="auto">
            <a:xfrm>
              <a:off x="2582863" y="5110164"/>
              <a:ext cx="68262" cy="1587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2060"/>
                </a:solidFill>
              </a:endParaRPr>
            </a:p>
          </p:txBody>
        </p:sp>
        <p:sp>
          <p:nvSpPr>
            <p:cNvPr id="4101" name="Line 5"/>
            <p:cNvSpPr>
              <a:spLocks noChangeShapeType="1"/>
            </p:cNvSpPr>
            <p:nvPr/>
          </p:nvSpPr>
          <p:spPr bwMode="auto">
            <a:xfrm>
              <a:off x="2582863" y="3846514"/>
              <a:ext cx="68262" cy="1587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2060"/>
                </a:solidFill>
              </a:endParaRPr>
            </a:p>
          </p:txBody>
        </p:sp>
        <p:sp>
          <p:nvSpPr>
            <p:cNvPr id="4102" name="Line 6"/>
            <p:cNvSpPr>
              <a:spLocks noChangeShapeType="1"/>
            </p:cNvSpPr>
            <p:nvPr/>
          </p:nvSpPr>
          <p:spPr bwMode="auto">
            <a:xfrm>
              <a:off x="2582863" y="2563814"/>
              <a:ext cx="68262" cy="20637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2060"/>
                </a:solidFill>
              </a:endParaRPr>
            </a:p>
          </p:txBody>
        </p:sp>
        <p:sp>
          <p:nvSpPr>
            <p:cNvPr id="4103" name="Line 7"/>
            <p:cNvSpPr>
              <a:spLocks noChangeShapeType="1"/>
            </p:cNvSpPr>
            <p:nvPr/>
          </p:nvSpPr>
          <p:spPr bwMode="auto">
            <a:xfrm>
              <a:off x="2582863" y="1301750"/>
              <a:ext cx="68262" cy="1588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2060"/>
                </a:solidFill>
              </a:endParaRPr>
            </a:p>
          </p:txBody>
        </p:sp>
        <p:sp>
          <p:nvSpPr>
            <p:cNvPr id="4104" name="Line 8"/>
            <p:cNvSpPr>
              <a:spLocks noChangeShapeType="1"/>
            </p:cNvSpPr>
            <p:nvPr/>
          </p:nvSpPr>
          <p:spPr bwMode="auto">
            <a:xfrm>
              <a:off x="2651125" y="5808664"/>
              <a:ext cx="3970338" cy="1587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05" name="Line 9"/>
            <p:cNvSpPr>
              <a:spLocks noChangeShapeType="1"/>
            </p:cNvSpPr>
            <p:nvPr/>
          </p:nvSpPr>
          <p:spPr bwMode="auto">
            <a:xfrm flipV="1">
              <a:off x="2651125" y="5808664"/>
              <a:ext cx="1588" cy="96837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2060"/>
                </a:solidFill>
              </a:endParaRPr>
            </a:p>
          </p:txBody>
        </p:sp>
        <p:sp>
          <p:nvSpPr>
            <p:cNvPr id="4106" name="Line 10"/>
            <p:cNvSpPr>
              <a:spLocks noChangeShapeType="1"/>
            </p:cNvSpPr>
            <p:nvPr/>
          </p:nvSpPr>
          <p:spPr bwMode="auto">
            <a:xfrm flipV="1">
              <a:off x="3149600" y="5808664"/>
              <a:ext cx="1588" cy="96837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07" name="Line 11"/>
            <p:cNvSpPr>
              <a:spLocks noChangeShapeType="1"/>
            </p:cNvSpPr>
            <p:nvPr/>
          </p:nvSpPr>
          <p:spPr bwMode="auto">
            <a:xfrm flipV="1">
              <a:off x="3648075" y="5808664"/>
              <a:ext cx="1588" cy="96837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08" name="Line 12"/>
            <p:cNvSpPr>
              <a:spLocks noChangeShapeType="1"/>
            </p:cNvSpPr>
            <p:nvPr/>
          </p:nvSpPr>
          <p:spPr bwMode="auto">
            <a:xfrm flipV="1">
              <a:off x="4146550" y="5808664"/>
              <a:ext cx="1588" cy="96837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09" name="Line 13"/>
            <p:cNvSpPr>
              <a:spLocks noChangeShapeType="1"/>
            </p:cNvSpPr>
            <p:nvPr/>
          </p:nvSpPr>
          <p:spPr bwMode="auto">
            <a:xfrm flipV="1">
              <a:off x="4645025" y="5808664"/>
              <a:ext cx="1588" cy="96837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10" name="Line 14"/>
            <p:cNvSpPr>
              <a:spLocks noChangeShapeType="1"/>
            </p:cNvSpPr>
            <p:nvPr/>
          </p:nvSpPr>
          <p:spPr bwMode="auto">
            <a:xfrm flipV="1">
              <a:off x="5126038" y="5808664"/>
              <a:ext cx="17462" cy="96837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11" name="Line 15"/>
            <p:cNvSpPr>
              <a:spLocks noChangeShapeType="1"/>
            </p:cNvSpPr>
            <p:nvPr/>
          </p:nvSpPr>
          <p:spPr bwMode="auto">
            <a:xfrm flipV="1">
              <a:off x="5624513" y="5808664"/>
              <a:ext cx="17462" cy="96837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12" name="Line 16"/>
            <p:cNvSpPr>
              <a:spLocks noChangeShapeType="1"/>
            </p:cNvSpPr>
            <p:nvPr/>
          </p:nvSpPr>
          <p:spPr bwMode="auto">
            <a:xfrm flipV="1">
              <a:off x="6122989" y="5808664"/>
              <a:ext cx="1587" cy="96837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13" name="Line 17"/>
            <p:cNvSpPr>
              <a:spLocks noChangeShapeType="1"/>
            </p:cNvSpPr>
            <p:nvPr/>
          </p:nvSpPr>
          <p:spPr bwMode="auto">
            <a:xfrm flipV="1">
              <a:off x="6621464" y="5808664"/>
              <a:ext cx="1587" cy="96837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14" name="Line 18"/>
            <p:cNvSpPr>
              <a:spLocks noChangeShapeType="1"/>
            </p:cNvSpPr>
            <p:nvPr/>
          </p:nvSpPr>
          <p:spPr bwMode="auto">
            <a:xfrm>
              <a:off x="2892426" y="1301750"/>
              <a:ext cx="498475" cy="58738"/>
            </a:xfrm>
            <a:prstGeom prst="line">
              <a:avLst/>
            </a:prstGeom>
            <a:noFill/>
            <a:ln w="17463">
              <a:solidFill>
                <a:srgbClr val="0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15" name="Line 19"/>
            <p:cNvSpPr>
              <a:spLocks noChangeShapeType="1"/>
            </p:cNvSpPr>
            <p:nvPr/>
          </p:nvSpPr>
          <p:spPr bwMode="auto">
            <a:xfrm>
              <a:off x="3390901" y="1360489"/>
              <a:ext cx="498475" cy="77787"/>
            </a:xfrm>
            <a:prstGeom prst="line">
              <a:avLst/>
            </a:prstGeom>
            <a:noFill/>
            <a:ln w="17463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16" name="Line 20"/>
            <p:cNvSpPr>
              <a:spLocks noChangeShapeType="1"/>
            </p:cNvSpPr>
            <p:nvPr/>
          </p:nvSpPr>
          <p:spPr bwMode="auto">
            <a:xfrm>
              <a:off x="3889376" y="1438275"/>
              <a:ext cx="498475" cy="57150"/>
            </a:xfrm>
            <a:prstGeom prst="line">
              <a:avLst/>
            </a:prstGeom>
            <a:noFill/>
            <a:ln w="17463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17" name="Line 21"/>
            <p:cNvSpPr>
              <a:spLocks noChangeShapeType="1"/>
            </p:cNvSpPr>
            <p:nvPr/>
          </p:nvSpPr>
          <p:spPr bwMode="auto">
            <a:xfrm>
              <a:off x="4387851" y="1495425"/>
              <a:ext cx="498475" cy="58738"/>
            </a:xfrm>
            <a:prstGeom prst="line">
              <a:avLst/>
            </a:prstGeom>
            <a:noFill/>
            <a:ln w="17463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18" name="Line 22"/>
            <p:cNvSpPr>
              <a:spLocks noChangeShapeType="1"/>
            </p:cNvSpPr>
            <p:nvPr/>
          </p:nvSpPr>
          <p:spPr bwMode="auto">
            <a:xfrm>
              <a:off x="4886326" y="1554164"/>
              <a:ext cx="498475" cy="58737"/>
            </a:xfrm>
            <a:prstGeom prst="line">
              <a:avLst/>
            </a:prstGeom>
            <a:noFill/>
            <a:ln w="17463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19" name="Line 23"/>
            <p:cNvSpPr>
              <a:spLocks noChangeShapeType="1"/>
            </p:cNvSpPr>
            <p:nvPr/>
          </p:nvSpPr>
          <p:spPr bwMode="auto">
            <a:xfrm>
              <a:off x="5384801" y="1612900"/>
              <a:ext cx="498475" cy="57150"/>
            </a:xfrm>
            <a:prstGeom prst="line">
              <a:avLst/>
            </a:prstGeom>
            <a:noFill/>
            <a:ln w="17463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20" name="Line 24"/>
            <p:cNvSpPr>
              <a:spLocks noChangeShapeType="1"/>
            </p:cNvSpPr>
            <p:nvPr/>
          </p:nvSpPr>
          <p:spPr bwMode="auto">
            <a:xfrm>
              <a:off x="5883276" y="1700547"/>
              <a:ext cx="498475" cy="273050"/>
            </a:xfrm>
            <a:prstGeom prst="line">
              <a:avLst/>
            </a:prstGeom>
            <a:noFill/>
            <a:ln w="17463">
              <a:solidFill>
                <a:srgbClr val="92D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21" name="Line 25"/>
            <p:cNvSpPr>
              <a:spLocks noChangeShapeType="1"/>
            </p:cNvSpPr>
            <p:nvPr/>
          </p:nvSpPr>
          <p:spPr bwMode="auto">
            <a:xfrm>
              <a:off x="2892426" y="1301751"/>
              <a:ext cx="498475" cy="136525"/>
            </a:xfrm>
            <a:prstGeom prst="line">
              <a:avLst/>
            </a:prstGeom>
            <a:noFill/>
            <a:ln w="17463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22" name="Line 26"/>
            <p:cNvSpPr>
              <a:spLocks noChangeShapeType="1"/>
            </p:cNvSpPr>
            <p:nvPr/>
          </p:nvSpPr>
          <p:spPr bwMode="auto">
            <a:xfrm>
              <a:off x="3390901" y="1438275"/>
              <a:ext cx="498475" cy="57150"/>
            </a:xfrm>
            <a:prstGeom prst="line">
              <a:avLst/>
            </a:prstGeom>
            <a:noFill/>
            <a:ln w="17463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23" name="Line 27"/>
            <p:cNvSpPr>
              <a:spLocks noChangeShapeType="1"/>
            </p:cNvSpPr>
            <p:nvPr/>
          </p:nvSpPr>
          <p:spPr bwMode="auto">
            <a:xfrm>
              <a:off x="3889376" y="1495426"/>
              <a:ext cx="498475" cy="117475"/>
            </a:xfrm>
            <a:prstGeom prst="line">
              <a:avLst/>
            </a:prstGeom>
            <a:noFill/>
            <a:ln w="17463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24" name="Line 28"/>
            <p:cNvSpPr>
              <a:spLocks noChangeShapeType="1"/>
            </p:cNvSpPr>
            <p:nvPr/>
          </p:nvSpPr>
          <p:spPr bwMode="auto">
            <a:xfrm>
              <a:off x="4387851" y="1612900"/>
              <a:ext cx="498475" cy="57150"/>
            </a:xfrm>
            <a:prstGeom prst="line">
              <a:avLst/>
            </a:prstGeom>
            <a:noFill/>
            <a:ln w="17463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25" name="Line 29"/>
            <p:cNvSpPr>
              <a:spLocks noChangeShapeType="1"/>
            </p:cNvSpPr>
            <p:nvPr/>
          </p:nvSpPr>
          <p:spPr bwMode="auto">
            <a:xfrm>
              <a:off x="4886326" y="1670051"/>
              <a:ext cx="498475" cy="136525"/>
            </a:xfrm>
            <a:prstGeom prst="line">
              <a:avLst/>
            </a:prstGeom>
            <a:noFill/>
            <a:ln w="17463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26" name="Line 30"/>
            <p:cNvSpPr>
              <a:spLocks noChangeShapeType="1"/>
            </p:cNvSpPr>
            <p:nvPr/>
          </p:nvSpPr>
          <p:spPr bwMode="auto">
            <a:xfrm>
              <a:off x="5384801" y="1806576"/>
              <a:ext cx="498475" cy="195263"/>
            </a:xfrm>
            <a:prstGeom prst="line">
              <a:avLst/>
            </a:prstGeom>
            <a:noFill/>
            <a:ln w="17463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27" name="Line 31"/>
            <p:cNvSpPr>
              <a:spLocks noChangeShapeType="1"/>
            </p:cNvSpPr>
            <p:nvPr/>
          </p:nvSpPr>
          <p:spPr bwMode="auto">
            <a:xfrm>
              <a:off x="5883276" y="2001838"/>
              <a:ext cx="498475" cy="57150"/>
            </a:xfrm>
            <a:prstGeom prst="line">
              <a:avLst/>
            </a:prstGeom>
            <a:noFill/>
            <a:ln w="17463">
              <a:solidFill>
                <a:srgbClr val="FF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28" name="Line 32"/>
            <p:cNvSpPr>
              <a:spLocks noChangeShapeType="1"/>
            </p:cNvSpPr>
            <p:nvPr/>
          </p:nvSpPr>
          <p:spPr bwMode="auto">
            <a:xfrm>
              <a:off x="2892426" y="1301750"/>
              <a:ext cx="498475" cy="311150"/>
            </a:xfrm>
            <a:prstGeom prst="line">
              <a:avLst/>
            </a:prstGeom>
            <a:noFill/>
            <a:ln w="17463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29" name="Line 33"/>
            <p:cNvSpPr>
              <a:spLocks noChangeShapeType="1"/>
            </p:cNvSpPr>
            <p:nvPr/>
          </p:nvSpPr>
          <p:spPr bwMode="auto">
            <a:xfrm>
              <a:off x="3390901" y="1612900"/>
              <a:ext cx="498475" cy="134938"/>
            </a:xfrm>
            <a:prstGeom prst="line">
              <a:avLst/>
            </a:prstGeom>
            <a:noFill/>
            <a:ln w="17463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30" name="Line 34"/>
            <p:cNvSpPr>
              <a:spLocks noChangeShapeType="1"/>
            </p:cNvSpPr>
            <p:nvPr/>
          </p:nvSpPr>
          <p:spPr bwMode="auto">
            <a:xfrm>
              <a:off x="3889376" y="1747838"/>
              <a:ext cx="498475" cy="195262"/>
            </a:xfrm>
            <a:prstGeom prst="line">
              <a:avLst/>
            </a:prstGeom>
            <a:noFill/>
            <a:ln w="17463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31" name="Line 35"/>
            <p:cNvSpPr>
              <a:spLocks noChangeShapeType="1"/>
            </p:cNvSpPr>
            <p:nvPr/>
          </p:nvSpPr>
          <p:spPr bwMode="auto">
            <a:xfrm>
              <a:off x="4387851" y="1943100"/>
              <a:ext cx="498475" cy="58738"/>
            </a:xfrm>
            <a:prstGeom prst="line">
              <a:avLst/>
            </a:prstGeom>
            <a:noFill/>
            <a:ln w="17463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32" name="Line 36"/>
            <p:cNvSpPr>
              <a:spLocks noChangeShapeType="1"/>
            </p:cNvSpPr>
            <p:nvPr/>
          </p:nvSpPr>
          <p:spPr bwMode="auto">
            <a:xfrm>
              <a:off x="4886326" y="2001838"/>
              <a:ext cx="498475" cy="252412"/>
            </a:xfrm>
            <a:prstGeom prst="line">
              <a:avLst/>
            </a:prstGeom>
            <a:noFill/>
            <a:ln w="17463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33" name="Line 37"/>
            <p:cNvSpPr>
              <a:spLocks noChangeShapeType="1"/>
            </p:cNvSpPr>
            <p:nvPr/>
          </p:nvSpPr>
          <p:spPr bwMode="auto">
            <a:xfrm>
              <a:off x="5384801" y="2254251"/>
              <a:ext cx="498475" cy="309563"/>
            </a:xfrm>
            <a:prstGeom prst="line">
              <a:avLst/>
            </a:prstGeom>
            <a:noFill/>
            <a:ln w="17463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34" name="Line 38"/>
            <p:cNvSpPr>
              <a:spLocks noChangeShapeType="1"/>
            </p:cNvSpPr>
            <p:nvPr/>
          </p:nvSpPr>
          <p:spPr bwMode="auto">
            <a:xfrm>
              <a:off x="5883276" y="2563814"/>
              <a:ext cx="498475" cy="136525"/>
            </a:xfrm>
            <a:prstGeom prst="line">
              <a:avLst/>
            </a:prstGeom>
            <a:noFill/>
            <a:ln w="17463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35" name="Line 39"/>
            <p:cNvSpPr>
              <a:spLocks noChangeShapeType="1"/>
            </p:cNvSpPr>
            <p:nvPr/>
          </p:nvSpPr>
          <p:spPr bwMode="auto">
            <a:xfrm>
              <a:off x="2892426" y="1301750"/>
              <a:ext cx="498475" cy="641350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36" name="Line 40"/>
            <p:cNvSpPr>
              <a:spLocks noChangeShapeType="1"/>
            </p:cNvSpPr>
            <p:nvPr/>
          </p:nvSpPr>
          <p:spPr bwMode="auto">
            <a:xfrm>
              <a:off x="3390901" y="1943101"/>
              <a:ext cx="498475" cy="233363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37" name="Line 41"/>
            <p:cNvSpPr>
              <a:spLocks noChangeShapeType="1"/>
            </p:cNvSpPr>
            <p:nvPr/>
          </p:nvSpPr>
          <p:spPr bwMode="auto">
            <a:xfrm>
              <a:off x="3889376" y="2176464"/>
              <a:ext cx="498475" cy="77787"/>
            </a:xfrm>
            <a:prstGeom prst="line">
              <a:avLst/>
            </a:prstGeom>
            <a:noFill/>
            <a:ln w="17463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38" name="Line 42"/>
            <p:cNvSpPr>
              <a:spLocks noChangeShapeType="1"/>
            </p:cNvSpPr>
            <p:nvPr/>
          </p:nvSpPr>
          <p:spPr bwMode="auto">
            <a:xfrm>
              <a:off x="4387851" y="2254251"/>
              <a:ext cx="498475" cy="193675"/>
            </a:xfrm>
            <a:prstGeom prst="line">
              <a:avLst/>
            </a:prstGeom>
            <a:noFill/>
            <a:ln w="17463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39" name="Line 43"/>
            <p:cNvSpPr>
              <a:spLocks noChangeShapeType="1"/>
            </p:cNvSpPr>
            <p:nvPr/>
          </p:nvSpPr>
          <p:spPr bwMode="auto">
            <a:xfrm>
              <a:off x="4886326" y="2447925"/>
              <a:ext cx="498475" cy="115888"/>
            </a:xfrm>
            <a:prstGeom prst="line">
              <a:avLst/>
            </a:prstGeom>
            <a:noFill/>
            <a:ln w="17463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40" name="Line 44"/>
            <p:cNvSpPr>
              <a:spLocks noChangeShapeType="1"/>
            </p:cNvSpPr>
            <p:nvPr/>
          </p:nvSpPr>
          <p:spPr bwMode="auto">
            <a:xfrm>
              <a:off x="5384801" y="2563814"/>
              <a:ext cx="498475" cy="388937"/>
            </a:xfrm>
            <a:prstGeom prst="line">
              <a:avLst/>
            </a:prstGeom>
            <a:noFill/>
            <a:ln w="17463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41" name="Line 45"/>
            <p:cNvSpPr>
              <a:spLocks noChangeShapeType="1"/>
            </p:cNvSpPr>
            <p:nvPr/>
          </p:nvSpPr>
          <p:spPr bwMode="auto">
            <a:xfrm>
              <a:off x="5883276" y="2952750"/>
              <a:ext cx="498475" cy="58738"/>
            </a:xfrm>
            <a:prstGeom prst="line">
              <a:avLst/>
            </a:prstGeom>
            <a:noFill/>
            <a:ln w="17463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42" name="Line 46"/>
            <p:cNvSpPr>
              <a:spLocks noChangeShapeType="1"/>
            </p:cNvSpPr>
            <p:nvPr/>
          </p:nvSpPr>
          <p:spPr bwMode="auto">
            <a:xfrm>
              <a:off x="2892426" y="1301750"/>
              <a:ext cx="498475" cy="58738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44" name="Line 48"/>
            <p:cNvSpPr>
              <a:spLocks noChangeShapeType="1"/>
            </p:cNvSpPr>
            <p:nvPr/>
          </p:nvSpPr>
          <p:spPr bwMode="auto">
            <a:xfrm>
              <a:off x="3889376" y="1943100"/>
              <a:ext cx="498475" cy="31115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45" name="Line 49"/>
            <p:cNvSpPr>
              <a:spLocks noChangeShapeType="1"/>
            </p:cNvSpPr>
            <p:nvPr/>
          </p:nvSpPr>
          <p:spPr bwMode="auto">
            <a:xfrm>
              <a:off x="4387851" y="2254251"/>
              <a:ext cx="498475" cy="639763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46" name="Line 50"/>
            <p:cNvSpPr>
              <a:spLocks noChangeShapeType="1"/>
            </p:cNvSpPr>
            <p:nvPr/>
          </p:nvSpPr>
          <p:spPr bwMode="auto">
            <a:xfrm>
              <a:off x="4886326" y="2894013"/>
              <a:ext cx="498475" cy="95250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47" name="Line 51"/>
            <p:cNvSpPr>
              <a:spLocks noChangeShapeType="1"/>
            </p:cNvSpPr>
            <p:nvPr/>
          </p:nvSpPr>
          <p:spPr bwMode="auto">
            <a:xfrm>
              <a:off x="5384801" y="3846513"/>
              <a:ext cx="498475" cy="311150"/>
            </a:xfrm>
            <a:prstGeom prst="line">
              <a:avLst/>
            </a:prstGeom>
            <a:noFill/>
            <a:ln w="17463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48" name="Line 52"/>
            <p:cNvSpPr>
              <a:spLocks noChangeShapeType="1"/>
            </p:cNvSpPr>
            <p:nvPr/>
          </p:nvSpPr>
          <p:spPr bwMode="auto">
            <a:xfrm>
              <a:off x="5883276" y="4157663"/>
              <a:ext cx="498475" cy="311150"/>
            </a:xfrm>
            <a:prstGeom prst="line">
              <a:avLst/>
            </a:prstGeom>
            <a:noFill/>
            <a:ln w="28575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49" name="Line 53"/>
            <p:cNvSpPr>
              <a:spLocks noChangeShapeType="1"/>
            </p:cNvSpPr>
            <p:nvPr/>
          </p:nvSpPr>
          <p:spPr bwMode="auto">
            <a:xfrm>
              <a:off x="2892426" y="1301751"/>
              <a:ext cx="498475" cy="1262063"/>
            </a:xfrm>
            <a:prstGeom prst="line">
              <a:avLst/>
            </a:prstGeom>
            <a:noFill/>
            <a:ln w="17463">
              <a:solidFill>
                <a:srgbClr val="CC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50" name="Line 54"/>
            <p:cNvSpPr>
              <a:spLocks noChangeShapeType="1"/>
            </p:cNvSpPr>
            <p:nvPr/>
          </p:nvSpPr>
          <p:spPr bwMode="auto">
            <a:xfrm>
              <a:off x="3390901" y="2563813"/>
              <a:ext cx="498475" cy="330200"/>
            </a:xfrm>
            <a:prstGeom prst="line">
              <a:avLst/>
            </a:prstGeom>
            <a:noFill/>
            <a:ln w="17463">
              <a:solidFill>
                <a:srgbClr val="CC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51" name="Line 55"/>
            <p:cNvSpPr>
              <a:spLocks noChangeShapeType="1"/>
            </p:cNvSpPr>
            <p:nvPr/>
          </p:nvSpPr>
          <p:spPr bwMode="auto">
            <a:xfrm>
              <a:off x="3889376" y="2894013"/>
              <a:ext cx="498475" cy="311150"/>
            </a:xfrm>
            <a:prstGeom prst="line">
              <a:avLst/>
            </a:prstGeom>
            <a:noFill/>
            <a:ln w="17463">
              <a:solidFill>
                <a:srgbClr val="CC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52" name="Line 56"/>
            <p:cNvSpPr>
              <a:spLocks noChangeShapeType="1"/>
            </p:cNvSpPr>
            <p:nvPr/>
          </p:nvSpPr>
          <p:spPr bwMode="auto">
            <a:xfrm>
              <a:off x="4387851" y="3205163"/>
              <a:ext cx="498475" cy="311150"/>
            </a:xfrm>
            <a:prstGeom prst="line">
              <a:avLst/>
            </a:prstGeom>
            <a:noFill/>
            <a:ln w="17463">
              <a:solidFill>
                <a:srgbClr val="CC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53" name="Line 57"/>
            <p:cNvSpPr>
              <a:spLocks noChangeShapeType="1"/>
            </p:cNvSpPr>
            <p:nvPr/>
          </p:nvSpPr>
          <p:spPr bwMode="auto">
            <a:xfrm>
              <a:off x="4886326" y="3516313"/>
              <a:ext cx="498475" cy="330200"/>
            </a:xfrm>
            <a:prstGeom prst="line">
              <a:avLst/>
            </a:prstGeom>
            <a:noFill/>
            <a:ln w="17463">
              <a:solidFill>
                <a:srgbClr val="CC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54" name="Line 58"/>
            <p:cNvSpPr>
              <a:spLocks noChangeShapeType="1"/>
            </p:cNvSpPr>
            <p:nvPr/>
          </p:nvSpPr>
          <p:spPr bwMode="auto">
            <a:xfrm>
              <a:off x="5384801" y="3846513"/>
              <a:ext cx="498475" cy="311150"/>
            </a:xfrm>
            <a:prstGeom prst="line">
              <a:avLst/>
            </a:prstGeom>
            <a:noFill/>
            <a:ln w="17463">
              <a:solidFill>
                <a:srgbClr val="CC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55" name="Line 59"/>
            <p:cNvSpPr>
              <a:spLocks noChangeShapeType="1"/>
            </p:cNvSpPr>
            <p:nvPr/>
          </p:nvSpPr>
          <p:spPr bwMode="auto">
            <a:xfrm>
              <a:off x="5883276" y="4157664"/>
              <a:ext cx="498475" cy="193675"/>
            </a:xfrm>
            <a:prstGeom prst="line">
              <a:avLst/>
            </a:prstGeom>
            <a:noFill/>
            <a:ln w="17463">
              <a:solidFill>
                <a:srgbClr val="CC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58" name="Line 62"/>
            <p:cNvSpPr>
              <a:spLocks noChangeShapeType="1"/>
            </p:cNvSpPr>
            <p:nvPr/>
          </p:nvSpPr>
          <p:spPr bwMode="auto">
            <a:xfrm>
              <a:off x="3889376" y="2447925"/>
              <a:ext cx="498475" cy="446088"/>
            </a:xfrm>
            <a:prstGeom prst="line">
              <a:avLst/>
            </a:prstGeom>
            <a:noFill/>
            <a:ln w="17463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59" name="Line 63"/>
            <p:cNvSpPr>
              <a:spLocks noChangeShapeType="1"/>
            </p:cNvSpPr>
            <p:nvPr/>
          </p:nvSpPr>
          <p:spPr bwMode="auto">
            <a:xfrm>
              <a:off x="4387851" y="2894013"/>
              <a:ext cx="498475" cy="622300"/>
            </a:xfrm>
            <a:prstGeom prst="line">
              <a:avLst/>
            </a:prstGeom>
            <a:noFill/>
            <a:ln w="17463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60" name="Line 64"/>
            <p:cNvSpPr>
              <a:spLocks noChangeShapeType="1"/>
            </p:cNvSpPr>
            <p:nvPr/>
          </p:nvSpPr>
          <p:spPr bwMode="auto">
            <a:xfrm>
              <a:off x="4886326" y="3516313"/>
              <a:ext cx="498475" cy="641350"/>
            </a:xfrm>
            <a:prstGeom prst="line">
              <a:avLst/>
            </a:prstGeom>
            <a:noFill/>
            <a:ln w="17463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61" name="Line 65"/>
            <p:cNvSpPr>
              <a:spLocks noChangeShapeType="1"/>
            </p:cNvSpPr>
            <p:nvPr/>
          </p:nvSpPr>
          <p:spPr bwMode="auto">
            <a:xfrm>
              <a:off x="5375275" y="4175125"/>
              <a:ext cx="498475" cy="311150"/>
            </a:xfrm>
            <a:prstGeom prst="line">
              <a:avLst/>
            </a:prstGeom>
            <a:noFill/>
            <a:ln w="17463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62" name="Line 66"/>
            <p:cNvSpPr>
              <a:spLocks noChangeShapeType="1"/>
            </p:cNvSpPr>
            <p:nvPr/>
          </p:nvSpPr>
          <p:spPr bwMode="auto">
            <a:xfrm>
              <a:off x="5883276" y="4468814"/>
              <a:ext cx="498475" cy="504825"/>
            </a:xfrm>
            <a:prstGeom prst="line">
              <a:avLst/>
            </a:prstGeom>
            <a:noFill/>
            <a:ln w="17463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63" name="Line 67"/>
            <p:cNvSpPr>
              <a:spLocks noChangeShapeType="1"/>
            </p:cNvSpPr>
            <p:nvPr/>
          </p:nvSpPr>
          <p:spPr bwMode="auto">
            <a:xfrm>
              <a:off x="2892426" y="1301750"/>
              <a:ext cx="498475" cy="641350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65" name="Line 69"/>
            <p:cNvSpPr>
              <a:spLocks noChangeShapeType="1"/>
            </p:cNvSpPr>
            <p:nvPr/>
          </p:nvSpPr>
          <p:spPr bwMode="auto">
            <a:xfrm>
              <a:off x="3889376" y="2563813"/>
              <a:ext cx="498475" cy="952500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66" name="Line 70"/>
            <p:cNvSpPr>
              <a:spLocks noChangeShapeType="1"/>
            </p:cNvSpPr>
            <p:nvPr/>
          </p:nvSpPr>
          <p:spPr bwMode="auto">
            <a:xfrm>
              <a:off x="4387851" y="3516313"/>
              <a:ext cx="498475" cy="641350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67" name="Line 71"/>
            <p:cNvSpPr>
              <a:spLocks noChangeShapeType="1"/>
            </p:cNvSpPr>
            <p:nvPr/>
          </p:nvSpPr>
          <p:spPr bwMode="auto">
            <a:xfrm>
              <a:off x="4886326" y="4157663"/>
              <a:ext cx="498475" cy="311150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68" name="Line 72"/>
            <p:cNvSpPr>
              <a:spLocks noChangeShapeType="1"/>
            </p:cNvSpPr>
            <p:nvPr/>
          </p:nvSpPr>
          <p:spPr bwMode="auto">
            <a:xfrm>
              <a:off x="5384801" y="4468813"/>
              <a:ext cx="498475" cy="311150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69" name="Line 73"/>
            <p:cNvSpPr>
              <a:spLocks noChangeShapeType="1"/>
            </p:cNvSpPr>
            <p:nvPr/>
          </p:nvSpPr>
          <p:spPr bwMode="auto">
            <a:xfrm>
              <a:off x="5883276" y="4779963"/>
              <a:ext cx="498475" cy="76200"/>
            </a:xfrm>
            <a:prstGeom prst="line">
              <a:avLst/>
            </a:prstGeom>
            <a:noFill/>
            <a:ln w="17463">
              <a:solidFill>
                <a:srgbClr val="0000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70" name="Freeform 74"/>
            <p:cNvSpPr>
              <a:spLocks/>
            </p:cNvSpPr>
            <p:nvPr/>
          </p:nvSpPr>
          <p:spPr bwMode="auto">
            <a:xfrm>
              <a:off x="2857501" y="1262064"/>
              <a:ext cx="68263" cy="77787"/>
            </a:xfrm>
            <a:custGeom>
              <a:avLst/>
              <a:gdLst>
                <a:gd name="T0" fmla="*/ 2147483647 w 43"/>
                <a:gd name="T1" fmla="*/ 0 h 49"/>
                <a:gd name="T2" fmla="*/ 2147483647 w 43"/>
                <a:gd name="T3" fmla="*/ 2147483647 h 49"/>
                <a:gd name="T4" fmla="*/ 2147483647 w 43"/>
                <a:gd name="T5" fmla="*/ 2147483647 h 49"/>
                <a:gd name="T6" fmla="*/ 0 w 43"/>
                <a:gd name="T7" fmla="*/ 2147483647 h 49"/>
                <a:gd name="T8" fmla="*/ 2147483647 w 43"/>
                <a:gd name="T9" fmla="*/ 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49"/>
                <a:gd name="T17" fmla="*/ 43 w 43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49">
                  <a:moveTo>
                    <a:pt x="22" y="0"/>
                  </a:moveTo>
                  <a:lnTo>
                    <a:pt x="43" y="25"/>
                  </a:lnTo>
                  <a:lnTo>
                    <a:pt x="22" y="49"/>
                  </a:lnTo>
                  <a:lnTo>
                    <a:pt x="0" y="2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0080"/>
            </a:solidFill>
            <a:ln w="34925">
              <a:solidFill>
                <a:srgbClr val="00008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71" name="Freeform 75"/>
            <p:cNvSpPr>
              <a:spLocks/>
            </p:cNvSpPr>
            <p:nvPr/>
          </p:nvSpPr>
          <p:spPr bwMode="auto">
            <a:xfrm>
              <a:off x="3355976" y="1320800"/>
              <a:ext cx="68263" cy="77788"/>
            </a:xfrm>
            <a:custGeom>
              <a:avLst/>
              <a:gdLst>
                <a:gd name="T0" fmla="*/ 2147483647 w 43"/>
                <a:gd name="T1" fmla="*/ 0 h 49"/>
                <a:gd name="T2" fmla="*/ 2147483647 w 43"/>
                <a:gd name="T3" fmla="*/ 2147483647 h 49"/>
                <a:gd name="T4" fmla="*/ 2147483647 w 43"/>
                <a:gd name="T5" fmla="*/ 2147483647 h 49"/>
                <a:gd name="T6" fmla="*/ 0 w 43"/>
                <a:gd name="T7" fmla="*/ 2147483647 h 49"/>
                <a:gd name="T8" fmla="*/ 2147483647 w 43"/>
                <a:gd name="T9" fmla="*/ 0 h 4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49"/>
                <a:gd name="T17" fmla="*/ 43 w 43"/>
                <a:gd name="T18" fmla="*/ 49 h 49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49">
                  <a:moveTo>
                    <a:pt x="22" y="0"/>
                  </a:moveTo>
                  <a:lnTo>
                    <a:pt x="43" y="25"/>
                  </a:lnTo>
                  <a:lnTo>
                    <a:pt x="22" y="49"/>
                  </a:lnTo>
                  <a:lnTo>
                    <a:pt x="0" y="2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99FF33"/>
            </a:solidFill>
            <a:ln w="17463">
              <a:solidFill>
                <a:srgbClr val="99FF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72" name="Freeform 76"/>
            <p:cNvSpPr>
              <a:spLocks/>
            </p:cNvSpPr>
            <p:nvPr/>
          </p:nvSpPr>
          <p:spPr bwMode="auto">
            <a:xfrm>
              <a:off x="3854451" y="1379539"/>
              <a:ext cx="68263" cy="96837"/>
            </a:xfrm>
            <a:custGeom>
              <a:avLst/>
              <a:gdLst>
                <a:gd name="T0" fmla="*/ 2147483647 w 43"/>
                <a:gd name="T1" fmla="*/ 0 h 61"/>
                <a:gd name="T2" fmla="*/ 2147483647 w 43"/>
                <a:gd name="T3" fmla="*/ 2147483647 h 61"/>
                <a:gd name="T4" fmla="*/ 2147483647 w 43"/>
                <a:gd name="T5" fmla="*/ 2147483647 h 61"/>
                <a:gd name="T6" fmla="*/ 0 w 43"/>
                <a:gd name="T7" fmla="*/ 2147483647 h 61"/>
                <a:gd name="T8" fmla="*/ 2147483647 w 43"/>
                <a:gd name="T9" fmla="*/ 0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43"/>
                <a:gd name="T16" fmla="*/ 0 h 61"/>
                <a:gd name="T17" fmla="*/ 43 w 43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43" h="61">
                  <a:moveTo>
                    <a:pt x="22" y="0"/>
                  </a:moveTo>
                  <a:lnTo>
                    <a:pt x="43" y="37"/>
                  </a:lnTo>
                  <a:lnTo>
                    <a:pt x="22" y="61"/>
                  </a:lnTo>
                  <a:lnTo>
                    <a:pt x="0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99FF33"/>
            </a:solidFill>
            <a:ln w="17463">
              <a:solidFill>
                <a:srgbClr val="99FF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73" name="Freeform 77"/>
            <p:cNvSpPr>
              <a:spLocks/>
            </p:cNvSpPr>
            <p:nvPr/>
          </p:nvSpPr>
          <p:spPr bwMode="auto">
            <a:xfrm>
              <a:off x="4352926" y="1438275"/>
              <a:ext cx="85725" cy="96838"/>
            </a:xfrm>
            <a:custGeom>
              <a:avLst/>
              <a:gdLst>
                <a:gd name="T0" fmla="*/ 2147483647 w 54"/>
                <a:gd name="T1" fmla="*/ 0 h 61"/>
                <a:gd name="T2" fmla="*/ 2147483647 w 54"/>
                <a:gd name="T3" fmla="*/ 2147483647 h 61"/>
                <a:gd name="T4" fmla="*/ 2147483647 w 54"/>
                <a:gd name="T5" fmla="*/ 2147483647 h 61"/>
                <a:gd name="T6" fmla="*/ 0 w 54"/>
                <a:gd name="T7" fmla="*/ 2147483647 h 61"/>
                <a:gd name="T8" fmla="*/ 2147483647 w 54"/>
                <a:gd name="T9" fmla="*/ 0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61"/>
                <a:gd name="T17" fmla="*/ 54 w 54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61">
                  <a:moveTo>
                    <a:pt x="22" y="0"/>
                  </a:moveTo>
                  <a:lnTo>
                    <a:pt x="54" y="36"/>
                  </a:lnTo>
                  <a:lnTo>
                    <a:pt x="22" y="61"/>
                  </a:lnTo>
                  <a:lnTo>
                    <a:pt x="0" y="36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99FF33"/>
            </a:solidFill>
            <a:ln w="17463">
              <a:solidFill>
                <a:srgbClr val="99FF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74" name="Freeform 78"/>
            <p:cNvSpPr>
              <a:spLocks/>
            </p:cNvSpPr>
            <p:nvPr/>
          </p:nvSpPr>
          <p:spPr bwMode="auto">
            <a:xfrm>
              <a:off x="4851401" y="1516064"/>
              <a:ext cx="85725" cy="96837"/>
            </a:xfrm>
            <a:custGeom>
              <a:avLst/>
              <a:gdLst>
                <a:gd name="T0" fmla="*/ 2147483647 w 54"/>
                <a:gd name="T1" fmla="*/ 0 h 61"/>
                <a:gd name="T2" fmla="*/ 2147483647 w 54"/>
                <a:gd name="T3" fmla="*/ 2147483647 h 61"/>
                <a:gd name="T4" fmla="*/ 2147483647 w 54"/>
                <a:gd name="T5" fmla="*/ 2147483647 h 61"/>
                <a:gd name="T6" fmla="*/ 0 w 54"/>
                <a:gd name="T7" fmla="*/ 2147483647 h 61"/>
                <a:gd name="T8" fmla="*/ 2147483647 w 54"/>
                <a:gd name="T9" fmla="*/ 0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61"/>
                <a:gd name="T17" fmla="*/ 54 w 54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61">
                  <a:moveTo>
                    <a:pt x="22" y="0"/>
                  </a:moveTo>
                  <a:lnTo>
                    <a:pt x="54" y="24"/>
                  </a:lnTo>
                  <a:lnTo>
                    <a:pt x="22" y="61"/>
                  </a:lnTo>
                  <a:lnTo>
                    <a:pt x="0" y="2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99FF33"/>
            </a:solidFill>
            <a:ln w="17463">
              <a:solidFill>
                <a:srgbClr val="99FF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75" name="Freeform 79"/>
            <p:cNvSpPr>
              <a:spLocks/>
            </p:cNvSpPr>
            <p:nvPr/>
          </p:nvSpPr>
          <p:spPr bwMode="auto">
            <a:xfrm>
              <a:off x="5349876" y="1573214"/>
              <a:ext cx="85725" cy="96837"/>
            </a:xfrm>
            <a:custGeom>
              <a:avLst/>
              <a:gdLst>
                <a:gd name="T0" fmla="*/ 2147483647 w 54"/>
                <a:gd name="T1" fmla="*/ 0 h 61"/>
                <a:gd name="T2" fmla="*/ 2147483647 w 54"/>
                <a:gd name="T3" fmla="*/ 2147483647 h 61"/>
                <a:gd name="T4" fmla="*/ 2147483647 w 54"/>
                <a:gd name="T5" fmla="*/ 2147483647 h 61"/>
                <a:gd name="T6" fmla="*/ 0 w 54"/>
                <a:gd name="T7" fmla="*/ 2147483647 h 61"/>
                <a:gd name="T8" fmla="*/ 2147483647 w 54"/>
                <a:gd name="T9" fmla="*/ 0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61"/>
                <a:gd name="T17" fmla="*/ 54 w 54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61">
                  <a:moveTo>
                    <a:pt x="22" y="0"/>
                  </a:moveTo>
                  <a:lnTo>
                    <a:pt x="54" y="25"/>
                  </a:lnTo>
                  <a:lnTo>
                    <a:pt x="22" y="61"/>
                  </a:lnTo>
                  <a:lnTo>
                    <a:pt x="0" y="25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99FF33"/>
            </a:solidFill>
            <a:ln w="17463">
              <a:solidFill>
                <a:srgbClr val="99FF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76" name="Freeform 80"/>
            <p:cNvSpPr>
              <a:spLocks/>
            </p:cNvSpPr>
            <p:nvPr/>
          </p:nvSpPr>
          <p:spPr bwMode="auto">
            <a:xfrm>
              <a:off x="5848351" y="1631950"/>
              <a:ext cx="85725" cy="96838"/>
            </a:xfrm>
            <a:custGeom>
              <a:avLst/>
              <a:gdLst>
                <a:gd name="T0" fmla="*/ 2147483647 w 54"/>
                <a:gd name="T1" fmla="*/ 0 h 61"/>
                <a:gd name="T2" fmla="*/ 2147483647 w 54"/>
                <a:gd name="T3" fmla="*/ 2147483647 h 61"/>
                <a:gd name="T4" fmla="*/ 2147483647 w 54"/>
                <a:gd name="T5" fmla="*/ 2147483647 h 61"/>
                <a:gd name="T6" fmla="*/ 0 w 54"/>
                <a:gd name="T7" fmla="*/ 2147483647 h 61"/>
                <a:gd name="T8" fmla="*/ 2147483647 w 54"/>
                <a:gd name="T9" fmla="*/ 0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61"/>
                <a:gd name="T17" fmla="*/ 54 w 54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61">
                  <a:moveTo>
                    <a:pt x="22" y="0"/>
                  </a:moveTo>
                  <a:lnTo>
                    <a:pt x="54" y="24"/>
                  </a:lnTo>
                  <a:lnTo>
                    <a:pt x="22" y="61"/>
                  </a:lnTo>
                  <a:lnTo>
                    <a:pt x="0" y="24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99FF33"/>
            </a:solidFill>
            <a:ln w="17463">
              <a:solidFill>
                <a:srgbClr val="99FF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77" name="Freeform 81"/>
            <p:cNvSpPr>
              <a:spLocks/>
            </p:cNvSpPr>
            <p:nvPr/>
          </p:nvSpPr>
          <p:spPr bwMode="auto">
            <a:xfrm>
              <a:off x="6346826" y="1884364"/>
              <a:ext cx="85725" cy="96837"/>
            </a:xfrm>
            <a:custGeom>
              <a:avLst/>
              <a:gdLst>
                <a:gd name="T0" fmla="*/ 2147483647 w 54"/>
                <a:gd name="T1" fmla="*/ 0 h 61"/>
                <a:gd name="T2" fmla="*/ 2147483647 w 54"/>
                <a:gd name="T3" fmla="*/ 2147483647 h 61"/>
                <a:gd name="T4" fmla="*/ 2147483647 w 54"/>
                <a:gd name="T5" fmla="*/ 2147483647 h 61"/>
                <a:gd name="T6" fmla="*/ 0 w 54"/>
                <a:gd name="T7" fmla="*/ 2147483647 h 61"/>
                <a:gd name="T8" fmla="*/ 2147483647 w 54"/>
                <a:gd name="T9" fmla="*/ 0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54"/>
                <a:gd name="T16" fmla="*/ 0 h 61"/>
                <a:gd name="T17" fmla="*/ 54 w 54"/>
                <a:gd name="T18" fmla="*/ 61 h 61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54" h="61">
                  <a:moveTo>
                    <a:pt x="22" y="0"/>
                  </a:moveTo>
                  <a:lnTo>
                    <a:pt x="54" y="37"/>
                  </a:lnTo>
                  <a:lnTo>
                    <a:pt x="22" y="61"/>
                  </a:lnTo>
                  <a:lnTo>
                    <a:pt x="0" y="37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99FF33"/>
            </a:solidFill>
            <a:ln w="17463">
              <a:solidFill>
                <a:srgbClr val="99FF33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78" name="Rectangle 82"/>
            <p:cNvSpPr>
              <a:spLocks noChangeArrowheads="1"/>
            </p:cNvSpPr>
            <p:nvPr/>
          </p:nvSpPr>
          <p:spPr bwMode="auto">
            <a:xfrm>
              <a:off x="2857501" y="1262064"/>
              <a:ext cx="68263" cy="77787"/>
            </a:xfrm>
            <a:prstGeom prst="rect">
              <a:avLst/>
            </a:prstGeom>
            <a:solidFill>
              <a:srgbClr val="FF00FF"/>
            </a:solidFill>
            <a:ln w="34925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179" name="Rectangle 83"/>
            <p:cNvSpPr>
              <a:spLocks noChangeArrowheads="1"/>
            </p:cNvSpPr>
            <p:nvPr/>
          </p:nvSpPr>
          <p:spPr bwMode="auto">
            <a:xfrm>
              <a:off x="3355976" y="1379539"/>
              <a:ext cx="68263" cy="96837"/>
            </a:xfrm>
            <a:prstGeom prst="rect">
              <a:avLst/>
            </a:prstGeom>
            <a:solidFill>
              <a:srgbClr val="FF00FF"/>
            </a:solidFill>
            <a:ln w="17463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180" name="Rectangle 84"/>
            <p:cNvSpPr>
              <a:spLocks noChangeArrowheads="1"/>
            </p:cNvSpPr>
            <p:nvPr/>
          </p:nvSpPr>
          <p:spPr bwMode="auto">
            <a:xfrm>
              <a:off x="3854451" y="1438275"/>
              <a:ext cx="68263" cy="96838"/>
            </a:xfrm>
            <a:prstGeom prst="rect">
              <a:avLst/>
            </a:prstGeom>
            <a:solidFill>
              <a:srgbClr val="FF00FF"/>
            </a:solidFill>
            <a:ln w="17463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181" name="Rectangle 85"/>
            <p:cNvSpPr>
              <a:spLocks noChangeArrowheads="1"/>
            </p:cNvSpPr>
            <p:nvPr/>
          </p:nvSpPr>
          <p:spPr bwMode="auto">
            <a:xfrm>
              <a:off x="4352926" y="1573214"/>
              <a:ext cx="85725" cy="96837"/>
            </a:xfrm>
            <a:prstGeom prst="rect">
              <a:avLst/>
            </a:prstGeom>
            <a:solidFill>
              <a:srgbClr val="FF00FF"/>
            </a:solidFill>
            <a:ln w="17463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182" name="Rectangle 86"/>
            <p:cNvSpPr>
              <a:spLocks noChangeArrowheads="1"/>
            </p:cNvSpPr>
            <p:nvPr/>
          </p:nvSpPr>
          <p:spPr bwMode="auto">
            <a:xfrm>
              <a:off x="4851401" y="1631950"/>
              <a:ext cx="85725" cy="96838"/>
            </a:xfrm>
            <a:prstGeom prst="rect">
              <a:avLst/>
            </a:prstGeom>
            <a:solidFill>
              <a:srgbClr val="FF00FF"/>
            </a:solidFill>
            <a:ln w="17463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183" name="Rectangle 87"/>
            <p:cNvSpPr>
              <a:spLocks noChangeArrowheads="1"/>
            </p:cNvSpPr>
            <p:nvPr/>
          </p:nvSpPr>
          <p:spPr bwMode="auto">
            <a:xfrm>
              <a:off x="5349876" y="1768475"/>
              <a:ext cx="85725" cy="77788"/>
            </a:xfrm>
            <a:prstGeom prst="rect">
              <a:avLst/>
            </a:prstGeom>
            <a:solidFill>
              <a:srgbClr val="FF00FF"/>
            </a:solidFill>
            <a:ln w="17463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184" name="Rectangle 88"/>
            <p:cNvSpPr>
              <a:spLocks noChangeArrowheads="1"/>
            </p:cNvSpPr>
            <p:nvPr/>
          </p:nvSpPr>
          <p:spPr bwMode="auto">
            <a:xfrm>
              <a:off x="5848351" y="1943100"/>
              <a:ext cx="85725" cy="96838"/>
            </a:xfrm>
            <a:prstGeom prst="rect">
              <a:avLst/>
            </a:prstGeom>
            <a:solidFill>
              <a:srgbClr val="FF00FF"/>
            </a:solidFill>
            <a:ln w="17463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185" name="Rectangle 89"/>
            <p:cNvSpPr>
              <a:spLocks noChangeArrowheads="1"/>
            </p:cNvSpPr>
            <p:nvPr/>
          </p:nvSpPr>
          <p:spPr bwMode="auto">
            <a:xfrm>
              <a:off x="6346826" y="2020889"/>
              <a:ext cx="85725" cy="96837"/>
            </a:xfrm>
            <a:prstGeom prst="rect">
              <a:avLst/>
            </a:prstGeom>
            <a:solidFill>
              <a:srgbClr val="FF00FF"/>
            </a:solidFill>
            <a:ln w="17463">
              <a:solidFill>
                <a:srgbClr val="FF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186" name="Freeform 90"/>
            <p:cNvSpPr>
              <a:spLocks/>
            </p:cNvSpPr>
            <p:nvPr/>
          </p:nvSpPr>
          <p:spPr bwMode="auto">
            <a:xfrm>
              <a:off x="2857501" y="1262064"/>
              <a:ext cx="68263" cy="77787"/>
            </a:xfrm>
            <a:custGeom>
              <a:avLst/>
              <a:gdLst>
                <a:gd name="T0" fmla="*/ 2147483647 w 43"/>
                <a:gd name="T1" fmla="*/ 0 h 49"/>
                <a:gd name="T2" fmla="*/ 2147483647 w 43"/>
                <a:gd name="T3" fmla="*/ 2147483647 h 49"/>
                <a:gd name="T4" fmla="*/ 0 w 43"/>
                <a:gd name="T5" fmla="*/ 2147483647 h 49"/>
                <a:gd name="T6" fmla="*/ 2147483647 w 43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9"/>
                <a:gd name="T14" fmla="*/ 43 w 4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9">
                  <a:moveTo>
                    <a:pt x="22" y="0"/>
                  </a:moveTo>
                  <a:lnTo>
                    <a:pt x="43" y="49"/>
                  </a:lnTo>
                  <a:lnTo>
                    <a:pt x="0" y="4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FFFF00"/>
            </a:solidFill>
            <a:ln w="34925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87" name="Freeform 91"/>
            <p:cNvSpPr>
              <a:spLocks/>
            </p:cNvSpPr>
            <p:nvPr/>
          </p:nvSpPr>
          <p:spPr bwMode="auto">
            <a:xfrm>
              <a:off x="3355976" y="1573214"/>
              <a:ext cx="68263" cy="96837"/>
            </a:xfrm>
            <a:custGeom>
              <a:avLst/>
              <a:gdLst>
                <a:gd name="T0" fmla="*/ 2147483647 w 43"/>
                <a:gd name="T1" fmla="*/ 0 h 61"/>
                <a:gd name="T2" fmla="*/ 2147483647 w 43"/>
                <a:gd name="T3" fmla="*/ 2147483647 h 61"/>
                <a:gd name="T4" fmla="*/ 0 w 43"/>
                <a:gd name="T5" fmla="*/ 2147483647 h 61"/>
                <a:gd name="T6" fmla="*/ 2147483647 w 43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61"/>
                <a:gd name="T14" fmla="*/ 43 w 43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61">
                  <a:moveTo>
                    <a:pt x="22" y="0"/>
                  </a:moveTo>
                  <a:lnTo>
                    <a:pt x="43" y="61"/>
                  </a:lnTo>
                  <a:lnTo>
                    <a:pt x="0" y="6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B050"/>
            </a:solidFill>
            <a:ln w="1746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88" name="Freeform 92"/>
            <p:cNvSpPr>
              <a:spLocks/>
            </p:cNvSpPr>
            <p:nvPr/>
          </p:nvSpPr>
          <p:spPr bwMode="auto">
            <a:xfrm>
              <a:off x="3854451" y="1709739"/>
              <a:ext cx="68263" cy="77787"/>
            </a:xfrm>
            <a:custGeom>
              <a:avLst/>
              <a:gdLst>
                <a:gd name="T0" fmla="*/ 2147483647 w 43"/>
                <a:gd name="T1" fmla="*/ 0 h 49"/>
                <a:gd name="T2" fmla="*/ 2147483647 w 43"/>
                <a:gd name="T3" fmla="*/ 2147483647 h 49"/>
                <a:gd name="T4" fmla="*/ 0 w 43"/>
                <a:gd name="T5" fmla="*/ 2147483647 h 49"/>
                <a:gd name="T6" fmla="*/ 2147483647 w 43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43"/>
                <a:gd name="T13" fmla="*/ 0 h 49"/>
                <a:gd name="T14" fmla="*/ 43 w 43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43" h="49">
                  <a:moveTo>
                    <a:pt x="22" y="0"/>
                  </a:moveTo>
                  <a:lnTo>
                    <a:pt x="43" y="49"/>
                  </a:lnTo>
                  <a:lnTo>
                    <a:pt x="0" y="4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B050"/>
            </a:solidFill>
            <a:ln w="1746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89" name="Freeform 93"/>
            <p:cNvSpPr>
              <a:spLocks/>
            </p:cNvSpPr>
            <p:nvPr/>
          </p:nvSpPr>
          <p:spPr bwMode="auto">
            <a:xfrm>
              <a:off x="4352926" y="1884364"/>
              <a:ext cx="85725" cy="96837"/>
            </a:xfrm>
            <a:custGeom>
              <a:avLst/>
              <a:gdLst>
                <a:gd name="T0" fmla="*/ 2147483647 w 54"/>
                <a:gd name="T1" fmla="*/ 0 h 61"/>
                <a:gd name="T2" fmla="*/ 2147483647 w 54"/>
                <a:gd name="T3" fmla="*/ 2147483647 h 61"/>
                <a:gd name="T4" fmla="*/ 0 w 54"/>
                <a:gd name="T5" fmla="*/ 2147483647 h 61"/>
                <a:gd name="T6" fmla="*/ 2147483647 w 54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61"/>
                <a:gd name="T14" fmla="*/ 54 w 54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61">
                  <a:moveTo>
                    <a:pt x="22" y="0"/>
                  </a:moveTo>
                  <a:lnTo>
                    <a:pt x="54" y="61"/>
                  </a:lnTo>
                  <a:lnTo>
                    <a:pt x="0" y="6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B050"/>
            </a:solidFill>
            <a:ln w="1746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90" name="Freeform 94"/>
            <p:cNvSpPr>
              <a:spLocks/>
            </p:cNvSpPr>
            <p:nvPr/>
          </p:nvSpPr>
          <p:spPr bwMode="auto">
            <a:xfrm>
              <a:off x="4851401" y="1943100"/>
              <a:ext cx="85725" cy="96838"/>
            </a:xfrm>
            <a:custGeom>
              <a:avLst/>
              <a:gdLst>
                <a:gd name="T0" fmla="*/ 2147483647 w 54"/>
                <a:gd name="T1" fmla="*/ 0 h 61"/>
                <a:gd name="T2" fmla="*/ 2147483647 w 54"/>
                <a:gd name="T3" fmla="*/ 2147483647 h 61"/>
                <a:gd name="T4" fmla="*/ 0 w 54"/>
                <a:gd name="T5" fmla="*/ 2147483647 h 61"/>
                <a:gd name="T6" fmla="*/ 2147483647 w 54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61"/>
                <a:gd name="T14" fmla="*/ 54 w 54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61">
                  <a:moveTo>
                    <a:pt x="22" y="0"/>
                  </a:moveTo>
                  <a:lnTo>
                    <a:pt x="54" y="61"/>
                  </a:lnTo>
                  <a:lnTo>
                    <a:pt x="0" y="6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B050"/>
            </a:solidFill>
            <a:ln w="1746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91" name="Freeform 95"/>
            <p:cNvSpPr>
              <a:spLocks/>
            </p:cNvSpPr>
            <p:nvPr/>
          </p:nvSpPr>
          <p:spPr bwMode="auto">
            <a:xfrm>
              <a:off x="5349876" y="2214564"/>
              <a:ext cx="85725" cy="77787"/>
            </a:xfrm>
            <a:custGeom>
              <a:avLst/>
              <a:gdLst>
                <a:gd name="T0" fmla="*/ 2147483647 w 54"/>
                <a:gd name="T1" fmla="*/ 0 h 49"/>
                <a:gd name="T2" fmla="*/ 2147483647 w 54"/>
                <a:gd name="T3" fmla="*/ 2147483647 h 49"/>
                <a:gd name="T4" fmla="*/ 0 w 54"/>
                <a:gd name="T5" fmla="*/ 2147483647 h 49"/>
                <a:gd name="T6" fmla="*/ 2147483647 w 54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49"/>
                <a:gd name="T14" fmla="*/ 54 w 54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49">
                  <a:moveTo>
                    <a:pt x="22" y="0"/>
                  </a:moveTo>
                  <a:lnTo>
                    <a:pt x="54" y="49"/>
                  </a:lnTo>
                  <a:lnTo>
                    <a:pt x="0" y="4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B050"/>
            </a:solidFill>
            <a:ln w="1746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92" name="Freeform 96"/>
            <p:cNvSpPr>
              <a:spLocks/>
            </p:cNvSpPr>
            <p:nvPr/>
          </p:nvSpPr>
          <p:spPr bwMode="auto">
            <a:xfrm>
              <a:off x="5848351" y="2525714"/>
              <a:ext cx="85725" cy="96837"/>
            </a:xfrm>
            <a:custGeom>
              <a:avLst/>
              <a:gdLst>
                <a:gd name="T0" fmla="*/ 2147483647 w 54"/>
                <a:gd name="T1" fmla="*/ 0 h 61"/>
                <a:gd name="T2" fmla="*/ 2147483647 w 54"/>
                <a:gd name="T3" fmla="*/ 2147483647 h 61"/>
                <a:gd name="T4" fmla="*/ 0 w 54"/>
                <a:gd name="T5" fmla="*/ 2147483647 h 61"/>
                <a:gd name="T6" fmla="*/ 2147483647 w 54"/>
                <a:gd name="T7" fmla="*/ 0 h 6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61"/>
                <a:gd name="T14" fmla="*/ 54 w 54"/>
                <a:gd name="T15" fmla="*/ 61 h 6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61">
                  <a:moveTo>
                    <a:pt x="22" y="0"/>
                  </a:moveTo>
                  <a:lnTo>
                    <a:pt x="54" y="61"/>
                  </a:lnTo>
                  <a:lnTo>
                    <a:pt x="0" y="61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B050"/>
            </a:solidFill>
            <a:ln w="1746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93" name="Freeform 97"/>
            <p:cNvSpPr>
              <a:spLocks/>
            </p:cNvSpPr>
            <p:nvPr/>
          </p:nvSpPr>
          <p:spPr bwMode="auto">
            <a:xfrm>
              <a:off x="6346826" y="2662239"/>
              <a:ext cx="85725" cy="77787"/>
            </a:xfrm>
            <a:custGeom>
              <a:avLst/>
              <a:gdLst>
                <a:gd name="T0" fmla="*/ 2147483647 w 54"/>
                <a:gd name="T1" fmla="*/ 0 h 49"/>
                <a:gd name="T2" fmla="*/ 2147483647 w 54"/>
                <a:gd name="T3" fmla="*/ 2147483647 h 49"/>
                <a:gd name="T4" fmla="*/ 0 w 54"/>
                <a:gd name="T5" fmla="*/ 2147483647 h 49"/>
                <a:gd name="T6" fmla="*/ 2147483647 w 54"/>
                <a:gd name="T7" fmla="*/ 0 h 4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54"/>
                <a:gd name="T13" fmla="*/ 0 h 49"/>
                <a:gd name="T14" fmla="*/ 54 w 54"/>
                <a:gd name="T15" fmla="*/ 49 h 4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54" h="49">
                  <a:moveTo>
                    <a:pt x="22" y="0"/>
                  </a:moveTo>
                  <a:lnTo>
                    <a:pt x="54" y="49"/>
                  </a:lnTo>
                  <a:lnTo>
                    <a:pt x="0" y="49"/>
                  </a:lnTo>
                  <a:lnTo>
                    <a:pt x="22" y="0"/>
                  </a:lnTo>
                  <a:close/>
                </a:path>
              </a:pathLst>
            </a:custGeom>
            <a:solidFill>
              <a:srgbClr val="00B050"/>
            </a:solidFill>
            <a:ln w="17463">
              <a:solidFill>
                <a:srgbClr val="FFFF00"/>
              </a:solidFill>
              <a:prstDash val="solid"/>
              <a:round/>
              <a:headEnd/>
              <a:tailEnd/>
            </a:ln>
          </p:spPr>
          <p:txBody>
            <a:bodyPr/>
            <a:lstStyle/>
            <a:p>
              <a:endParaRPr lang="it-IT"/>
            </a:p>
          </p:txBody>
        </p:sp>
        <p:sp>
          <p:nvSpPr>
            <p:cNvPr id="4194" name="Line 98"/>
            <p:cNvSpPr>
              <a:spLocks noChangeShapeType="1"/>
            </p:cNvSpPr>
            <p:nvPr/>
          </p:nvSpPr>
          <p:spPr bwMode="auto">
            <a:xfrm flipH="1" flipV="1">
              <a:off x="2857501" y="1262064"/>
              <a:ext cx="34925" cy="39687"/>
            </a:xfrm>
            <a:prstGeom prst="line">
              <a:avLst/>
            </a:prstGeom>
            <a:noFill/>
            <a:ln w="3492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95" name="Line 99"/>
            <p:cNvSpPr>
              <a:spLocks noChangeShapeType="1"/>
            </p:cNvSpPr>
            <p:nvPr/>
          </p:nvSpPr>
          <p:spPr bwMode="auto">
            <a:xfrm>
              <a:off x="2892425" y="1301750"/>
              <a:ext cx="33338" cy="38100"/>
            </a:xfrm>
            <a:prstGeom prst="line">
              <a:avLst/>
            </a:prstGeom>
            <a:noFill/>
            <a:ln w="3492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96" name="Line 100"/>
            <p:cNvSpPr>
              <a:spLocks noChangeShapeType="1"/>
            </p:cNvSpPr>
            <p:nvPr/>
          </p:nvSpPr>
          <p:spPr bwMode="auto">
            <a:xfrm flipH="1">
              <a:off x="2857501" y="1301750"/>
              <a:ext cx="34925" cy="38100"/>
            </a:xfrm>
            <a:prstGeom prst="line">
              <a:avLst/>
            </a:prstGeom>
            <a:noFill/>
            <a:ln w="3492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97" name="Line 101"/>
            <p:cNvSpPr>
              <a:spLocks noChangeShapeType="1"/>
            </p:cNvSpPr>
            <p:nvPr/>
          </p:nvSpPr>
          <p:spPr bwMode="auto">
            <a:xfrm flipV="1">
              <a:off x="2892425" y="1262064"/>
              <a:ext cx="33338" cy="39687"/>
            </a:xfrm>
            <a:prstGeom prst="line">
              <a:avLst/>
            </a:prstGeom>
            <a:noFill/>
            <a:ln w="34925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98" name="Rectangle 102"/>
            <p:cNvSpPr>
              <a:spLocks noChangeArrowheads="1"/>
            </p:cNvSpPr>
            <p:nvPr/>
          </p:nvSpPr>
          <p:spPr bwMode="auto">
            <a:xfrm>
              <a:off x="3338513" y="1884364"/>
              <a:ext cx="138112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199" name="Line 103"/>
            <p:cNvSpPr>
              <a:spLocks noChangeShapeType="1"/>
            </p:cNvSpPr>
            <p:nvPr/>
          </p:nvSpPr>
          <p:spPr bwMode="auto">
            <a:xfrm flipH="1" flipV="1">
              <a:off x="3355976" y="1884364"/>
              <a:ext cx="34925" cy="58737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00" name="Line 104"/>
            <p:cNvSpPr>
              <a:spLocks noChangeShapeType="1"/>
            </p:cNvSpPr>
            <p:nvPr/>
          </p:nvSpPr>
          <p:spPr bwMode="auto">
            <a:xfrm>
              <a:off x="3390900" y="1943100"/>
              <a:ext cx="33338" cy="38100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01" name="Line 105"/>
            <p:cNvSpPr>
              <a:spLocks noChangeShapeType="1"/>
            </p:cNvSpPr>
            <p:nvPr/>
          </p:nvSpPr>
          <p:spPr bwMode="auto">
            <a:xfrm flipH="1">
              <a:off x="3355976" y="1943100"/>
              <a:ext cx="34925" cy="38100"/>
            </a:xfrm>
            <a:prstGeom prst="line">
              <a:avLst/>
            </a:prstGeom>
            <a:noFill/>
            <a:ln w="17463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02" name="Line 106"/>
            <p:cNvSpPr>
              <a:spLocks noChangeShapeType="1"/>
            </p:cNvSpPr>
            <p:nvPr/>
          </p:nvSpPr>
          <p:spPr bwMode="auto">
            <a:xfrm flipV="1">
              <a:off x="3390900" y="1884364"/>
              <a:ext cx="33338" cy="58737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03" name="Rectangle 107"/>
            <p:cNvSpPr>
              <a:spLocks noChangeArrowheads="1"/>
            </p:cNvSpPr>
            <p:nvPr/>
          </p:nvSpPr>
          <p:spPr bwMode="auto">
            <a:xfrm>
              <a:off x="3836988" y="2117726"/>
              <a:ext cx="138112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04" name="Line 108"/>
            <p:cNvSpPr>
              <a:spLocks noChangeShapeType="1"/>
            </p:cNvSpPr>
            <p:nvPr/>
          </p:nvSpPr>
          <p:spPr bwMode="auto">
            <a:xfrm flipH="1" flipV="1">
              <a:off x="3854451" y="2136775"/>
              <a:ext cx="34925" cy="39688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05" name="Line 109"/>
            <p:cNvSpPr>
              <a:spLocks noChangeShapeType="1"/>
            </p:cNvSpPr>
            <p:nvPr/>
          </p:nvSpPr>
          <p:spPr bwMode="auto">
            <a:xfrm>
              <a:off x="3889375" y="2176463"/>
              <a:ext cx="33338" cy="57150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06" name="Line 110"/>
            <p:cNvSpPr>
              <a:spLocks noChangeShapeType="1"/>
            </p:cNvSpPr>
            <p:nvPr/>
          </p:nvSpPr>
          <p:spPr bwMode="auto">
            <a:xfrm flipH="1">
              <a:off x="3854451" y="2176463"/>
              <a:ext cx="34925" cy="57150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07" name="Line 111"/>
            <p:cNvSpPr>
              <a:spLocks noChangeShapeType="1"/>
            </p:cNvSpPr>
            <p:nvPr/>
          </p:nvSpPr>
          <p:spPr bwMode="auto">
            <a:xfrm flipV="1">
              <a:off x="3889375" y="2136775"/>
              <a:ext cx="33338" cy="39688"/>
            </a:xfrm>
            <a:prstGeom prst="line">
              <a:avLst/>
            </a:prstGeom>
            <a:noFill/>
            <a:ln w="17463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08" name="Rectangle 112"/>
            <p:cNvSpPr>
              <a:spLocks noChangeArrowheads="1"/>
            </p:cNvSpPr>
            <p:nvPr/>
          </p:nvSpPr>
          <p:spPr bwMode="auto">
            <a:xfrm>
              <a:off x="4335463" y="2195514"/>
              <a:ext cx="138112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09" name="Line 113"/>
            <p:cNvSpPr>
              <a:spLocks noChangeShapeType="1"/>
            </p:cNvSpPr>
            <p:nvPr/>
          </p:nvSpPr>
          <p:spPr bwMode="auto">
            <a:xfrm flipH="1" flipV="1">
              <a:off x="4352926" y="2214564"/>
              <a:ext cx="34925" cy="39687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10" name="Line 114"/>
            <p:cNvSpPr>
              <a:spLocks noChangeShapeType="1"/>
            </p:cNvSpPr>
            <p:nvPr/>
          </p:nvSpPr>
          <p:spPr bwMode="auto">
            <a:xfrm>
              <a:off x="4387850" y="2254250"/>
              <a:ext cx="50800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11" name="Line 115"/>
            <p:cNvSpPr>
              <a:spLocks noChangeShapeType="1"/>
            </p:cNvSpPr>
            <p:nvPr/>
          </p:nvSpPr>
          <p:spPr bwMode="auto">
            <a:xfrm flipH="1">
              <a:off x="4352926" y="2254250"/>
              <a:ext cx="34925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12" name="Line 116"/>
            <p:cNvSpPr>
              <a:spLocks noChangeShapeType="1"/>
            </p:cNvSpPr>
            <p:nvPr/>
          </p:nvSpPr>
          <p:spPr bwMode="auto">
            <a:xfrm flipV="1">
              <a:off x="4387850" y="2214564"/>
              <a:ext cx="50800" cy="39687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13" name="Rectangle 117"/>
            <p:cNvSpPr>
              <a:spLocks noChangeArrowheads="1"/>
            </p:cNvSpPr>
            <p:nvPr/>
          </p:nvSpPr>
          <p:spPr bwMode="auto">
            <a:xfrm>
              <a:off x="4833938" y="2389189"/>
              <a:ext cx="138112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14" name="Line 118"/>
            <p:cNvSpPr>
              <a:spLocks noChangeShapeType="1"/>
            </p:cNvSpPr>
            <p:nvPr/>
          </p:nvSpPr>
          <p:spPr bwMode="auto">
            <a:xfrm flipH="1" flipV="1">
              <a:off x="4851401" y="2409825"/>
              <a:ext cx="34925" cy="38100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15" name="Line 119"/>
            <p:cNvSpPr>
              <a:spLocks noChangeShapeType="1"/>
            </p:cNvSpPr>
            <p:nvPr/>
          </p:nvSpPr>
          <p:spPr bwMode="auto">
            <a:xfrm>
              <a:off x="4886325" y="2447925"/>
              <a:ext cx="50800" cy="38100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16" name="Line 120"/>
            <p:cNvSpPr>
              <a:spLocks noChangeShapeType="1"/>
            </p:cNvSpPr>
            <p:nvPr/>
          </p:nvSpPr>
          <p:spPr bwMode="auto">
            <a:xfrm flipH="1">
              <a:off x="4851401" y="2447925"/>
              <a:ext cx="34925" cy="38100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17" name="Line 121"/>
            <p:cNvSpPr>
              <a:spLocks noChangeShapeType="1"/>
            </p:cNvSpPr>
            <p:nvPr/>
          </p:nvSpPr>
          <p:spPr bwMode="auto">
            <a:xfrm flipV="1">
              <a:off x="4886325" y="2409825"/>
              <a:ext cx="50800" cy="38100"/>
            </a:xfrm>
            <a:prstGeom prst="line">
              <a:avLst/>
            </a:prstGeom>
            <a:noFill/>
            <a:ln w="17463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18" name="Rectangle 122"/>
            <p:cNvSpPr>
              <a:spLocks noChangeArrowheads="1"/>
            </p:cNvSpPr>
            <p:nvPr/>
          </p:nvSpPr>
          <p:spPr bwMode="auto">
            <a:xfrm>
              <a:off x="5332413" y="2506664"/>
              <a:ext cx="138112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19" name="Line 123"/>
            <p:cNvSpPr>
              <a:spLocks noChangeShapeType="1"/>
            </p:cNvSpPr>
            <p:nvPr/>
          </p:nvSpPr>
          <p:spPr bwMode="auto">
            <a:xfrm flipH="1" flipV="1">
              <a:off x="5349876" y="2525713"/>
              <a:ext cx="34925" cy="38100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20" name="Line 124"/>
            <p:cNvSpPr>
              <a:spLocks noChangeShapeType="1"/>
            </p:cNvSpPr>
            <p:nvPr/>
          </p:nvSpPr>
          <p:spPr bwMode="auto">
            <a:xfrm>
              <a:off x="5384800" y="2563814"/>
              <a:ext cx="50800" cy="58737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21" name="Line 125"/>
            <p:cNvSpPr>
              <a:spLocks noChangeShapeType="1"/>
            </p:cNvSpPr>
            <p:nvPr/>
          </p:nvSpPr>
          <p:spPr bwMode="auto">
            <a:xfrm flipH="1">
              <a:off x="5349876" y="2563814"/>
              <a:ext cx="34925" cy="58737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22" name="Line 126"/>
            <p:cNvSpPr>
              <a:spLocks noChangeShapeType="1"/>
            </p:cNvSpPr>
            <p:nvPr/>
          </p:nvSpPr>
          <p:spPr bwMode="auto">
            <a:xfrm flipV="1">
              <a:off x="5384800" y="2525713"/>
              <a:ext cx="50800" cy="38100"/>
            </a:xfrm>
            <a:prstGeom prst="line">
              <a:avLst/>
            </a:prstGeom>
            <a:noFill/>
            <a:ln w="17463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23" name="Rectangle 127"/>
            <p:cNvSpPr>
              <a:spLocks noChangeArrowheads="1"/>
            </p:cNvSpPr>
            <p:nvPr/>
          </p:nvSpPr>
          <p:spPr bwMode="auto">
            <a:xfrm>
              <a:off x="5830888" y="2894014"/>
              <a:ext cx="138112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24" name="Line 128"/>
            <p:cNvSpPr>
              <a:spLocks noChangeShapeType="1"/>
            </p:cNvSpPr>
            <p:nvPr/>
          </p:nvSpPr>
          <p:spPr bwMode="auto">
            <a:xfrm flipH="1" flipV="1">
              <a:off x="5848351" y="2914650"/>
              <a:ext cx="34925" cy="38100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25" name="Line 129"/>
            <p:cNvSpPr>
              <a:spLocks noChangeShapeType="1"/>
            </p:cNvSpPr>
            <p:nvPr/>
          </p:nvSpPr>
          <p:spPr bwMode="auto">
            <a:xfrm>
              <a:off x="5883275" y="2952750"/>
              <a:ext cx="50800" cy="39688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26" name="Line 130"/>
            <p:cNvSpPr>
              <a:spLocks noChangeShapeType="1"/>
            </p:cNvSpPr>
            <p:nvPr/>
          </p:nvSpPr>
          <p:spPr bwMode="auto">
            <a:xfrm flipH="1">
              <a:off x="5848351" y="2952750"/>
              <a:ext cx="34925" cy="39688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27" name="Line 131"/>
            <p:cNvSpPr>
              <a:spLocks noChangeShapeType="1"/>
            </p:cNvSpPr>
            <p:nvPr/>
          </p:nvSpPr>
          <p:spPr bwMode="auto">
            <a:xfrm flipV="1">
              <a:off x="5883275" y="2914650"/>
              <a:ext cx="50800" cy="38100"/>
            </a:xfrm>
            <a:prstGeom prst="line">
              <a:avLst/>
            </a:prstGeom>
            <a:noFill/>
            <a:ln w="17463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28" name="Rectangle 132"/>
            <p:cNvSpPr>
              <a:spLocks noChangeArrowheads="1"/>
            </p:cNvSpPr>
            <p:nvPr/>
          </p:nvSpPr>
          <p:spPr bwMode="auto">
            <a:xfrm>
              <a:off x="6329363" y="2952751"/>
              <a:ext cx="138112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29" name="Line 133"/>
            <p:cNvSpPr>
              <a:spLocks noChangeShapeType="1"/>
            </p:cNvSpPr>
            <p:nvPr/>
          </p:nvSpPr>
          <p:spPr bwMode="auto">
            <a:xfrm flipH="1" flipV="1">
              <a:off x="6346826" y="2952750"/>
              <a:ext cx="34925" cy="58738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30" name="Line 134"/>
            <p:cNvSpPr>
              <a:spLocks noChangeShapeType="1"/>
            </p:cNvSpPr>
            <p:nvPr/>
          </p:nvSpPr>
          <p:spPr bwMode="auto">
            <a:xfrm>
              <a:off x="6381750" y="3011488"/>
              <a:ext cx="50800" cy="38100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31" name="Line 135"/>
            <p:cNvSpPr>
              <a:spLocks noChangeShapeType="1"/>
            </p:cNvSpPr>
            <p:nvPr/>
          </p:nvSpPr>
          <p:spPr bwMode="auto">
            <a:xfrm flipH="1">
              <a:off x="6346826" y="3011488"/>
              <a:ext cx="34925" cy="38100"/>
            </a:xfrm>
            <a:prstGeom prst="line">
              <a:avLst/>
            </a:prstGeom>
            <a:noFill/>
            <a:ln w="17463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32" name="Line 136"/>
            <p:cNvSpPr>
              <a:spLocks noChangeShapeType="1"/>
            </p:cNvSpPr>
            <p:nvPr/>
          </p:nvSpPr>
          <p:spPr bwMode="auto">
            <a:xfrm flipV="1">
              <a:off x="6381750" y="2952750"/>
              <a:ext cx="50800" cy="58738"/>
            </a:xfrm>
            <a:prstGeom prst="line">
              <a:avLst/>
            </a:prstGeom>
            <a:noFill/>
            <a:ln w="17463">
              <a:solidFill>
                <a:srgbClr val="00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33" name="Line 137"/>
            <p:cNvSpPr>
              <a:spLocks noChangeShapeType="1"/>
            </p:cNvSpPr>
            <p:nvPr/>
          </p:nvSpPr>
          <p:spPr bwMode="auto">
            <a:xfrm flipH="1" flipV="1">
              <a:off x="2857501" y="1262064"/>
              <a:ext cx="34925" cy="39687"/>
            </a:xfrm>
            <a:prstGeom prst="line">
              <a:avLst/>
            </a:prstGeom>
            <a:noFill/>
            <a:ln w="34925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34" name="Line 138"/>
            <p:cNvSpPr>
              <a:spLocks noChangeShapeType="1"/>
            </p:cNvSpPr>
            <p:nvPr/>
          </p:nvSpPr>
          <p:spPr bwMode="auto">
            <a:xfrm>
              <a:off x="2892425" y="1301750"/>
              <a:ext cx="33338" cy="38100"/>
            </a:xfrm>
            <a:prstGeom prst="line">
              <a:avLst/>
            </a:prstGeom>
            <a:noFill/>
            <a:ln w="34925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35" name="Line 139"/>
            <p:cNvSpPr>
              <a:spLocks noChangeShapeType="1"/>
            </p:cNvSpPr>
            <p:nvPr/>
          </p:nvSpPr>
          <p:spPr bwMode="auto">
            <a:xfrm flipH="1">
              <a:off x="2857501" y="1301750"/>
              <a:ext cx="34925" cy="38100"/>
            </a:xfrm>
            <a:prstGeom prst="line">
              <a:avLst/>
            </a:prstGeom>
            <a:noFill/>
            <a:ln w="34925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36" name="Line 140"/>
            <p:cNvSpPr>
              <a:spLocks noChangeShapeType="1"/>
            </p:cNvSpPr>
            <p:nvPr/>
          </p:nvSpPr>
          <p:spPr bwMode="auto">
            <a:xfrm flipV="1">
              <a:off x="2892425" y="1262064"/>
              <a:ext cx="33338" cy="39687"/>
            </a:xfrm>
            <a:prstGeom prst="line">
              <a:avLst/>
            </a:prstGeom>
            <a:noFill/>
            <a:ln w="34925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37" name="Line 141"/>
            <p:cNvSpPr>
              <a:spLocks noChangeShapeType="1"/>
            </p:cNvSpPr>
            <p:nvPr/>
          </p:nvSpPr>
          <p:spPr bwMode="auto">
            <a:xfrm flipV="1">
              <a:off x="2892425" y="1262064"/>
              <a:ext cx="1588" cy="39687"/>
            </a:xfrm>
            <a:prstGeom prst="line">
              <a:avLst/>
            </a:prstGeom>
            <a:noFill/>
            <a:ln w="3492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38" name="Line 142"/>
            <p:cNvSpPr>
              <a:spLocks noChangeShapeType="1"/>
            </p:cNvSpPr>
            <p:nvPr/>
          </p:nvSpPr>
          <p:spPr bwMode="auto">
            <a:xfrm>
              <a:off x="2892425" y="1301750"/>
              <a:ext cx="1588" cy="38100"/>
            </a:xfrm>
            <a:prstGeom prst="line">
              <a:avLst/>
            </a:prstGeom>
            <a:noFill/>
            <a:ln w="34925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39" name="Rectangle 143"/>
            <p:cNvSpPr>
              <a:spLocks noChangeArrowheads="1"/>
            </p:cNvSpPr>
            <p:nvPr/>
          </p:nvSpPr>
          <p:spPr bwMode="auto">
            <a:xfrm>
              <a:off x="3338513" y="1301751"/>
              <a:ext cx="138112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40" name="Line 144"/>
            <p:cNvSpPr>
              <a:spLocks noChangeShapeType="1"/>
            </p:cNvSpPr>
            <p:nvPr/>
          </p:nvSpPr>
          <p:spPr bwMode="auto">
            <a:xfrm flipH="1" flipV="1">
              <a:off x="3355976" y="1320800"/>
              <a:ext cx="34925" cy="39688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41" name="Line 145"/>
            <p:cNvSpPr>
              <a:spLocks noChangeShapeType="1"/>
            </p:cNvSpPr>
            <p:nvPr/>
          </p:nvSpPr>
          <p:spPr bwMode="auto">
            <a:xfrm>
              <a:off x="3390900" y="1360488"/>
              <a:ext cx="33338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42" name="Line 146"/>
            <p:cNvSpPr>
              <a:spLocks noChangeShapeType="1"/>
            </p:cNvSpPr>
            <p:nvPr/>
          </p:nvSpPr>
          <p:spPr bwMode="auto">
            <a:xfrm flipH="1">
              <a:off x="3355976" y="1360488"/>
              <a:ext cx="34925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43" name="Line 147"/>
            <p:cNvSpPr>
              <a:spLocks noChangeShapeType="1"/>
            </p:cNvSpPr>
            <p:nvPr/>
          </p:nvSpPr>
          <p:spPr bwMode="auto">
            <a:xfrm flipV="1">
              <a:off x="3390900" y="1320800"/>
              <a:ext cx="33338" cy="39688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44" name="Line 148"/>
            <p:cNvSpPr>
              <a:spLocks noChangeShapeType="1"/>
            </p:cNvSpPr>
            <p:nvPr/>
          </p:nvSpPr>
          <p:spPr bwMode="auto">
            <a:xfrm flipV="1">
              <a:off x="3390900" y="1320800"/>
              <a:ext cx="1588" cy="39688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45" name="Line 149"/>
            <p:cNvSpPr>
              <a:spLocks noChangeShapeType="1"/>
            </p:cNvSpPr>
            <p:nvPr/>
          </p:nvSpPr>
          <p:spPr bwMode="auto">
            <a:xfrm>
              <a:off x="3390900" y="1360488"/>
              <a:ext cx="1588" cy="38100"/>
            </a:xfrm>
            <a:prstGeom prst="line">
              <a:avLst/>
            </a:prstGeom>
            <a:noFill/>
            <a:ln w="17463">
              <a:solidFill>
                <a:srgbClr val="E69A0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46" name="Rectangle 150"/>
            <p:cNvSpPr>
              <a:spLocks noChangeArrowheads="1"/>
            </p:cNvSpPr>
            <p:nvPr/>
          </p:nvSpPr>
          <p:spPr bwMode="auto">
            <a:xfrm>
              <a:off x="3836988" y="1884364"/>
              <a:ext cx="138112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47" name="Line 151"/>
            <p:cNvSpPr>
              <a:spLocks noChangeShapeType="1"/>
            </p:cNvSpPr>
            <p:nvPr/>
          </p:nvSpPr>
          <p:spPr bwMode="auto">
            <a:xfrm flipH="1" flipV="1">
              <a:off x="3854451" y="1884364"/>
              <a:ext cx="34925" cy="58737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48" name="Line 152"/>
            <p:cNvSpPr>
              <a:spLocks noChangeShapeType="1"/>
            </p:cNvSpPr>
            <p:nvPr/>
          </p:nvSpPr>
          <p:spPr bwMode="auto">
            <a:xfrm>
              <a:off x="3889375" y="1943100"/>
              <a:ext cx="33338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49" name="Line 153"/>
            <p:cNvSpPr>
              <a:spLocks noChangeShapeType="1"/>
            </p:cNvSpPr>
            <p:nvPr/>
          </p:nvSpPr>
          <p:spPr bwMode="auto">
            <a:xfrm flipH="1">
              <a:off x="3854451" y="1943100"/>
              <a:ext cx="34925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50" name="Line 154"/>
            <p:cNvSpPr>
              <a:spLocks noChangeShapeType="1"/>
            </p:cNvSpPr>
            <p:nvPr/>
          </p:nvSpPr>
          <p:spPr bwMode="auto">
            <a:xfrm flipV="1">
              <a:off x="3889375" y="1884364"/>
              <a:ext cx="33338" cy="58737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51" name="Line 155"/>
            <p:cNvSpPr>
              <a:spLocks noChangeShapeType="1"/>
            </p:cNvSpPr>
            <p:nvPr/>
          </p:nvSpPr>
          <p:spPr bwMode="auto">
            <a:xfrm flipV="1">
              <a:off x="3889375" y="1884364"/>
              <a:ext cx="1588" cy="58737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52" name="Line 156"/>
            <p:cNvSpPr>
              <a:spLocks noChangeShapeType="1"/>
            </p:cNvSpPr>
            <p:nvPr/>
          </p:nvSpPr>
          <p:spPr bwMode="auto">
            <a:xfrm>
              <a:off x="3889375" y="1943100"/>
              <a:ext cx="1588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53" name="Rectangle 157"/>
            <p:cNvSpPr>
              <a:spLocks noChangeArrowheads="1"/>
            </p:cNvSpPr>
            <p:nvPr/>
          </p:nvSpPr>
          <p:spPr bwMode="auto">
            <a:xfrm>
              <a:off x="4335463" y="2195514"/>
              <a:ext cx="138112" cy="1555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54" name="Line 158"/>
            <p:cNvSpPr>
              <a:spLocks noChangeShapeType="1"/>
            </p:cNvSpPr>
            <p:nvPr/>
          </p:nvSpPr>
          <p:spPr bwMode="auto">
            <a:xfrm flipH="1" flipV="1">
              <a:off x="4352926" y="2214564"/>
              <a:ext cx="34925" cy="39687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55" name="Line 159"/>
            <p:cNvSpPr>
              <a:spLocks noChangeShapeType="1"/>
            </p:cNvSpPr>
            <p:nvPr/>
          </p:nvSpPr>
          <p:spPr bwMode="auto">
            <a:xfrm>
              <a:off x="4387850" y="2254250"/>
              <a:ext cx="50800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56" name="Line 160"/>
            <p:cNvSpPr>
              <a:spLocks noChangeShapeType="1"/>
            </p:cNvSpPr>
            <p:nvPr/>
          </p:nvSpPr>
          <p:spPr bwMode="auto">
            <a:xfrm flipH="1">
              <a:off x="4352926" y="2254250"/>
              <a:ext cx="34925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57" name="Line 161"/>
            <p:cNvSpPr>
              <a:spLocks noChangeShapeType="1"/>
            </p:cNvSpPr>
            <p:nvPr/>
          </p:nvSpPr>
          <p:spPr bwMode="auto">
            <a:xfrm flipV="1">
              <a:off x="4387850" y="2214564"/>
              <a:ext cx="50800" cy="39687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58" name="Line 162"/>
            <p:cNvSpPr>
              <a:spLocks noChangeShapeType="1"/>
            </p:cNvSpPr>
            <p:nvPr/>
          </p:nvSpPr>
          <p:spPr bwMode="auto">
            <a:xfrm flipV="1">
              <a:off x="4387850" y="2214564"/>
              <a:ext cx="1588" cy="39687"/>
            </a:xfrm>
            <a:prstGeom prst="line">
              <a:avLst/>
            </a:prstGeom>
            <a:noFill/>
            <a:ln w="17463">
              <a:solidFill>
                <a:srgbClr val="00B0F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59" name="Line 163"/>
            <p:cNvSpPr>
              <a:spLocks noChangeShapeType="1"/>
            </p:cNvSpPr>
            <p:nvPr/>
          </p:nvSpPr>
          <p:spPr bwMode="auto">
            <a:xfrm>
              <a:off x="4387850" y="2254250"/>
              <a:ext cx="1588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60" name="Line 164"/>
            <p:cNvSpPr>
              <a:spLocks noChangeShapeType="1"/>
            </p:cNvSpPr>
            <p:nvPr/>
          </p:nvSpPr>
          <p:spPr bwMode="auto">
            <a:xfrm flipH="1" flipV="1">
              <a:off x="4851401" y="2855913"/>
              <a:ext cx="34925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61" name="Line 165"/>
            <p:cNvSpPr>
              <a:spLocks noChangeShapeType="1"/>
            </p:cNvSpPr>
            <p:nvPr/>
          </p:nvSpPr>
          <p:spPr bwMode="auto">
            <a:xfrm>
              <a:off x="4886325" y="2894014"/>
              <a:ext cx="50800" cy="39687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62" name="Line 166"/>
            <p:cNvSpPr>
              <a:spLocks noChangeShapeType="1"/>
            </p:cNvSpPr>
            <p:nvPr/>
          </p:nvSpPr>
          <p:spPr bwMode="auto">
            <a:xfrm flipH="1">
              <a:off x="4851401" y="2894014"/>
              <a:ext cx="34925" cy="39687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63" name="Line 167"/>
            <p:cNvSpPr>
              <a:spLocks noChangeShapeType="1"/>
            </p:cNvSpPr>
            <p:nvPr/>
          </p:nvSpPr>
          <p:spPr bwMode="auto">
            <a:xfrm flipV="1">
              <a:off x="4886325" y="2855913"/>
              <a:ext cx="50800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64" name="Line 168"/>
            <p:cNvSpPr>
              <a:spLocks noChangeShapeType="1"/>
            </p:cNvSpPr>
            <p:nvPr/>
          </p:nvSpPr>
          <p:spPr bwMode="auto">
            <a:xfrm flipV="1">
              <a:off x="4886325" y="2855913"/>
              <a:ext cx="1588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65" name="Line 169"/>
            <p:cNvSpPr>
              <a:spLocks noChangeShapeType="1"/>
            </p:cNvSpPr>
            <p:nvPr/>
          </p:nvSpPr>
          <p:spPr bwMode="auto">
            <a:xfrm>
              <a:off x="4886325" y="2894014"/>
              <a:ext cx="1588" cy="39687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66" name="Rectangle 170"/>
            <p:cNvSpPr>
              <a:spLocks noChangeArrowheads="1"/>
            </p:cNvSpPr>
            <p:nvPr/>
          </p:nvSpPr>
          <p:spPr bwMode="auto">
            <a:xfrm>
              <a:off x="5332413" y="3787776"/>
              <a:ext cx="138112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67" name="Line 171"/>
            <p:cNvSpPr>
              <a:spLocks noChangeShapeType="1"/>
            </p:cNvSpPr>
            <p:nvPr/>
          </p:nvSpPr>
          <p:spPr bwMode="auto">
            <a:xfrm flipH="1" flipV="1">
              <a:off x="5349876" y="3808413"/>
              <a:ext cx="34925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68" name="Line 172"/>
            <p:cNvSpPr>
              <a:spLocks noChangeShapeType="1"/>
            </p:cNvSpPr>
            <p:nvPr/>
          </p:nvSpPr>
          <p:spPr bwMode="auto">
            <a:xfrm>
              <a:off x="5384800" y="3846514"/>
              <a:ext cx="50800" cy="39687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69" name="Line 173"/>
            <p:cNvSpPr>
              <a:spLocks noChangeShapeType="1"/>
            </p:cNvSpPr>
            <p:nvPr/>
          </p:nvSpPr>
          <p:spPr bwMode="auto">
            <a:xfrm flipH="1">
              <a:off x="5349876" y="3846514"/>
              <a:ext cx="34925" cy="39687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70" name="Line 174"/>
            <p:cNvSpPr>
              <a:spLocks noChangeShapeType="1"/>
            </p:cNvSpPr>
            <p:nvPr/>
          </p:nvSpPr>
          <p:spPr bwMode="auto">
            <a:xfrm flipV="1">
              <a:off x="5384800" y="3808413"/>
              <a:ext cx="50800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71" name="Line 175"/>
            <p:cNvSpPr>
              <a:spLocks noChangeShapeType="1"/>
            </p:cNvSpPr>
            <p:nvPr/>
          </p:nvSpPr>
          <p:spPr bwMode="auto">
            <a:xfrm flipV="1">
              <a:off x="5384800" y="3808413"/>
              <a:ext cx="1588" cy="38100"/>
            </a:xfrm>
            <a:prstGeom prst="line">
              <a:avLst/>
            </a:prstGeom>
            <a:noFill/>
            <a:ln w="17463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72" name="Line 176"/>
            <p:cNvSpPr>
              <a:spLocks noChangeShapeType="1"/>
            </p:cNvSpPr>
            <p:nvPr/>
          </p:nvSpPr>
          <p:spPr bwMode="auto">
            <a:xfrm>
              <a:off x="5384800" y="3846514"/>
              <a:ext cx="1588" cy="39687"/>
            </a:xfrm>
            <a:prstGeom prst="line">
              <a:avLst/>
            </a:prstGeom>
            <a:noFill/>
            <a:ln w="17463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73" name="Line 177"/>
            <p:cNvSpPr>
              <a:spLocks noChangeShapeType="1"/>
            </p:cNvSpPr>
            <p:nvPr/>
          </p:nvSpPr>
          <p:spPr bwMode="auto">
            <a:xfrm flipH="1" flipV="1">
              <a:off x="5848351" y="4098925"/>
              <a:ext cx="34925" cy="58738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74" name="Line 178"/>
            <p:cNvSpPr>
              <a:spLocks noChangeShapeType="1"/>
            </p:cNvSpPr>
            <p:nvPr/>
          </p:nvSpPr>
          <p:spPr bwMode="auto">
            <a:xfrm>
              <a:off x="5883275" y="4157663"/>
              <a:ext cx="50800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75" name="Line 179"/>
            <p:cNvSpPr>
              <a:spLocks noChangeShapeType="1"/>
            </p:cNvSpPr>
            <p:nvPr/>
          </p:nvSpPr>
          <p:spPr bwMode="auto">
            <a:xfrm flipH="1">
              <a:off x="5848351" y="4157663"/>
              <a:ext cx="34925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76" name="Line 180"/>
            <p:cNvSpPr>
              <a:spLocks noChangeShapeType="1"/>
            </p:cNvSpPr>
            <p:nvPr/>
          </p:nvSpPr>
          <p:spPr bwMode="auto">
            <a:xfrm flipV="1">
              <a:off x="5883275" y="4098925"/>
              <a:ext cx="50800" cy="58738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77" name="Line 181"/>
            <p:cNvSpPr>
              <a:spLocks noChangeShapeType="1"/>
            </p:cNvSpPr>
            <p:nvPr/>
          </p:nvSpPr>
          <p:spPr bwMode="auto">
            <a:xfrm flipV="1">
              <a:off x="5883275" y="4098925"/>
              <a:ext cx="1588" cy="58738"/>
            </a:xfrm>
            <a:prstGeom prst="line">
              <a:avLst/>
            </a:prstGeom>
            <a:noFill/>
            <a:ln w="17463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78" name="Line 182"/>
            <p:cNvSpPr>
              <a:spLocks noChangeShapeType="1"/>
            </p:cNvSpPr>
            <p:nvPr/>
          </p:nvSpPr>
          <p:spPr bwMode="auto">
            <a:xfrm>
              <a:off x="5883275" y="4157663"/>
              <a:ext cx="1588" cy="38100"/>
            </a:xfrm>
            <a:prstGeom prst="line">
              <a:avLst/>
            </a:prstGeom>
            <a:noFill/>
            <a:ln w="17463">
              <a:solidFill>
                <a:srgbClr val="80008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79" name="Line 183"/>
            <p:cNvSpPr>
              <a:spLocks noChangeShapeType="1"/>
            </p:cNvSpPr>
            <p:nvPr/>
          </p:nvSpPr>
          <p:spPr bwMode="auto">
            <a:xfrm flipH="1" flipV="1">
              <a:off x="6346826" y="4429125"/>
              <a:ext cx="34925" cy="39688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80" name="Line 184"/>
            <p:cNvSpPr>
              <a:spLocks noChangeShapeType="1"/>
            </p:cNvSpPr>
            <p:nvPr/>
          </p:nvSpPr>
          <p:spPr bwMode="auto">
            <a:xfrm>
              <a:off x="6381750" y="4468813"/>
              <a:ext cx="50800" cy="38100"/>
            </a:xfrm>
            <a:prstGeom prst="line">
              <a:avLst/>
            </a:prstGeom>
            <a:noFill/>
            <a:ln w="174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81" name="Line 185"/>
            <p:cNvSpPr>
              <a:spLocks noChangeShapeType="1"/>
            </p:cNvSpPr>
            <p:nvPr/>
          </p:nvSpPr>
          <p:spPr bwMode="auto">
            <a:xfrm flipH="1">
              <a:off x="6346826" y="4468813"/>
              <a:ext cx="34925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82" name="Line 186"/>
            <p:cNvSpPr>
              <a:spLocks noChangeShapeType="1"/>
            </p:cNvSpPr>
            <p:nvPr/>
          </p:nvSpPr>
          <p:spPr bwMode="auto">
            <a:xfrm flipV="1">
              <a:off x="6381750" y="4429125"/>
              <a:ext cx="50800" cy="39688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83" name="Line 187"/>
            <p:cNvSpPr>
              <a:spLocks noChangeShapeType="1"/>
            </p:cNvSpPr>
            <p:nvPr/>
          </p:nvSpPr>
          <p:spPr bwMode="auto">
            <a:xfrm flipV="1">
              <a:off x="6381750" y="4429125"/>
              <a:ext cx="1588" cy="39688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84" name="Line 188"/>
            <p:cNvSpPr>
              <a:spLocks noChangeShapeType="1"/>
            </p:cNvSpPr>
            <p:nvPr/>
          </p:nvSpPr>
          <p:spPr bwMode="auto">
            <a:xfrm>
              <a:off x="6381750" y="4468813"/>
              <a:ext cx="1588" cy="38100"/>
            </a:xfrm>
            <a:prstGeom prst="line">
              <a:avLst/>
            </a:prstGeom>
            <a:noFill/>
            <a:ln w="17463">
              <a:solidFill>
                <a:srgbClr val="FF9933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85" name="Oval 189"/>
            <p:cNvSpPr>
              <a:spLocks noChangeArrowheads="1"/>
            </p:cNvSpPr>
            <p:nvPr/>
          </p:nvSpPr>
          <p:spPr bwMode="auto">
            <a:xfrm>
              <a:off x="2857501" y="1262064"/>
              <a:ext cx="68263" cy="77787"/>
            </a:xfrm>
            <a:prstGeom prst="ellipse">
              <a:avLst/>
            </a:prstGeom>
            <a:solidFill>
              <a:srgbClr val="CC66FF"/>
            </a:solidFill>
            <a:ln w="34925">
              <a:solidFill>
                <a:srgbClr val="CC66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86" name="Oval 190"/>
            <p:cNvSpPr>
              <a:spLocks noChangeArrowheads="1"/>
            </p:cNvSpPr>
            <p:nvPr/>
          </p:nvSpPr>
          <p:spPr bwMode="auto">
            <a:xfrm>
              <a:off x="3355976" y="2525714"/>
              <a:ext cx="68263" cy="96837"/>
            </a:xfrm>
            <a:prstGeom prst="ellipse">
              <a:avLst/>
            </a:prstGeom>
            <a:solidFill>
              <a:srgbClr val="CC66FF"/>
            </a:solidFill>
            <a:ln w="17463">
              <a:solidFill>
                <a:srgbClr val="CC66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87" name="Oval 191"/>
            <p:cNvSpPr>
              <a:spLocks noChangeArrowheads="1"/>
            </p:cNvSpPr>
            <p:nvPr/>
          </p:nvSpPr>
          <p:spPr bwMode="auto">
            <a:xfrm>
              <a:off x="3854451" y="2855914"/>
              <a:ext cx="68263" cy="77787"/>
            </a:xfrm>
            <a:prstGeom prst="ellipse">
              <a:avLst/>
            </a:prstGeom>
            <a:solidFill>
              <a:srgbClr val="CC66FF"/>
            </a:solidFill>
            <a:ln w="17463">
              <a:solidFill>
                <a:srgbClr val="CC66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88" name="Oval 192"/>
            <p:cNvSpPr>
              <a:spLocks noChangeArrowheads="1"/>
            </p:cNvSpPr>
            <p:nvPr/>
          </p:nvSpPr>
          <p:spPr bwMode="auto">
            <a:xfrm>
              <a:off x="4352926" y="3167064"/>
              <a:ext cx="85725" cy="77787"/>
            </a:xfrm>
            <a:prstGeom prst="ellipse">
              <a:avLst/>
            </a:prstGeom>
            <a:solidFill>
              <a:srgbClr val="CC66FF"/>
            </a:solidFill>
            <a:ln w="17463">
              <a:solidFill>
                <a:srgbClr val="CC66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89" name="Oval 193"/>
            <p:cNvSpPr>
              <a:spLocks noChangeArrowheads="1"/>
            </p:cNvSpPr>
            <p:nvPr/>
          </p:nvSpPr>
          <p:spPr bwMode="auto">
            <a:xfrm>
              <a:off x="4851401" y="3478214"/>
              <a:ext cx="85725" cy="96837"/>
            </a:xfrm>
            <a:prstGeom prst="ellipse">
              <a:avLst/>
            </a:prstGeom>
            <a:solidFill>
              <a:srgbClr val="CC66FF"/>
            </a:solidFill>
            <a:ln w="17463">
              <a:solidFill>
                <a:srgbClr val="CC66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90" name="Oval 194"/>
            <p:cNvSpPr>
              <a:spLocks noChangeArrowheads="1"/>
            </p:cNvSpPr>
            <p:nvPr/>
          </p:nvSpPr>
          <p:spPr bwMode="auto">
            <a:xfrm>
              <a:off x="5349876" y="3808414"/>
              <a:ext cx="85725" cy="77787"/>
            </a:xfrm>
            <a:prstGeom prst="ellipse">
              <a:avLst/>
            </a:prstGeom>
            <a:solidFill>
              <a:srgbClr val="CC66FF"/>
            </a:solidFill>
            <a:ln w="17463">
              <a:solidFill>
                <a:srgbClr val="CC66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91" name="Oval 195"/>
            <p:cNvSpPr>
              <a:spLocks noChangeArrowheads="1"/>
            </p:cNvSpPr>
            <p:nvPr/>
          </p:nvSpPr>
          <p:spPr bwMode="auto">
            <a:xfrm>
              <a:off x="5848351" y="4098925"/>
              <a:ext cx="85725" cy="96838"/>
            </a:xfrm>
            <a:prstGeom prst="ellipse">
              <a:avLst/>
            </a:prstGeom>
            <a:solidFill>
              <a:srgbClr val="CC66FF"/>
            </a:solidFill>
            <a:ln w="17463">
              <a:solidFill>
                <a:srgbClr val="CC66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92" name="Oval 196"/>
            <p:cNvSpPr>
              <a:spLocks noChangeArrowheads="1"/>
            </p:cNvSpPr>
            <p:nvPr/>
          </p:nvSpPr>
          <p:spPr bwMode="auto">
            <a:xfrm>
              <a:off x="6346826" y="4313239"/>
              <a:ext cx="85725" cy="77787"/>
            </a:xfrm>
            <a:prstGeom prst="ellipse">
              <a:avLst/>
            </a:prstGeom>
            <a:solidFill>
              <a:srgbClr val="CC66FF"/>
            </a:solidFill>
            <a:ln w="17463">
              <a:solidFill>
                <a:srgbClr val="CC66FF"/>
              </a:solidFill>
              <a:round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93" name="Line 197"/>
            <p:cNvSpPr>
              <a:spLocks noChangeShapeType="1"/>
            </p:cNvSpPr>
            <p:nvPr/>
          </p:nvSpPr>
          <p:spPr bwMode="auto">
            <a:xfrm>
              <a:off x="2892425" y="1301750"/>
              <a:ext cx="1588" cy="38100"/>
            </a:xfrm>
            <a:prstGeom prst="line">
              <a:avLst/>
            </a:prstGeom>
            <a:noFill/>
            <a:ln w="34925">
              <a:solidFill>
                <a:srgbClr val="CC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94" name="Line 198"/>
            <p:cNvSpPr>
              <a:spLocks noChangeShapeType="1"/>
            </p:cNvSpPr>
            <p:nvPr/>
          </p:nvSpPr>
          <p:spPr bwMode="auto">
            <a:xfrm flipH="1">
              <a:off x="2857501" y="1301750"/>
              <a:ext cx="34925" cy="1588"/>
            </a:xfrm>
            <a:prstGeom prst="line">
              <a:avLst/>
            </a:prstGeom>
            <a:noFill/>
            <a:ln w="34925">
              <a:solidFill>
                <a:srgbClr val="CC66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95" name="Rectangle 199"/>
            <p:cNvSpPr>
              <a:spLocks noChangeArrowheads="1"/>
            </p:cNvSpPr>
            <p:nvPr/>
          </p:nvSpPr>
          <p:spPr bwMode="auto">
            <a:xfrm>
              <a:off x="3338513" y="1379539"/>
              <a:ext cx="138112" cy="136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296" name="Line 200"/>
            <p:cNvSpPr>
              <a:spLocks noChangeShapeType="1"/>
            </p:cNvSpPr>
            <p:nvPr/>
          </p:nvSpPr>
          <p:spPr bwMode="auto">
            <a:xfrm flipV="1">
              <a:off x="3390900" y="1379539"/>
              <a:ext cx="1588" cy="58737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97" name="Line 201"/>
            <p:cNvSpPr>
              <a:spLocks noChangeShapeType="1"/>
            </p:cNvSpPr>
            <p:nvPr/>
          </p:nvSpPr>
          <p:spPr bwMode="auto">
            <a:xfrm>
              <a:off x="3390900" y="1438275"/>
              <a:ext cx="1588" cy="38100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98" name="Line 202"/>
            <p:cNvSpPr>
              <a:spLocks noChangeShapeType="1"/>
            </p:cNvSpPr>
            <p:nvPr/>
          </p:nvSpPr>
          <p:spPr bwMode="auto">
            <a:xfrm flipH="1">
              <a:off x="3355976" y="1438275"/>
              <a:ext cx="34925" cy="1588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299" name="Line 203"/>
            <p:cNvSpPr>
              <a:spLocks noChangeShapeType="1"/>
            </p:cNvSpPr>
            <p:nvPr/>
          </p:nvSpPr>
          <p:spPr bwMode="auto">
            <a:xfrm>
              <a:off x="3390900" y="1438275"/>
              <a:ext cx="33338" cy="1588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00" name="Rectangle 204"/>
            <p:cNvSpPr>
              <a:spLocks noChangeArrowheads="1"/>
            </p:cNvSpPr>
            <p:nvPr/>
          </p:nvSpPr>
          <p:spPr bwMode="auto">
            <a:xfrm>
              <a:off x="3836988" y="2389189"/>
              <a:ext cx="138112" cy="13652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01" name="Line 205"/>
            <p:cNvSpPr>
              <a:spLocks noChangeShapeType="1"/>
            </p:cNvSpPr>
            <p:nvPr/>
          </p:nvSpPr>
          <p:spPr bwMode="auto">
            <a:xfrm flipV="1">
              <a:off x="3887788" y="2419349"/>
              <a:ext cx="1588" cy="38100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02" name="Line 206"/>
            <p:cNvSpPr>
              <a:spLocks noChangeShapeType="1"/>
            </p:cNvSpPr>
            <p:nvPr/>
          </p:nvSpPr>
          <p:spPr bwMode="auto">
            <a:xfrm>
              <a:off x="3889375" y="2447925"/>
              <a:ext cx="1588" cy="38100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03" name="Line 207"/>
            <p:cNvSpPr>
              <a:spLocks noChangeShapeType="1"/>
            </p:cNvSpPr>
            <p:nvPr/>
          </p:nvSpPr>
          <p:spPr bwMode="auto">
            <a:xfrm flipH="1">
              <a:off x="3854451" y="2447925"/>
              <a:ext cx="34925" cy="1588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04" name="Line 208"/>
            <p:cNvSpPr>
              <a:spLocks noChangeShapeType="1"/>
            </p:cNvSpPr>
            <p:nvPr/>
          </p:nvSpPr>
          <p:spPr bwMode="auto">
            <a:xfrm>
              <a:off x="3889375" y="2447925"/>
              <a:ext cx="33338" cy="1588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05" name="Rectangle 209"/>
            <p:cNvSpPr>
              <a:spLocks noChangeArrowheads="1"/>
            </p:cNvSpPr>
            <p:nvPr/>
          </p:nvSpPr>
          <p:spPr bwMode="auto">
            <a:xfrm>
              <a:off x="4335463" y="2836864"/>
              <a:ext cx="138112" cy="13493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06" name="Line 210"/>
            <p:cNvSpPr>
              <a:spLocks noChangeShapeType="1"/>
            </p:cNvSpPr>
            <p:nvPr/>
          </p:nvSpPr>
          <p:spPr bwMode="auto">
            <a:xfrm flipV="1">
              <a:off x="4387850" y="2855913"/>
              <a:ext cx="1588" cy="38100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07" name="Line 211"/>
            <p:cNvSpPr>
              <a:spLocks noChangeShapeType="1"/>
            </p:cNvSpPr>
            <p:nvPr/>
          </p:nvSpPr>
          <p:spPr bwMode="auto">
            <a:xfrm>
              <a:off x="4387850" y="2894014"/>
              <a:ext cx="1588" cy="39687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08" name="Line 212"/>
            <p:cNvSpPr>
              <a:spLocks noChangeShapeType="1"/>
            </p:cNvSpPr>
            <p:nvPr/>
          </p:nvSpPr>
          <p:spPr bwMode="auto">
            <a:xfrm flipH="1">
              <a:off x="4352926" y="2894014"/>
              <a:ext cx="34925" cy="1587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09" name="Line 213"/>
            <p:cNvSpPr>
              <a:spLocks noChangeShapeType="1"/>
            </p:cNvSpPr>
            <p:nvPr/>
          </p:nvSpPr>
          <p:spPr bwMode="auto">
            <a:xfrm>
              <a:off x="4387850" y="2894014"/>
              <a:ext cx="50800" cy="1587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10" name="Rectangle 214"/>
            <p:cNvSpPr>
              <a:spLocks noChangeArrowheads="1"/>
            </p:cNvSpPr>
            <p:nvPr/>
          </p:nvSpPr>
          <p:spPr bwMode="auto">
            <a:xfrm>
              <a:off x="4833938" y="3478214"/>
              <a:ext cx="138112" cy="134937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11" name="Line 215"/>
            <p:cNvSpPr>
              <a:spLocks noChangeShapeType="1"/>
            </p:cNvSpPr>
            <p:nvPr/>
          </p:nvSpPr>
          <p:spPr bwMode="auto">
            <a:xfrm flipV="1">
              <a:off x="4886325" y="3478213"/>
              <a:ext cx="1588" cy="38100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12" name="Line 216"/>
            <p:cNvSpPr>
              <a:spLocks noChangeShapeType="1"/>
            </p:cNvSpPr>
            <p:nvPr/>
          </p:nvSpPr>
          <p:spPr bwMode="auto">
            <a:xfrm>
              <a:off x="4886325" y="3516314"/>
              <a:ext cx="1588" cy="58737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13" name="Line 217"/>
            <p:cNvSpPr>
              <a:spLocks noChangeShapeType="1"/>
            </p:cNvSpPr>
            <p:nvPr/>
          </p:nvSpPr>
          <p:spPr bwMode="auto">
            <a:xfrm flipH="1">
              <a:off x="4851401" y="3516313"/>
              <a:ext cx="34925" cy="19050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14" name="Line 218"/>
            <p:cNvSpPr>
              <a:spLocks noChangeShapeType="1"/>
            </p:cNvSpPr>
            <p:nvPr/>
          </p:nvSpPr>
          <p:spPr bwMode="auto">
            <a:xfrm>
              <a:off x="4886325" y="3516313"/>
              <a:ext cx="50800" cy="19050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4315" name="Group 219"/>
            <p:cNvGrpSpPr>
              <a:grpSpLocks/>
            </p:cNvGrpSpPr>
            <p:nvPr/>
          </p:nvGrpSpPr>
          <p:grpSpPr bwMode="auto">
            <a:xfrm>
              <a:off x="5830888" y="4410076"/>
              <a:ext cx="138112" cy="136525"/>
              <a:chOff x="3313" y="2778"/>
              <a:chExt cx="87" cy="86"/>
            </a:xfrm>
            <a:solidFill>
              <a:srgbClr val="C00000"/>
            </a:solidFill>
          </p:grpSpPr>
          <p:sp>
            <p:nvSpPr>
              <p:cNvPr id="4395" name="Rectangle 220"/>
              <p:cNvSpPr>
                <a:spLocks noChangeArrowheads="1"/>
              </p:cNvSpPr>
              <p:nvPr/>
            </p:nvSpPr>
            <p:spPr bwMode="auto">
              <a:xfrm>
                <a:off x="3313" y="2778"/>
                <a:ext cx="87" cy="86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altLang="it-IT"/>
              </a:p>
            </p:txBody>
          </p:sp>
          <p:sp>
            <p:nvSpPr>
              <p:cNvPr id="4396" name="Line 221"/>
              <p:cNvSpPr>
                <a:spLocks noChangeShapeType="1"/>
              </p:cNvSpPr>
              <p:nvPr/>
            </p:nvSpPr>
            <p:spPr bwMode="auto">
              <a:xfrm flipV="1">
                <a:off x="3346" y="2790"/>
                <a:ext cx="1" cy="25"/>
              </a:xfrm>
              <a:prstGeom prst="line">
                <a:avLst/>
              </a:prstGeom>
              <a:grpFill/>
              <a:ln w="17463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7" name="Line 222"/>
              <p:cNvSpPr>
                <a:spLocks noChangeShapeType="1"/>
              </p:cNvSpPr>
              <p:nvPr/>
            </p:nvSpPr>
            <p:spPr bwMode="auto">
              <a:xfrm>
                <a:off x="3346" y="2815"/>
                <a:ext cx="1" cy="24"/>
              </a:xfrm>
              <a:prstGeom prst="line">
                <a:avLst/>
              </a:prstGeom>
              <a:grpFill/>
              <a:ln w="17463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8" name="Line 223"/>
              <p:cNvSpPr>
                <a:spLocks noChangeShapeType="1"/>
              </p:cNvSpPr>
              <p:nvPr/>
            </p:nvSpPr>
            <p:spPr bwMode="auto">
              <a:xfrm flipH="1">
                <a:off x="3324" y="2815"/>
                <a:ext cx="22" cy="1"/>
              </a:xfrm>
              <a:prstGeom prst="line">
                <a:avLst/>
              </a:prstGeom>
              <a:grpFill/>
              <a:ln w="17463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9" name="Line 224"/>
              <p:cNvSpPr>
                <a:spLocks noChangeShapeType="1"/>
              </p:cNvSpPr>
              <p:nvPr/>
            </p:nvSpPr>
            <p:spPr bwMode="auto">
              <a:xfrm>
                <a:off x="3346" y="2815"/>
                <a:ext cx="32" cy="1"/>
              </a:xfrm>
              <a:prstGeom prst="line">
                <a:avLst/>
              </a:prstGeom>
              <a:grpFill/>
              <a:ln w="17463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4316" name="Rectangle 225"/>
            <p:cNvSpPr>
              <a:spLocks noChangeArrowheads="1"/>
            </p:cNvSpPr>
            <p:nvPr/>
          </p:nvSpPr>
          <p:spPr bwMode="auto">
            <a:xfrm>
              <a:off x="6329363" y="4914901"/>
              <a:ext cx="138112" cy="136525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17" name="Line 226"/>
            <p:cNvSpPr>
              <a:spLocks noChangeShapeType="1"/>
            </p:cNvSpPr>
            <p:nvPr/>
          </p:nvSpPr>
          <p:spPr bwMode="auto">
            <a:xfrm flipV="1">
              <a:off x="6381750" y="4933950"/>
              <a:ext cx="1588" cy="39688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18" name="Line 227"/>
            <p:cNvSpPr>
              <a:spLocks noChangeShapeType="1"/>
            </p:cNvSpPr>
            <p:nvPr/>
          </p:nvSpPr>
          <p:spPr bwMode="auto">
            <a:xfrm>
              <a:off x="6381750" y="4973638"/>
              <a:ext cx="1588" cy="38100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19" name="Line 228"/>
            <p:cNvSpPr>
              <a:spLocks noChangeShapeType="1"/>
            </p:cNvSpPr>
            <p:nvPr/>
          </p:nvSpPr>
          <p:spPr bwMode="auto">
            <a:xfrm flipH="1">
              <a:off x="6338094" y="4992689"/>
              <a:ext cx="34925" cy="1587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20" name="Line 229"/>
            <p:cNvSpPr>
              <a:spLocks noChangeShapeType="1"/>
            </p:cNvSpPr>
            <p:nvPr/>
          </p:nvSpPr>
          <p:spPr bwMode="auto">
            <a:xfrm>
              <a:off x="6381750" y="4973639"/>
              <a:ext cx="50800" cy="1587"/>
            </a:xfrm>
            <a:prstGeom prst="line">
              <a:avLst/>
            </a:prstGeom>
            <a:noFill/>
            <a:ln w="17463">
              <a:solidFill>
                <a:srgbClr val="FFFFFF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21" name="Rectangle 230"/>
            <p:cNvSpPr>
              <a:spLocks noChangeArrowheads="1"/>
            </p:cNvSpPr>
            <p:nvPr/>
          </p:nvSpPr>
          <p:spPr bwMode="auto">
            <a:xfrm>
              <a:off x="3390900" y="1924050"/>
              <a:ext cx="50800" cy="19050"/>
            </a:xfrm>
            <a:prstGeom prst="rect">
              <a:avLst/>
            </a:prstGeom>
            <a:solidFill>
              <a:srgbClr val="0000FF"/>
            </a:solidFill>
            <a:ln w="17463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22" name="Rectangle 231"/>
            <p:cNvSpPr>
              <a:spLocks noChangeArrowheads="1"/>
            </p:cNvSpPr>
            <p:nvPr/>
          </p:nvSpPr>
          <p:spPr bwMode="auto">
            <a:xfrm>
              <a:off x="3889375" y="2563814"/>
              <a:ext cx="50800" cy="20637"/>
            </a:xfrm>
            <a:prstGeom prst="rect">
              <a:avLst/>
            </a:prstGeom>
            <a:solidFill>
              <a:srgbClr val="0000FF"/>
            </a:solidFill>
            <a:ln w="17463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23" name="Rectangle 232"/>
            <p:cNvSpPr>
              <a:spLocks noChangeArrowheads="1"/>
            </p:cNvSpPr>
            <p:nvPr/>
          </p:nvSpPr>
          <p:spPr bwMode="auto">
            <a:xfrm>
              <a:off x="4387850" y="3516313"/>
              <a:ext cx="50800" cy="19050"/>
            </a:xfrm>
            <a:prstGeom prst="rect">
              <a:avLst/>
            </a:prstGeom>
            <a:solidFill>
              <a:srgbClr val="0000FF"/>
            </a:solidFill>
            <a:ln w="17463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24" name="Rectangle 233"/>
            <p:cNvSpPr>
              <a:spLocks noChangeArrowheads="1"/>
            </p:cNvSpPr>
            <p:nvPr/>
          </p:nvSpPr>
          <p:spPr bwMode="auto">
            <a:xfrm>
              <a:off x="4886325" y="4138613"/>
              <a:ext cx="50800" cy="19050"/>
            </a:xfrm>
            <a:prstGeom prst="rect">
              <a:avLst/>
            </a:prstGeom>
            <a:solidFill>
              <a:srgbClr val="0000FF"/>
            </a:solidFill>
            <a:ln w="17463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25" name="Rectangle 234"/>
            <p:cNvSpPr>
              <a:spLocks noChangeArrowheads="1"/>
            </p:cNvSpPr>
            <p:nvPr/>
          </p:nvSpPr>
          <p:spPr bwMode="auto">
            <a:xfrm>
              <a:off x="5384800" y="4448175"/>
              <a:ext cx="50800" cy="39688"/>
            </a:xfrm>
            <a:prstGeom prst="rect">
              <a:avLst/>
            </a:prstGeom>
            <a:solidFill>
              <a:srgbClr val="0000FF"/>
            </a:solidFill>
            <a:ln w="17463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26" name="Rectangle 235"/>
            <p:cNvSpPr>
              <a:spLocks noChangeArrowheads="1"/>
            </p:cNvSpPr>
            <p:nvPr/>
          </p:nvSpPr>
          <p:spPr bwMode="auto">
            <a:xfrm>
              <a:off x="5883275" y="4779963"/>
              <a:ext cx="50800" cy="19050"/>
            </a:xfrm>
            <a:prstGeom prst="rect">
              <a:avLst/>
            </a:prstGeom>
            <a:solidFill>
              <a:srgbClr val="0000FF"/>
            </a:solidFill>
            <a:ln w="17463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27" name="Rectangle 236"/>
            <p:cNvSpPr>
              <a:spLocks noChangeArrowheads="1"/>
            </p:cNvSpPr>
            <p:nvPr/>
          </p:nvSpPr>
          <p:spPr bwMode="auto">
            <a:xfrm>
              <a:off x="6381750" y="4837114"/>
              <a:ext cx="50800" cy="39687"/>
            </a:xfrm>
            <a:prstGeom prst="rect">
              <a:avLst/>
            </a:prstGeom>
            <a:solidFill>
              <a:srgbClr val="0000FF"/>
            </a:solidFill>
            <a:ln w="17463">
              <a:solidFill>
                <a:srgbClr val="0000FF"/>
              </a:solidFill>
              <a:miter lim="800000"/>
              <a:headEnd/>
              <a:tailEnd/>
            </a:ln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28" name="Rectangle 237"/>
            <p:cNvSpPr>
              <a:spLocks noChangeArrowheads="1"/>
            </p:cNvSpPr>
            <p:nvPr/>
          </p:nvSpPr>
          <p:spPr bwMode="auto">
            <a:xfrm>
              <a:off x="2238375" y="4973638"/>
              <a:ext cx="2238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>
                <a:solidFill>
                  <a:srgbClr val="002060"/>
                </a:solidFill>
              </a:endParaRPr>
            </a:p>
          </p:txBody>
        </p:sp>
        <p:sp>
          <p:nvSpPr>
            <p:cNvPr id="4329" name="Rectangle 238"/>
            <p:cNvSpPr>
              <a:spLocks noChangeArrowheads="1"/>
            </p:cNvSpPr>
            <p:nvPr/>
          </p:nvSpPr>
          <p:spPr bwMode="auto">
            <a:xfrm>
              <a:off x="2238375" y="4953361"/>
              <a:ext cx="254000" cy="304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altLang="it-IT" sz="2000" dirty="0">
                  <a:solidFill>
                    <a:srgbClr val="002060"/>
                  </a:solidFill>
                  <a:latin typeface="Times New Roman" charset="0"/>
                </a:rPr>
                <a:t>40</a:t>
              </a:r>
              <a:endParaRPr lang="it-IT" altLang="it-IT" sz="2400" dirty="0">
                <a:solidFill>
                  <a:srgbClr val="002060"/>
                </a:solidFill>
                <a:latin typeface="Times New Roman" charset="0"/>
              </a:endParaRPr>
            </a:p>
          </p:txBody>
        </p:sp>
        <p:sp>
          <p:nvSpPr>
            <p:cNvPr id="4330" name="Rectangle 239"/>
            <p:cNvSpPr>
              <a:spLocks noChangeArrowheads="1"/>
            </p:cNvSpPr>
            <p:nvPr/>
          </p:nvSpPr>
          <p:spPr bwMode="auto">
            <a:xfrm>
              <a:off x="2238375" y="3730626"/>
              <a:ext cx="2238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>
                <a:solidFill>
                  <a:srgbClr val="002060"/>
                </a:solidFill>
              </a:endParaRPr>
            </a:p>
          </p:txBody>
        </p:sp>
        <p:sp>
          <p:nvSpPr>
            <p:cNvPr id="4331" name="Rectangle 240"/>
            <p:cNvSpPr>
              <a:spLocks noChangeArrowheads="1"/>
            </p:cNvSpPr>
            <p:nvPr/>
          </p:nvSpPr>
          <p:spPr bwMode="auto">
            <a:xfrm>
              <a:off x="2238375" y="3688499"/>
              <a:ext cx="2596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altLang="it-IT" sz="2000" dirty="0">
                  <a:solidFill>
                    <a:srgbClr val="002060"/>
                  </a:solidFill>
                  <a:latin typeface="+mn-lt"/>
                </a:rPr>
                <a:t>60</a:t>
              </a:r>
              <a:endParaRPr lang="it-IT" altLang="it-IT" sz="24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4332" name="Rectangle 241"/>
            <p:cNvSpPr>
              <a:spLocks noChangeArrowheads="1"/>
            </p:cNvSpPr>
            <p:nvPr/>
          </p:nvSpPr>
          <p:spPr bwMode="auto">
            <a:xfrm>
              <a:off x="2238375" y="2447925"/>
              <a:ext cx="223838" cy="311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>
                <a:solidFill>
                  <a:srgbClr val="002060"/>
                </a:solidFill>
              </a:endParaRPr>
            </a:p>
          </p:txBody>
        </p:sp>
        <p:sp>
          <p:nvSpPr>
            <p:cNvPr id="4333" name="Rectangle 242"/>
            <p:cNvSpPr>
              <a:spLocks noChangeArrowheads="1"/>
            </p:cNvSpPr>
            <p:nvPr/>
          </p:nvSpPr>
          <p:spPr bwMode="auto">
            <a:xfrm>
              <a:off x="2238375" y="2416604"/>
              <a:ext cx="259686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altLang="it-IT" sz="2000" dirty="0">
                  <a:solidFill>
                    <a:srgbClr val="002060"/>
                  </a:solidFill>
                  <a:latin typeface="+mn-lt"/>
                </a:rPr>
                <a:t>80</a:t>
              </a:r>
              <a:endParaRPr lang="it-IT" altLang="it-IT" sz="24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4334" name="Rectangle 243"/>
            <p:cNvSpPr>
              <a:spLocks noChangeArrowheads="1"/>
            </p:cNvSpPr>
            <p:nvPr/>
          </p:nvSpPr>
          <p:spPr bwMode="auto">
            <a:xfrm>
              <a:off x="2117725" y="1153567"/>
              <a:ext cx="389530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altLang="it-IT" sz="2000" dirty="0">
                  <a:solidFill>
                    <a:srgbClr val="002060"/>
                  </a:solidFill>
                  <a:latin typeface="+mn-lt"/>
                </a:rPr>
                <a:t>100</a:t>
              </a:r>
              <a:endParaRPr lang="it-IT" altLang="it-IT" sz="24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4335" name="Rectangle 244"/>
            <p:cNvSpPr>
              <a:spLocks noChangeArrowheads="1"/>
            </p:cNvSpPr>
            <p:nvPr/>
          </p:nvSpPr>
          <p:spPr bwMode="auto">
            <a:xfrm>
              <a:off x="6467475" y="1670050"/>
              <a:ext cx="1735138" cy="3317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36" name="Rectangle 245"/>
            <p:cNvSpPr>
              <a:spLocks noChangeArrowheads="1"/>
            </p:cNvSpPr>
            <p:nvPr/>
          </p:nvSpPr>
          <p:spPr bwMode="auto">
            <a:xfrm>
              <a:off x="6553200" y="1741746"/>
              <a:ext cx="3011530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altLang="it-IT" b="1" dirty="0">
                  <a:solidFill>
                    <a:srgbClr val="92D050"/>
                  </a:solidFill>
                  <a:latin typeface="+mn-lt"/>
                </a:rPr>
                <a:t>Velocità di conduzione nervosa </a:t>
              </a:r>
              <a:endParaRPr lang="it-IT" altLang="it-IT" dirty="0">
                <a:solidFill>
                  <a:srgbClr val="92D050"/>
                </a:solidFill>
                <a:latin typeface="+mn-lt"/>
              </a:endParaRPr>
            </a:p>
          </p:txBody>
        </p:sp>
        <p:sp>
          <p:nvSpPr>
            <p:cNvPr id="4337" name="Rectangle 246"/>
            <p:cNvSpPr>
              <a:spLocks noChangeArrowheads="1"/>
            </p:cNvSpPr>
            <p:nvPr/>
          </p:nvSpPr>
          <p:spPr bwMode="auto">
            <a:xfrm>
              <a:off x="6586539" y="1787526"/>
              <a:ext cx="173037" cy="4667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38" name="Rectangle 247"/>
            <p:cNvSpPr>
              <a:spLocks noChangeArrowheads="1"/>
            </p:cNvSpPr>
            <p:nvPr/>
          </p:nvSpPr>
          <p:spPr bwMode="auto">
            <a:xfrm>
              <a:off x="6484939" y="1981458"/>
              <a:ext cx="1717675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>
                <a:latin typeface="+mn-lt"/>
              </a:endParaRPr>
            </a:p>
          </p:txBody>
        </p:sp>
        <p:sp>
          <p:nvSpPr>
            <p:cNvPr id="4339" name="Rectangle 248"/>
            <p:cNvSpPr>
              <a:spLocks noChangeArrowheads="1"/>
            </p:cNvSpPr>
            <p:nvPr/>
          </p:nvSpPr>
          <p:spPr bwMode="auto">
            <a:xfrm>
              <a:off x="6570664" y="2001838"/>
              <a:ext cx="1846659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altLang="it-IT" sz="1700" b="1">
                  <a:solidFill>
                    <a:srgbClr val="FF00FF"/>
                  </a:solidFill>
                  <a:latin typeface="Times New Roman" charset="0"/>
                </a:rPr>
                <a:t>Metabolismo basale</a:t>
              </a:r>
              <a:endParaRPr lang="it-IT" altLang="it-IT" sz="2400">
                <a:latin typeface="Times New Roman" charset="0"/>
              </a:endParaRPr>
            </a:p>
          </p:txBody>
        </p:sp>
        <p:sp>
          <p:nvSpPr>
            <p:cNvPr id="4340" name="Rectangle 249"/>
            <p:cNvSpPr>
              <a:spLocks noChangeArrowheads="1"/>
            </p:cNvSpPr>
            <p:nvPr/>
          </p:nvSpPr>
          <p:spPr bwMode="auto">
            <a:xfrm>
              <a:off x="6467476" y="2506663"/>
              <a:ext cx="1065213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41" name="Rectangle 250"/>
            <p:cNvSpPr>
              <a:spLocks noChangeArrowheads="1"/>
            </p:cNvSpPr>
            <p:nvPr/>
          </p:nvSpPr>
          <p:spPr bwMode="auto">
            <a:xfrm>
              <a:off x="6553200" y="2565658"/>
              <a:ext cx="150496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altLang="it-IT" b="1">
                  <a:solidFill>
                    <a:srgbClr val="00B050"/>
                  </a:solidFill>
                  <a:latin typeface="+mn-lt"/>
                </a:rPr>
                <a:t>Acqua corporea</a:t>
              </a:r>
              <a:endParaRPr lang="it-IT" altLang="it-IT">
                <a:solidFill>
                  <a:srgbClr val="00B050"/>
                </a:solidFill>
                <a:latin typeface="+mn-lt"/>
              </a:endParaRPr>
            </a:p>
          </p:txBody>
        </p:sp>
        <p:sp>
          <p:nvSpPr>
            <p:cNvPr id="4342" name="Rectangle 251"/>
            <p:cNvSpPr>
              <a:spLocks noChangeArrowheads="1"/>
            </p:cNvSpPr>
            <p:nvPr/>
          </p:nvSpPr>
          <p:spPr bwMode="auto">
            <a:xfrm>
              <a:off x="6467475" y="2836863"/>
              <a:ext cx="128905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43" name="Rectangle 252"/>
            <p:cNvSpPr>
              <a:spLocks noChangeArrowheads="1"/>
            </p:cNvSpPr>
            <p:nvPr/>
          </p:nvSpPr>
          <p:spPr bwMode="auto">
            <a:xfrm>
              <a:off x="6544919" y="2913217"/>
              <a:ext cx="142827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altLang="it-IT" b="1" dirty="0">
                  <a:solidFill>
                    <a:srgbClr val="00B0F0"/>
                  </a:solidFill>
                  <a:latin typeface="+mn-lt"/>
                </a:rPr>
                <a:t>Indice cardiaco</a:t>
              </a:r>
              <a:endParaRPr lang="it-IT" altLang="it-IT" dirty="0">
                <a:solidFill>
                  <a:srgbClr val="00B0F0"/>
                </a:solidFill>
                <a:latin typeface="+mn-lt"/>
              </a:endParaRPr>
            </a:p>
          </p:txBody>
        </p:sp>
        <p:sp>
          <p:nvSpPr>
            <p:cNvPr id="4344" name="Rectangle 253"/>
            <p:cNvSpPr>
              <a:spLocks noChangeArrowheads="1"/>
            </p:cNvSpPr>
            <p:nvPr/>
          </p:nvSpPr>
          <p:spPr bwMode="auto">
            <a:xfrm>
              <a:off x="6467476" y="4138613"/>
              <a:ext cx="1254125" cy="34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45" name="Rectangle 254"/>
            <p:cNvSpPr>
              <a:spLocks noChangeArrowheads="1"/>
            </p:cNvSpPr>
            <p:nvPr/>
          </p:nvSpPr>
          <p:spPr bwMode="auto">
            <a:xfrm>
              <a:off x="6553201" y="4216658"/>
              <a:ext cx="1398524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altLang="it-IT" b="1" dirty="0">
                  <a:solidFill>
                    <a:srgbClr val="CC66FF"/>
                  </a:solidFill>
                  <a:latin typeface="+mn-lt"/>
                </a:rPr>
                <a:t>Capacità vitale</a:t>
              </a:r>
              <a:endParaRPr lang="it-IT" altLang="it-IT" dirty="0">
                <a:latin typeface="+mn-lt"/>
              </a:endParaRPr>
            </a:p>
          </p:txBody>
        </p:sp>
        <p:sp>
          <p:nvSpPr>
            <p:cNvPr id="4346" name="Rectangle 255"/>
            <p:cNvSpPr>
              <a:spLocks noChangeArrowheads="1"/>
            </p:cNvSpPr>
            <p:nvPr/>
          </p:nvSpPr>
          <p:spPr bwMode="auto">
            <a:xfrm>
              <a:off x="6467476" y="4371975"/>
              <a:ext cx="549275" cy="34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47" name="Rectangle 256"/>
            <p:cNvSpPr>
              <a:spLocks noChangeArrowheads="1"/>
            </p:cNvSpPr>
            <p:nvPr/>
          </p:nvSpPr>
          <p:spPr bwMode="auto">
            <a:xfrm>
              <a:off x="6553200" y="4450021"/>
              <a:ext cx="251672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altLang="it-IT" b="1">
                  <a:solidFill>
                    <a:srgbClr val="FF0000"/>
                  </a:solidFill>
                  <a:latin typeface="+mn-lt"/>
                </a:rPr>
                <a:t>FG</a:t>
              </a:r>
              <a:endParaRPr lang="it-IT" altLang="it-IT">
                <a:solidFill>
                  <a:srgbClr val="FF0000"/>
                </a:solidFill>
                <a:latin typeface="+mn-lt"/>
              </a:endParaRPr>
            </a:p>
          </p:txBody>
        </p:sp>
        <p:sp>
          <p:nvSpPr>
            <p:cNvPr id="4348" name="Rectangle 257"/>
            <p:cNvSpPr>
              <a:spLocks noChangeArrowheads="1"/>
            </p:cNvSpPr>
            <p:nvPr/>
          </p:nvSpPr>
          <p:spPr bwMode="auto">
            <a:xfrm>
              <a:off x="6467476" y="4624388"/>
              <a:ext cx="893763" cy="3492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49" name="Rectangle 258"/>
            <p:cNvSpPr>
              <a:spLocks noChangeArrowheads="1"/>
            </p:cNvSpPr>
            <p:nvPr/>
          </p:nvSpPr>
          <p:spPr bwMode="auto">
            <a:xfrm>
              <a:off x="6553200" y="4702433"/>
              <a:ext cx="287386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altLang="it-IT" b="1">
                  <a:solidFill>
                    <a:srgbClr val="3333CC"/>
                  </a:solidFill>
                  <a:latin typeface="+mn-lt"/>
                </a:rPr>
                <a:t>VO</a:t>
              </a:r>
              <a:endParaRPr lang="it-IT" altLang="it-IT">
                <a:latin typeface="+mn-lt"/>
              </a:endParaRPr>
            </a:p>
          </p:txBody>
        </p:sp>
        <p:sp>
          <p:nvSpPr>
            <p:cNvPr id="4350" name="Rectangle 259"/>
            <p:cNvSpPr>
              <a:spLocks noChangeArrowheads="1"/>
            </p:cNvSpPr>
            <p:nvPr/>
          </p:nvSpPr>
          <p:spPr bwMode="auto">
            <a:xfrm>
              <a:off x="6827838" y="4818064"/>
              <a:ext cx="69850" cy="1682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altLang="it-IT" sz="1100" b="1">
                  <a:solidFill>
                    <a:srgbClr val="3333CC"/>
                  </a:solidFill>
                  <a:latin typeface="Times New Roman" charset="0"/>
                </a:rPr>
                <a:t>2</a:t>
              </a:r>
              <a:endParaRPr lang="it-IT" altLang="it-IT" sz="2400">
                <a:latin typeface="Times New Roman" charset="0"/>
              </a:endParaRPr>
            </a:p>
          </p:txBody>
        </p:sp>
        <p:sp>
          <p:nvSpPr>
            <p:cNvPr id="4351" name="Rectangle 260"/>
            <p:cNvSpPr>
              <a:spLocks noChangeArrowheads="1"/>
            </p:cNvSpPr>
            <p:nvPr/>
          </p:nvSpPr>
          <p:spPr bwMode="auto">
            <a:xfrm>
              <a:off x="6880225" y="4702433"/>
              <a:ext cx="458011" cy="2769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altLang="it-IT" b="1">
                  <a:solidFill>
                    <a:srgbClr val="3333CC"/>
                  </a:solidFill>
                  <a:latin typeface="+mn-lt"/>
                </a:rPr>
                <a:t> max</a:t>
              </a:r>
              <a:endParaRPr lang="it-IT" altLang="it-IT">
                <a:latin typeface="+mn-lt"/>
              </a:endParaRPr>
            </a:p>
          </p:txBody>
        </p:sp>
        <p:sp>
          <p:nvSpPr>
            <p:cNvPr id="4352" name="Rectangle 261"/>
            <p:cNvSpPr>
              <a:spLocks noChangeArrowheads="1"/>
            </p:cNvSpPr>
            <p:nvPr/>
          </p:nvSpPr>
          <p:spPr bwMode="auto">
            <a:xfrm>
              <a:off x="6467475" y="4914900"/>
              <a:ext cx="514350" cy="3302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pPr algn="ctr" eaLnBrk="1" hangingPunct="1"/>
              <a:endParaRPr lang="en-US" altLang="it-IT"/>
            </a:p>
          </p:txBody>
        </p:sp>
        <p:sp>
          <p:nvSpPr>
            <p:cNvPr id="4353" name="Rectangle 262"/>
            <p:cNvSpPr>
              <a:spLocks noChangeArrowheads="1"/>
            </p:cNvSpPr>
            <p:nvPr/>
          </p:nvSpPr>
          <p:spPr bwMode="auto">
            <a:xfrm>
              <a:off x="6553201" y="4973638"/>
              <a:ext cx="423193" cy="2616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altLang="it-IT" sz="1700" b="1">
                  <a:solidFill>
                    <a:srgbClr val="C00000"/>
                  </a:solidFill>
                  <a:latin typeface="Times New Roman" charset="0"/>
                </a:rPr>
                <a:t>PRP</a:t>
              </a:r>
              <a:endParaRPr lang="it-IT" altLang="it-IT" sz="2400">
                <a:solidFill>
                  <a:srgbClr val="C00000"/>
                </a:solidFill>
                <a:latin typeface="Times New Roman" charset="0"/>
              </a:endParaRPr>
            </a:p>
          </p:txBody>
        </p:sp>
        <p:grpSp>
          <p:nvGrpSpPr>
            <p:cNvPr id="4354" name="Group 263"/>
            <p:cNvGrpSpPr>
              <a:grpSpLocks/>
            </p:cNvGrpSpPr>
            <p:nvPr/>
          </p:nvGrpSpPr>
          <p:grpSpPr bwMode="auto">
            <a:xfrm>
              <a:off x="5332413" y="4079876"/>
              <a:ext cx="120650" cy="155575"/>
              <a:chOff x="2999" y="2570"/>
              <a:chExt cx="76" cy="98"/>
            </a:xfrm>
            <a:solidFill>
              <a:srgbClr val="C00000"/>
            </a:solidFill>
          </p:grpSpPr>
          <p:sp>
            <p:nvSpPr>
              <p:cNvPr id="4390" name="Rectangle 264"/>
              <p:cNvSpPr>
                <a:spLocks noChangeArrowheads="1"/>
              </p:cNvSpPr>
              <p:nvPr/>
            </p:nvSpPr>
            <p:spPr bwMode="auto">
              <a:xfrm>
                <a:off x="2999" y="2570"/>
                <a:ext cx="76" cy="98"/>
              </a:xfrm>
              <a:prstGeom prst="rect">
                <a:avLst/>
              </a:pr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altLang="it-IT"/>
              </a:p>
            </p:txBody>
          </p:sp>
          <p:sp>
            <p:nvSpPr>
              <p:cNvPr id="4391" name="Line 265"/>
              <p:cNvSpPr>
                <a:spLocks noChangeShapeType="1"/>
              </p:cNvSpPr>
              <p:nvPr/>
            </p:nvSpPr>
            <p:spPr bwMode="auto">
              <a:xfrm flipV="1">
                <a:off x="3032" y="2582"/>
                <a:ext cx="1" cy="25"/>
              </a:xfrm>
              <a:prstGeom prst="line">
                <a:avLst/>
              </a:prstGeom>
              <a:grpFill/>
              <a:ln w="17463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2" name="Line 266"/>
              <p:cNvSpPr>
                <a:spLocks noChangeShapeType="1"/>
              </p:cNvSpPr>
              <p:nvPr/>
            </p:nvSpPr>
            <p:spPr bwMode="auto">
              <a:xfrm>
                <a:off x="3032" y="2607"/>
                <a:ext cx="1" cy="24"/>
              </a:xfrm>
              <a:prstGeom prst="line">
                <a:avLst/>
              </a:prstGeom>
              <a:grpFill/>
              <a:ln w="17463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3" name="Line 267"/>
              <p:cNvSpPr>
                <a:spLocks noChangeShapeType="1"/>
              </p:cNvSpPr>
              <p:nvPr/>
            </p:nvSpPr>
            <p:spPr bwMode="auto">
              <a:xfrm flipH="1">
                <a:off x="3010" y="2607"/>
                <a:ext cx="22" cy="1"/>
              </a:xfrm>
              <a:prstGeom prst="line">
                <a:avLst/>
              </a:prstGeom>
              <a:grpFill/>
              <a:ln w="17463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94" name="Line 268"/>
              <p:cNvSpPr>
                <a:spLocks noChangeShapeType="1"/>
              </p:cNvSpPr>
              <p:nvPr/>
            </p:nvSpPr>
            <p:spPr bwMode="auto">
              <a:xfrm>
                <a:off x="3032" y="2607"/>
                <a:ext cx="21" cy="1"/>
              </a:xfrm>
              <a:prstGeom prst="line">
                <a:avLst/>
              </a:prstGeom>
              <a:grpFill/>
              <a:ln w="17463">
                <a:solidFill>
                  <a:srgbClr val="FFFFFF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4" name="Group 269"/>
            <p:cNvGrpSpPr>
              <a:grpSpLocks/>
            </p:cNvGrpSpPr>
            <p:nvPr/>
          </p:nvGrpSpPr>
          <p:grpSpPr bwMode="auto">
            <a:xfrm>
              <a:off x="7119939" y="4487864"/>
              <a:ext cx="858837" cy="174625"/>
              <a:chOff x="4125" y="2827"/>
              <a:chExt cx="541" cy="110"/>
            </a:xfrm>
          </p:grpSpPr>
          <p:sp>
            <p:nvSpPr>
              <p:cNvPr id="4388" name="Line 270"/>
              <p:cNvSpPr>
                <a:spLocks noChangeShapeType="1"/>
              </p:cNvSpPr>
              <p:nvPr/>
            </p:nvSpPr>
            <p:spPr bwMode="auto">
              <a:xfrm flipH="1">
                <a:off x="4190" y="2888"/>
                <a:ext cx="476" cy="1"/>
              </a:xfrm>
              <a:prstGeom prst="line">
                <a:avLst/>
              </a:prstGeom>
              <a:noFill/>
              <a:ln w="34925">
                <a:solidFill>
                  <a:srgbClr val="FF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89" name="Freeform 271"/>
              <p:cNvSpPr>
                <a:spLocks/>
              </p:cNvSpPr>
              <p:nvPr/>
            </p:nvSpPr>
            <p:spPr bwMode="auto">
              <a:xfrm>
                <a:off x="4125" y="2827"/>
                <a:ext cx="87" cy="110"/>
              </a:xfrm>
              <a:custGeom>
                <a:avLst/>
                <a:gdLst>
                  <a:gd name="T0" fmla="*/ 87 w 87"/>
                  <a:gd name="T1" fmla="*/ 0 h 110"/>
                  <a:gd name="T2" fmla="*/ 0 w 87"/>
                  <a:gd name="T3" fmla="*/ 61 h 110"/>
                  <a:gd name="T4" fmla="*/ 87 w 87"/>
                  <a:gd name="T5" fmla="*/ 110 h 110"/>
                  <a:gd name="T6" fmla="*/ 87 w 87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"/>
                  <a:gd name="T13" fmla="*/ 0 h 110"/>
                  <a:gd name="T14" fmla="*/ 87 w 87"/>
                  <a:gd name="T15" fmla="*/ 110 h 1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" h="110">
                    <a:moveTo>
                      <a:pt x="87" y="0"/>
                    </a:moveTo>
                    <a:lnTo>
                      <a:pt x="0" y="61"/>
                    </a:lnTo>
                    <a:lnTo>
                      <a:pt x="87" y="11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FF0000"/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grpSp>
          <p:nvGrpSpPr>
            <p:cNvPr id="5" name="Group 272"/>
            <p:cNvGrpSpPr>
              <a:grpSpLocks/>
            </p:cNvGrpSpPr>
            <p:nvPr/>
          </p:nvGrpSpPr>
          <p:grpSpPr bwMode="auto">
            <a:xfrm>
              <a:off x="7119939" y="4992689"/>
              <a:ext cx="858837" cy="174625"/>
              <a:chOff x="4125" y="3145"/>
              <a:chExt cx="541" cy="110"/>
            </a:xfrm>
          </p:grpSpPr>
          <p:sp>
            <p:nvSpPr>
              <p:cNvPr id="4386" name="Line 273"/>
              <p:cNvSpPr>
                <a:spLocks noChangeShapeType="1"/>
              </p:cNvSpPr>
              <p:nvPr/>
            </p:nvSpPr>
            <p:spPr bwMode="auto">
              <a:xfrm flipH="1">
                <a:off x="4190" y="3206"/>
                <a:ext cx="476" cy="1"/>
              </a:xfrm>
              <a:prstGeom prst="line">
                <a:avLst/>
              </a:prstGeom>
              <a:noFill/>
              <a:ln w="34925">
                <a:solidFill>
                  <a:srgbClr val="C00000"/>
                </a:solidFill>
                <a:round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</a:extLst>
            </p:spPr>
            <p:txBody>
              <a:bodyPr/>
              <a:lstStyle/>
              <a:p>
                <a:endParaRPr lang="it-IT"/>
              </a:p>
            </p:txBody>
          </p:sp>
          <p:sp>
            <p:nvSpPr>
              <p:cNvPr id="4387" name="Freeform 274"/>
              <p:cNvSpPr>
                <a:spLocks/>
              </p:cNvSpPr>
              <p:nvPr/>
            </p:nvSpPr>
            <p:spPr bwMode="auto">
              <a:xfrm>
                <a:off x="4125" y="3145"/>
                <a:ext cx="87" cy="110"/>
              </a:xfrm>
              <a:custGeom>
                <a:avLst/>
                <a:gdLst>
                  <a:gd name="T0" fmla="*/ 87 w 87"/>
                  <a:gd name="T1" fmla="*/ 0 h 110"/>
                  <a:gd name="T2" fmla="*/ 0 w 87"/>
                  <a:gd name="T3" fmla="*/ 61 h 110"/>
                  <a:gd name="T4" fmla="*/ 87 w 87"/>
                  <a:gd name="T5" fmla="*/ 110 h 110"/>
                  <a:gd name="T6" fmla="*/ 87 w 87"/>
                  <a:gd name="T7" fmla="*/ 0 h 110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87"/>
                  <a:gd name="T13" fmla="*/ 0 h 110"/>
                  <a:gd name="T14" fmla="*/ 87 w 87"/>
                  <a:gd name="T15" fmla="*/ 110 h 110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87" h="110">
                    <a:moveTo>
                      <a:pt x="87" y="0"/>
                    </a:moveTo>
                    <a:lnTo>
                      <a:pt x="0" y="61"/>
                    </a:lnTo>
                    <a:lnTo>
                      <a:pt x="87" y="110"/>
                    </a:lnTo>
                    <a:lnTo>
                      <a:pt x="87" y="0"/>
                    </a:lnTo>
                    <a:close/>
                  </a:path>
                </a:pathLst>
              </a:custGeom>
              <a:solidFill>
                <a:srgbClr val="C00000"/>
              </a:solidFill>
              <a:ln w="9525">
                <a:solidFill>
                  <a:srgbClr val="000000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it-IT"/>
              </a:p>
            </p:txBody>
          </p:sp>
        </p:grpSp>
        <p:sp>
          <p:nvSpPr>
            <p:cNvPr id="4357" name="Line 275"/>
            <p:cNvSpPr>
              <a:spLocks noChangeShapeType="1"/>
            </p:cNvSpPr>
            <p:nvPr/>
          </p:nvSpPr>
          <p:spPr bwMode="auto">
            <a:xfrm>
              <a:off x="2513014" y="5362575"/>
              <a:ext cx="293687" cy="1588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358" name="Line 276"/>
            <p:cNvSpPr>
              <a:spLocks noChangeShapeType="1"/>
            </p:cNvSpPr>
            <p:nvPr/>
          </p:nvSpPr>
          <p:spPr bwMode="auto">
            <a:xfrm>
              <a:off x="2513014" y="5518150"/>
              <a:ext cx="293687" cy="1588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grpSp>
          <p:nvGrpSpPr>
            <p:cNvPr id="4359" name="Group 277"/>
            <p:cNvGrpSpPr>
              <a:grpSpLocks/>
            </p:cNvGrpSpPr>
            <p:nvPr/>
          </p:nvGrpSpPr>
          <p:grpSpPr bwMode="auto">
            <a:xfrm>
              <a:off x="2530475" y="6042025"/>
              <a:ext cx="1257300" cy="327025"/>
              <a:chOff x="1234" y="3806"/>
              <a:chExt cx="792" cy="206"/>
            </a:xfrm>
          </p:grpSpPr>
          <p:sp>
            <p:nvSpPr>
              <p:cNvPr id="4380" name="Rectangle 278"/>
              <p:cNvSpPr>
                <a:spLocks noChangeArrowheads="1"/>
              </p:cNvSpPr>
              <p:nvPr/>
            </p:nvSpPr>
            <p:spPr bwMode="auto">
              <a:xfrm>
                <a:off x="1234" y="3806"/>
                <a:ext cx="141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altLang="it-IT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381" name="Rectangle 279"/>
              <p:cNvSpPr>
                <a:spLocks noChangeArrowheads="1"/>
              </p:cNvSpPr>
              <p:nvPr/>
            </p:nvSpPr>
            <p:spPr bwMode="auto">
              <a:xfrm>
                <a:off x="1234" y="3806"/>
                <a:ext cx="16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it-IT" altLang="it-IT" sz="2000">
                    <a:solidFill>
                      <a:srgbClr val="002060"/>
                    </a:solidFill>
                    <a:latin typeface="+mn-lt"/>
                  </a:rPr>
                  <a:t>10</a:t>
                </a:r>
                <a:endParaRPr lang="it-IT" altLang="it-IT" sz="2400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382" name="Rectangle 280"/>
              <p:cNvSpPr>
                <a:spLocks noChangeArrowheads="1"/>
              </p:cNvSpPr>
              <p:nvPr/>
            </p:nvSpPr>
            <p:spPr bwMode="auto">
              <a:xfrm>
                <a:off x="1548" y="3806"/>
                <a:ext cx="152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altLang="it-IT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383" name="Rectangle 281"/>
              <p:cNvSpPr>
                <a:spLocks noChangeArrowheads="1"/>
              </p:cNvSpPr>
              <p:nvPr/>
            </p:nvSpPr>
            <p:spPr bwMode="auto">
              <a:xfrm>
                <a:off x="1559" y="3806"/>
                <a:ext cx="16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it-IT" altLang="it-IT" sz="2000">
                    <a:solidFill>
                      <a:srgbClr val="002060"/>
                    </a:solidFill>
                    <a:latin typeface="+mn-lt"/>
                  </a:rPr>
                  <a:t>20</a:t>
                </a:r>
                <a:endParaRPr lang="it-IT" altLang="it-IT" sz="2400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384" name="Rectangle 282"/>
              <p:cNvSpPr>
                <a:spLocks noChangeArrowheads="1"/>
              </p:cNvSpPr>
              <p:nvPr/>
            </p:nvSpPr>
            <p:spPr bwMode="auto">
              <a:xfrm>
                <a:off x="1862" y="3806"/>
                <a:ext cx="141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altLang="it-IT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385" name="Rectangle 283"/>
              <p:cNvSpPr>
                <a:spLocks noChangeArrowheads="1"/>
              </p:cNvSpPr>
              <p:nvPr/>
            </p:nvSpPr>
            <p:spPr bwMode="auto">
              <a:xfrm>
                <a:off x="1862" y="3818"/>
                <a:ext cx="16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it-IT" altLang="it-IT" sz="2000">
                    <a:solidFill>
                      <a:srgbClr val="002060"/>
                    </a:solidFill>
                    <a:latin typeface="+mn-lt"/>
                  </a:rPr>
                  <a:t>30</a:t>
                </a:r>
                <a:endParaRPr lang="it-IT" altLang="it-IT" sz="2400">
                  <a:solidFill>
                    <a:srgbClr val="002060"/>
                  </a:solidFill>
                  <a:latin typeface="+mn-lt"/>
                </a:endParaRPr>
              </a:p>
            </p:txBody>
          </p:sp>
        </p:grpSp>
        <p:grpSp>
          <p:nvGrpSpPr>
            <p:cNvPr id="4360" name="Group 284"/>
            <p:cNvGrpSpPr>
              <a:grpSpLocks/>
            </p:cNvGrpSpPr>
            <p:nvPr/>
          </p:nvGrpSpPr>
          <p:grpSpPr bwMode="auto">
            <a:xfrm>
              <a:off x="4025901" y="6042025"/>
              <a:ext cx="1274763" cy="327025"/>
              <a:chOff x="2176" y="3806"/>
              <a:chExt cx="803" cy="206"/>
            </a:xfrm>
          </p:grpSpPr>
          <p:sp>
            <p:nvSpPr>
              <p:cNvPr id="4374" name="Rectangle 285"/>
              <p:cNvSpPr>
                <a:spLocks noChangeArrowheads="1"/>
              </p:cNvSpPr>
              <p:nvPr/>
            </p:nvSpPr>
            <p:spPr bwMode="auto">
              <a:xfrm>
                <a:off x="2176" y="3806"/>
                <a:ext cx="152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altLang="it-IT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375" name="Rectangle 286"/>
              <p:cNvSpPr>
                <a:spLocks noChangeArrowheads="1"/>
              </p:cNvSpPr>
              <p:nvPr/>
            </p:nvSpPr>
            <p:spPr bwMode="auto">
              <a:xfrm>
                <a:off x="2187" y="3818"/>
                <a:ext cx="16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it-IT" altLang="it-IT" sz="2000">
                    <a:solidFill>
                      <a:srgbClr val="002060"/>
                    </a:solidFill>
                    <a:latin typeface="+mn-lt"/>
                  </a:rPr>
                  <a:t>40</a:t>
                </a:r>
                <a:endParaRPr lang="it-IT" altLang="it-IT" sz="2400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376" name="Rectangle 287"/>
              <p:cNvSpPr>
                <a:spLocks noChangeArrowheads="1"/>
              </p:cNvSpPr>
              <p:nvPr/>
            </p:nvSpPr>
            <p:spPr bwMode="auto">
              <a:xfrm>
                <a:off x="2501" y="3806"/>
                <a:ext cx="141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altLang="it-IT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377" name="Rectangle 288"/>
              <p:cNvSpPr>
                <a:spLocks noChangeArrowheads="1"/>
              </p:cNvSpPr>
              <p:nvPr/>
            </p:nvSpPr>
            <p:spPr bwMode="auto">
              <a:xfrm>
                <a:off x="2501" y="3818"/>
                <a:ext cx="16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it-IT" altLang="it-IT" sz="2000">
                    <a:solidFill>
                      <a:srgbClr val="002060"/>
                    </a:solidFill>
                    <a:latin typeface="+mn-lt"/>
                  </a:rPr>
                  <a:t>50</a:t>
                </a:r>
                <a:endParaRPr lang="it-IT" altLang="it-IT" sz="2400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378" name="Rectangle 289"/>
              <p:cNvSpPr>
                <a:spLocks noChangeArrowheads="1"/>
              </p:cNvSpPr>
              <p:nvPr/>
            </p:nvSpPr>
            <p:spPr bwMode="auto">
              <a:xfrm>
                <a:off x="2804" y="3806"/>
                <a:ext cx="152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altLang="it-IT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379" name="Rectangle 290"/>
              <p:cNvSpPr>
                <a:spLocks noChangeArrowheads="1"/>
              </p:cNvSpPr>
              <p:nvPr/>
            </p:nvSpPr>
            <p:spPr bwMode="auto">
              <a:xfrm>
                <a:off x="2815" y="3818"/>
                <a:ext cx="16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it-IT" altLang="it-IT" sz="2000">
                    <a:solidFill>
                      <a:srgbClr val="002060"/>
                    </a:solidFill>
                    <a:latin typeface="+mn-lt"/>
                  </a:rPr>
                  <a:t>60</a:t>
                </a:r>
                <a:endParaRPr lang="it-IT" altLang="it-IT" sz="2400">
                  <a:solidFill>
                    <a:srgbClr val="002060"/>
                  </a:solidFill>
                  <a:latin typeface="+mn-lt"/>
                </a:endParaRPr>
              </a:p>
            </p:txBody>
          </p:sp>
        </p:grpSp>
        <p:grpSp>
          <p:nvGrpSpPr>
            <p:cNvPr id="4361" name="Group 291"/>
            <p:cNvGrpSpPr>
              <a:grpSpLocks/>
            </p:cNvGrpSpPr>
            <p:nvPr/>
          </p:nvGrpSpPr>
          <p:grpSpPr bwMode="auto">
            <a:xfrm>
              <a:off x="5503867" y="6042025"/>
              <a:ext cx="1646239" cy="355600"/>
              <a:chOff x="3107" y="3806"/>
              <a:chExt cx="1037" cy="224"/>
            </a:xfrm>
          </p:grpSpPr>
          <p:sp>
            <p:nvSpPr>
              <p:cNvPr id="4368" name="Rectangle 292"/>
              <p:cNvSpPr>
                <a:spLocks noChangeArrowheads="1"/>
              </p:cNvSpPr>
              <p:nvPr/>
            </p:nvSpPr>
            <p:spPr bwMode="auto">
              <a:xfrm>
                <a:off x="3107" y="3806"/>
                <a:ext cx="141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altLang="it-IT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369" name="Rectangle 293"/>
              <p:cNvSpPr>
                <a:spLocks noChangeArrowheads="1"/>
              </p:cNvSpPr>
              <p:nvPr/>
            </p:nvSpPr>
            <p:spPr bwMode="auto">
              <a:xfrm>
                <a:off x="3107" y="3818"/>
                <a:ext cx="16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it-IT" altLang="it-IT" sz="2000">
                    <a:solidFill>
                      <a:srgbClr val="002060"/>
                    </a:solidFill>
                    <a:latin typeface="+mn-lt"/>
                  </a:rPr>
                  <a:t>70</a:t>
                </a:r>
                <a:endParaRPr lang="it-IT" altLang="it-IT" sz="2400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370" name="Rectangle 294"/>
              <p:cNvSpPr>
                <a:spLocks noChangeArrowheads="1"/>
              </p:cNvSpPr>
              <p:nvPr/>
            </p:nvSpPr>
            <p:spPr bwMode="auto">
              <a:xfrm>
                <a:off x="3421" y="3806"/>
                <a:ext cx="152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altLang="it-IT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371" name="Rectangle 295"/>
              <p:cNvSpPr>
                <a:spLocks noChangeArrowheads="1"/>
              </p:cNvSpPr>
              <p:nvPr/>
            </p:nvSpPr>
            <p:spPr bwMode="auto">
              <a:xfrm>
                <a:off x="3432" y="3818"/>
                <a:ext cx="164" cy="19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it-IT" altLang="it-IT" sz="2000">
                    <a:solidFill>
                      <a:srgbClr val="002060"/>
                    </a:solidFill>
                    <a:latin typeface="+mn-lt"/>
                  </a:rPr>
                  <a:t>80</a:t>
                </a:r>
                <a:endParaRPr lang="it-IT" altLang="it-IT" sz="2400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372" name="Rectangle 296"/>
              <p:cNvSpPr>
                <a:spLocks noChangeArrowheads="1"/>
              </p:cNvSpPr>
              <p:nvPr/>
            </p:nvSpPr>
            <p:spPr bwMode="auto">
              <a:xfrm>
                <a:off x="3735" y="3806"/>
                <a:ext cx="141" cy="19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pPr algn="ctr" eaLnBrk="1" hangingPunct="1"/>
                <a:endParaRPr lang="en-US" altLang="it-IT">
                  <a:solidFill>
                    <a:srgbClr val="002060"/>
                  </a:solidFill>
                  <a:latin typeface="+mn-lt"/>
                </a:endParaRPr>
              </a:p>
            </p:txBody>
          </p:sp>
          <p:sp>
            <p:nvSpPr>
              <p:cNvPr id="4373" name="Rectangle 297"/>
              <p:cNvSpPr>
                <a:spLocks noChangeArrowheads="1"/>
              </p:cNvSpPr>
              <p:nvPr/>
            </p:nvSpPr>
            <p:spPr bwMode="auto">
              <a:xfrm>
                <a:off x="3735" y="3818"/>
                <a:ext cx="409" cy="21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 lIns="0" tIns="0" rIns="0" bIns="0">
                <a:spAutoFit/>
              </a:bodyPr>
              <a:lstStyle>
                <a:lvl1pPr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lvl9pPr>
              </a:lstStyle>
              <a:p>
                <a:r>
                  <a:rPr lang="it-IT" altLang="it-IT" sz="2000" dirty="0">
                    <a:solidFill>
                      <a:srgbClr val="002060"/>
                    </a:solidFill>
                    <a:latin typeface="+mn-lt"/>
                  </a:rPr>
                  <a:t>90  aa</a:t>
                </a:r>
                <a:endParaRPr lang="it-IT" altLang="it-IT" sz="2400" dirty="0">
                  <a:solidFill>
                    <a:srgbClr val="002060"/>
                  </a:solidFill>
                  <a:latin typeface="+mn-lt"/>
                </a:endParaRPr>
              </a:p>
            </p:txBody>
          </p:sp>
        </p:grpSp>
        <p:sp>
          <p:nvSpPr>
            <p:cNvPr id="4366" name="Rectangle 302"/>
            <p:cNvSpPr>
              <a:spLocks noChangeArrowheads="1"/>
            </p:cNvSpPr>
            <p:nvPr/>
          </p:nvSpPr>
          <p:spPr bwMode="auto">
            <a:xfrm rot="-5400000">
              <a:off x="654273" y="3317181"/>
              <a:ext cx="2212529" cy="30777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altLang="it-IT" sz="2000" b="1" dirty="0">
                  <a:solidFill>
                    <a:srgbClr val="002060"/>
                  </a:solidFill>
                  <a:latin typeface="+mn-lt"/>
                </a:rPr>
                <a:t>Funzione residua (%)</a:t>
              </a:r>
              <a:endParaRPr lang="it-IT" altLang="it-IT" sz="2400" dirty="0">
                <a:solidFill>
                  <a:srgbClr val="002060"/>
                </a:solidFill>
                <a:latin typeface="+mn-lt"/>
              </a:endParaRPr>
            </a:p>
          </p:txBody>
        </p:sp>
        <p:sp>
          <p:nvSpPr>
            <p:cNvPr id="4367" name="Line 303"/>
            <p:cNvSpPr>
              <a:spLocks noChangeShapeType="1"/>
            </p:cNvSpPr>
            <p:nvPr/>
          </p:nvSpPr>
          <p:spPr bwMode="auto">
            <a:xfrm>
              <a:off x="2651125" y="5605463"/>
              <a:ext cx="1588" cy="271462"/>
            </a:xfrm>
            <a:prstGeom prst="line">
              <a:avLst/>
            </a:prstGeom>
            <a:noFill/>
            <a:ln w="34925">
              <a:solidFill>
                <a:srgbClr val="00206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2060"/>
                </a:solidFill>
              </a:endParaRPr>
            </a:p>
          </p:txBody>
        </p:sp>
        <p:sp>
          <p:nvSpPr>
            <p:cNvPr id="4157" name="Line 61"/>
            <p:cNvSpPr>
              <a:spLocks noChangeShapeType="1"/>
            </p:cNvSpPr>
            <p:nvPr/>
          </p:nvSpPr>
          <p:spPr bwMode="auto">
            <a:xfrm>
              <a:off x="3390106" y="1457325"/>
              <a:ext cx="498475" cy="1009650"/>
            </a:xfrm>
            <a:prstGeom prst="line">
              <a:avLst/>
            </a:prstGeom>
            <a:noFill/>
            <a:ln w="19050">
              <a:solidFill>
                <a:srgbClr val="C0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4156" name="Line 60"/>
            <p:cNvSpPr>
              <a:spLocks noChangeShapeType="1"/>
            </p:cNvSpPr>
            <p:nvPr/>
          </p:nvSpPr>
          <p:spPr bwMode="auto">
            <a:xfrm>
              <a:off x="2892426" y="1301751"/>
              <a:ext cx="498475" cy="136525"/>
            </a:xfrm>
            <a:prstGeom prst="line">
              <a:avLst/>
            </a:prstGeom>
            <a:noFill/>
            <a:ln w="17463">
              <a:solidFill>
                <a:srgbClr val="00B05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305" name="Rectangle 238"/>
            <p:cNvSpPr>
              <a:spLocks noChangeArrowheads="1"/>
            </p:cNvSpPr>
            <p:nvPr/>
          </p:nvSpPr>
          <p:spPr bwMode="auto">
            <a:xfrm>
              <a:off x="2229103" y="5656370"/>
              <a:ext cx="474664" cy="3077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 lIns="0" tIns="0" rIns="0" bIns="0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Arial" charset="0"/>
                  <a:cs typeface="Arial" charset="0"/>
                </a:defRPr>
              </a:lvl9pPr>
            </a:lstStyle>
            <a:p>
              <a:r>
                <a:rPr lang="it-IT" altLang="it-IT" sz="2000" dirty="0">
                  <a:solidFill>
                    <a:srgbClr val="002060"/>
                  </a:solidFill>
                  <a:latin typeface="Times New Roman" charset="0"/>
                </a:rPr>
                <a:t>  0</a:t>
              </a:r>
              <a:endParaRPr lang="it-IT" altLang="it-IT" sz="2400" dirty="0">
                <a:solidFill>
                  <a:srgbClr val="002060"/>
                </a:solidFill>
                <a:latin typeface="Times New Roman" charset="0"/>
              </a:endParaRPr>
            </a:p>
          </p:txBody>
        </p:sp>
      </p:grpSp>
      <p:sp>
        <p:nvSpPr>
          <p:cNvPr id="306" name="Line 15"/>
          <p:cNvSpPr>
            <a:spLocks noChangeShapeType="1"/>
          </p:cNvSpPr>
          <p:nvPr/>
        </p:nvSpPr>
        <p:spPr bwMode="auto">
          <a:xfrm>
            <a:off x="511651" y="1034543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08" name="Text Box 1029"/>
          <p:cNvSpPr txBox="1">
            <a:spLocks noChangeArrowheads="1"/>
          </p:cNvSpPr>
          <p:nvPr/>
        </p:nvSpPr>
        <p:spPr bwMode="auto">
          <a:xfrm>
            <a:off x="3834118" y="6392117"/>
            <a:ext cx="6355081" cy="3385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>
              <a:spcBef>
                <a:spcPct val="50000"/>
              </a:spcBef>
              <a:defRPr/>
            </a:pPr>
            <a:r>
              <a:rPr lang="it-IT" altLang="x-none" sz="1600" i="1" dirty="0">
                <a:solidFill>
                  <a:srgbClr val="002060"/>
                </a:solidFill>
                <a:latin typeface="+mn-lt"/>
              </a:rPr>
              <a:t>Shock </a:t>
            </a:r>
            <a:r>
              <a:rPr lang="it-IT" altLang="x-none" sz="1600" i="1" dirty="0" err="1">
                <a:solidFill>
                  <a:srgbClr val="002060"/>
                </a:solidFill>
                <a:latin typeface="+mn-lt"/>
              </a:rPr>
              <a:t>N</a:t>
            </a:r>
            <a:r>
              <a:rPr lang="it-IT" altLang="x-none" sz="1600" i="1" dirty="0">
                <a:solidFill>
                  <a:srgbClr val="002060"/>
                </a:solidFill>
                <a:latin typeface="+mn-lt"/>
              </a:rPr>
              <a:t> In: </a:t>
            </a:r>
            <a:r>
              <a:rPr lang="it-IT" altLang="x-none" sz="1600" i="1" dirty="0" err="1">
                <a:solidFill>
                  <a:srgbClr val="002060"/>
                </a:solidFill>
                <a:latin typeface="+mn-lt"/>
              </a:rPr>
              <a:t>Finch</a:t>
            </a:r>
            <a:r>
              <a:rPr lang="it-IT" altLang="x-none" sz="1600" i="1" dirty="0">
                <a:solidFill>
                  <a:srgbClr val="002060"/>
                </a:solidFill>
                <a:latin typeface="+mn-lt"/>
              </a:rPr>
              <a:t> CE, </a:t>
            </a:r>
            <a:r>
              <a:rPr lang="it-IT" altLang="x-none" sz="1600" i="1" dirty="0" err="1">
                <a:solidFill>
                  <a:srgbClr val="002060"/>
                </a:solidFill>
                <a:latin typeface="+mn-lt"/>
              </a:rPr>
              <a:t>Handbook</a:t>
            </a:r>
            <a:r>
              <a:rPr lang="it-IT" altLang="x-none" sz="1600" i="1" dirty="0">
                <a:solidFill>
                  <a:srgbClr val="002060"/>
                </a:solidFill>
                <a:latin typeface="+mn-lt"/>
              </a:rPr>
              <a:t> of the </a:t>
            </a:r>
            <a:r>
              <a:rPr lang="it-IT" altLang="x-none" sz="1600" i="1" dirty="0" err="1">
                <a:solidFill>
                  <a:srgbClr val="002060"/>
                </a:solidFill>
                <a:latin typeface="+mn-lt"/>
              </a:rPr>
              <a:t>biology</a:t>
            </a:r>
            <a:r>
              <a:rPr lang="it-IT" altLang="x-none" sz="1600" i="1" dirty="0">
                <a:solidFill>
                  <a:srgbClr val="002060"/>
                </a:solidFill>
                <a:latin typeface="+mn-lt"/>
              </a:rPr>
              <a:t> of </a:t>
            </a:r>
            <a:r>
              <a:rPr lang="it-IT" altLang="x-none" sz="1600" i="1" dirty="0" err="1">
                <a:solidFill>
                  <a:srgbClr val="002060"/>
                </a:solidFill>
                <a:latin typeface="+mn-lt"/>
              </a:rPr>
              <a:t>aging</a:t>
            </a:r>
            <a:r>
              <a:rPr lang="it-IT" altLang="x-none" sz="1600" i="1" dirty="0">
                <a:solidFill>
                  <a:srgbClr val="002060"/>
                </a:solidFill>
                <a:latin typeface="+mn-lt"/>
              </a:rPr>
              <a:t>. New York, 1985</a:t>
            </a:r>
            <a:endParaRPr lang="en-US" altLang="x-none" sz="1600" i="1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66645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sellaDiTesto 2"/>
          <p:cNvSpPr txBox="1"/>
          <p:nvPr/>
        </p:nvSpPr>
        <p:spPr>
          <a:xfrm>
            <a:off x="0" y="164958"/>
            <a:ext cx="1028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Perché sono importati le modificazioni                               dell’invecchiamento fisiologico?</a:t>
            </a:r>
          </a:p>
        </p:txBody>
      </p:sp>
      <p:sp>
        <p:nvSpPr>
          <p:cNvPr id="4" name="Line 15"/>
          <p:cNvSpPr>
            <a:spLocks noChangeShapeType="1"/>
          </p:cNvSpPr>
          <p:nvPr/>
        </p:nvSpPr>
        <p:spPr bwMode="auto">
          <a:xfrm>
            <a:off x="462490" y="1280357"/>
            <a:ext cx="9240838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963771" y="1757346"/>
            <a:ext cx="865716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>
                <a:solidFill>
                  <a:srgbClr val="002060"/>
                </a:solidFill>
              </a:rPr>
              <a:t>L’invecchiamento fisiologico dei vari organi ed apparati provoca una:</a:t>
            </a:r>
          </a:p>
          <a:p>
            <a:pPr marL="342900" indent="-342900">
              <a:buFont typeface="Wingdings" charset="2"/>
              <a:buChar char="§"/>
            </a:pPr>
            <a:r>
              <a:rPr lang="it-IT" sz="2400" i="1" dirty="0">
                <a:solidFill>
                  <a:srgbClr val="002060"/>
                </a:solidFill>
              </a:rPr>
              <a:t>riduzione delle capacità funzionali residue </a:t>
            </a:r>
          </a:p>
          <a:p>
            <a:pPr marL="360363" indent="-360363">
              <a:buFont typeface="Wingdings" charset="2"/>
              <a:buChar char="§"/>
            </a:pPr>
            <a:r>
              <a:rPr lang="it-IT" sz="2400" i="1" dirty="0">
                <a:solidFill>
                  <a:srgbClr val="002060"/>
                </a:solidFill>
              </a:rPr>
              <a:t>riduzione adeguata all’economia generale dell’organismo anziano</a:t>
            </a:r>
          </a:p>
          <a:p>
            <a:pPr marL="360363" indent="-360363">
              <a:buFont typeface="Wingdings" charset="2"/>
              <a:buChar char="§"/>
            </a:pPr>
            <a:r>
              <a:rPr lang="it-IT" sz="2400" i="1" dirty="0">
                <a:solidFill>
                  <a:srgbClr val="002060"/>
                </a:solidFill>
              </a:rPr>
              <a:t>mantenimento nella norma dei parametri </a:t>
            </a:r>
            <a:r>
              <a:rPr lang="it-IT" sz="2400" i="1" dirty="0" err="1">
                <a:solidFill>
                  <a:srgbClr val="002060"/>
                </a:solidFill>
              </a:rPr>
              <a:t>bioumorali</a:t>
            </a:r>
            <a:endParaRPr lang="it-IT" sz="2400" i="1" dirty="0">
              <a:solidFill>
                <a:srgbClr val="00206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726777" y="3803994"/>
            <a:ext cx="713115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600" dirty="0">
                <a:solidFill>
                  <a:srgbClr val="002060"/>
                </a:solidFill>
              </a:rPr>
              <a:t>Le modificazioni </a:t>
            </a:r>
            <a:r>
              <a:rPr lang="it-IT" sz="2600" dirty="0" err="1">
                <a:solidFill>
                  <a:srgbClr val="002060"/>
                </a:solidFill>
              </a:rPr>
              <a:t>anatomo</a:t>
            </a:r>
            <a:r>
              <a:rPr lang="it-IT" sz="2600" dirty="0">
                <a:solidFill>
                  <a:srgbClr val="002060"/>
                </a:solidFill>
              </a:rPr>
              <a:t>-funzionali età-dipendenti dei vari organi ed apparati sono in grado, tuttavia,  di condizionare la prognosi in caso di                           malattie acute e/o croniche </a:t>
            </a:r>
          </a:p>
        </p:txBody>
      </p:sp>
    </p:spTree>
    <p:extLst>
      <p:ext uri="{BB962C8B-B14F-4D97-AF65-F5344CB8AC3E}">
        <p14:creationId xmlns:p14="http://schemas.microsoft.com/office/powerpoint/2010/main" val="295370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olo 1">
            <a:extLst>
              <a:ext uri="{FF2B5EF4-FFF2-40B4-BE49-F238E27FC236}">
                <a16:creationId xmlns:a16="http://schemas.microsoft.com/office/drawing/2014/main" id="{D762A1DB-E7F8-4244-97C8-6E3D3D1CC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91200" y="47098"/>
            <a:ext cx="10372725" cy="1118444"/>
          </a:xfrm>
        </p:spPr>
        <p:txBody>
          <a:bodyPr>
            <a:norm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+mn-lt"/>
              </a:rPr>
              <a:t>Gli effetti dell’età sulla resistenza dell’ospite                                                                   e la tolleranza alla </a:t>
            </a:r>
            <a:r>
              <a:rPr lang="it-IT" sz="2800" b="1">
                <a:solidFill>
                  <a:srgbClr val="002060"/>
                </a:solidFill>
                <a:latin typeface="+mn-lt"/>
              </a:rPr>
              <a:t>malattia indotta da </a:t>
            </a:r>
            <a:r>
              <a:rPr lang="it-IT" sz="2800" b="1" dirty="0">
                <a:solidFill>
                  <a:srgbClr val="002060"/>
                </a:solidFill>
                <a:latin typeface="+mn-lt"/>
              </a:rPr>
              <a:t>COVID-19</a:t>
            </a:r>
            <a:endParaRPr lang="it-IT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11E7C5E-A912-FD40-B1D4-71668577AA11}"/>
              </a:ext>
            </a:extLst>
          </p:cNvPr>
          <p:cNvSpPr/>
          <p:nvPr/>
        </p:nvSpPr>
        <p:spPr>
          <a:xfrm>
            <a:off x="7302494" y="6258163"/>
            <a:ext cx="261718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 err="1">
                <a:solidFill>
                  <a:srgbClr val="002060"/>
                </a:solidFill>
                <a:cs typeface="Arial"/>
              </a:rPr>
              <a:t>Mok</a:t>
            </a:r>
            <a:r>
              <a:rPr lang="it-IT" sz="1600" i="1" dirty="0">
                <a:solidFill>
                  <a:srgbClr val="002060"/>
                </a:solidFill>
                <a:cs typeface="Arial"/>
              </a:rPr>
              <a:t> DZ </a:t>
            </a:r>
            <a:r>
              <a:rPr lang="en-US" sz="1600" i="1" dirty="0">
                <a:solidFill>
                  <a:srgbClr val="002060"/>
                </a:solidFill>
                <a:cs typeface="Arial"/>
              </a:rPr>
              <a:t>et al. FEBS 2020</a:t>
            </a:r>
            <a:endParaRPr lang="it-IT" sz="1600" i="1" dirty="0">
              <a:solidFill>
                <a:srgbClr val="002060"/>
              </a:solidFill>
              <a:cs typeface="Arial"/>
            </a:endParaRPr>
          </a:p>
        </p:txBody>
      </p:sp>
      <p:pic>
        <p:nvPicPr>
          <p:cNvPr id="2" name="Immagine 1" descr="Senza tito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689" y="1655425"/>
            <a:ext cx="4554990" cy="4019109"/>
          </a:xfrm>
          <a:prstGeom prst="rect">
            <a:avLst/>
          </a:prstGeom>
        </p:spPr>
      </p:pic>
      <p:pic>
        <p:nvPicPr>
          <p:cNvPr id="3" name="Immagine 2" descr="Senza tito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645" y="1688603"/>
            <a:ext cx="4705518" cy="3984138"/>
          </a:xfrm>
          <a:prstGeom prst="rect">
            <a:avLst/>
          </a:prstGeom>
        </p:spPr>
      </p:pic>
      <p:sp>
        <p:nvSpPr>
          <p:cNvPr id="8" name="Line 7"/>
          <p:cNvSpPr>
            <a:spLocks noChangeShapeType="1"/>
          </p:cNvSpPr>
          <p:nvPr/>
        </p:nvSpPr>
        <p:spPr bwMode="auto">
          <a:xfrm>
            <a:off x="505618" y="1143317"/>
            <a:ext cx="9275763" cy="22225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65671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505618" y="1143317"/>
            <a:ext cx="9275763" cy="22225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956677" y="2296152"/>
            <a:ext cx="8229600" cy="138499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it-IT" sz="2800" dirty="0">
                <a:solidFill>
                  <a:schemeClr val="bg1"/>
                </a:solidFill>
              </a:rPr>
              <a:t>Invecchiamento fisiologico: la Vulnerabilità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it-IT" sz="2800" dirty="0">
                <a:solidFill>
                  <a:srgbClr val="002060"/>
                </a:solidFill>
              </a:rPr>
              <a:t>Invecchiamento patologico: la Fragilità</a:t>
            </a:r>
          </a:p>
        </p:txBody>
      </p:sp>
      <p:sp>
        <p:nvSpPr>
          <p:cNvPr id="6" name="CasellaDiTesto 5"/>
          <p:cNvSpPr txBox="1"/>
          <p:nvPr/>
        </p:nvSpPr>
        <p:spPr>
          <a:xfrm flipH="1">
            <a:off x="3998287" y="578810"/>
            <a:ext cx="488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1" y="285331"/>
            <a:ext cx="10286999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b="1" dirty="0">
                <a:solidFill>
                  <a:srgbClr val="002060"/>
                </a:solidFill>
                <a:latin typeface="+mn-lt"/>
              </a:rPr>
              <a:t>Le cause della maggiore mortalità degli anziani COVID-19</a:t>
            </a:r>
            <a:r>
              <a:rPr lang="it-IT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621253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207107"/>
            <a:ext cx="1028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2800" b="1" dirty="0" err="1">
                <a:solidFill>
                  <a:srgbClr val="002060"/>
                </a:solidFill>
              </a:rPr>
              <a:t>Invecchiamento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patologico</a:t>
            </a:r>
            <a:endParaRPr lang="en-US" altLang="x-none" sz="2800" b="1" dirty="0">
              <a:solidFill>
                <a:srgbClr val="002060"/>
              </a:solidFill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448014" y="906731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3" name="Gruppo 12"/>
          <p:cNvGrpSpPr/>
          <p:nvPr/>
        </p:nvGrpSpPr>
        <p:grpSpPr>
          <a:xfrm>
            <a:off x="2542218" y="1431594"/>
            <a:ext cx="5202564" cy="4521734"/>
            <a:chOff x="3453259" y="1836139"/>
            <a:chExt cx="5285482" cy="4556820"/>
          </a:xfrm>
        </p:grpSpPr>
        <p:grpSp>
          <p:nvGrpSpPr>
            <p:cNvPr id="16" name="Gruppo 15"/>
            <p:cNvGrpSpPr/>
            <p:nvPr/>
          </p:nvGrpSpPr>
          <p:grpSpPr>
            <a:xfrm>
              <a:off x="3453259" y="1836139"/>
              <a:ext cx="5285482" cy="4556820"/>
              <a:chOff x="3453259" y="1836139"/>
              <a:chExt cx="5285482" cy="4556820"/>
            </a:xfrm>
          </p:grpSpPr>
          <p:graphicFrame>
            <p:nvGraphicFramePr>
              <p:cNvPr id="20" name="Object 1031"/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141505163"/>
                  </p:ext>
                </p:extLst>
              </p:nvPr>
            </p:nvGraphicFramePr>
            <p:xfrm>
              <a:off x="5668172" y="3365791"/>
              <a:ext cx="831190" cy="822751"/>
            </p:xfrm>
            <a:graphic>
              <a:graphicData uri="http://schemas.openxmlformats.org/presentationml/2006/ole">
                <mc:AlternateContent xmlns:mc="http://schemas.openxmlformats.org/markup-compatibility/2006">
                  <mc:Choice xmlns:v="urn:schemas-microsoft-com:vml" Requires="v">
                    <p:oleObj name="Immagine bitmap" r:id="rId3" imgW="971591" imgH="961910" progId="Paint.Picture">
                      <p:embed/>
                    </p:oleObj>
                  </mc:Choice>
                  <mc:Fallback>
                    <p:oleObj name="Immagine bitmap" r:id="rId3" imgW="971591" imgH="961910" progId="Paint.Picture">
                      <p:embed/>
                      <p:pic>
                        <p:nvPicPr>
                          <p:cNvPr id="0" name=""/>
                          <p:cNvPicPr>
                            <a:picLocks noChangeAspect="1" noChangeArrowheads="1"/>
                          </p:cNvPicPr>
                          <p:nvPr/>
                        </p:nvPicPr>
                        <p:blipFill>
                          <a:blip r:embed="rId4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/>
                          <a:stretch>
                            <a:fillRect/>
                          </a:stretch>
                        </p:blipFill>
                        <p:spPr bwMode="auto">
                          <a:xfrm>
                            <a:off x="5668172" y="3365791"/>
                            <a:ext cx="831190" cy="822751"/>
                          </a:xfrm>
                          <a:prstGeom prst="rect">
                            <a:avLst/>
                          </a:prstGeom>
                          <a:noFill/>
                          <a:ln>
                            <a:noFill/>
                          </a:ln>
                          <a:effectLst/>
                        </p:spPr>
                      </p:pic>
                    </p:oleObj>
                  </mc:Fallback>
                </mc:AlternateContent>
              </a:graphicData>
            </a:graphic>
          </p:graphicFrame>
          <p:grpSp>
            <p:nvGrpSpPr>
              <p:cNvPr id="21" name="Gruppo 20"/>
              <p:cNvGrpSpPr/>
              <p:nvPr/>
            </p:nvGrpSpPr>
            <p:grpSpPr>
              <a:xfrm>
                <a:off x="3453259" y="1836139"/>
                <a:ext cx="5285482" cy="4556820"/>
                <a:chOff x="2460120" y="1687283"/>
                <a:chExt cx="5285482" cy="4556820"/>
              </a:xfrm>
            </p:grpSpPr>
            <p:sp>
              <p:nvSpPr>
                <p:cNvPr id="2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3256315" y="2761344"/>
                  <a:ext cx="597352" cy="465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it-IT" altLang="x-none" sz="2400" b="1" dirty="0">
                      <a:solidFill>
                        <a:srgbClr val="002060"/>
                      </a:solidFill>
                    </a:rPr>
                    <a:t>Età</a:t>
                  </a:r>
                </a:p>
              </p:txBody>
            </p:sp>
            <p:sp>
              <p:nvSpPr>
                <p:cNvPr id="2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360092" y="5112117"/>
                  <a:ext cx="1461072" cy="3982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>
                    <a:lnSpc>
                      <a:spcPct val="80000"/>
                    </a:lnSpc>
                  </a:pPr>
                  <a:r>
                    <a:rPr lang="it-IT" altLang="x-none" sz="2400" b="1">
                      <a:solidFill>
                        <a:srgbClr val="002060"/>
                      </a:solidFill>
                    </a:rPr>
                    <a:t>Ambiente</a:t>
                  </a:r>
                  <a:endParaRPr lang="it-IT" altLang="x-none" sz="24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4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5787669" y="2761709"/>
                  <a:ext cx="1626076" cy="465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CC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it-IT" altLang="x-none" sz="2400" b="1">
                      <a:solidFill>
                        <a:srgbClr val="002060"/>
                      </a:solidFill>
                    </a:rPr>
                    <a:t>Stile di vita</a:t>
                  </a:r>
                  <a:endParaRPr lang="it-IT" altLang="x-none" sz="24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5" name="Oval 4"/>
                <p:cNvSpPr>
                  <a:spLocks noChangeArrowheads="1"/>
                </p:cNvSpPr>
                <p:nvPr/>
              </p:nvSpPr>
              <p:spPr bwMode="auto">
                <a:xfrm>
                  <a:off x="4426437" y="1687283"/>
                  <a:ext cx="3319165" cy="3150394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 sz="1519"/>
                </a:p>
              </p:txBody>
            </p:sp>
            <p:sp>
              <p:nvSpPr>
                <p:cNvPr id="26" name="Oval 5"/>
                <p:cNvSpPr>
                  <a:spLocks noChangeArrowheads="1"/>
                </p:cNvSpPr>
                <p:nvPr/>
              </p:nvSpPr>
              <p:spPr bwMode="auto">
                <a:xfrm>
                  <a:off x="2460120" y="1702017"/>
                  <a:ext cx="3288358" cy="3150394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 sz="1519"/>
                </a:p>
              </p:txBody>
            </p:sp>
            <p:sp>
              <p:nvSpPr>
                <p:cNvPr id="27" name="Oval 7"/>
                <p:cNvSpPr>
                  <a:spLocks noChangeArrowheads="1"/>
                </p:cNvSpPr>
                <p:nvPr/>
              </p:nvSpPr>
              <p:spPr bwMode="auto">
                <a:xfrm>
                  <a:off x="3372287" y="3093709"/>
                  <a:ext cx="3341935" cy="3150394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 sz="1519"/>
                </a:p>
              </p:txBody>
            </p:sp>
          </p:grpSp>
        </p:grpSp>
        <p:grpSp>
          <p:nvGrpSpPr>
            <p:cNvPr id="17" name="Gruppo 16"/>
            <p:cNvGrpSpPr/>
            <p:nvPr/>
          </p:nvGrpSpPr>
          <p:grpSpPr>
            <a:xfrm>
              <a:off x="4115701" y="1850873"/>
              <a:ext cx="3989914" cy="3733800"/>
              <a:chOff x="4115701" y="1850873"/>
              <a:chExt cx="3989914" cy="3733800"/>
            </a:xfrm>
          </p:grpSpPr>
          <p:sp>
            <p:nvSpPr>
              <p:cNvPr id="18" name="Oval 7"/>
              <p:cNvSpPr>
                <a:spLocks noChangeArrowheads="1"/>
              </p:cNvSpPr>
              <p:nvPr/>
            </p:nvSpPr>
            <p:spPr bwMode="auto">
              <a:xfrm>
                <a:off x="4144803" y="1850873"/>
                <a:ext cx="3960812" cy="37338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/>
              </a:p>
            </p:txBody>
          </p:sp>
          <p:sp>
            <p:nvSpPr>
              <p:cNvPr id="19" name="CasellaDiTesto 18"/>
              <p:cNvSpPr txBox="1"/>
              <p:nvPr/>
            </p:nvSpPr>
            <p:spPr>
              <a:xfrm>
                <a:off x="4115701" y="3513840"/>
                <a:ext cx="3936129" cy="589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3200" b="1" dirty="0">
                    <a:solidFill>
                      <a:srgbClr val="FF0000"/>
                    </a:solidFill>
                  </a:rPr>
                  <a:t>Malattia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250681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0" name="Text Box 2"/>
          <p:cNvSpPr txBox="1">
            <a:spLocks noChangeArrowheads="1"/>
          </p:cNvSpPr>
          <p:nvPr/>
        </p:nvSpPr>
        <p:spPr bwMode="auto">
          <a:xfrm>
            <a:off x="-12223" y="361754"/>
            <a:ext cx="1028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x-none" sz="2800" b="1" dirty="0" err="1">
                <a:solidFill>
                  <a:srgbClr val="002060"/>
                </a:solidFill>
              </a:rPr>
              <a:t>Invecchiamento</a:t>
            </a:r>
            <a:r>
              <a:rPr lang="en-GB" altLang="x-none" sz="2800" b="1" dirty="0">
                <a:solidFill>
                  <a:srgbClr val="002060"/>
                </a:solidFill>
              </a:rPr>
              <a:t> </a:t>
            </a:r>
            <a:r>
              <a:rPr lang="en-GB" altLang="x-none" sz="2800" b="1" dirty="0" err="1">
                <a:solidFill>
                  <a:srgbClr val="002060"/>
                </a:solidFill>
              </a:rPr>
              <a:t>patologico</a:t>
            </a:r>
            <a:endParaRPr lang="en-GB" altLang="x-none" sz="2800" b="1" dirty="0">
              <a:solidFill>
                <a:srgbClr val="002060"/>
              </a:solidFill>
            </a:endParaRPr>
          </a:p>
        </p:txBody>
      </p:sp>
      <p:sp>
        <p:nvSpPr>
          <p:cNvPr id="913411" name="Text Box 3"/>
          <p:cNvSpPr txBox="1">
            <a:spLocks noChangeArrowheads="1"/>
          </p:cNvSpPr>
          <p:nvPr/>
        </p:nvSpPr>
        <p:spPr bwMode="auto">
          <a:xfrm>
            <a:off x="7830443" y="601950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it-IT" altLang="x-none" sz="1350">
              <a:solidFill>
                <a:srgbClr val="0000CC"/>
              </a:solidFill>
            </a:endParaRPr>
          </a:p>
        </p:txBody>
      </p:sp>
      <p:sp>
        <p:nvSpPr>
          <p:cNvPr id="913439" name="Line 31"/>
          <p:cNvSpPr>
            <a:spLocks noChangeShapeType="1"/>
          </p:cNvSpPr>
          <p:nvPr/>
        </p:nvSpPr>
        <p:spPr bwMode="auto">
          <a:xfrm flipV="1">
            <a:off x="6042273" y="5696696"/>
            <a:ext cx="0" cy="606772"/>
          </a:xfrm>
          <a:prstGeom prst="line">
            <a:avLst/>
          </a:prstGeom>
          <a:noFill/>
          <a:ln w="28575">
            <a:solidFill>
              <a:srgbClr val="F8F8F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913479" name="Text Box 71"/>
          <p:cNvSpPr txBox="1">
            <a:spLocks noChangeArrowheads="1"/>
          </p:cNvSpPr>
          <p:nvPr/>
        </p:nvSpPr>
        <p:spPr bwMode="auto">
          <a:xfrm>
            <a:off x="7740865" y="4407654"/>
            <a:ext cx="2226171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x-none" sz="2000" b="1" dirty="0" err="1">
                <a:solidFill>
                  <a:srgbClr val="FF0000"/>
                </a:solidFill>
              </a:rPr>
              <a:t>Invecchiamento</a:t>
            </a:r>
            <a:endParaRPr lang="en-US" altLang="x-none" sz="2000" b="1" dirty="0">
              <a:solidFill>
                <a:srgbClr val="FF0000"/>
              </a:solidFill>
            </a:endParaRPr>
          </a:p>
          <a:p>
            <a:pPr algn="l"/>
            <a:r>
              <a:rPr lang="en-US" altLang="x-none" sz="2000" b="1" dirty="0" err="1">
                <a:solidFill>
                  <a:srgbClr val="FF0000"/>
                </a:solidFill>
              </a:rPr>
              <a:t>patologico</a:t>
            </a:r>
            <a:r>
              <a:rPr lang="en-US" altLang="x-none" sz="2000" b="1" dirty="0">
                <a:solidFill>
                  <a:srgbClr val="FF0000"/>
                </a:solidFill>
              </a:rPr>
              <a:t>  </a:t>
            </a:r>
          </a:p>
          <a:p>
            <a:pPr algn="l"/>
            <a:endParaRPr lang="en-US" altLang="x-none" sz="2000" b="1" dirty="0">
              <a:solidFill>
                <a:srgbClr val="FF0000"/>
              </a:solidFill>
            </a:endParaRPr>
          </a:p>
        </p:txBody>
      </p:sp>
      <p:grpSp>
        <p:nvGrpSpPr>
          <p:cNvPr id="913412" name="Group 4"/>
          <p:cNvGrpSpPr>
            <a:grpSpLocks/>
          </p:cNvGrpSpPr>
          <p:nvPr/>
        </p:nvGrpSpPr>
        <p:grpSpPr bwMode="auto">
          <a:xfrm>
            <a:off x="2249287" y="1507897"/>
            <a:ext cx="6200736" cy="4529936"/>
            <a:chOff x="1238" y="804"/>
            <a:chExt cx="4450" cy="2955"/>
          </a:xfrm>
        </p:grpSpPr>
        <p:grpSp>
          <p:nvGrpSpPr>
            <p:cNvPr id="913413" name="Group 5"/>
            <p:cNvGrpSpPr>
              <a:grpSpLocks/>
            </p:cNvGrpSpPr>
            <p:nvPr/>
          </p:nvGrpSpPr>
          <p:grpSpPr bwMode="auto">
            <a:xfrm>
              <a:off x="1238" y="804"/>
              <a:ext cx="4450" cy="2892"/>
              <a:chOff x="1238" y="804"/>
              <a:chExt cx="4450" cy="2892"/>
            </a:xfrm>
          </p:grpSpPr>
          <p:grpSp>
            <p:nvGrpSpPr>
              <p:cNvPr id="913414" name="Group 6"/>
              <p:cNvGrpSpPr>
                <a:grpSpLocks/>
              </p:cNvGrpSpPr>
              <p:nvPr/>
            </p:nvGrpSpPr>
            <p:grpSpPr bwMode="auto">
              <a:xfrm>
                <a:off x="1238" y="804"/>
                <a:ext cx="4450" cy="2820"/>
                <a:chOff x="950" y="804"/>
                <a:chExt cx="4450" cy="2820"/>
              </a:xfrm>
            </p:grpSpPr>
            <p:sp>
              <p:nvSpPr>
                <p:cNvPr id="913415" name="Line 7"/>
                <p:cNvSpPr>
                  <a:spLocks noChangeShapeType="1"/>
                </p:cNvSpPr>
                <p:nvPr/>
              </p:nvSpPr>
              <p:spPr bwMode="auto">
                <a:xfrm>
                  <a:off x="950" y="804"/>
                  <a:ext cx="82" cy="282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 sz="1519"/>
                </a:p>
              </p:txBody>
            </p:sp>
            <p:sp>
              <p:nvSpPr>
                <p:cNvPr id="913416" name="Line 8"/>
                <p:cNvSpPr>
                  <a:spLocks noChangeShapeType="1"/>
                </p:cNvSpPr>
                <p:nvPr/>
              </p:nvSpPr>
              <p:spPr bwMode="auto">
                <a:xfrm>
                  <a:off x="1044" y="3624"/>
                  <a:ext cx="4356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 sz="1519"/>
                </a:p>
              </p:txBody>
            </p:sp>
          </p:grpSp>
          <p:sp>
            <p:nvSpPr>
              <p:cNvPr id="913417" name="Line 9"/>
              <p:cNvSpPr>
                <a:spLocks noChangeShapeType="1"/>
              </p:cNvSpPr>
              <p:nvPr/>
            </p:nvSpPr>
            <p:spPr bwMode="auto">
              <a:xfrm>
                <a:off x="1800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913418" name="Line 10"/>
              <p:cNvSpPr>
                <a:spLocks noChangeShapeType="1"/>
              </p:cNvSpPr>
              <p:nvPr/>
            </p:nvSpPr>
            <p:spPr bwMode="auto">
              <a:xfrm>
                <a:off x="2292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913419" name="Line 11"/>
              <p:cNvSpPr>
                <a:spLocks noChangeShapeType="1"/>
              </p:cNvSpPr>
              <p:nvPr/>
            </p:nvSpPr>
            <p:spPr bwMode="auto">
              <a:xfrm>
                <a:off x="2760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913420" name="Line 12"/>
              <p:cNvSpPr>
                <a:spLocks noChangeShapeType="1"/>
              </p:cNvSpPr>
              <p:nvPr/>
            </p:nvSpPr>
            <p:spPr bwMode="auto">
              <a:xfrm>
                <a:off x="3228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913421" name="Line 13"/>
              <p:cNvSpPr>
                <a:spLocks noChangeShapeType="1"/>
              </p:cNvSpPr>
              <p:nvPr/>
            </p:nvSpPr>
            <p:spPr bwMode="auto">
              <a:xfrm>
                <a:off x="3720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913422" name="Line 14"/>
              <p:cNvSpPr>
                <a:spLocks noChangeShapeType="1"/>
              </p:cNvSpPr>
              <p:nvPr/>
            </p:nvSpPr>
            <p:spPr bwMode="auto">
              <a:xfrm>
                <a:off x="4224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913423" name="Line 15"/>
              <p:cNvSpPr>
                <a:spLocks noChangeShapeType="1"/>
              </p:cNvSpPr>
              <p:nvPr/>
            </p:nvSpPr>
            <p:spPr bwMode="auto">
              <a:xfrm>
                <a:off x="4680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913424" name="Line 16"/>
              <p:cNvSpPr>
                <a:spLocks noChangeShapeType="1"/>
              </p:cNvSpPr>
              <p:nvPr/>
            </p:nvSpPr>
            <p:spPr bwMode="auto">
              <a:xfrm>
                <a:off x="5160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</p:grpSp>
        <p:sp>
          <p:nvSpPr>
            <p:cNvPr id="913425" name="Line 17"/>
            <p:cNvSpPr>
              <a:spLocks noChangeShapeType="1"/>
            </p:cNvSpPr>
            <p:nvPr/>
          </p:nvSpPr>
          <p:spPr bwMode="auto">
            <a:xfrm>
              <a:off x="5688" y="3627"/>
              <a:ext cx="0" cy="13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519"/>
            </a:p>
          </p:txBody>
        </p:sp>
      </p:grpSp>
      <p:sp>
        <p:nvSpPr>
          <p:cNvPr id="913426" name="Line 18"/>
          <p:cNvSpPr>
            <a:spLocks noChangeShapeType="1"/>
          </p:cNvSpPr>
          <p:nvPr/>
        </p:nvSpPr>
        <p:spPr bwMode="auto">
          <a:xfrm>
            <a:off x="2178538" y="4136727"/>
            <a:ext cx="199579" cy="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27" name="Freeform 19"/>
          <p:cNvSpPr>
            <a:spLocks/>
          </p:cNvSpPr>
          <p:nvPr/>
        </p:nvSpPr>
        <p:spPr bwMode="auto">
          <a:xfrm>
            <a:off x="2388245" y="1507802"/>
            <a:ext cx="5336381" cy="2539603"/>
          </a:xfrm>
          <a:custGeom>
            <a:avLst/>
            <a:gdLst>
              <a:gd name="T0" fmla="*/ 0 w 3575"/>
              <a:gd name="T1" fmla="*/ 991 h 1961"/>
              <a:gd name="T2" fmla="*/ 580 w 3575"/>
              <a:gd name="T3" fmla="*/ 0 h 1961"/>
              <a:gd name="T4" fmla="*/ 2473 w 3575"/>
              <a:gd name="T5" fmla="*/ 245 h 1961"/>
              <a:gd name="T6" fmla="*/ 3574 w 3575"/>
              <a:gd name="T7" fmla="*/ 676 h 1961"/>
              <a:gd name="T8" fmla="*/ 3575 w 3575"/>
              <a:gd name="T9" fmla="*/ 1961 h 1961"/>
              <a:gd name="T10" fmla="*/ 2856 w 3575"/>
              <a:gd name="T11" fmla="*/ 1169 h 1961"/>
              <a:gd name="T12" fmla="*/ 2832 w 3575"/>
              <a:gd name="T13" fmla="*/ 1145 h 1961"/>
              <a:gd name="T14" fmla="*/ 2460 w 3575"/>
              <a:gd name="T15" fmla="*/ 737 h 1961"/>
              <a:gd name="T16" fmla="*/ 587 w 3575"/>
              <a:gd name="T17" fmla="*/ 317 h 1961"/>
              <a:gd name="T18" fmla="*/ 0 w 3575"/>
              <a:gd name="T19" fmla="*/ 1344 h 19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575" h="1961">
                <a:moveTo>
                  <a:pt x="0" y="991"/>
                </a:moveTo>
                <a:lnTo>
                  <a:pt x="580" y="0"/>
                </a:lnTo>
                <a:lnTo>
                  <a:pt x="2473" y="245"/>
                </a:lnTo>
                <a:lnTo>
                  <a:pt x="3574" y="676"/>
                </a:lnTo>
                <a:lnTo>
                  <a:pt x="3575" y="1961"/>
                </a:lnTo>
                <a:lnTo>
                  <a:pt x="2856" y="1169"/>
                </a:lnTo>
                <a:lnTo>
                  <a:pt x="2832" y="1145"/>
                </a:lnTo>
                <a:lnTo>
                  <a:pt x="2460" y="737"/>
                </a:lnTo>
                <a:lnTo>
                  <a:pt x="587" y="317"/>
                </a:lnTo>
                <a:lnTo>
                  <a:pt x="0" y="1344"/>
                </a:lnTo>
              </a:path>
            </a:pathLst>
          </a:cu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grpSp>
        <p:nvGrpSpPr>
          <p:cNvPr id="913428" name="Group 20"/>
          <p:cNvGrpSpPr>
            <a:grpSpLocks/>
          </p:cNvGrpSpPr>
          <p:nvPr/>
        </p:nvGrpSpPr>
        <p:grpSpPr bwMode="auto">
          <a:xfrm>
            <a:off x="2807495" y="5992530"/>
            <a:ext cx="5126321" cy="399787"/>
            <a:chOff x="1670" y="3780"/>
            <a:chExt cx="3679" cy="261"/>
          </a:xfrm>
        </p:grpSpPr>
        <p:sp>
          <p:nvSpPr>
            <p:cNvPr id="913429" name="Text Box 21"/>
            <p:cNvSpPr txBox="1">
              <a:spLocks noChangeArrowheads="1"/>
            </p:cNvSpPr>
            <p:nvPr/>
          </p:nvSpPr>
          <p:spPr bwMode="auto">
            <a:xfrm>
              <a:off x="1670" y="3780"/>
              <a:ext cx="31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000" dirty="0">
                  <a:solidFill>
                    <a:srgbClr val="002060"/>
                  </a:solidFill>
                </a:rPr>
                <a:t>20</a:t>
              </a:r>
            </a:p>
          </p:txBody>
        </p:sp>
        <p:sp>
          <p:nvSpPr>
            <p:cNvPr id="913430" name="Text Box 22"/>
            <p:cNvSpPr txBox="1">
              <a:spLocks noChangeArrowheads="1"/>
            </p:cNvSpPr>
            <p:nvPr/>
          </p:nvSpPr>
          <p:spPr bwMode="auto">
            <a:xfrm>
              <a:off x="2162" y="3780"/>
              <a:ext cx="31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000">
                  <a:solidFill>
                    <a:srgbClr val="002060"/>
                  </a:solidFill>
                </a:rPr>
                <a:t>30</a:t>
              </a:r>
            </a:p>
          </p:txBody>
        </p:sp>
        <p:sp>
          <p:nvSpPr>
            <p:cNvPr id="913431" name="Text Box 23"/>
            <p:cNvSpPr txBox="1">
              <a:spLocks noChangeArrowheads="1"/>
            </p:cNvSpPr>
            <p:nvPr/>
          </p:nvSpPr>
          <p:spPr bwMode="auto">
            <a:xfrm>
              <a:off x="2629" y="3780"/>
              <a:ext cx="31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000">
                  <a:solidFill>
                    <a:srgbClr val="002060"/>
                  </a:solidFill>
                </a:rPr>
                <a:t>40</a:t>
              </a:r>
            </a:p>
          </p:txBody>
        </p:sp>
        <p:sp>
          <p:nvSpPr>
            <p:cNvPr id="913432" name="Text Box 24"/>
            <p:cNvSpPr txBox="1">
              <a:spLocks noChangeArrowheads="1"/>
            </p:cNvSpPr>
            <p:nvPr/>
          </p:nvSpPr>
          <p:spPr bwMode="auto">
            <a:xfrm>
              <a:off x="3098" y="3780"/>
              <a:ext cx="31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000">
                  <a:solidFill>
                    <a:srgbClr val="002060"/>
                  </a:solidFill>
                </a:rPr>
                <a:t>50</a:t>
              </a:r>
            </a:p>
          </p:txBody>
        </p:sp>
        <p:sp>
          <p:nvSpPr>
            <p:cNvPr id="913433" name="Text Box 25"/>
            <p:cNvSpPr txBox="1">
              <a:spLocks noChangeArrowheads="1"/>
            </p:cNvSpPr>
            <p:nvPr/>
          </p:nvSpPr>
          <p:spPr bwMode="auto">
            <a:xfrm>
              <a:off x="3591" y="3780"/>
              <a:ext cx="31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000">
                  <a:solidFill>
                    <a:srgbClr val="002060"/>
                  </a:solidFill>
                </a:rPr>
                <a:t>60</a:t>
              </a:r>
            </a:p>
          </p:txBody>
        </p:sp>
        <p:sp>
          <p:nvSpPr>
            <p:cNvPr id="913434" name="Text Box 26"/>
            <p:cNvSpPr txBox="1">
              <a:spLocks noChangeArrowheads="1"/>
            </p:cNvSpPr>
            <p:nvPr/>
          </p:nvSpPr>
          <p:spPr bwMode="auto">
            <a:xfrm>
              <a:off x="4095" y="3780"/>
              <a:ext cx="31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000">
                  <a:solidFill>
                    <a:srgbClr val="002060"/>
                  </a:solidFill>
                </a:rPr>
                <a:t>70</a:t>
              </a:r>
            </a:p>
          </p:txBody>
        </p:sp>
        <p:sp>
          <p:nvSpPr>
            <p:cNvPr id="913435" name="Text Box 27"/>
            <p:cNvSpPr txBox="1">
              <a:spLocks noChangeArrowheads="1"/>
            </p:cNvSpPr>
            <p:nvPr/>
          </p:nvSpPr>
          <p:spPr bwMode="auto">
            <a:xfrm>
              <a:off x="4548" y="3780"/>
              <a:ext cx="31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000">
                  <a:solidFill>
                    <a:srgbClr val="002060"/>
                  </a:solidFill>
                </a:rPr>
                <a:t>80</a:t>
              </a:r>
            </a:p>
          </p:txBody>
        </p:sp>
        <p:sp>
          <p:nvSpPr>
            <p:cNvPr id="913436" name="Text Box 28"/>
            <p:cNvSpPr txBox="1">
              <a:spLocks noChangeArrowheads="1"/>
            </p:cNvSpPr>
            <p:nvPr/>
          </p:nvSpPr>
          <p:spPr bwMode="auto">
            <a:xfrm>
              <a:off x="5030" y="3780"/>
              <a:ext cx="31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000" dirty="0">
                  <a:solidFill>
                    <a:srgbClr val="002060"/>
                  </a:solidFill>
                </a:rPr>
                <a:t>90</a:t>
              </a:r>
            </a:p>
          </p:txBody>
        </p:sp>
      </p:grpSp>
      <p:sp>
        <p:nvSpPr>
          <p:cNvPr id="913437" name="Line 29"/>
          <p:cNvSpPr>
            <a:spLocks noChangeShapeType="1"/>
          </p:cNvSpPr>
          <p:nvPr/>
        </p:nvSpPr>
        <p:spPr bwMode="auto">
          <a:xfrm>
            <a:off x="2202061" y="1818555"/>
            <a:ext cx="6102548" cy="0"/>
          </a:xfrm>
          <a:prstGeom prst="line">
            <a:avLst/>
          </a:prstGeom>
          <a:noFill/>
          <a:ln w="28575">
            <a:solidFill>
              <a:srgbClr val="0000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38" name="Text Box 30"/>
          <p:cNvSpPr txBox="1">
            <a:spLocks noChangeArrowheads="1"/>
          </p:cNvSpPr>
          <p:nvPr/>
        </p:nvSpPr>
        <p:spPr bwMode="auto">
          <a:xfrm>
            <a:off x="8207916" y="5587005"/>
            <a:ext cx="565572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GB" altLang="x-none" sz="2400">
                <a:solidFill>
                  <a:srgbClr val="002060"/>
                </a:solidFill>
              </a:rPr>
              <a:t>   aa</a:t>
            </a:r>
            <a:endParaRPr lang="en-GB" altLang="x-none" sz="2400" dirty="0">
              <a:solidFill>
                <a:srgbClr val="002060"/>
              </a:solidFill>
            </a:endParaRPr>
          </a:p>
        </p:txBody>
      </p:sp>
      <p:sp>
        <p:nvSpPr>
          <p:cNvPr id="913440" name="Text Box 32"/>
          <p:cNvSpPr txBox="1">
            <a:spLocks noChangeArrowheads="1"/>
          </p:cNvSpPr>
          <p:nvPr/>
        </p:nvSpPr>
        <p:spPr bwMode="auto">
          <a:xfrm>
            <a:off x="1568918" y="1627695"/>
            <a:ext cx="579005" cy="40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000" dirty="0">
                <a:solidFill>
                  <a:srgbClr val="002060"/>
                </a:solidFill>
              </a:rPr>
              <a:t>100</a:t>
            </a:r>
          </a:p>
        </p:txBody>
      </p:sp>
      <p:sp>
        <p:nvSpPr>
          <p:cNvPr id="913441" name="Rectangle 33"/>
          <p:cNvSpPr>
            <a:spLocks noChangeArrowheads="1"/>
          </p:cNvSpPr>
          <p:nvPr/>
        </p:nvSpPr>
        <p:spPr bwMode="auto">
          <a:xfrm>
            <a:off x="1619400" y="3945421"/>
            <a:ext cx="447558" cy="40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000" dirty="0">
                <a:solidFill>
                  <a:srgbClr val="002060"/>
                </a:solidFill>
              </a:rPr>
              <a:t>50</a:t>
            </a:r>
          </a:p>
        </p:txBody>
      </p:sp>
      <p:sp>
        <p:nvSpPr>
          <p:cNvPr id="913442" name="Text Box 34"/>
          <p:cNvSpPr txBox="1">
            <a:spLocks noChangeArrowheads="1"/>
          </p:cNvSpPr>
          <p:nvPr/>
        </p:nvSpPr>
        <p:spPr bwMode="auto">
          <a:xfrm rot="16217078">
            <a:off x="329966" y="3574889"/>
            <a:ext cx="2132828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400" dirty="0">
                <a:solidFill>
                  <a:srgbClr val="002060"/>
                </a:solidFill>
              </a:rPr>
              <a:t>Performance</a:t>
            </a:r>
            <a:r>
              <a:rPr lang="en-US" altLang="x-none" sz="2800" dirty="0">
                <a:solidFill>
                  <a:srgbClr val="002060"/>
                </a:solidFill>
              </a:rPr>
              <a:t> %</a:t>
            </a:r>
          </a:p>
        </p:txBody>
      </p:sp>
      <p:sp>
        <p:nvSpPr>
          <p:cNvPr id="913457" name="Text Box 49"/>
          <p:cNvSpPr txBox="1">
            <a:spLocks noChangeArrowheads="1"/>
          </p:cNvSpPr>
          <p:nvPr/>
        </p:nvSpPr>
        <p:spPr bwMode="auto">
          <a:xfrm>
            <a:off x="7740699" y="3449813"/>
            <a:ext cx="189491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x-none" sz="2000" b="1" dirty="0" err="1">
                <a:solidFill>
                  <a:srgbClr val="002060"/>
                </a:solidFill>
              </a:rPr>
              <a:t>Invecchiamentocomune</a:t>
            </a:r>
            <a:endParaRPr lang="en-US" altLang="x-none" sz="2000" b="1" dirty="0">
              <a:solidFill>
                <a:srgbClr val="002060"/>
              </a:solidFill>
            </a:endParaRPr>
          </a:p>
        </p:txBody>
      </p:sp>
      <p:sp>
        <p:nvSpPr>
          <p:cNvPr id="913458" name="AutoShape 50"/>
          <p:cNvSpPr>
            <a:spLocks noChangeArrowheads="1"/>
          </p:cNvSpPr>
          <p:nvPr/>
        </p:nvSpPr>
        <p:spPr bwMode="auto">
          <a:xfrm>
            <a:off x="7277249" y="3433936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59" name="AutoShape 51"/>
          <p:cNvSpPr>
            <a:spLocks noChangeArrowheads="1"/>
          </p:cNvSpPr>
          <p:nvPr/>
        </p:nvSpPr>
        <p:spPr bwMode="auto">
          <a:xfrm>
            <a:off x="7542461" y="3495551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x-none" sz="2025">
              <a:solidFill>
                <a:srgbClr val="0000CC"/>
              </a:solidFill>
              <a:latin typeface="Times New Roman" charset="0"/>
            </a:endParaRPr>
          </a:p>
        </p:txBody>
      </p:sp>
      <p:sp>
        <p:nvSpPr>
          <p:cNvPr id="913460" name="AutoShape 52"/>
          <p:cNvSpPr>
            <a:spLocks noChangeArrowheads="1"/>
          </p:cNvSpPr>
          <p:nvPr/>
        </p:nvSpPr>
        <p:spPr bwMode="auto">
          <a:xfrm>
            <a:off x="7569251" y="3715221"/>
            <a:ext cx="125909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913461" name="AutoShape 53"/>
          <p:cNvSpPr>
            <a:spLocks noChangeArrowheads="1"/>
          </p:cNvSpPr>
          <p:nvPr/>
        </p:nvSpPr>
        <p:spPr bwMode="auto">
          <a:xfrm>
            <a:off x="7300021" y="3251770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62" name="AutoShape 54"/>
          <p:cNvSpPr>
            <a:spLocks noChangeArrowheads="1"/>
          </p:cNvSpPr>
          <p:nvPr/>
        </p:nvSpPr>
        <p:spPr bwMode="auto">
          <a:xfrm>
            <a:off x="7056241" y="3046834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63" name="AutoShape 55"/>
          <p:cNvSpPr>
            <a:spLocks noChangeArrowheads="1"/>
          </p:cNvSpPr>
          <p:nvPr/>
        </p:nvSpPr>
        <p:spPr bwMode="auto">
          <a:xfrm>
            <a:off x="6332936" y="2500337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64" name="AutoShape 56"/>
          <p:cNvSpPr>
            <a:spLocks noChangeArrowheads="1"/>
          </p:cNvSpPr>
          <p:nvPr/>
        </p:nvSpPr>
        <p:spPr bwMode="auto">
          <a:xfrm>
            <a:off x="6590111" y="2742778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65" name="AutoShape 57"/>
          <p:cNvSpPr>
            <a:spLocks noChangeArrowheads="1"/>
          </p:cNvSpPr>
          <p:nvPr/>
        </p:nvSpPr>
        <p:spPr bwMode="auto">
          <a:xfrm>
            <a:off x="6758882" y="2803053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66" name="AutoShape 58"/>
          <p:cNvSpPr>
            <a:spLocks noChangeArrowheads="1"/>
          </p:cNvSpPr>
          <p:nvPr/>
        </p:nvSpPr>
        <p:spPr bwMode="auto">
          <a:xfrm>
            <a:off x="6515102" y="2560612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67" name="AutoShape 59"/>
          <p:cNvSpPr>
            <a:spLocks noChangeArrowheads="1"/>
          </p:cNvSpPr>
          <p:nvPr/>
        </p:nvSpPr>
        <p:spPr bwMode="auto">
          <a:xfrm>
            <a:off x="6879433" y="2985219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68" name="AutoShape 60"/>
          <p:cNvSpPr>
            <a:spLocks noChangeArrowheads="1"/>
          </p:cNvSpPr>
          <p:nvPr/>
        </p:nvSpPr>
        <p:spPr bwMode="auto">
          <a:xfrm>
            <a:off x="7062938" y="3228999"/>
            <a:ext cx="125909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69" name="AutoShape 61"/>
          <p:cNvSpPr>
            <a:spLocks noChangeArrowheads="1"/>
          </p:cNvSpPr>
          <p:nvPr/>
        </p:nvSpPr>
        <p:spPr bwMode="auto">
          <a:xfrm>
            <a:off x="7220992" y="2348979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0" name="AutoShape 62"/>
          <p:cNvSpPr>
            <a:spLocks noChangeArrowheads="1"/>
          </p:cNvSpPr>
          <p:nvPr/>
        </p:nvSpPr>
        <p:spPr bwMode="auto">
          <a:xfrm>
            <a:off x="6417320" y="2011437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1" name="AutoShape 63"/>
          <p:cNvSpPr>
            <a:spLocks noChangeArrowheads="1"/>
          </p:cNvSpPr>
          <p:nvPr/>
        </p:nvSpPr>
        <p:spPr bwMode="auto">
          <a:xfrm>
            <a:off x="6578055" y="2059657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2" name="AutoShape 64"/>
          <p:cNvSpPr>
            <a:spLocks noChangeArrowheads="1"/>
          </p:cNvSpPr>
          <p:nvPr/>
        </p:nvSpPr>
        <p:spPr bwMode="auto">
          <a:xfrm>
            <a:off x="6787009" y="2172171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3" name="AutoShape 65"/>
          <p:cNvSpPr>
            <a:spLocks noChangeArrowheads="1"/>
          </p:cNvSpPr>
          <p:nvPr/>
        </p:nvSpPr>
        <p:spPr bwMode="auto">
          <a:xfrm>
            <a:off x="6245870" y="1914996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4" name="AutoShape 66"/>
          <p:cNvSpPr>
            <a:spLocks noChangeArrowheads="1"/>
          </p:cNvSpPr>
          <p:nvPr/>
        </p:nvSpPr>
        <p:spPr bwMode="auto">
          <a:xfrm>
            <a:off x="6979891" y="2204318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5" name="AutoShape 67"/>
          <p:cNvSpPr>
            <a:spLocks noChangeArrowheads="1"/>
          </p:cNvSpPr>
          <p:nvPr/>
        </p:nvSpPr>
        <p:spPr bwMode="auto">
          <a:xfrm>
            <a:off x="7365653" y="2413273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6" name="AutoShape 68"/>
          <p:cNvSpPr>
            <a:spLocks noChangeArrowheads="1"/>
          </p:cNvSpPr>
          <p:nvPr/>
        </p:nvSpPr>
        <p:spPr bwMode="auto">
          <a:xfrm>
            <a:off x="7108478" y="2332905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7" name="AutoShape 69"/>
          <p:cNvSpPr>
            <a:spLocks noChangeArrowheads="1"/>
          </p:cNvSpPr>
          <p:nvPr/>
        </p:nvSpPr>
        <p:spPr bwMode="auto">
          <a:xfrm>
            <a:off x="7494241" y="2541860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8" name="Text Box 70"/>
          <p:cNvSpPr txBox="1">
            <a:spLocks noChangeArrowheads="1"/>
          </p:cNvSpPr>
          <p:nvPr/>
        </p:nvSpPr>
        <p:spPr bwMode="auto">
          <a:xfrm>
            <a:off x="7756774" y="2420378"/>
            <a:ext cx="2002504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l"/>
            <a:r>
              <a:rPr lang="en-US" altLang="x-none" sz="2000" b="1" dirty="0" err="1">
                <a:solidFill>
                  <a:srgbClr val="002060"/>
                </a:solidFill>
              </a:rPr>
              <a:t>Invecchiamento</a:t>
            </a:r>
            <a:r>
              <a:rPr lang="en-US" altLang="x-none" sz="2000" b="1" dirty="0">
                <a:solidFill>
                  <a:srgbClr val="002060"/>
                </a:solidFill>
              </a:rPr>
              <a:t> di </a:t>
            </a:r>
            <a:r>
              <a:rPr lang="en-US" altLang="x-none" sz="2000" b="1" dirty="0" err="1">
                <a:solidFill>
                  <a:srgbClr val="002060"/>
                </a:solidFill>
              </a:rPr>
              <a:t>successo</a:t>
            </a:r>
            <a:endParaRPr lang="en-US" altLang="x-none" sz="2000" b="1" dirty="0">
              <a:solidFill>
                <a:srgbClr val="002060"/>
              </a:solidFill>
            </a:endParaRPr>
          </a:p>
        </p:txBody>
      </p:sp>
      <p:sp>
        <p:nvSpPr>
          <p:cNvPr id="73" name="AutoShape 36"/>
          <p:cNvSpPr>
            <a:spLocks noChangeArrowheads="1"/>
          </p:cNvSpPr>
          <p:nvPr/>
        </p:nvSpPr>
        <p:spPr bwMode="auto">
          <a:xfrm>
            <a:off x="6782635" y="3973706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74" name="AutoShape 37"/>
          <p:cNvSpPr>
            <a:spLocks noChangeArrowheads="1"/>
          </p:cNvSpPr>
          <p:nvPr/>
        </p:nvSpPr>
        <p:spPr bwMode="auto">
          <a:xfrm>
            <a:off x="6573681" y="3732605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75" name="AutoShape 38"/>
          <p:cNvSpPr>
            <a:spLocks noChangeArrowheads="1"/>
          </p:cNvSpPr>
          <p:nvPr/>
        </p:nvSpPr>
        <p:spPr bwMode="auto">
          <a:xfrm>
            <a:off x="6680370" y="3443729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76" name="AutoShape 39"/>
          <p:cNvSpPr>
            <a:spLocks noChangeArrowheads="1"/>
          </p:cNvSpPr>
          <p:nvPr/>
        </p:nvSpPr>
        <p:spPr bwMode="auto">
          <a:xfrm>
            <a:off x="7023737" y="4134441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77" name="AutoShape 40"/>
          <p:cNvSpPr>
            <a:spLocks noChangeArrowheads="1"/>
          </p:cNvSpPr>
          <p:nvPr/>
        </p:nvSpPr>
        <p:spPr bwMode="auto">
          <a:xfrm>
            <a:off x="7007664" y="3897358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78" name="AutoShape 41"/>
          <p:cNvSpPr>
            <a:spLocks noChangeArrowheads="1"/>
          </p:cNvSpPr>
          <p:nvPr/>
        </p:nvSpPr>
        <p:spPr bwMode="auto">
          <a:xfrm>
            <a:off x="6808957" y="3572317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79" name="AutoShape 42"/>
          <p:cNvSpPr>
            <a:spLocks noChangeArrowheads="1"/>
          </p:cNvSpPr>
          <p:nvPr/>
        </p:nvSpPr>
        <p:spPr bwMode="auto">
          <a:xfrm>
            <a:off x="7619169" y="5114920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80" name="AutoShape 43"/>
          <p:cNvSpPr>
            <a:spLocks noChangeArrowheads="1"/>
          </p:cNvSpPr>
          <p:nvPr/>
        </p:nvSpPr>
        <p:spPr bwMode="auto">
          <a:xfrm>
            <a:off x="7489867" y="4455910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81" name="AutoShape 44"/>
          <p:cNvSpPr>
            <a:spLocks noChangeArrowheads="1"/>
          </p:cNvSpPr>
          <p:nvPr/>
        </p:nvSpPr>
        <p:spPr bwMode="auto">
          <a:xfrm>
            <a:off x="7554160" y="4761305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82" name="AutoShape 45"/>
          <p:cNvSpPr>
            <a:spLocks noChangeArrowheads="1"/>
          </p:cNvSpPr>
          <p:nvPr/>
        </p:nvSpPr>
        <p:spPr bwMode="auto">
          <a:xfrm>
            <a:off x="6978196" y="4710406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83" name="AutoShape 46"/>
          <p:cNvSpPr>
            <a:spLocks noChangeArrowheads="1"/>
          </p:cNvSpPr>
          <p:nvPr/>
        </p:nvSpPr>
        <p:spPr bwMode="auto">
          <a:xfrm>
            <a:off x="7168398" y="4986333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84" name="AutoShape 47"/>
          <p:cNvSpPr>
            <a:spLocks noChangeArrowheads="1"/>
          </p:cNvSpPr>
          <p:nvPr/>
        </p:nvSpPr>
        <p:spPr bwMode="auto">
          <a:xfrm>
            <a:off x="6495613" y="4359469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85" name="AutoShape 48"/>
          <p:cNvSpPr>
            <a:spLocks noChangeArrowheads="1"/>
          </p:cNvSpPr>
          <p:nvPr/>
        </p:nvSpPr>
        <p:spPr bwMode="auto">
          <a:xfrm>
            <a:off x="6102742" y="4616644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86" name="AutoShape 49"/>
          <p:cNvSpPr>
            <a:spLocks noChangeArrowheads="1"/>
          </p:cNvSpPr>
          <p:nvPr/>
        </p:nvSpPr>
        <p:spPr bwMode="auto">
          <a:xfrm>
            <a:off x="6654048" y="5050627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87" name="AutoShape 50"/>
          <p:cNvSpPr>
            <a:spLocks noChangeArrowheads="1"/>
          </p:cNvSpPr>
          <p:nvPr/>
        </p:nvSpPr>
        <p:spPr bwMode="auto">
          <a:xfrm>
            <a:off x="6863003" y="4391616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88" name="AutoShape 51"/>
          <p:cNvSpPr>
            <a:spLocks noChangeArrowheads="1"/>
          </p:cNvSpPr>
          <p:nvPr/>
        </p:nvSpPr>
        <p:spPr bwMode="auto">
          <a:xfrm>
            <a:off x="7264839" y="4182661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89" name="AutoShape 52"/>
          <p:cNvSpPr>
            <a:spLocks noChangeArrowheads="1"/>
          </p:cNvSpPr>
          <p:nvPr/>
        </p:nvSpPr>
        <p:spPr bwMode="auto">
          <a:xfrm>
            <a:off x="6601899" y="4616644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0" name="AutoShape 53"/>
          <p:cNvSpPr>
            <a:spLocks noChangeArrowheads="1"/>
          </p:cNvSpPr>
          <p:nvPr/>
        </p:nvSpPr>
        <p:spPr bwMode="auto">
          <a:xfrm>
            <a:off x="6796058" y="4881413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" name="AutoShape 54"/>
          <p:cNvSpPr>
            <a:spLocks noChangeArrowheads="1"/>
          </p:cNvSpPr>
          <p:nvPr/>
        </p:nvSpPr>
        <p:spPr bwMode="auto">
          <a:xfrm>
            <a:off x="7120178" y="4504130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2" name="AutoShape 55"/>
          <p:cNvSpPr>
            <a:spLocks noChangeArrowheads="1"/>
          </p:cNvSpPr>
          <p:nvPr/>
        </p:nvSpPr>
        <p:spPr bwMode="auto">
          <a:xfrm>
            <a:off x="6975517" y="5066700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3" name="AutoShape 56"/>
          <p:cNvSpPr>
            <a:spLocks noChangeArrowheads="1"/>
          </p:cNvSpPr>
          <p:nvPr/>
        </p:nvSpPr>
        <p:spPr bwMode="auto">
          <a:xfrm>
            <a:off x="7402803" y="4952847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4" name="AutoShape 57"/>
          <p:cNvSpPr>
            <a:spLocks noChangeArrowheads="1"/>
          </p:cNvSpPr>
          <p:nvPr/>
        </p:nvSpPr>
        <p:spPr bwMode="auto">
          <a:xfrm>
            <a:off x="7248765" y="4632717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5" name="AutoShape 58"/>
          <p:cNvSpPr>
            <a:spLocks noChangeArrowheads="1"/>
          </p:cNvSpPr>
          <p:nvPr/>
        </p:nvSpPr>
        <p:spPr bwMode="auto">
          <a:xfrm>
            <a:off x="6718342" y="4214808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6" name="AutoShape 60"/>
          <p:cNvSpPr>
            <a:spLocks noChangeArrowheads="1"/>
          </p:cNvSpPr>
          <p:nvPr/>
        </p:nvSpPr>
        <p:spPr bwMode="auto">
          <a:xfrm>
            <a:off x="7072830" y="3678134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7" name="AutoShape 43"/>
          <p:cNvSpPr>
            <a:spLocks noChangeArrowheads="1"/>
          </p:cNvSpPr>
          <p:nvPr/>
        </p:nvSpPr>
        <p:spPr bwMode="auto">
          <a:xfrm>
            <a:off x="7284407" y="5211888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8" name="AutoShape 44"/>
          <p:cNvSpPr>
            <a:spLocks noChangeArrowheads="1"/>
          </p:cNvSpPr>
          <p:nvPr/>
        </p:nvSpPr>
        <p:spPr bwMode="auto">
          <a:xfrm>
            <a:off x="7377417" y="5481850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9" name="AutoShape 45"/>
          <p:cNvSpPr>
            <a:spLocks noChangeArrowheads="1"/>
          </p:cNvSpPr>
          <p:nvPr/>
        </p:nvSpPr>
        <p:spPr bwMode="auto">
          <a:xfrm>
            <a:off x="6866373" y="5551611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00" name="AutoShape 48"/>
          <p:cNvSpPr>
            <a:spLocks noChangeArrowheads="1"/>
          </p:cNvSpPr>
          <p:nvPr/>
        </p:nvSpPr>
        <p:spPr bwMode="auto">
          <a:xfrm>
            <a:off x="6372507" y="5287843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01" name="AutoShape 52"/>
          <p:cNvSpPr>
            <a:spLocks noChangeArrowheads="1"/>
          </p:cNvSpPr>
          <p:nvPr/>
        </p:nvSpPr>
        <p:spPr bwMode="auto">
          <a:xfrm>
            <a:off x="6579319" y="5372623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02" name="AutoShape 54"/>
          <p:cNvSpPr>
            <a:spLocks noChangeArrowheads="1"/>
          </p:cNvSpPr>
          <p:nvPr/>
        </p:nvSpPr>
        <p:spPr bwMode="auto">
          <a:xfrm>
            <a:off x="6949008" y="5260109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03" name="AutoShape 57"/>
          <p:cNvSpPr>
            <a:spLocks noChangeArrowheads="1"/>
          </p:cNvSpPr>
          <p:nvPr/>
        </p:nvSpPr>
        <p:spPr bwMode="auto">
          <a:xfrm>
            <a:off x="7077595" y="5388696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04" name="AutoShape 42"/>
          <p:cNvSpPr>
            <a:spLocks noChangeArrowheads="1"/>
          </p:cNvSpPr>
          <p:nvPr/>
        </p:nvSpPr>
        <p:spPr bwMode="auto">
          <a:xfrm>
            <a:off x="7769107" y="5531767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05" name="AutoShape 44"/>
          <p:cNvSpPr>
            <a:spLocks noChangeArrowheads="1"/>
          </p:cNvSpPr>
          <p:nvPr/>
        </p:nvSpPr>
        <p:spPr bwMode="auto">
          <a:xfrm>
            <a:off x="7679733" y="5364672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07" name="AutoShape 53"/>
          <p:cNvSpPr>
            <a:spLocks noChangeArrowheads="1"/>
          </p:cNvSpPr>
          <p:nvPr/>
        </p:nvSpPr>
        <p:spPr bwMode="auto">
          <a:xfrm>
            <a:off x="6272511" y="4899783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08" name="AutoShape 55"/>
          <p:cNvSpPr>
            <a:spLocks noChangeArrowheads="1"/>
          </p:cNvSpPr>
          <p:nvPr/>
        </p:nvSpPr>
        <p:spPr bwMode="auto">
          <a:xfrm>
            <a:off x="6512511" y="4909538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09" name="AutoShape 50"/>
          <p:cNvSpPr>
            <a:spLocks noChangeArrowheads="1"/>
          </p:cNvSpPr>
          <p:nvPr/>
        </p:nvSpPr>
        <p:spPr bwMode="auto">
          <a:xfrm>
            <a:off x="6516808" y="4036942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10" name="AutoShape 36"/>
          <p:cNvSpPr>
            <a:spLocks noChangeArrowheads="1"/>
          </p:cNvSpPr>
          <p:nvPr/>
        </p:nvSpPr>
        <p:spPr bwMode="auto">
          <a:xfrm>
            <a:off x="7335085" y="3920366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12" name="AutoShape 45"/>
          <p:cNvSpPr>
            <a:spLocks noChangeArrowheads="1"/>
          </p:cNvSpPr>
          <p:nvPr/>
        </p:nvSpPr>
        <p:spPr bwMode="auto">
          <a:xfrm>
            <a:off x="6344403" y="4618161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13" name="Line 15"/>
          <p:cNvSpPr>
            <a:spLocks noChangeShapeType="1"/>
          </p:cNvSpPr>
          <p:nvPr/>
        </p:nvSpPr>
        <p:spPr bwMode="auto">
          <a:xfrm>
            <a:off x="518440" y="1281709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06" name="Rectangle 33"/>
          <p:cNvSpPr>
            <a:spLocks noChangeArrowheads="1"/>
          </p:cNvSpPr>
          <p:nvPr/>
        </p:nvSpPr>
        <p:spPr bwMode="auto">
          <a:xfrm>
            <a:off x="1634540" y="5604514"/>
            <a:ext cx="429926" cy="4001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000" dirty="0">
                <a:solidFill>
                  <a:srgbClr val="002060"/>
                </a:solidFill>
              </a:rPr>
              <a:t>  0</a:t>
            </a:r>
          </a:p>
        </p:txBody>
      </p:sp>
    </p:spTree>
    <p:extLst>
      <p:ext uri="{BB962C8B-B14F-4D97-AF65-F5344CB8AC3E}">
        <p14:creationId xmlns:p14="http://schemas.microsoft.com/office/powerpoint/2010/main" val="630218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3410" name="Text Box 2"/>
          <p:cNvSpPr txBox="1">
            <a:spLocks noChangeArrowheads="1"/>
          </p:cNvSpPr>
          <p:nvPr/>
        </p:nvSpPr>
        <p:spPr bwMode="auto">
          <a:xfrm>
            <a:off x="36814" y="130638"/>
            <a:ext cx="10246816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GB" altLang="x-none" sz="2800" b="1" dirty="0" err="1">
                <a:solidFill>
                  <a:srgbClr val="002060"/>
                </a:solidFill>
              </a:rPr>
              <a:t>Invecchiamento</a:t>
            </a:r>
            <a:r>
              <a:rPr lang="en-GB" altLang="x-none" sz="2800" b="1" dirty="0">
                <a:solidFill>
                  <a:srgbClr val="002060"/>
                </a:solidFill>
              </a:rPr>
              <a:t> </a:t>
            </a:r>
            <a:r>
              <a:rPr lang="en-GB" altLang="x-none" sz="2800" b="1" dirty="0" err="1">
                <a:solidFill>
                  <a:srgbClr val="002060"/>
                </a:solidFill>
              </a:rPr>
              <a:t>patologico</a:t>
            </a:r>
            <a:r>
              <a:rPr lang="en-GB" altLang="x-none" sz="2800" b="1" dirty="0">
                <a:solidFill>
                  <a:srgbClr val="002060"/>
                </a:solidFill>
              </a:rPr>
              <a:t> </a:t>
            </a:r>
            <a:r>
              <a:rPr lang="en-GB" altLang="x-none" sz="2800" b="1" dirty="0" err="1">
                <a:solidFill>
                  <a:srgbClr val="002060"/>
                </a:solidFill>
              </a:rPr>
              <a:t>dell’anziano</a:t>
            </a:r>
            <a:r>
              <a:rPr lang="en-GB" altLang="x-none" sz="2800" b="1" dirty="0">
                <a:solidFill>
                  <a:srgbClr val="002060"/>
                </a:solidFill>
              </a:rPr>
              <a:t> fragile</a:t>
            </a:r>
            <a:r>
              <a:rPr lang="en-GB" altLang="x-none" sz="3200" b="1" dirty="0">
                <a:solidFill>
                  <a:srgbClr val="002060"/>
                </a:solidFill>
              </a:rPr>
              <a:t>                                       </a:t>
            </a:r>
            <a:r>
              <a:rPr lang="en-GB" altLang="x-none" sz="2400" i="1" dirty="0" err="1">
                <a:solidFill>
                  <a:srgbClr val="002060"/>
                </a:solidFill>
              </a:rPr>
              <a:t>dalla</a:t>
            </a:r>
            <a:r>
              <a:rPr lang="en-GB" altLang="x-none" sz="2400" b="1" i="1" dirty="0">
                <a:solidFill>
                  <a:srgbClr val="002060"/>
                </a:solidFill>
              </a:rPr>
              <a:t> </a:t>
            </a:r>
            <a:r>
              <a:rPr lang="en-GB" altLang="x-none" sz="2400" i="1" dirty="0" err="1">
                <a:solidFill>
                  <a:srgbClr val="002060"/>
                </a:solidFill>
              </a:rPr>
              <a:t>Vulnerabilità</a:t>
            </a:r>
            <a:r>
              <a:rPr lang="en-GB" altLang="x-none" sz="2400" i="1" dirty="0">
                <a:solidFill>
                  <a:srgbClr val="002060"/>
                </a:solidFill>
              </a:rPr>
              <a:t> </a:t>
            </a:r>
            <a:r>
              <a:rPr lang="en-GB" altLang="x-none" sz="2400" i="1" dirty="0" err="1">
                <a:solidFill>
                  <a:srgbClr val="002060"/>
                </a:solidFill>
              </a:rPr>
              <a:t>alla</a:t>
            </a:r>
            <a:r>
              <a:rPr lang="en-GB" altLang="x-none" sz="2400" i="1" dirty="0">
                <a:solidFill>
                  <a:srgbClr val="002060"/>
                </a:solidFill>
              </a:rPr>
              <a:t> </a:t>
            </a:r>
            <a:r>
              <a:rPr lang="en-GB" altLang="x-none" sz="2400" i="1" dirty="0" err="1">
                <a:solidFill>
                  <a:srgbClr val="002060"/>
                </a:solidFill>
              </a:rPr>
              <a:t>Fragilità</a:t>
            </a:r>
            <a:endParaRPr lang="en-GB" altLang="x-none" sz="2400" i="1" dirty="0">
              <a:solidFill>
                <a:srgbClr val="002060"/>
              </a:solidFill>
            </a:endParaRPr>
          </a:p>
        </p:txBody>
      </p:sp>
      <p:sp>
        <p:nvSpPr>
          <p:cNvPr id="913411" name="Text Box 3"/>
          <p:cNvSpPr txBox="1">
            <a:spLocks noChangeArrowheads="1"/>
          </p:cNvSpPr>
          <p:nvPr/>
        </p:nvSpPr>
        <p:spPr bwMode="auto">
          <a:xfrm>
            <a:off x="7830443" y="6019502"/>
            <a:ext cx="184731" cy="3000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endParaRPr lang="it-IT" altLang="x-none" sz="1350">
              <a:solidFill>
                <a:srgbClr val="0000CC"/>
              </a:solidFill>
            </a:endParaRPr>
          </a:p>
        </p:txBody>
      </p:sp>
      <p:sp>
        <p:nvSpPr>
          <p:cNvPr id="913439" name="Line 31"/>
          <p:cNvSpPr>
            <a:spLocks noChangeShapeType="1"/>
          </p:cNvSpPr>
          <p:nvPr/>
        </p:nvSpPr>
        <p:spPr bwMode="auto">
          <a:xfrm flipV="1">
            <a:off x="6042273" y="5696696"/>
            <a:ext cx="0" cy="606772"/>
          </a:xfrm>
          <a:prstGeom prst="line">
            <a:avLst/>
          </a:prstGeom>
          <a:noFill/>
          <a:ln w="28575">
            <a:solidFill>
              <a:srgbClr val="F8F8F8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endParaRPr lang="it-IT" sz="1519"/>
          </a:p>
        </p:txBody>
      </p:sp>
      <p:sp>
        <p:nvSpPr>
          <p:cNvPr id="913479" name="Text Box 71"/>
          <p:cNvSpPr txBox="1">
            <a:spLocks noChangeArrowheads="1"/>
          </p:cNvSpPr>
          <p:nvPr/>
        </p:nvSpPr>
        <p:spPr bwMode="auto">
          <a:xfrm>
            <a:off x="8092490" y="4460269"/>
            <a:ext cx="2226171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x-none" b="1" dirty="0" err="1">
                <a:solidFill>
                  <a:srgbClr val="FF0000"/>
                </a:solidFill>
              </a:rPr>
              <a:t>Invecchiamento</a:t>
            </a:r>
            <a:endParaRPr lang="en-US" altLang="x-none" b="1" dirty="0">
              <a:solidFill>
                <a:srgbClr val="FF0000"/>
              </a:solidFill>
            </a:endParaRPr>
          </a:p>
          <a:p>
            <a:pPr algn="l"/>
            <a:r>
              <a:rPr lang="en-US" altLang="x-none" b="1" dirty="0" err="1">
                <a:solidFill>
                  <a:srgbClr val="FF0000"/>
                </a:solidFill>
              </a:rPr>
              <a:t>patologico</a:t>
            </a:r>
            <a:r>
              <a:rPr lang="en-US" altLang="x-none" b="1" dirty="0">
                <a:solidFill>
                  <a:srgbClr val="FF0000"/>
                </a:solidFill>
              </a:rPr>
              <a:t> </a:t>
            </a:r>
          </a:p>
        </p:txBody>
      </p:sp>
      <p:grpSp>
        <p:nvGrpSpPr>
          <p:cNvPr id="913412" name="Group 4"/>
          <p:cNvGrpSpPr>
            <a:grpSpLocks/>
          </p:cNvGrpSpPr>
          <p:nvPr/>
        </p:nvGrpSpPr>
        <p:grpSpPr bwMode="auto">
          <a:xfrm>
            <a:off x="2249287" y="1507897"/>
            <a:ext cx="6200736" cy="4529936"/>
            <a:chOff x="1238" y="804"/>
            <a:chExt cx="4450" cy="2955"/>
          </a:xfrm>
        </p:grpSpPr>
        <p:grpSp>
          <p:nvGrpSpPr>
            <p:cNvPr id="913413" name="Group 5"/>
            <p:cNvGrpSpPr>
              <a:grpSpLocks/>
            </p:cNvGrpSpPr>
            <p:nvPr/>
          </p:nvGrpSpPr>
          <p:grpSpPr bwMode="auto">
            <a:xfrm>
              <a:off x="1238" y="804"/>
              <a:ext cx="4450" cy="2892"/>
              <a:chOff x="1238" y="804"/>
              <a:chExt cx="4450" cy="2892"/>
            </a:xfrm>
          </p:grpSpPr>
          <p:grpSp>
            <p:nvGrpSpPr>
              <p:cNvPr id="913414" name="Group 6"/>
              <p:cNvGrpSpPr>
                <a:grpSpLocks/>
              </p:cNvGrpSpPr>
              <p:nvPr/>
            </p:nvGrpSpPr>
            <p:grpSpPr bwMode="auto">
              <a:xfrm>
                <a:off x="1238" y="804"/>
                <a:ext cx="4450" cy="2820"/>
                <a:chOff x="950" y="804"/>
                <a:chExt cx="4450" cy="2820"/>
              </a:xfrm>
            </p:grpSpPr>
            <p:sp>
              <p:nvSpPr>
                <p:cNvPr id="913415" name="Line 7"/>
                <p:cNvSpPr>
                  <a:spLocks noChangeShapeType="1"/>
                </p:cNvSpPr>
                <p:nvPr/>
              </p:nvSpPr>
              <p:spPr bwMode="auto">
                <a:xfrm>
                  <a:off x="950" y="804"/>
                  <a:ext cx="82" cy="282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 sz="1519"/>
                </a:p>
              </p:txBody>
            </p:sp>
            <p:sp>
              <p:nvSpPr>
                <p:cNvPr id="913416" name="Line 8"/>
                <p:cNvSpPr>
                  <a:spLocks noChangeShapeType="1"/>
                </p:cNvSpPr>
                <p:nvPr/>
              </p:nvSpPr>
              <p:spPr bwMode="auto">
                <a:xfrm>
                  <a:off x="1044" y="3624"/>
                  <a:ext cx="4356" cy="0"/>
                </a:xfrm>
                <a:prstGeom prst="line">
                  <a:avLst/>
                </a:prstGeom>
                <a:noFill/>
                <a:ln w="9525">
                  <a:solidFill>
                    <a:srgbClr val="0000FF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noFill/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 sz="1519"/>
                </a:p>
              </p:txBody>
            </p:sp>
          </p:grpSp>
          <p:sp>
            <p:nvSpPr>
              <p:cNvPr id="913417" name="Line 9"/>
              <p:cNvSpPr>
                <a:spLocks noChangeShapeType="1"/>
              </p:cNvSpPr>
              <p:nvPr/>
            </p:nvSpPr>
            <p:spPr bwMode="auto">
              <a:xfrm>
                <a:off x="1800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913418" name="Line 10"/>
              <p:cNvSpPr>
                <a:spLocks noChangeShapeType="1"/>
              </p:cNvSpPr>
              <p:nvPr/>
            </p:nvSpPr>
            <p:spPr bwMode="auto">
              <a:xfrm>
                <a:off x="2292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913419" name="Line 11"/>
              <p:cNvSpPr>
                <a:spLocks noChangeShapeType="1"/>
              </p:cNvSpPr>
              <p:nvPr/>
            </p:nvSpPr>
            <p:spPr bwMode="auto">
              <a:xfrm>
                <a:off x="2760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913420" name="Line 12"/>
              <p:cNvSpPr>
                <a:spLocks noChangeShapeType="1"/>
              </p:cNvSpPr>
              <p:nvPr/>
            </p:nvSpPr>
            <p:spPr bwMode="auto">
              <a:xfrm>
                <a:off x="3228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913421" name="Line 13"/>
              <p:cNvSpPr>
                <a:spLocks noChangeShapeType="1"/>
              </p:cNvSpPr>
              <p:nvPr/>
            </p:nvSpPr>
            <p:spPr bwMode="auto">
              <a:xfrm>
                <a:off x="3720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913422" name="Line 14"/>
              <p:cNvSpPr>
                <a:spLocks noChangeShapeType="1"/>
              </p:cNvSpPr>
              <p:nvPr/>
            </p:nvSpPr>
            <p:spPr bwMode="auto">
              <a:xfrm>
                <a:off x="4224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913423" name="Line 15"/>
              <p:cNvSpPr>
                <a:spLocks noChangeShapeType="1"/>
              </p:cNvSpPr>
              <p:nvPr/>
            </p:nvSpPr>
            <p:spPr bwMode="auto">
              <a:xfrm>
                <a:off x="4680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913424" name="Line 16"/>
              <p:cNvSpPr>
                <a:spLocks noChangeShapeType="1"/>
              </p:cNvSpPr>
              <p:nvPr/>
            </p:nvSpPr>
            <p:spPr bwMode="auto">
              <a:xfrm>
                <a:off x="5160" y="3564"/>
                <a:ext cx="0" cy="132"/>
              </a:xfrm>
              <a:prstGeom prst="line">
                <a:avLst/>
              </a:prstGeom>
              <a:noFill/>
              <a:ln w="9525">
                <a:solidFill>
                  <a:srgbClr val="0000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</p:grpSp>
        <p:sp>
          <p:nvSpPr>
            <p:cNvPr id="913425" name="Line 17"/>
            <p:cNvSpPr>
              <a:spLocks noChangeShapeType="1"/>
            </p:cNvSpPr>
            <p:nvPr/>
          </p:nvSpPr>
          <p:spPr bwMode="auto">
            <a:xfrm>
              <a:off x="5688" y="3627"/>
              <a:ext cx="0" cy="132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519"/>
            </a:p>
          </p:txBody>
        </p:sp>
      </p:grpSp>
      <p:sp>
        <p:nvSpPr>
          <p:cNvPr id="913426" name="Line 18"/>
          <p:cNvSpPr>
            <a:spLocks noChangeShapeType="1"/>
          </p:cNvSpPr>
          <p:nvPr/>
        </p:nvSpPr>
        <p:spPr bwMode="auto">
          <a:xfrm>
            <a:off x="2178538" y="4136727"/>
            <a:ext cx="199579" cy="0"/>
          </a:xfrm>
          <a:prstGeom prst="line">
            <a:avLst/>
          </a:prstGeom>
          <a:noFill/>
          <a:ln w="952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27" name="Freeform 19"/>
          <p:cNvSpPr>
            <a:spLocks/>
          </p:cNvSpPr>
          <p:nvPr/>
        </p:nvSpPr>
        <p:spPr bwMode="auto">
          <a:xfrm>
            <a:off x="2388245" y="1507802"/>
            <a:ext cx="5336381" cy="2539603"/>
          </a:xfrm>
          <a:custGeom>
            <a:avLst/>
            <a:gdLst>
              <a:gd name="T0" fmla="*/ 0 w 3575"/>
              <a:gd name="T1" fmla="*/ 991 h 1961"/>
              <a:gd name="T2" fmla="*/ 580 w 3575"/>
              <a:gd name="T3" fmla="*/ 0 h 1961"/>
              <a:gd name="T4" fmla="*/ 2473 w 3575"/>
              <a:gd name="T5" fmla="*/ 245 h 1961"/>
              <a:gd name="T6" fmla="*/ 3574 w 3575"/>
              <a:gd name="T7" fmla="*/ 676 h 1961"/>
              <a:gd name="T8" fmla="*/ 3575 w 3575"/>
              <a:gd name="T9" fmla="*/ 1961 h 1961"/>
              <a:gd name="T10" fmla="*/ 2856 w 3575"/>
              <a:gd name="T11" fmla="*/ 1169 h 1961"/>
              <a:gd name="T12" fmla="*/ 2832 w 3575"/>
              <a:gd name="T13" fmla="*/ 1145 h 1961"/>
              <a:gd name="T14" fmla="*/ 2460 w 3575"/>
              <a:gd name="T15" fmla="*/ 737 h 1961"/>
              <a:gd name="T16" fmla="*/ 587 w 3575"/>
              <a:gd name="T17" fmla="*/ 317 h 1961"/>
              <a:gd name="T18" fmla="*/ 0 w 3575"/>
              <a:gd name="T19" fmla="*/ 1344 h 196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575" h="1961">
                <a:moveTo>
                  <a:pt x="0" y="991"/>
                </a:moveTo>
                <a:lnTo>
                  <a:pt x="580" y="0"/>
                </a:lnTo>
                <a:lnTo>
                  <a:pt x="2473" y="245"/>
                </a:lnTo>
                <a:lnTo>
                  <a:pt x="3574" y="676"/>
                </a:lnTo>
                <a:lnTo>
                  <a:pt x="3575" y="1961"/>
                </a:lnTo>
                <a:lnTo>
                  <a:pt x="2856" y="1169"/>
                </a:lnTo>
                <a:lnTo>
                  <a:pt x="2832" y="1145"/>
                </a:lnTo>
                <a:lnTo>
                  <a:pt x="2460" y="737"/>
                </a:lnTo>
                <a:lnTo>
                  <a:pt x="587" y="317"/>
                </a:lnTo>
                <a:lnTo>
                  <a:pt x="0" y="1344"/>
                </a:lnTo>
              </a:path>
            </a:pathLst>
          </a:custGeom>
          <a:solidFill>
            <a:srgbClr val="FF33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rgbClr val="FF33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grpSp>
        <p:nvGrpSpPr>
          <p:cNvPr id="913428" name="Group 20"/>
          <p:cNvGrpSpPr>
            <a:grpSpLocks/>
          </p:cNvGrpSpPr>
          <p:nvPr/>
        </p:nvGrpSpPr>
        <p:grpSpPr bwMode="auto">
          <a:xfrm>
            <a:off x="2807495" y="5983767"/>
            <a:ext cx="5126321" cy="399787"/>
            <a:chOff x="1670" y="3780"/>
            <a:chExt cx="3679" cy="261"/>
          </a:xfrm>
        </p:grpSpPr>
        <p:sp>
          <p:nvSpPr>
            <p:cNvPr id="913429" name="Text Box 21"/>
            <p:cNvSpPr txBox="1">
              <a:spLocks noChangeArrowheads="1"/>
            </p:cNvSpPr>
            <p:nvPr/>
          </p:nvSpPr>
          <p:spPr bwMode="auto">
            <a:xfrm>
              <a:off x="1670" y="3780"/>
              <a:ext cx="31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000" dirty="0">
                  <a:solidFill>
                    <a:srgbClr val="0000CC"/>
                  </a:solidFill>
                </a:rPr>
                <a:t>20</a:t>
              </a:r>
            </a:p>
          </p:txBody>
        </p:sp>
        <p:sp>
          <p:nvSpPr>
            <p:cNvPr id="913430" name="Text Box 22"/>
            <p:cNvSpPr txBox="1">
              <a:spLocks noChangeArrowheads="1"/>
            </p:cNvSpPr>
            <p:nvPr/>
          </p:nvSpPr>
          <p:spPr bwMode="auto">
            <a:xfrm>
              <a:off x="2162" y="3780"/>
              <a:ext cx="31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000">
                  <a:solidFill>
                    <a:srgbClr val="0000CC"/>
                  </a:solidFill>
                </a:rPr>
                <a:t>30</a:t>
              </a:r>
            </a:p>
          </p:txBody>
        </p:sp>
        <p:sp>
          <p:nvSpPr>
            <p:cNvPr id="913431" name="Text Box 23"/>
            <p:cNvSpPr txBox="1">
              <a:spLocks noChangeArrowheads="1"/>
            </p:cNvSpPr>
            <p:nvPr/>
          </p:nvSpPr>
          <p:spPr bwMode="auto">
            <a:xfrm>
              <a:off x="2629" y="3780"/>
              <a:ext cx="31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000">
                  <a:solidFill>
                    <a:srgbClr val="0000CC"/>
                  </a:solidFill>
                </a:rPr>
                <a:t>40</a:t>
              </a:r>
            </a:p>
          </p:txBody>
        </p:sp>
        <p:sp>
          <p:nvSpPr>
            <p:cNvPr id="913432" name="Text Box 24"/>
            <p:cNvSpPr txBox="1">
              <a:spLocks noChangeArrowheads="1"/>
            </p:cNvSpPr>
            <p:nvPr/>
          </p:nvSpPr>
          <p:spPr bwMode="auto">
            <a:xfrm>
              <a:off x="3098" y="3780"/>
              <a:ext cx="31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000">
                  <a:solidFill>
                    <a:srgbClr val="0000CC"/>
                  </a:solidFill>
                </a:rPr>
                <a:t>50</a:t>
              </a:r>
            </a:p>
          </p:txBody>
        </p:sp>
        <p:sp>
          <p:nvSpPr>
            <p:cNvPr id="913433" name="Text Box 25"/>
            <p:cNvSpPr txBox="1">
              <a:spLocks noChangeArrowheads="1"/>
            </p:cNvSpPr>
            <p:nvPr/>
          </p:nvSpPr>
          <p:spPr bwMode="auto">
            <a:xfrm>
              <a:off x="3591" y="3780"/>
              <a:ext cx="31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000">
                  <a:solidFill>
                    <a:srgbClr val="0000CC"/>
                  </a:solidFill>
                </a:rPr>
                <a:t>60</a:t>
              </a:r>
            </a:p>
          </p:txBody>
        </p:sp>
        <p:sp>
          <p:nvSpPr>
            <p:cNvPr id="913434" name="Text Box 26"/>
            <p:cNvSpPr txBox="1">
              <a:spLocks noChangeArrowheads="1"/>
            </p:cNvSpPr>
            <p:nvPr/>
          </p:nvSpPr>
          <p:spPr bwMode="auto">
            <a:xfrm>
              <a:off x="4095" y="3780"/>
              <a:ext cx="31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000">
                  <a:solidFill>
                    <a:srgbClr val="0000CC"/>
                  </a:solidFill>
                </a:rPr>
                <a:t>70</a:t>
              </a:r>
            </a:p>
          </p:txBody>
        </p:sp>
        <p:sp>
          <p:nvSpPr>
            <p:cNvPr id="913435" name="Text Box 27"/>
            <p:cNvSpPr txBox="1">
              <a:spLocks noChangeArrowheads="1"/>
            </p:cNvSpPr>
            <p:nvPr/>
          </p:nvSpPr>
          <p:spPr bwMode="auto">
            <a:xfrm>
              <a:off x="4548" y="3780"/>
              <a:ext cx="31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000">
                  <a:solidFill>
                    <a:srgbClr val="0000CC"/>
                  </a:solidFill>
                </a:rPr>
                <a:t>80</a:t>
              </a:r>
            </a:p>
          </p:txBody>
        </p:sp>
        <p:sp>
          <p:nvSpPr>
            <p:cNvPr id="913436" name="Text Box 28"/>
            <p:cNvSpPr txBox="1">
              <a:spLocks noChangeArrowheads="1"/>
            </p:cNvSpPr>
            <p:nvPr/>
          </p:nvSpPr>
          <p:spPr bwMode="auto">
            <a:xfrm>
              <a:off x="5030" y="3780"/>
              <a:ext cx="319" cy="26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l"/>
              <a:r>
                <a:rPr lang="en-GB" altLang="x-none" sz="2000">
                  <a:solidFill>
                    <a:srgbClr val="0000CC"/>
                  </a:solidFill>
                </a:rPr>
                <a:t>90</a:t>
              </a:r>
            </a:p>
          </p:txBody>
        </p:sp>
      </p:grpSp>
      <p:sp>
        <p:nvSpPr>
          <p:cNvPr id="913437" name="Line 29"/>
          <p:cNvSpPr>
            <a:spLocks noChangeShapeType="1"/>
          </p:cNvSpPr>
          <p:nvPr/>
        </p:nvSpPr>
        <p:spPr bwMode="auto">
          <a:xfrm>
            <a:off x="2202061" y="1818555"/>
            <a:ext cx="6102548" cy="0"/>
          </a:xfrm>
          <a:prstGeom prst="line">
            <a:avLst/>
          </a:prstGeom>
          <a:noFill/>
          <a:ln w="28575">
            <a:solidFill>
              <a:srgbClr val="0000CC"/>
            </a:solidFill>
            <a:prstDash val="dash"/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38" name="Text Box 30"/>
          <p:cNvSpPr txBox="1">
            <a:spLocks noChangeArrowheads="1"/>
          </p:cNvSpPr>
          <p:nvPr/>
        </p:nvSpPr>
        <p:spPr bwMode="auto">
          <a:xfrm>
            <a:off x="8189938" y="5907933"/>
            <a:ext cx="527709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GB" altLang="x-none" sz="2800">
                <a:solidFill>
                  <a:srgbClr val="0000CC"/>
                </a:solidFill>
              </a:rPr>
              <a:t>aa</a:t>
            </a:r>
          </a:p>
        </p:txBody>
      </p:sp>
      <p:sp>
        <p:nvSpPr>
          <p:cNvPr id="913440" name="Text Box 32"/>
          <p:cNvSpPr txBox="1">
            <a:spLocks noChangeArrowheads="1"/>
          </p:cNvSpPr>
          <p:nvPr/>
        </p:nvSpPr>
        <p:spPr bwMode="auto">
          <a:xfrm>
            <a:off x="1565822" y="1556024"/>
            <a:ext cx="579005" cy="40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025">
                <a:solidFill>
                  <a:srgbClr val="002060"/>
                </a:solidFill>
              </a:rPr>
              <a:t>100</a:t>
            </a:r>
          </a:p>
        </p:txBody>
      </p:sp>
      <p:sp>
        <p:nvSpPr>
          <p:cNvPr id="913441" name="Rectangle 33"/>
          <p:cNvSpPr>
            <a:spLocks noChangeArrowheads="1"/>
          </p:cNvSpPr>
          <p:nvPr/>
        </p:nvSpPr>
        <p:spPr bwMode="auto">
          <a:xfrm>
            <a:off x="1609761" y="3934748"/>
            <a:ext cx="447558" cy="40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025" dirty="0">
                <a:solidFill>
                  <a:srgbClr val="002060"/>
                </a:solidFill>
              </a:rPr>
              <a:t>50</a:t>
            </a:r>
          </a:p>
        </p:txBody>
      </p:sp>
      <p:sp>
        <p:nvSpPr>
          <p:cNvPr id="913442" name="Text Box 34"/>
          <p:cNvSpPr txBox="1">
            <a:spLocks noChangeArrowheads="1"/>
          </p:cNvSpPr>
          <p:nvPr/>
        </p:nvSpPr>
        <p:spPr bwMode="auto">
          <a:xfrm rot="16217078">
            <a:off x="197142" y="3566126"/>
            <a:ext cx="2398477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800" dirty="0">
                <a:solidFill>
                  <a:srgbClr val="002060"/>
                </a:solidFill>
              </a:rPr>
              <a:t>Performance</a:t>
            </a:r>
            <a:r>
              <a:rPr lang="en-US" altLang="x-none" sz="2800" dirty="0">
                <a:solidFill>
                  <a:srgbClr val="0000CC"/>
                </a:solidFill>
              </a:rPr>
              <a:t> %</a:t>
            </a:r>
          </a:p>
        </p:txBody>
      </p:sp>
      <p:sp>
        <p:nvSpPr>
          <p:cNvPr id="913443" name="Line 35"/>
          <p:cNvSpPr>
            <a:spLocks noChangeShapeType="1"/>
          </p:cNvSpPr>
          <p:nvPr/>
        </p:nvSpPr>
        <p:spPr bwMode="auto">
          <a:xfrm>
            <a:off x="6261945" y="3798267"/>
            <a:ext cx="1147911" cy="1960959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913444" name="Line 36"/>
          <p:cNvSpPr>
            <a:spLocks noChangeShapeType="1"/>
          </p:cNvSpPr>
          <p:nvPr/>
        </p:nvSpPr>
        <p:spPr bwMode="auto">
          <a:xfrm flipH="1">
            <a:off x="6243193" y="3803625"/>
            <a:ext cx="1147911" cy="195962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913445" name="AutoShape 37"/>
          <p:cNvSpPr>
            <a:spLocks noChangeArrowheads="1"/>
          </p:cNvSpPr>
          <p:nvPr/>
        </p:nvSpPr>
        <p:spPr bwMode="auto">
          <a:xfrm>
            <a:off x="5657851" y="3788892"/>
            <a:ext cx="2340025" cy="1959620"/>
          </a:xfrm>
          <a:prstGeom prst="hexagon">
            <a:avLst>
              <a:gd name="adj" fmla="val 29853"/>
              <a:gd name="vf" fmla="val 115470"/>
            </a:avLst>
          </a:prstGeom>
          <a:noFill/>
          <a:ln w="28575">
            <a:solidFill>
              <a:srgbClr val="00206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x-none" sz="1181">
              <a:solidFill>
                <a:srgbClr val="002060"/>
              </a:solidFill>
            </a:endParaRPr>
          </a:p>
        </p:txBody>
      </p:sp>
      <p:sp>
        <p:nvSpPr>
          <p:cNvPr id="913446" name="Text Box 38"/>
          <p:cNvSpPr txBox="1">
            <a:spLocks noChangeArrowheads="1"/>
          </p:cNvSpPr>
          <p:nvPr/>
        </p:nvSpPr>
        <p:spPr bwMode="auto">
          <a:xfrm>
            <a:off x="6394649" y="5164288"/>
            <a:ext cx="922047" cy="63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66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sz="1181" dirty="0" err="1">
                <a:solidFill>
                  <a:srgbClr val="002060"/>
                </a:solidFill>
              </a:rPr>
              <a:t>Polifarmaco</a:t>
            </a:r>
            <a:endParaRPr lang="en-US" altLang="x-none" sz="1181" dirty="0">
              <a:solidFill>
                <a:srgbClr val="002060"/>
              </a:solidFill>
            </a:endParaRPr>
          </a:p>
          <a:p>
            <a:pPr algn="ctr"/>
            <a:r>
              <a:rPr lang="en-US" altLang="x-none" sz="1181" dirty="0" err="1">
                <a:solidFill>
                  <a:srgbClr val="002060"/>
                </a:solidFill>
              </a:rPr>
              <a:t>terapia</a:t>
            </a:r>
            <a:endParaRPr lang="en-US" altLang="x-none" sz="1181" dirty="0">
              <a:solidFill>
                <a:srgbClr val="002060"/>
              </a:solidFill>
            </a:endParaRPr>
          </a:p>
          <a:p>
            <a:pPr algn="ctr"/>
            <a:r>
              <a:rPr lang="en-US" altLang="x-none" sz="1181" dirty="0">
                <a:solidFill>
                  <a:srgbClr val="002060"/>
                </a:solidFill>
              </a:rPr>
              <a:t>PAD</a:t>
            </a:r>
          </a:p>
        </p:txBody>
      </p:sp>
      <p:sp>
        <p:nvSpPr>
          <p:cNvPr id="913448" name="Line 40"/>
          <p:cNvSpPr>
            <a:spLocks noChangeShapeType="1"/>
          </p:cNvSpPr>
          <p:nvPr/>
        </p:nvSpPr>
        <p:spPr bwMode="auto">
          <a:xfrm>
            <a:off x="5664549" y="4769372"/>
            <a:ext cx="2340025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it-IT" sz="1519"/>
          </a:p>
        </p:txBody>
      </p:sp>
      <p:sp>
        <p:nvSpPr>
          <p:cNvPr id="913449" name="Text Box 41"/>
          <p:cNvSpPr txBox="1">
            <a:spLocks noChangeArrowheads="1"/>
          </p:cNvSpPr>
          <p:nvPr/>
        </p:nvSpPr>
        <p:spPr bwMode="auto">
          <a:xfrm>
            <a:off x="6703323" y="4769908"/>
            <a:ext cx="1457450" cy="4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sz="1181" dirty="0">
                <a:solidFill>
                  <a:srgbClr val="002060"/>
                </a:solidFill>
              </a:rPr>
              <a:t> Extra-</a:t>
            </a:r>
            <a:r>
              <a:rPr lang="en-US" altLang="x-none" sz="1181" dirty="0" err="1">
                <a:solidFill>
                  <a:srgbClr val="002060"/>
                </a:solidFill>
              </a:rPr>
              <a:t>organo</a:t>
            </a:r>
            <a:r>
              <a:rPr lang="en-US" altLang="x-none" sz="1181" dirty="0">
                <a:solidFill>
                  <a:srgbClr val="002060"/>
                </a:solidFill>
              </a:rPr>
              <a:t> target </a:t>
            </a:r>
          </a:p>
          <a:p>
            <a:pPr algn="ctr"/>
            <a:r>
              <a:rPr lang="en-US" altLang="x-none" sz="1181" dirty="0" err="1">
                <a:solidFill>
                  <a:srgbClr val="002060"/>
                </a:solidFill>
              </a:rPr>
              <a:t>Comorbidità</a:t>
            </a:r>
            <a:endParaRPr lang="en-US" altLang="x-none" sz="1181" dirty="0">
              <a:solidFill>
                <a:srgbClr val="002060"/>
              </a:solidFill>
            </a:endParaRPr>
          </a:p>
        </p:txBody>
      </p:sp>
      <p:sp>
        <p:nvSpPr>
          <p:cNvPr id="913450" name="Text Box 42"/>
          <p:cNvSpPr txBox="1">
            <a:spLocks noChangeArrowheads="1"/>
          </p:cNvSpPr>
          <p:nvPr/>
        </p:nvSpPr>
        <p:spPr bwMode="auto">
          <a:xfrm>
            <a:off x="5585332" y="4765889"/>
            <a:ext cx="1263487" cy="6374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sz="1181" dirty="0" err="1">
                <a:solidFill>
                  <a:srgbClr val="002060"/>
                </a:solidFill>
              </a:rPr>
              <a:t>Stato</a:t>
            </a:r>
            <a:r>
              <a:rPr lang="en-US" altLang="x-none" sz="1181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en-US" altLang="x-none" sz="1181" dirty="0">
                <a:solidFill>
                  <a:srgbClr val="002060"/>
                </a:solidFill>
              </a:rPr>
              <a:t> socio-</a:t>
            </a:r>
            <a:r>
              <a:rPr lang="en-US" altLang="x-none" sz="1181" dirty="0" err="1">
                <a:solidFill>
                  <a:srgbClr val="002060"/>
                </a:solidFill>
              </a:rPr>
              <a:t>economico</a:t>
            </a:r>
            <a:endParaRPr lang="en-US" altLang="x-none" sz="1181" dirty="0">
              <a:solidFill>
                <a:srgbClr val="002060"/>
              </a:solidFill>
            </a:endParaRPr>
          </a:p>
          <a:p>
            <a:pPr algn="ctr"/>
            <a:r>
              <a:rPr lang="en-US" altLang="x-none" sz="1181" dirty="0" err="1">
                <a:solidFill>
                  <a:srgbClr val="002060"/>
                </a:solidFill>
              </a:rPr>
              <a:t>critico</a:t>
            </a:r>
            <a:endParaRPr lang="en-US" altLang="x-none" sz="1181" dirty="0">
              <a:solidFill>
                <a:srgbClr val="002060"/>
              </a:solidFill>
            </a:endParaRPr>
          </a:p>
        </p:txBody>
      </p:sp>
      <p:sp>
        <p:nvSpPr>
          <p:cNvPr id="913451" name="Text Box 43"/>
          <p:cNvSpPr txBox="1">
            <a:spLocks noChangeArrowheads="1"/>
          </p:cNvSpPr>
          <p:nvPr/>
        </p:nvSpPr>
        <p:spPr bwMode="auto">
          <a:xfrm>
            <a:off x="6293270" y="3804838"/>
            <a:ext cx="1104791" cy="4557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sz="1181" dirty="0">
                <a:solidFill>
                  <a:srgbClr val="002060"/>
                </a:solidFill>
              </a:rPr>
              <a:t>Oldest Old</a:t>
            </a:r>
          </a:p>
          <a:p>
            <a:pPr algn="ctr"/>
            <a:r>
              <a:rPr lang="en-US" altLang="x-none" sz="1181" dirty="0">
                <a:solidFill>
                  <a:srgbClr val="002060"/>
                </a:solidFill>
              </a:rPr>
              <a:t>“</a:t>
            </a:r>
            <a:r>
              <a:rPr lang="en-US" altLang="x-none" sz="1181" dirty="0" err="1">
                <a:solidFill>
                  <a:srgbClr val="002060"/>
                </a:solidFill>
              </a:rPr>
              <a:t>Vulnerabilità</a:t>
            </a:r>
            <a:r>
              <a:rPr lang="en-US" altLang="x-none" sz="1181" dirty="0">
                <a:solidFill>
                  <a:srgbClr val="002060"/>
                </a:solidFill>
              </a:rPr>
              <a:t>”</a:t>
            </a:r>
          </a:p>
        </p:txBody>
      </p:sp>
      <p:sp>
        <p:nvSpPr>
          <p:cNvPr id="913452" name="Text Box 44"/>
          <p:cNvSpPr txBox="1">
            <a:spLocks noChangeArrowheads="1"/>
          </p:cNvSpPr>
          <p:nvPr/>
        </p:nvSpPr>
        <p:spPr bwMode="auto">
          <a:xfrm>
            <a:off x="6863343" y="4325253"/>
            <a:ext cx="1157288" cy="45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/>
            <a:r>
              <a:rPr lang="en-US" altLang="x-none" sz="1181">
                <a:solidFill>
                  <a:srgbClr val="002060"/>
                </a:solidFill>
              </a:rPr>
              <a:t>Organo</a:t>
            </a:r>
            <a:r>
              <a:rPr lang="en-US" altLang="x-none" sz="1181" dirty="0">
                <a:solidFill>
                  <a:srgbClr val="002060"/>
                </a:solidFill>
              </a:rPr>
              <a:t> target</a:t>
            </a:r>
          </a:p>
          <a:p>
            <a:pPr algn="ctr"/>
            <a:r>
              <a:rPr lang="en-US" altLang="x-none" sz="1181" dirty="0" err="1">
                <a:solidFill>
                  <a:srgbClr val="002060"/>
                </a:solidFill>
              </a:rPr>
              <a:t>Comorbidità</a:t>
            </a:r>
            <a:endParaRPr lang="en-US" altLang="x-none" sz="1181" dirty="0">
              <a:solidFill>
                <a:srgbClr val="002060"/>
              </a:solidFill>
            </a:endParaRPr>
          </a:p>
        </p:txBody>
      </p:sp>
      <p:sp>
        <p:nvSpPr>
          <p:cNvPr id="913453" name="Text Box 45"/>
          <p:cNvSpPr txBox="1">
            <a:spLocks noChangeArrowheads="1"/>
          </p:cNvSpPr>
          <p:nvPr/>
        </p:nvSpPr>
        <p:spPr bwMode="auto">
          <a:xfrm>
            <a:off x="5834181" y="4460405"/>
            <a:ext cx="753732" cy="27404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sz="1181" dirty="0" err="1">
                <a:solidFill>
                  <a:srgbClr val="002060"/>
                </a:solidFill>
              </a:rPr>
              <a:t>Disabilità</a:t>
            </a:r>
            <a:endParaRPr lang="en-US" altLang="x-none" sz="1181" dirty="0">
              <a:solidFill>
                <a:srgbClr val="002060"/>
              </a:solidFill>
            </a:endParaRPr>
          </a:p>
        </p:txBody>
      </p:sp>
      <p:sp>
        <p:nvSpPr>
          <p:cNvPr id="913454" name="Rectangle 46"/>
          <p:cNvSpPr>
            <a:spLocks noChangeArrowheads="1"/>
          </p:cNvSpPr>
          <p:nvPr/>
        </p:nvSpPr>
        <p:spPr bwMode="auto">
          <a:xfrm>
            <a:off x="4154985" y="4296545"/>
            <a:ext cx="184845" cy="4045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endParaRPr lang="it-IT" altLang="x-none" sz="2025">
              <a:solidFill>
                <a:srgbClr val="0000CC"/>
              </a:solidFill>
            </a:endParaRPr>
          </a:p>
        </p:txBody>
      </p:sp>
      <p:sp>
        <p:nvSpPr>
          <p:cNvPr id="913456" name="Line 48"/>
          <p:cNvSpPr>
            <a:spLocks noChangeShapeType="1"/>
          </p:cNvSpPr>
          <p:nvPr/>
        </p:nvSpPr>
        <p:spPr bwMode="auto">
          <a:xfrm>
            <a:off x="5665888" y="4765354"/>
            <a:ext cx="2350741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28575">
                <a:solidFill>
                  <a:srgbClr val="0000CC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/>
            <a:endParaRPr lang="it-IT" sz="1519"/>
          </a:p>
        </p:txBody>
      </p:sp>
      <p:sp>
        <p:nvSpPr>
          <p:cNvPr id="913457" name="Text Box 49"/>
          <p:cNvSpPr txBox="1">
            <a:spLocks noChangeArrowheads="1"/>
          </p:cNvSpPr>
          <p:nvPr/>
        </p:nvSpPr>
        <p:spPr bwMode="auto">
          <a:xfrm>
            <a:off x="7743127" y="3470370"/>
            <a:ext cx="18216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x-none" b="1" dirty="0" err="1">
                <a:solidFill>
                  <a:srgbClr val="002060"/>
                </a:solidFill>
              </a:rPr>
              <a:t>Invecchiamento</a:t>
            </a:r>
            <a:r>
              <a:rPr lang="en-US" altLang="x-none" b="1" dirty="0">
                <a:solidFill>
                  <a:srgbClr val="002060"/>
                </a:solidFill>
              </a:rPr>
              <a:t>         </a:t>
            </a:r>
            <a:r>
              <a:rPr lang="en-US" altLang="x-none" b="1" dirty="0" err="1">
                <a:solidFill>
                  <a:srgbClr val="002060"/>
                </a:solidFill>
              </a:rPr>
              <a:t>comune</a:t>
            </a:r>
            <a:endParaRPr lang="en-US" altLang="x-none" b="1" dirty="0">
              <a:solidFill>
                <a:srgbClr val="002060"/>
              </a:solidFill>
            </a:endParaRPr>
          </a:p>
        </p:txBody>
      </p:sp>
      <p:sp>
        <p:nvSpPr>
          <p:cNvPr id="913458" name="AutoShape 50"/>
          <p:cNvSpPr>
            <a:spLocks noChangeArrowheads="1"/>
          </p:cNvSpPr>
          <p:nvPr/>
        </p:nvSpPr>
        <p:spPr bwMode="auto">
          <a:xfrm>
            <a:off x="7277249" y="3433936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59" name="AutoShape 51"/>
          <p:cNvSpPr>
            <a:spLocks noChangeArrowheads="1"/>
          </p:cNvSpPr>
          <p:nvPr/>
        </p:nvSpPr>
        <p:spPr bwMode="auto">
          <a:xfrm>
            <a:off x="7542461" y="3495551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altLang="x-none" sz="2025">
              <a:solidFill>
                <a:srgbClr val="0000CC"/>
              </a:solidFill>
              <a:latin typeface="Times New Roman" charset="0"/>
            </a:endParaRPr>
          </a:p>
        </p:txBody>
      </p:sp>
      <p:sp>
        <p:nvSpPr>
          <p:cNvPr id="913460" name="AutoShape 52"/>
          <p:cNvSpPr>
            <a:spLocks noChangeArrowheads="1"/>
          </p:cNvSpPr>
          <p:nvPr/>
        </p:nvSpPr>
        <p:spPr bwMode="auto">
          <a:xfrm>
            <a:off x="7569251" y="3715221"/>
            <a:ext cx="125909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913461" name="AutoShape 53"/>
          <p:cNvSpPr>
            <a:spLocks noChangeArrowheads="1"/>
          </p:cNvSpPr>
          <p:nvPr/>
        </p:nvSpPr>
        <p:spPr bwMode="auto">
          <a:xfrm>
            <a:off x="7300021" y="3251770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62" name="AutoShape 54"/>
          <p:cNvSpPr>
            <a:spLocks noChangeArrowheads="1"/>
          </p:cNvSpPr>
          <p:nvPr/>
        </p:nvSpPr>
        <p:spPr bwMode="auto">
          <a:xfrm>
            <a:off x="7056241" y="3046834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63" name="AutoShape 55"/>
          <p:cNvSpPr>
            <a:spLocks noChangeArrowheads="1"/>
          </p:cNvSpPr>
          <p:nvPr/>
        </p:nvSpPr>
        <p:spPr bwMode="auto">
          <a:xfrm>
            <a:off x="6332936" y="2500337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64" name="AutoShape 56"/>
          <p:cNvSpPr>
            <a:spLocks noChangeArrowheads="1"/>
          </p:cNvSpPr>
          <p:nvPr/>
        </p:nvSpPr>
        <p:spPr bwMode="auto">
          <a:xfrm>
            <a:off x="6590111" y="2742778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65" name="AutoShape 57"/>
          <p:cNvSpPr>
            <a:spLocks noChangeArrowheads="1"/>
          </p:cNvSpPr>
          <p:nvPr/>
        </p:nvSpPr>
        <p:spPr bwMode="auto">
          <a:xfrm>
            <a:off x="6758882" y="2803053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66" name="AutoShape 58"/>
          <p:cNvSpPr>
            <a:spLocks noChangeArrowheads="1"/>
          </p:cNvSpPr>
          <p:nvPr/>
        </p:nvSpPr>
        <p:spPr bwMode="auto">
          <a:xfrm>
            <a:off x="6515102" y="2560612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67" name="AutoShape 59"/>
          <p:cNvSpPr>
            <a:spLocks noChangeArrowheads="1"/>
          </p:cNvSpPr>
          <p:nvPr/>
        </p:nvSpPr>
        <p:spPr bwMode="auto">
          <a:xfrm>
            <a:off x="6879433" y="2985219"/>
            <a:ext cx="127248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68" name="AutoShape 60"/>
          <p:cNvSpPr>
            <a:spLocks noChangeArrowheads="1"/>
          </p:cNvSpPr>
          <p:nvPr/>
        </p:nvSpPr>
        <p:spPr bwMode="auto">
          <a:xfrm>
            <a:off x="7062938" y="3228999"/>
            <a:ext cx="125909" cy="144661"/>
          </a:xfrm>
          <a:prstGeom prst="triangle">
            <a:avLst>
              <a:gd name="adj" fmla="val 50000"/>
            </a:avLst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69" name="AutoShape 61"/>
          <p:cNvSpPr>
            <a:spLocks noChangeArrowheads="1"/>
          </p:cNvSpPr>
          <p:nvPr/>
        </p:nvSpPr>
        <p:spPr bwMode="auto">
          <a:xfrm>
            <a:off x="7220992" y="2348979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0" name="AutoShape 62"/>
          <p:cNvSpPr>
            <a:spLocks noChangeArrowheads="1"/>
          </p:cNvSpPr>
          <p:nvPr/>
        </p:nvSpPr>
        <p:spPr bwMode="auto">
          <a:xfrm>
            <a:off x="6417320" y="2011437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1" name="AutoShape 63"/>
          <p:cNvSpPr>
            <a:spLocks noChangeArrowheads="1"/>
          </p:cNvSpPr>
          <p:nvPr/>
        </p:nvSpPr>
        <p:spPr bwMode="auto">
          <a:xfrm>
            <a:off x="6578055" y="2059657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2" name="AutoShape 64"/>
          <p:cNvSpPr>
            <a:spLocks noChangeArrowheads="1"/>
          </p:cNvSpPr>
          <p:nvPr/>
        </p:nvSpPr>
        <p:spPr bwMode="auto">
          <a:xfrm>
            <a:off x="6787009" y="2172171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3" name="AutoShape 65"/>
          <p:cNvSpPr>
            <a:spLocks noChangeArrowheads="1"/>
          </p:cNvSpPr>
          <p:nvPr/>
        </p:nvSpPr>
        <p:spPr bwMode="auto">
          <a:xfrm>
            <a:off x="6245870" y="1914996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4" name="AutoShape 66"/>
          <p:cNvSpPr>
            <a:spLocks noChangeArrowheads="1"/>
          </p:cNvSpPr>
          <p:nvPr/>
        </p:nvSpPr>
        <p:spPr bwMode="auto">
          <a:xfrm>
            <a:off x="6979891" y="2204318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5" name="AutoShape 67"/>
          <p:cNvSpPr>
            <a:spLocks noChangeArrowheads="1"/>
          </p:cNvSpPr>
          <p:nvPr/>
        </p:nvSpPr>
        <p:spPr bwMode="auto">
          <a:xfrm>
            <a:off x="7365653" y="2413273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6" name="AutoShape 68"/>
          <p:cNvSpPr>
            <a:spLocks noChangeArrowheads="1"/>
          </p:cNvSpPr>
          <p:nvPr/>
        </p:nvSpPr>
        <p:spPr bwMode="auto">
          <a:xfrm>
            <a:off x="7108478" y="2332905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7" name="AutoShape 69"/>
          <p:cNvSpPr>
            <a:spLocks noChangeArrowheads="1"/>
          </p:cNvSpPr>
          <p:nvPr/>
        </p:nvSpPr>
        <p:spPr bwMode="auto">
          <a:xfrm>
            <a:off x="7494241" y="2541860"/>
            <a:ext cx="112514" cy="144661"/>
          </a:xfrm>
          <a:prstGeom prst="triangle">
            <a:avLst>
              <a:gd name="adj" fmla="val 50000"/>
            </a:avLst>
          </a:prstGeom>
          <a:solidFill>
            <a:srgbClr val="FFFF00"/>
          </a:solidFill>
          <a:ln w="9525">
            <a:solidFill>
              <a:srgbClr val="FFFF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3478" name="Text Box 70"/>
          <p:cNvSpPr txBox="1">
            <a:spLocks noChangeArrowheads="1"/>
          </p:cNvSpPr>
          <p:nvPr/>
        </p:nvSpPr>
        <p:spPr bwMode="auto">
          <a:xfrm>
            <a:off x="7756773" y="2380894"/>
            <a:ext cx="1821656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l"/>
            <a:r>
              <a:rPr lang="en-US" altLang="x-none" b="1" dirty="0" err="1">
                <a:solidFill>
                  <a:srgbClr val="002060"/>
                </a:solidFill>
              </a:rPr>
              <a:t>Invecchiamento</a:t>
            </a:r>
            <a:r>
              <a:rPr lang="en-US" altLang="x-none" b="1" dirty="0">
                <a:solidFill>
                  <a:srgbClr val="002060"/>
                </a:solidFill>
              </a:rPr>
              <a:t> di </a:t>
            </a:r>
            <a:r>
              <a:rPr lang="en-US" altLang="x-none" b="1" dirty="0" err="1">
                <a:solidFill>
                  <a:srgbClr val="002060"/>
                </a:solidFill>
              </a:rPr>
              <a:t>successo</a:t>
            </a:r>
            <a:endParaRPr lang="en-US" altLang="x-none" b="1" dirty="0">
              <a:solidFill>
                <a:srgbClr val="002060"/>
              </a:solidFill>
            </a:endParaRPr>
          </a:p>
        </p:txBody>
      </p:sp>
      <p:sp>
        <p:nvSpPr>
          <p:cNvPr id="913480" name="Line 72"/>
          <p:cNvSpPr>
            <a:spLocks noChangeShapeType="1"/>
          </p:cNvSpPr>
          <p:nvPr/>
        </p:nvSpPr>
        <p:spPr bwMode="auto">
          <a:xfrm>
            <a:off x="5676602" y="4770710"/>
            <a:ext cx="2309217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913483" name="Rectangle 75"/>
          <p:cNvSpPr>
            <a:spLocks noChangeArrowheads="1"/>
          </p:cNvSpPr>
          <p:nvPr/>
        </p:nvSpPr>
        <p:spPr bwMode="auto">
          <a:xfrm>
            <a:off x="3280475" y="4236234"/>
            <a:ext cx="2332305" cy="1079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x-none" sz="2363" b="1" dirty="0">
                <a:solidFill>
                  <a:srgbClr val="FF0000"/>
                </a:solidFill>
              </a:rPr>
              <a:t> FRAGILITA’</a:t>
            </a:r>
          </a:p>
          <a:p>
            <a:pPr algn="just"/>
            <a:r>
              <a:rPr lang="it-IT" altLang="x-none" sz="2025" dirty="0">
                <a:solidFill>
                  <a:srgbClr val="FF0000"/>
                </a:solidFill>
              </a:rPr>
              <a:t>10-20% ultra-65enni</a:t>
            </a:r>
          </a:p>
          <a:p>
            <a:pPr algn="just"/>
            <a:r>
              <a:rPr lang="it-IT" altLang="x-none" sz="2025" dirty="0">
                <a:solidFill>
                  <a:srgbClr val="FF0000"/>
                </a:solidFill>
              </a:rPr>
              <a:t>70-80% ultra-80enni</a:t>
            </a:r>
          </a:p>
        </p:txBody>
      </p:sp>
      <p:sp>
        <p:nvSpPr>
          <p:cNvPr id="74" name="Line 15"/>
          <p:cNvSpPr>
            <a:spLocks noChangeShapeType="1"/>
          </p:cNvSpPr>
          <p:nvPr/>
        </p:nvSpPr>
        <p:spPr bwMode="auto">
          <a:xfrm>
            <a:off x="513241" y="1212883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3" name="Rectangle 33"/>
          <p:cNvSpPr>
            <a:spLocks noChangeArrowheads="1"/>
          </p:cNvSpPr>
          <p:nvPr/>
        </p:nvSpPr>
        <p:spPr bwMode="auto">
          <a:xfrm>
            <a:off x="1615014" y="5575438"/>
            <a:ext cx="434734" cy="4039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l"/>
            <a:r>
              <a:rPr lang="en-US" altLang="x-none" sz="2025" dirty="0">
                <a:solidFill>
                  <a:srgbClr val="002060"/>
                </a:solidFill>
              </a:rPr>
              <a:t>  0</a:t>
            </a:r>
          </a:p>
        </p:txBody>
      </p:sp>
    </p:spTree>
    <p:extLst>
      <p:ext uri="{BB962C8B-B14F-4D97-AF65-F5344CB8AC3E}">
        <p14:creationId xmlns:p14="http://schemas.microsoft.com/office/powerpoint/2010/main" val="10628539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483" name="Gruppo 5"/>
          <p:cNvGrpSpPr>
            <a:grpSpLocks/>
          </p:cNvGrpSpPr>
          <p:nvPr/>
        </p:nvGrpSpPr>
        <p:grpSpPr bwMode="auto">
          <a:xfrm>
            <a:off x="1786916" y="1826833"/>
            <a:ext cx="6814886" cy="3712587"/>
            <a:chOff x="0" y="785794"/>
            <a:chExt cx="8440265" cy="4338736"/>
          </a:xfrm>
        </p:grpSpPr>
        <p:pic>
          <p:nvPicPr>
            <p:cNvPr id="20487" name="Picture 2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785794"/>
              <a:ext cx="8440265" cy="433873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rgbClr val="708688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488" name="Picture 4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4156" y="3499980"/>
              <a:ext cx="1104373" cy="1600776"/>
            </a:xfrm>
            <a:prstGeom prst="rect">
              <a:avLst/>
            </a:prstGeom>
            <a:noFill/>
            <a:ln>
              <a:noFill/>
            </a:ln>
            <a:effectLst>
              <a:outerShdw blurRad="63500" dist="17961" dir="2700000" algn="ctr" rotWithShape="0">
                <a:srgbClr val="708688">
                  <a:alpha val="74997"/>
                </a:srgb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4131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6916" y="1826833"/>
            <a:ext cx="7464692" cy="4012117"/>
          </a:xfrm>
          <a:prstGeom prst="rect">
            <a:avLst/>
          </a:prstGeom>
          <a:noFill/>
          <a:ln>
            <a:noFill/>
          </a:ln>
          <a:effectLst>
            <a:outerShdw blurRad="63500" dist="17961" dir="2700000" algn="ctr" rotWithShape="0">
              <a:srgbClr val="708688">
                <a:alpha val="74997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Rettangolo 6"/>
          <p:cNvSpPr>
            <a:spLocks noChangeArrowheads="1"/>
          </p:cNvSpPr>
          <p:nvPr/>
        </p:nvSpPr>
        <p:spPr bwMode="auto">
          <a:xfrm>
            <a:off x="4228070" y="5683679"/>
            <a:ext cx="4577162" cy="212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783" b="1">
                <a:solidFill>
                  <a:srgbClr val="0070C0"/>
                </a:solidFill>
                <a:latin typeface="Times New Roman" charset="0"/>
              </a:rPr>
              <a:t>Sources: U.S. Census Bureau, 2013, 2014; International Data Base, U.S. population projections</a:t>
            </a:r>
          </a:p>
        </p:txBody>
      </p:sp>
      <p:sp>
        <p:nvSpPr>
          <p:cNvPr id="4102" name="Rettangolo 7"/>
          <p:cNvSpPr>
            <a:spLocks noChangeArrowheads="1"/>
          </p:cNvSpPr>
          <p:nvPr/>
        </p:nvSpPr>
        <p:spPr bwMode="auto">
          <a:xfrm>
            <a:off x="1481770" y="726780"/>
            <a:ext cx="7323460" cy="48692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/>
          <a:p>
            <a:pPr algn="ctr">
              <a:defRPr/>
            </a:pPr>
            <a:endParaRPr lang="it-IT" sz="1282" dirty="0">
              <a:ea typeface="ＭＳ Ｐゴシック" charset="0"/>
              <a:cs typeface="ＭＳ Ｐゴシック" charset="0"/>
            </a:endParaRPr>
          </a:p>
          <a:p>
            <a:pPr algn="ctr">
              <a:defRPr/>
            </a:pPr>
            <a:r>
              <a:rPr lang="en-US" sz="1282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  <a:r>
              <a:rPr lang="en-US" sz="1282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An Aging World: 2015 </a:t>
            </a:r>
            <a:r>
              <a:rPr lang="en-US" sz="1282" i="1" dirty="0">
                <a:solidFill>
                  <a:srgbClr val="FFFFFF"/>
                </a:solidFill>
                <a:latin typeface="+mj-lt"/>
                <a:ea typeface="ＭＳ Ｐゴシック" charset="0"/>
                <a:cs typeface="ＭＳ Ｐゴシック" charset="0"/>
              </a:rPr>
              <a:t>International Population Reports.</a:t>
            </a:r>
            <a:r>
              <a:rPr lang="en-US" sz="1282" i="1" dirty="0">
                <a:solidFill>
                  <a:srgbClr val="FFFFFF"/>
                </a:solidFill>
                <a:ea typeface="ＭＳ Ｐゴシック" charset="0"/>
                <a:cs typeface="ＭＳ Ｐゴシック" charset="0"/>
              </a:rPr>
              <a:t> 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-1" y="174983"/>
            <a:ext cx="10287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</a:rPr>
              <a:t>Percentuale della popolazione ≥ 65 anni</a:t>
            </a:r>
          </a:p>
          <a:p>
            <a:pPr algn="ctr"/>
            <a:r>
              <a:rPr lang="it-IT" sz="2400" i="1" dirty="0">
                <a:solidFill>
                  <a:srgbClr val="002060"/>
                </a:solidFill>
              </a:rPr>
              <a:t>2015 - 2050</a:t>
            </a:r>
          </a:p>
        </p:txBody>
      </p:sp>
      <p:sp>
        <p:nvSpPr>
          <p:cNvPr id="4" name="Rettangolo 3"/>
          <p:cNvSpPr/>
          <p:nvPr/>
        </p:nvSpPr>
        <p:spPr>
          <a:xfrm>
            <a:off x="5595718" y="6159687"/>
            <a:ext cx="4185663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i="1" dirty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Source: US Census Bureau 2013-2014: </a:t>
            </a:r>
          </a:p>
          <a:p>
            <a:r>
              <a:rPr lang="en-US" sz="1600" i="1" dirty="0">
                <a:solidFill>
                  <a:srgbClr val="002060"/>
                </a:solidFill>
                <a:ea typeface="ＭＳ Ｐゴシック" charset="0"/>
                <a:cs typeface="ＭＳ Ｐゴシック" charset="0"/>
              </a:rPr>
              <a:t>International Data Base, population projections</a:t>
            </a:r>
            <a:endParaRPr lang="it-IT" sz="1600" i="1" dirty="0">
              <a:solidFill>
                <a:srgbClr val="002060"/>
              </a:solidFill>
            </a:endParaRPr>
          </a:p>
        </p:txBody>
      </p:sp>
      <p:sp>
        <p:nvSpPr>
          <p:cNvPr id="12" name="Line 7"/>
          <p:cNvSpPr>
            <a:spLocks noChangeShapeType="1"/>
          </p:cNvSpPr>
          <p:nvPr/>
        </p:nvSpPr>
        <p:spPr bwMode="auto">
          <a:xfrm>
            <a:off x="505618" y="1056423"/>
            <a:ext cx="9275763" cy="22225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5095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13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AutoShape 2"/>
          <p:cNvSpPr>
            <a:spLocks noChangeArrowheads="1"/>
          </p:cNvSpPr>
          <p:nvPr/>
        </p:nvSpPr>
        <p:spPr bwMode="auto">
          <a:xfrm>
            <a:off x="4718894" y="1289270"/>
            <a:ext cx="3664744" cy="2986980"/>
          </a:xfrm>
          <a:prstGeom prst="hexagon">
            <a:avLst>
              <a:gd name="adj" fmla="val 30673"/>
              <a:gd name="vf" fmla="val 115470"/>
            </a:avLst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endParaRPr lang="it-IT" altLang="x-none" sz="2025" b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28003" name="Line 3"/>
          <p:cNvSpPr>
            <a:spLocks noChangeShapeType="1"/>
          </p:cNvSpPr>
          <p:nvPr/>
        </p:nvSpPr>
        <p:spPr bwMode="auto">
          <a:xfrm>
            <a:off x="5652494" y="1289270"/>
            <a:ext cx="1797546" cy="298698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28004" name="Line 4"/>
          <p:cNvSpPr>
            <a:spLocks noChangeShapeType="1"/>
          </p:cNvSpPr>
          <p:nvPr/>
        </p:nvSpPr>
        <p:spPr bwMode="auto">
          <a:xfrm flipH="1">
            <a:off x="5652494" y="1289270"/>
            <a:ext cx="1797546" cy="298698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28005" name="Line 5"/>
          <p:cNvSpPr>
            <a:spLocks noChangeShapeType="1"/>
          </p:cNvSpPr>
          <p:nvPr/>
        </p:nvSpPr>
        <p:spPr bwMode="auto">
          <a:xfrm>
            <a:off x="4718894" y="2782759"/>
            <a:ext cx="3664744" cy="0"/>
          </a:xfrm>
          <a:prstGeom prst="line">
            <a:avLst/>
          </a:prstGeom>
          <a:noFill/>
          <a:ln w="2857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28007" name="Text Box 7"/>
          <p:cNvSpPr txBox="1">
            <a:spLocks noChangeArrowheads="1"/>
          </p:cNvSpPr>
          <p:nvPr/>
        </p:nvSpPr>
        <p:spPr bwMode="auto">
          <a:xfrm>
            <a:off x="5874262" y="1298451"/>
            <a:ext cx="137544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x-none" sz="1600" b="0" dirty="0">
                <a:solidFill>
                  <a:srgbClr val="002060"/>
                </a:solidFill>
                <a:latin typeface="Arial" charset="0"/>
              </a:rPr>
              <a:t>Oldest Old</a:t>
            </a:r>
          </a:p>
          <a:p>
            <a:pPr algn="ctr"/>
            <a:r>
              <a:rPr lang="en-US" altLang="x-none" sz="1600" b="0" dirty="0">
                <a:solidFill>
                  <a:srgbClr val="002060"/>
                </a:solidFill>
                <a:latin typeface="Arial" charset="0"/>
              </a:rPr>
              <a:t>“</a:t>
            </a:r>
            <a:r>
              <a:rPr lang="en-US" altLang="x-none" sz="1600" b="0" dirty="0" err="1">
                <a:solidFill>
                  <a:srgbClr val="002060"/>
                </a:solidFill>
                <a:latin typeface="+mn-lt"/>
              </a:rPr>
              <a:t>Vulnerabilità</a:t>
            </a:r>
            <a:r>
              <a:rPr lang="en-US" altLang="x-none" sz="1600" b="0" dirty="0">
                <a:solidFill>
                  <a:srgbClr val="002060"/>
                </a:solidFill>
                <a:latin typeface="Arial" charset="0"/>
              </a:rPr>
              <a:t>”</a:t>
            </a:r>
          </a:p>
        </p:txBody>
      </p:sp>
      <p:sp>
        <p:nvSpPr>
          <p:cNvPr id="128008" name="Text Box 8"/>
          <p:cNvSpPr txBox="1">
            <a:spLocks noChangeArrowheads="1"/>
          </p:cNvSpPr>
          <p:nvPr/>
        </p:nvSpPr>
        <p:spPr bwMode="auto">
          <a:xfrm>
            <a:off x="5802313" y="3472317"/>
            <a:ext cx="157787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x-none" sz="1600" b="0" dirty="0" err="1">
                <a:solidFill>
                  <a:srgbClr val="002060"/>
                </a:solidFill>
                <a:latin typeface="+mn-lt"/>
              </a:rPr>
              <a:t>Polifarmaco</a:t>
            </a:r>
            <a:r>
              <a:rPr lang="en-US" altLang="x-none" sz="1600" b="0" dirty="0">
                <a:solidFill>
                  <a:srgbClr val="002060"/>
                </a:solidFill>
                <a:latin typeface="+mn-lt"/>
              </a:rPr>
              <a:t>-</a:t>
            </a:r>
          </a:p>
          <a:p>
            <a:pPr algn="ctr"/>
            <a:r>
              <a:rPr lang="en-US" altLang="x-none" sz="1600" b="0" dirty="0" err="1">
                <a:solidFill>
                  <a:srgbClr val="002060"/>
                </a:solidFill>
                <a:latin typeface="+mn-lt"/>
              </a:rPr>
              <a:t>terapia</a:t>
            </a:r>
            <a:endParaRPr lang="en-US" altLang="x-none" sz="1600" b="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US" altLang="x-none" sz="1600" b="0" dirty="0">
                <a:solidFill>
                  <a:srgbClr val="002060"/>
                </a:solidFill>
                <a:latin typeface="+mn-lt"/>
              </a:rPr>
              <a:t>ADRs</a:t>
            </a:r>
          </a:p>
        </p:txBody>
      </p:sp>
      <p:sp>
        <p:nvSpPr>
          <p:cNvPr id="128009" name="Text Box 9"/>
          <p:cNvSpPr txBox="1">
            <a:spLocks noChangeArrowheads="1"/>
          </p:cNvSpPr>
          <p:nvPr/>
        </p:nvSpPr>
        <p:spPr bwMode="auto">
          <a:xfrm>
            <a:off x="5335043" y="4258837"/>
            <a:ext cx="2512419" cy="1442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US" altLang="x-none" sz="2700" dirty="0">
                <a:solidFill>
                  <a:srgbClr val="002060"/>
                </a:solidFill>
                <a:latin typeface="Arial" charset="0"/>
              </a:rPr>
              <a:t>OLDEST- OLD</a:t>
            </a:r>
          </a:p>
          <a:p>
            <a:pPr algn="ctr"/>
            <a:r>
              <a:rPr lang="en-US" altLang="x-none" sz="2363" dirty="0">
                <a:solidFill>
                  <a:srgbClr val="002060"/>
                </a:solidFill>
                <a:latin typeface="Arial" charset="0"/>
              </a:rPr>
              <a:t>OLD - OLD</a:t>
            </a:r>
          </a:p>
          <a:p>
            <a:pPr algn="ctr"/>
            <a:r>
              <a:rPr lang="en-US" altLang="x-none" sz="1688" dirty="0">
                <a:solidFill>
                  <a:srgbClr val="002060"/>
                </a:solidFill>
                <a:latin typeface="Arial" charset="0"/>
              </a:rPr>
              <a:t>YOUNG - OLD</a:t>
            </a:r>
          </a:p>
          <a:p>
            <a:pPr algn="ctr"/>
            <a:endParaRPr lang="en-US" altLang="x-none" sz="2025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28010" name="Text Box 10"/>
          <p:cNvSpPr txBox="1">
            <a:spLocks noChangeArrowheads="1"/>
          </p:cNvSpPr>
          <p:nvPr/>
        </p:nvSpPr>
        <p:spPr bwMode="auto">
          <a:xfrm>
            <a:off x="6561982" y="1942404"/>
            <a:ext cx="181362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en-US" altLang="x-none" sz="1600" b="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US" altLang="x-none" sz="1600" b="0" dirty="0" err="1">
                <a:solidFill>
                  <a:srgbClr val="002060"/>
                </a:solidFill>
                <a:latin typeface="+mn-lt"/>
              </a:rPr>
              <a:t>Comorbidità</a:t>
            </a:r>
            <a:r>
              <a:rPr lang="en-US" altLang="x-none" sz="1600" b="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ctr"/>
            <a:r>
              <a:rPr lang="en-US" altLang="x-none" sz="1600" b="0" dirty="0" err="1">
                <a:solidFill>
                  <a:srgbClr val="002060"/>
                </a:solidFill>
                <a:latin typeface="+mn-lt"/>
              </a:rPr>
              <a:t>organo</a:t>
            </a:r>
            <a:r>
              <a:rPr lang="en-US" altLang="x-none" sz="1600" b="0" dirty="0">
                <a:solidFill>
                  <a:srgbClr val="002060"/>
                </a:solidFill>
                <a:latin typeface="+mn-lt"/>
              </a:rPr>
              <a:t> target</a:t>
            </a:r>
          </a:p>
        </p:txBody>
      </p:sp>
      <p:sp>
        <p:nvSpPr>
          <p:cNvPr id="128011" name="Text Box 11"/>
          <p:cNvSpPr txBox="1">
            <a:spLocks noChangeArrowheads="1"/>
          </p:cNvSpPr>
          <p:nvPr/>
        </p:nvSpPr>
        <p:spPr bwMode="auto">
          <a:xfrm>
            <a:off x="6841264" y="2560127"/>
            <a:ext cx="1265859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endParaRPr lang="en-US" altLang="x-none" sz="1600" b="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US" altLang="x-none" sz="1600" b="0" dirty="0" err="1">
                <a:solidFill>
                  <a:srgbClr val="002060"/>
                </a:solidFill>
                <a:latin typeface="+mn-lt"/>
              </a:rPr>
              <a:t>Comorbidità</a:t>
            </a:r>
            <a:r>
              <a:rPr lang="en-US" altLang="x-none" sz="1600" b="0" dirty="0">
                <a:solidFill>
                  <a:srgbClr val="002060"/>
                </a:solidFill>
                <a:latin typeface="+mn-lt"/>
              </a:rPr>
              <a:t> </a:t>
            </a:r>
          </a:p>
          <a:p>
            <a:pPr algn="ctr"/>
            <a:r>
              <a:rPr lang="en-US" altLang="x-none" sz="1600" b="0" dirty="0">
                <a:solidFill>
                  <a:srgbClr val="002060"/>
                </a:solidFill>
                <a:latin typeface="+mn-lt"/>
              </a:rPr>
              <a:t>extra-</a:t>
            </a:r>
            <a:r>
              <a:rPr lang="en-US" altLang="x-none" sz="1600" b="0" dirty="0" err="1">
                <a:solidFill>
                  <a:srgbClr val="002060"/>
                </a:solidFill>
                <a:latin typeface="+mn-lt"/>
              </a:rPr>
              <a:t>organo</a:t>
            </a:r>
            <a:endParaRPr lang="en-US" altLang="x-none" sz="1600" b="0" dirty="0">
              <a:solidFill>
                <a:srgbClr val="002060"/>
              </a:solidFill>
              <a:latin typeface="+mn-lt"/>
            </a:endParaRPr>
          </a:p>
          <a:p>
            <a:pPr algn="ctr"/>
            <a:r>
              <a:rPr lang="en-US" altLang="x-none" sz="1600" b="0" dirty="0">
                <a:solidFill>
                  <a:srgbClr val="002060"/>
                </a:solidFill>
                <a:latin typeface="+mn-lt"/>
              </a:rPr>
              <a:t>target </a:t>
            </a:r>
          </a:p>
        </p:txBody>
      </p:sp>
      <p:sp>
        <p:nvSpPr>
          <p:cNvPr id="128012" name="Text Box 12"/>
          <p:cNvSpPr txBox="1">
            <a:spLocks noChangeArrowheads="1"/>
          </p:cNvSpPr>
          <p:nvPr/>
        </p:nvSpPr>
        <p:spPr bwMode="auto">
          <a:xfrm>
            <a:off x="5475401" y="5719780"/>
            <a:ext cx="208743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en-US" altLang="x-none" sz="2700" dirty="0">
                <a:solidFill>
                  <a:srgbClr val="002060"/>
                </a:solidFill>
                <a:latin typeface="Arial" charset="0"/>
              </a:rPr>
              <a:t>FRAGILITA’</a:t>
            </a:r>
          </a:p>
        </p:txBody>
      </p:sp>
      <p:sp>
        <p:nvSpPr>
          <p:cNvPr id="128013" name="AutoShape 13"/>
          <p:cNvSpPr>
            <a:spLocks noChangeArrowheads="1"/>
          </p:cNvSpPr>
          <p:nvPr/>
        </p:nvSpPr>
        <p:spPr bwMode="auto">
          <a:xfrm>
            <a:off x="6326237" y="5351831"/>
            <a:ext cx="385763" cy="392459"/>
          </a:xfrm>
          <a:prstGeom prst="downArrow">
            <a:avLst>
              <a:gd name="adj1" fmla="val 50000"/>
              <a:gd name="adj2" fmla="val 25434"/>
            </a:avLst>
          </a:prstGeom>
          <a:solidFill>
            <a:srgbClr val="0000CC"/>
          </a:solidFill>
          <a:ln w="9525">
            <a:solidFill>
              <a:srgbClr val="002060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l" eaLnBrk="1" hangingPunct="1"/>
            <a:endParaRPr lang="it-IT" altLang="x-none" sz="2700" b="0">
              <a:solidFill>
                <a:srgbClr val="002060"/>
              </a:solidFill>
            </a:endParaRPr>
          </a:p>
        </p:txBody>
      </p:sp>
      <p:sp>
        <p:nvSpPr>
          <p:cNvPr id="128014" name="Text Box 14"/>
          <p:cNvSpPr txBox="1">
            <a:spLocks noChangeArrowheads="1"/>
          </p:cNvSpPr>
          <p:nvPr/>
        </p:nvSpPr>
        <p:spPr bwMode="auto">
          <a:xfrm>
            <a:off x="5119635" y="2417366"/>
            <a:ext cx="9468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en-US" altLang="x-none" sz="1600" b="0" dirty="0" err="1">
                <a:solidFill>
                  <a:srgbClr val="002060"/>
                </a:solidFill>
                <a:latin typeface="+mn-lt"/>
              </a:rPr>
              <a:t>Disabilità</a:t>
            </a:r>
            <a:endParaRPr lang="en-US" altLang="x-none" sz="1600" b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128015" name="Rectangle 15"/>
          <p:cNvSpPr>
            <a:spLocks noChangeArrowheads="1"/>
          </p:cNvSpPr>
          <p:nvPr/>
        </p:nvSpPr>
        <p:spPr bwMode="auto">
          <a:xfrm>
            <a:off x="5196987" y="5716161"/>
            <a:ext cx="2622834" cy="10792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it-IT" altLang="x-none" sz="2363" dirty="0">
                <a:solidFill>
                  <a:srgbClr val="0000CC"/>
                </a:solidFill>
                <a:latin typeface="Arial" charset="0"/>
              </a:rPr>
              <a:t> </a:t>
            </a:r>
          </a:p>
          <a:p>
            <a:pPr algn="just"/>
            <a:r>
              <a:rPr lang="it-IT" altLang="x-none" sz="2025" dirty="0">
                <a:solidFill>
                  <a:srgbClr val="FF3300"/>
                </a:solidFill>
                <a:latin typeface="Arial" charset="0"/>
              </a:rPr>
              <a:t>10-20% ultra-65enni</a:t>
            </a:r>
          </a:p>
          <a:p>
            <a:pPr algn="just"/>
            <a:r>
              <a:rPr lang="it-IT" altLang="x-none" sz="2025" dirty="0">
                <a:solidFill>
                  <a:srgbClr val="FF3300"/>
                </a:solidFill>
                <a:latin typeface="Arial" charset="0"/>
              </a:rPr>
              <a:t>70-80% ultra-80enni</a:t>
            </a:r>
          </a:p>
        </p:txBody>
      </p:sp>
      <p:sp>
        <p:nvSpPr>
          <p:cNvPr id="128016" name="AutoShape 16"/>
          <p:cNvSpPr>
            <a:spLocks noChangeArrowheads="1"/>
          </p:cNvSpPr>
          <p:nvPr/>
        </p:nvSpPr>
        <p:spPr bwMode="auto">
          <a:xfrm flipH="1" flipV="1">
            <a:off x="2092226" y="2138482"/>
            <a:ext cx="1607344" cy="1285875"/>
          </a:xfrm>
          <a:prstGeom prst="triangle">
            <a:avLst>
              <a:gd name="adj" fmla="val 50000"/>
            </a:avLst>
          </a:prstGeom>
          <a:noFill/>
          <a:ln w="2857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l" eaLnBrk="1" hangingPunct="1"/>
            <a:endParaRPr lang="it-IT" altLang="x-none" sz="2700" b="0">
              <a:solidFill>
                <a:srgbClr val="002060"/>
              </a:solidFill>
            </a:endParaRPr>
          </a:p>
        </p:txBody>
      </p:sp>
      <p:sp>
        <p:nvSpPr>
          <p:cNvPr id="128017" name="Text Box 17"/>
          <p:cNvSpPr txBox="1">
            <a:spLocks noChangeArrowheads="1"/>
          </p:cNvSpPr>
          <p:nvPr/>
        </p:nvSpPr>
        <p:spPr bwMode="auto">
          <a:xfrm>
            <a:off x="1636009" y="4258838"/>
            <a:ext cx="2492991" cy="1131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it-IT" altLang="x-none" sz="2700">
                <a:solidFill>
                  <a:srgbClr val="002060"/>
                </a:solidFill>
                <a:latin typeface="Arial" charset="0"/>
              </a:rPr>
              <a:t>YOUNG - OLD</a:t>
            </a:r>
          </a:p>
          <a:p>
            <a:pPr algn="ctr"/>
            <a:r>
              <a:rPr lang="it-IT" altLang="x-none" sz="2363" dirty="0">
                <a:solidFill>
                  <a:srgbClr val="002060"/>
                </a:solidFill>
                <a:latin typeface="Arial" charset="0"/>
              </a:rPr>
              <a:t>OLD - OLD</a:t>
            </a:r>
          </a:p>
          <a:p>
            <a:pPr algn="ctr"/>
            <a:r>
              <a:rPr lang="it-IT" altLang="x-none" sz="1688" dirty="0">
                <a:solidFill>
                  <a:srgbClr val="002060"/>
                </a:solidFill>
                <a:latin typeface="Arial" charset="0"/>
              </a:rPr>
              <a:t>OLDEST - OLD</a:t>
            </a:r>
          </a:p>
        </p:txBody>
      </p:sp>
      <p:sp>
        <p:nvSpPr>
          <p:cNvPr id="128018" name="Text Box 18"/>
          <p:cNvSpPr txBox="1">
            <a:spLocks noChangeArrowheads="1"/>
          </p:cNvSpPr>
          <p:nvPr/>
        </p:nvSpPr>
        <p:spPr bwMode="auto">
          <a:xfrm>
            <a:off x="2452465" y="2234923"/>
            <a:ext cx="878830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it-IT" altLang="x-none" sz="1600" b="0" dirty="0">
                <a:solidFill>
                  <a:srgbClr val="002060"/>
                </a:solidFill>
                <a:latin typeface="+mn-lt"/>
              </a:rPr>
              <a:t>Malattia</a:t>
            </a:r>
          </a:p>
        </p:txBody>
      </p:sp>
      <p:sp>
        <p:nvSpPr>
          <p:cNvPr id="128019" name="Rectangle 19"/>
          <p:cNvSpPr>
            <a:spLocks noChangeArrowheads="1"/>
          </p:cNvSpPr>
          <p:nvPr/>
        </p:nvSpPr>
        <p:spPr bwMode="auto">
          <a:xfrm>
            <a:off x="1998145" y="5655886"/>
            <a:ext cx="1762021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just"/>
            <a:r>
              <a:rPr lang="it-IT" altLang="x-none" sz="2700" dirty="0">
                <a:solidFill>
                  <a:srgbClr val="002060"/>
                </a:solidFill>
                <a:latin typeface="Arial" charset="0"/>
              </a:rPr>
              <a:t>ANZIANO</a:t>
            </a:r>
          </a:p>
        </p:txBody>
      </p:sp>
      <p:sp>
        <p:nvSpPr>
          <p:cNvPr id="20" name="Text Box 42"/>
          <p:cNvSpPr txBox="1">
            <a:spLocks noChangeArrowheads="1"/>
          </p:cNvSpPr>
          <p:nvPr/>
        </p:nvSpPr>
        <p:spPr bwMode="auto">
          <a:xfrm>
            <a:off x="4793863" y="2788499"/>
            <a:ext cx="1657698" cy="8309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altLang="x-none" sz="1600" dirty="0" err="1">
                <a:solidFill>
                  <a:srgbClr val="002060"/>
                </a:solidFill>
              </a:rPr>
              <a:t>Stato</a:t>
            </a:r>
            <a:r>
              <a:rPr lang="en-US" altLang="x-none" sz="1600" dirty="0">
                <a:solidFill>
                  <a:srgbClr val="002060"/>
                </a:solidFill>
              </a:rPr>
              <a:t> </a:t>
            </a:r>
            <a:r>
              <a:rPr lang="en-US" altLang="x-none" sz="1600" dirty="0" err="1">
                <a:solidFill>
                  <a:srgbClr val="002060"/>
                </a:solidFill>
              </a:rPr>
              <a:t>critico</a:t>
            </a:r>
            <a:endParaRPr lang="en-US" altLang="x-none" sz="1600" dirty="0">
              <a:solidFill>
                <a:srgbClr val="002060"/>
              </a:solidFill>
            </a:endParaRPr>
          </a:p>
          <a:p>
            <a:pPr algn="ctr"/>
            <a:r>
              <a:rPr lang="en-US" altLang="x-none" sz="1600" dirty="0">
                <a:solidFill>
                  <a:srgbClr val="002060"/>
                </a:solidFill>
              </a:rPr>
              <a:t>socio-</a:t>
            </a:r>
            <a:r>
              <a:rPr lang="en-US" altLang="x-none" sz="1600" dirty="0" err="1">
                <a:solidFill>
                  <a:srgbClr val="002060"/>
                </a:solidFill>
              </a:rPr>
              <a:t>economico</a:t>
            </a:r>
            <a:r>
              <a:rPr lang="en-US" altLang="x-none" sz="1600" dirty="0">
                <a:solidFill>
                  <a:srgbClr val="002060"/>
                </a:solidFill>
              </a:rPr>
              <a:t>-</a:t>
            </a:r>
          </a:p>
          <a:p>
            <a:pPr algn="ctr"/>
            <a:r>
              <a:rPr lang="en-US" altLang="x-none" sz="1600" dirty="0" err="1">
                <a:solidFill>
                  <a:srgbClr val="002060"/>
                </a:solidFill>
              </a:rPr>
              <a:t>ambientale</a:t>
            </a:r>
            <a:endParaRPr lang="en-US" altLang="x-none" sz="1600" dirty="0">
              <a:solidFill>
                <a:srgbClr val="00206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0" y="200702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/>
              <a:t>Anziano fragile</a:t>
            </a:r>
          </a:p>
        </p:txBody>
      </p:sp>
      <p:sp>
        <p:nvSpPr>
          <p:cNvPr id="21" name="Line 15"/>
          <p:cNvSpPr>
            <a:spLocks noChangeShapeType="1"/>
          </p:cNvSpPr>
          <p:nvPr/>
        </p:nvSpPr>
        <p:spPr bwMode="auto">
          <a:xfrm>
            <a:off x="518440" y="927379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1773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7506" name="Text Box 2"/>
          <p:cNvSpPr txBox="1">
            <a:spLocks noChangeArrowheads="1"/>
          </p:cNvSpPr>
          <p:nvPr/>
        </p:nvSpPr>
        <p:spPr bwMode="auto">
          <a:xfrm>
            <a:off x="0" y="288939"/>
            <a:ext cx="1028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2800" b="1" dirty="0" err="1">
                <a:solidFill>
                  <a:srgbClr val="002060"/>
                </a:solidFill>
              </a:rPr>
              <a:t>Disabilità</a:t>
            </a:r>
            <a:endParaRPr lang="en-US" altLang="x-none" sz="2800" b="1" dirty="0">
              <a:solidFill>
                <a:srgbClr val="002060"/>
              </a:solidFill>
            </a:endParaRPr>
          </a:p>
        </p:txBody>
      </p:sp>
      <p:sp>
        <p:nvSpPr>
          <p:cNvPr id="917508" name="Oval 4"/>
          <p:cNvSpPr>
            <a:spLocks noChangeArrowheads="1"/>
          </p:cNvSpPr>
          <p:nvPr/>
        </p:nvSpPr>
        <p:spPr bwMode="auto">
          <a:xfrm>
            <a:off x="4436270" y="1667619"/>
            <a:ext cx="3319165" cy="3150394"/>
          </a:xfrm>
          <a:prstGeom prst="ellips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7509" name="Oval 5"/>
          <p:cNvSpPr>
            <a:spLocks noChangeArrowheads="1"/>
          </p:cNvSpPr>
          <p:nvPr/>
        </p:nvSpPr>
        <p:spPr bwMode="auto">
          <a:xfrm>
            <a:off x="2469953" y="1682353"/>
            <a:ext cx="3288358" cy="3150394"/>
          </a:xfrm>
          <a:prstGeom prst="ellips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7511" name="Oval 7"/>
          <p:cNvSpPr>
            <a:spLocks noChangeArrowheads="1"/>
          </p:cNvSpPr>
          <p:nvPr/>
        </p:nvSpPr>
        <p:spPr bwMode="auto">
          <a:xfrm>
            <a:off x="3382120" y="3074045"/>
            <a:ext cx="3341935" cy="3150394"/>
          </a:xfrm>
          <a:prstGeom prst="ellips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917512" name="Text Box 8"/>
          <p:cNvSpPr txBox="1">
            <a:spLocks noChangeArrowheads="1"/>
          </p:cNvSpPr>
          <p:nvPr/>
        </p:nvSpPr>
        <p:spPr bwMode="auto">
          <a:xfrm>
            <a:off x="2860062" y="2409377"/>
            <a:ext cx="127534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000000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x-none" sz="2200" b="1" dirty="0">
                <a:solidFill>
                  <a:srgbClr val="002060"/>
                </a:solidFill>
              </a:rPr>
              <a:t>Disabilità</a:t>
            </a:r>
          </a:p>
          <a:p>
            <a:pPr algn="ctr" eaLnBrk="1" hangingPunct="1"/>
            <a:r>
              <a:rPr lang="it-IT" altLang="x-none" sz="2200" b="1" dirty="0">
                <a:solidFill>
                  <a:srgbClr val="002060"/>
                </a:solidFill>
              </a:rPr>
              <a:t>fisica </a:t>
            </a:r>
          </a:p>
        </p:txBody>
      </p:sp>
      <p:sp>
        <p:nvSpPr>
          <p:cNvPr id="11" name="Text Box 3"/>
          <p:cNvSpPr txBox="1">
            <a:spLocks noChangeArrowheads="1"/>
          </p:cNvSpPr>
          <p:nvPr/>
        </p:nvSpPr>
        <p:spPr bwMode="auto">
          <a:xfrm>
            <a:off x="6056587" y="2409377"/>
            <a:ext cx="1275349" cy="7694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it-IT" altLang="x-none" sz="2200" b="1" dirty="0">
                <a:solidFill>
                  <a:srgbClr val="002060"/>
                </a:solidFill>
              </a:rPr>
              <a:t>Disabilità</a:t>
            </a:r>
          </a:p>
          <a:p>
            <a:pPr algn="ctr"/>
            <a:r>
              <a:rPr lang="it-IT" altLang="x-none" sz="2200" b="1" dirty="0">
                <a:solidFill>
                  <a:srgbClr val="002060"/>
                </a:solidFill>
              </a:rPr>
              <a:t>mentale </a:t>
            </a:r>
          </a:p>
        </p:txBody>
      </p:sp>
      <p:graphicFrame>
        <p:nvGraphicFramePr>
          <p:cNvPr id="12" name="Object 103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73941624"/>
              </p:ext>
            </p:extLst>
          </p:nvPr>
        </p:nvGraphicFramePr>
        <p:xfrm>
          <a:off x="4677288" y="3200473"/>
          <a:ext cx="842979" cy="83442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3" imgW="971591" imgH="961910" progId="Paint.Picture">
                  <p:embed/>
                </p:oleObj>
              </mc:Choice>
              <mc:Fallback>
                <p:oleObj name="Immagine bitmap" r:id="rId3" imgW="971591" imgH="9619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77288" y="3200473"/>
                        <a:ext cx="842979" cy="834421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  <p:sp>
        <p:nvSpPr>
          <p:cNvPr id="13" name="Line 15"/>
          <p:cNvSpPr>
            <a:spLocks noChangeShapeType="1"/>
          </p:cNvSpPr>
          <p:nvPr/>
        </p:nvSpPr>
        <p:spPr bwMode="auto">
          <a:xfrm>
            <a:off x="518440" y="1065399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Rettangolo 1"/>
          <p:cNvSpPr/>
          <p:nvPr/>
        </p:nvSpPr>
        <p:spPr>
          <a:xfrm>
            <a:off x="3976048" y="4808905"/>
            <a:ext cx="227616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x-none" sz="2200" b="1" dirty="0" err="1">
                <a:solidFill>
                  <a:srgbClr val="002060"/>
                </a:solidFill>
              </a:rPr>
              <a:t>Stato</a:t>
            </a:r>
            <a:r>
              <a:rPr lang="en-US" altLang="x-none" sz="2200" b="1" dirty="0">
                <a:solidFill>
                  <a:srgbClr val="002060"/>
                </a:solidFill>
              </a:rPr>
              <a:t> </a:t>
            </a:r>
            <a:r>
              <a:rPr lang="en-US" altLang="x-none" sz="2200" b="1" dirty="0" err="1">
                <a:solidFill>
                  <a:srgbClr val="002060"/>
                </a:solidFill>
              </a:rPr>
              <a:t>critico</a:t>
            </a:r>
            <a:endParaRPr lang="en-US" altLang="x-none" sz="2200" b="1" dirty="0">
              <a:solidFill>
                <a:srgbClr val="002060"/>
              </a:solidFill>
            </a:endParaRPr>
          </a:p>
          <a:p>
            <a:pPr algn="ctr"/>
            <a:r>
              <a:rPr lang="en-US" altLang="x-none" sz="2200" b="1" dirty="0">
                <a:solidFill>
                  <a:srgbClr val="002060"/>
                </a:solidFill>
              </a:rPr>
              <a:t>socio-</a:t>
            </a:r>
            <a:r>
              <a:rPr lang="en-US" altLang="x-none" sz="2200" b="1" dirty="0" err="1">
                <a:solidFill>
                  <a:srgbClr val="002060"/>
                </a:solidFill>
              </a:rPr>
              <a:t>economico</a:t>
            </a:r>
            <a:r>
              <a:rPr lang="en-US" altLang="x-none" sz="2200" b="1" dirty="0">
                <a:solidFill>
                  <a:srgbClr val="002060"/>
                </a:solidFill>
              </a:rPr>
              <a:t>-</a:t>
            </a:r>
            <a:r>
              <a:rPr lang="en-US" altLang="x-none" sz="2200" b="1" dirty="0" err="1">
                <a:solidFill>
                  <a:srgbClr val="002060"/>
                </a:solidFill>
              </a:rPr>
              <a:t>ambientale</a:t>
            </a:r>
            <a:endParaRPr lang="en-US" altLang="x-none" sz="22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161078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1325563"/>
          </a:xfrm>
        </p:spPr>
        <p:txBody>
          <a:bodyPr>
            <a:normAutofit/>
          </a:bodyPr>
          <a:lstStyle/>
          <a:p>
            <a:pPr algn="ctr"/>
            <a:r>
              <a:rPr lang="it-IT" altLang="x-none" sz="2800" b="1" dirty="0" err="1">
                <a:solidFill>
                  <a:srgbClr val="002060"/>
                </a:solidFill>
                <a:latin typeface="+mn-lt"/>
              </a:rPr>
              <a:t>Comorbilità</a:t>
            </a:r>
            <a:r>
              <a:rPr lang="it-IT" altLang="x-none" sz="2800" b="1" dirty="0">
                <a:solidFill>
                  <a:srgbClr val="002060"/>
                </a:solidFill>
                <a:latin typeface="+mn-lt"/>
              </a:rPr>
              <a:t> e sopravvivenza </a:t>
            </a:r>
            <a:br>
              <a:rPr lang="it-IT" altLang="x-none" sz="2800" b="1" dirty="0">
                <a:solidFill>
                  <a:srgbClr val="002060"/>
                </a:solidFill>
                <a:latin typeface="+mn-lt"/>
              </a:rPr>
            </a:br>
            <a:r>
              <a:rPr lang="it-IT" altLang="x-none" sz="2400" i="1" dirty="0">
                <a:solidFill>
                  <a:srgbClr val="002060"/>
                </a:solidFill>
                <a:latin typeface="+mn-lt"/>
              </a:rPr>
              <a:t>popolazione &gt;79aa</a:t>
            </a:r>
          </a:p>
        </p:txBody>
      </p:sp>
      <p:pic>
        <p:nvPicPr>
          <p:cNvPr id="38916" name="Picture 8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222205" y="1540919"/>
            <a:ext cx="5805377" cy="4743337"/>
          </a:xfrm>
          <a:noFill/>
        </p:spPr>
      </p:pic>
      <p:sp>
        <p:nvSpPr>
          <p:cNvPr id="2" name="Rettangolo 1"/>
          <p:cNvSpPr/>
          <p:nvPr/>
        </p:nvSpPr>
        <p:spPr>
          <a:xfrm>
            <a:off x="6654722" y="6189559"/>
            <a:ext cx="32555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x-none" sz="1600" i="1" dirty="0">
                <a:solidFill>
                  <a:srgbClr val="002060"/>
                </a:solidFill>
              </a:rPr>
              <a:t>Landi </a:t>
            </a:r>
            <a:r>
              <a:rPr lang="it-IT" altLang="x-none" sz="1600" i="1" dirty="0" err="1">
                <a:solidFill>
                  <a:srgbClr val="002060"/>
                </a:solidFill>
              </a:rPr>
              <a:t>F</a:t>
            </a:r>
            <a:r>
              <a:rPr lang="it-IT" altLang="x-none" sz="1600" i="1" dirty="0">
                <a:solidFill>
                  <a:srgbClr val="002060"/>
                </a:solidFill>
              </a:rPr>
              <a:t> et al. </a:t>
            </a:r>
            <a:r>
              <a:rPr lang="it-IT" altLang="x-none" sz="1600" i="1" dirty="0" err="1">
                <a:solidFill>
                  <a:srgbClr val="002060"/>
                </a:solidFill>
              </a:rPr>
              <a:t>J</a:t>
            </a:r>
            <a:r>
              <a:rPr lang="it-IT" altLang="x-none" sz="1600" i="1" dirty="0">
                <a:solidFill>
                  <a:srgbClr val="002060"/>
                </a:solidFill>
              </a:rPr>
              <a:t> </a:t>
            </a:r>
            <a:r>
              <a:rPr lang="it-IT" altLang="x-none" sz="1600" i="1" dirty="0" err="1">
                <a:solidFill>
                  <a:srgbClr val="002060"/>
                </a:solidFill>
              </a:rPr>
              <a:t>Clin</a:t>
            </a:r>
            <a:r>
              <a:rPr lang="it-IT" altLang="x-none" sz="1600" i="1" dirty="0">
                <a:solidFill>
                  <a:srgbClr val="002060"/>
                </a:solidFill>
              </a:rPr>
              <a:t> </a:t>
            </a:r>
            <a:r>
              <a:rPr lang="it-IT" altLang="x-none" sz="1600" i="1" dirty="0" err="1">
                <a:solidFill>
                  <a:srgbClr val="002060"/>
                </a:solidFill>
              </a:rPr>
              <a:t>Epidemiolm</a:t>
            </a:r>
            <a:r>
              <a:rPr lang="it-IT" altLang="x-none" sz="1600" i="1" dirty="0">
                <a:solidFill>
                  <a:srgbClr val="002060"/>
                </a:solidFill>
              </a:rPr>
              <a:t> 2010</a:t>
            </a:r>
            <a:endParaRPr lang="it-IT" sz="1600" i="1" dirty="0">
              <a:solidFill>
                <a:srgbClr val="002060"/>
              </a:solidFill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567219" y="1226139"/>
            <a:ext cx="9275763" cy="22225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80026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4"/>
          <p:cNvSpPr>
            <a:spLocks noGrp="1" noChangeArrowheads="1"/>
          </p:cNvSpPr>
          <p:nvPr>
            <p:ph type="title"/>
          </p:nvPr>
        </p:nvSpPr>
        <p:spPr>
          <a:xfrm>
            <a:off x="0" y="0"/>
            <a:ext cx="10287000" cy="1325563"/>
          </a:xfrm>
        </p:spPr>
        <p:txBody>
          <a:bodyPr>
            <a:normAutofit/>
          </a:bodyPr>
          <a:lstStyle/>
          <a:p>
            <a:pPr algn="ctr"/>
            <a:r>
              <a:rPr lang="it-IT" altLang="x-none" sz="2800" b="1" dirty="0">
                <a:solidFill>
                  <a:srgbClr val="002060"/>
                </a:solidFill>
                <a:latin typeface="+mn-lt"/>
              </a:rPr>
              <a:t>Disabilità e sopravvivenza </a:t>
            </a:r>
            <a:br>
              <a:rPr lang="it-IT" altLang="x-none" sz="2800" b="1" dirty="0">
                <a:solidFill>
                  <a:srgbClr val="002060"/>
                </a:solidFill>
                <a:latin typeface="+mn-lt"/>
              </a:rPr>
            </a:br>
            <a:r>
              <a:rPr lang="it-IT" altLang="x-none" sz="2400" i="1" dirty="0">
                <a:solidFill>
                  <a:srgbClr val="002060"/>
                </a:solidFill>
                <a:latin typeface="+mn-lt"/>
              </a:rPr>
              <a:t>popolazione  &gt;79 anni</a:t>
            </a:r>
          </a:p>
        </p:txBody>
      </p:sp>
      <p:pic>
        <p:nvPicPr>
          <p:cNvPr id="38915" name="Picture 7"/>
          <p:cNvPicPr>
            <a:picLocks noGrp="1" noChangeAspect="1" noChangeArrowheads="1"/>
          </p:cNvPicPr>
          <p:nvPr>
            <p:ph type="body" sz="half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820" y="1868129"/>
            <a:ext cx="4630993" cy="3731590"/>
          </a:xfrm>
          <a:noFill/>
        </p:spPr>
      </p:pic>
      <p:sp>
        <p:nvSpPr>
          <p:cNvPr id="2" name="Rettangolo 1"/>
          <p:cNvSpPr/>
          <p:nvPr/>
        </p:nvSpPr>
        <p:spPr>
          <a:xfrm>
            <a:off x="6654722" y="6399341"/>
            <a:ext cx="302890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altLang="x-none" sz="1600" i="1" dirty="0">
                <a:solidFill>
                  <a:srgbClr val="002060"/>
                </a:solidFill>
              </a:rPr>
              <a:t>Landi </a:t>
            </a:r>
            <a:r>
              <a:rPr lang="it-IT" altLang="x-none" sz="1600" i="1" dirty="0" err="1">
                <a:solidFill>
                  <a:srgbClr val="002060"/>
                </a:solidFill>
              </a:rPr>
              <a:t>F</a:t>
            </a:r>
            <a:r>
              <a:rPr lang="it-IT" altLang="x-none" sz="1600" i="1" dirty="0">
                <a:solidFill>
                  <a:srgbClr val="002060"/>
                </a:solidFill>
              </a:rPr>
              <a:t> et al  </a:t>
            </a:r>
            <a:r>
              <a:rPr lang="it-IT" altLang="x-none" sz="1600" i="1" dirty="0" err="1">
                <a:solidFill>
                  <a:srgbClr val="002060"/>
                </a:solidFill>
              </a:rPr>
              <a:t>J</a:t>
            </a:r>
            <a:r>
              <a:rPr lang="it-IT" altLang="x-none" sz="1600" i="1" dirty="0">
                <a:solidFill>
                  <a:srgbClr val="002060"/>
                </a:solidFill>
              </a:rPr>
              <a:t> </a:t>
            </a:r>
            <a:r>
              <a:rPr lang="it-IT" altLang="x-none" sz="1600" i="1" dirty="0" err="1">
                <a:solidFill>
                  <a:srgbClr val="002060"/>
                </a:solidFill>
              </a:rPr>
              <a:t>Clin</a:t>
            </a:r>
            <a:r>
              <a:rPr lang="it-IT" altLang="x-none" sz="1600" i="1" dirty="0">
                <a:solidFill>
                  <a:srgbClr val="002060"/>
                </a:solidFill>
              </a:rPr>
              <a:t> </a:t>
            </a:r>
            <a:r>
              <a:rPr lang="it-IT" altLang="x-none" sz="1600" i="1" dirty="0" err="1">
                <a:solidFill>
                  <a:srgbClr val="002060"/>
                </a:solidFill>
              </a:rPr>
              <a:t>Epidemiol</a:t>
            </a:r>
            <a:r>
              <a:rPr lang="it-IT" altLang="x-none" sz="1600" i="1" dirty="0">
                <a:solidFill>
                  <a:srgbClr val="002060"/>
                </a:solidFill>
              </a:rPr>
              <a:t> 2010</a:t>
            </a:r>
            <a:endParaRPr lang="it-IT" sz="1600" i="1" dirty="0">
              <a:solidFill>
                <a:srgbClr val="002060"/>
              </a:solidFill>
            </a:endParaRP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642041" y="1196641"/>
            <a:ext cx="9275763" cy="22225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3845" y="2174835"/>
            <a:ext cx="5705167" cy="3713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534332" y="1565533"/>
            <a:ext cx="381796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>
                <a:solidFill>
                  <a:srgbClr val="002060"/>
                </a:solidFill>
              </a:rPr>
              <a:t>Disabilità e sopravvivenza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5279923" y="1877961"/>
            <a:ext cx="456305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dirty="0" err="1">
                <a:solidFill>
                  <a:srgbClr val="002060"/>
                </a:solidFill>
              </a:rPr>
              <a:t>Multimorbiditò</a:t>
            </a:r>
            <a:r>
              <a:rPr lang="it-IT" b="1" dirty="0">
                <a:solidFill>
                  <a:srgbClr val="002060"/>
                </a:solidFill>
              </a:rPr>
              <a:t>, disabilità e sopravvivenza</a:t>
            </a:r>
          </a:p>
        </p:txBody>
      </p:sp>
    </p:spTree>
    <p:extLst>
      <p:ext uri="{BB962C8B-B14F-4D97-AF65-F5344CB8AC3E}">
        <p14:creationId xmlns:p14="http://schemas.microsoft.com/office/powerpoint/2010/main" val="19213513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e 3"/>
          <p:cNvSpPr/>
          <p:nvPr/>
        </p:nvSpPr>
        <p:spPr>
          <a:xfrm>
            <a:off x="1768078" y="1425178"/>
            <a:ext cx="7318772" cy="4720876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19"/>
          </a:p>
        </p:txBody>
      </p:sp>
      <p:sp>
        <p:nvSpPr>
          <p:cNvPr id="5" name="Ovale 4"/>
          <p:cNvSpPr/>
          <p:nvPr/>
        </p:nvSpPr>
        <p:spPr>
          <a:xfrm>
            <a:off x="1930718" y="1430265"/>
            <a:ext cx="6942669" cy="3784840"/>
          </a:xfrm>
          <a:prstGeom prst="ellipse">
            <a:avLst/>
          </a:prstGeom>
          <a:solidFill>
            <a:srgbClr val="58D8D8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19"/>
          </a:p>
        </p:txBody>
      </p:sp>
      <p:sp>
        <p:nvSpPr>
          <p:cNvPr id="6" name="Ovale 5"/>
          <p:cNvSpPr/>
          <p:nvPr/>
        </p:nvSpPr>
        <p:spPr>
          <a:xfrm>
            <a:off x="2619902" y="1450614"/>
            <a:ext cx="5698884" cy="2420310"/>
          </a:xfrm>
          <a:prstGeom prst="ellipse">
            <a:avLst/>
          </a:prstGeom>
          <a:solidFill>
            <a:srgbClr val="B9F7FD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sz="1519"/>
          </a:p>
        </p:txBody>
      </p:sp>
      <p:sp>
        <p:nvSpPr>
          <p:cNvPr id="8" name="Ovale 7"/>
          <p:cNvSpPr/>
          <p:nvPr/>
        </p:nvSpPr>
        <p:spPr>
          <a:xfrm>
            <a:off x="2766277" y="2089247"/>
            <a:ext cx="1645098" cy="663678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19" b="1">
                <a:solidFill>
                  <a:schemeClr val="tx1"/>
                </a:solidFill>
              </a:rPr>
              <a:t>MALATTIA 1</a:t>
            </a:r>
          </a:p>
          <a:p>
            <a:pPr algn="ctr"/>
            <a:r>
              <a:rPr lang="it-IT" sz="1519" b="1" dirty="0">
                <a:solidFill>
                  <a:schemeClr val="tx1"/>
                </a:solidFill>
              </a:rPr>
              <a:t>(indice)</a:t>
            </a:r>
          </a:p>
        </p:txBody>
      </p:sp>
      <p:grpSp>
        <p:nvGrpSpPr>
          <p:cNvPr id="26" name="Gruppo 25"/>
          <p:cNvGrpSpPr/>
          <p:nvPr/>
        </p:nvGrpSpPr>
        <p:grpSpPr>
          <a:xfrm>
            <a:off x="4478870" y="1581706"/>
            <a:ext cx="3454460" cy="1741371"/>
            <a:chOff x="5308290" y="1239614"/>
            <a:chExt cx="4094175" cy="2063847"/>
          </a:xfrm>
        </p:grpSpPr>
        <p:sp>
          <p:nvSpPr>
            <p:cNvPr id="7" name="Ovale 6"/>
            <p:cNvSpPr/>
            <p:nvPr/>
          </p:nvSpPr>
          <p:spPr>
            <a:xfrm>
              <a:off x="5308290" y="1239614"/>
              <a:ext cx="4094175" cy="2063847"/>
            </a:xfrm>
            <a:prstGeom prst="ellipse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519"/>
            </a:p>
          </p:txBody>
        </p:sp>
        <p:sp>
          <p:nvSpPr>
            <p:cNvPr id="9" name="Ovale 8"/>
            <p:cNvSpPr/>
            <p:nvPr/>
          </p:nvSpPr>
          <p:spPr>
            <a:xfrm>
              <a:off x="5834519" y="1426520"/>
              <a:ext cx="1950581" cy="486834"/>
            </a:xfrm>
            <a:prstGeom prst="ellipse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519" b="1">
                  <a:solidFill>
                    <a:schemeClr val="tx1"/>
                  </a:solidFill>
                </a:rPr>
                <a:t>MALATTIA 2</a:t>
              </a:r>
            </a:p>
          </p:txBody>
        </p:sp>
        <p:sp>
          <p:nvSpPr>
            <p:cNvPr id="10" name="Ovale 9"/>
            <p:cNvSpPr/>
            <p:nvPr/>
          </p:nvSpPr>
          <p:spPr>
            <a:xfrm>
              <a:off x="7200901" y="1841145"/>
              <a:ext cx="2149520" cy="459227"/>
            </a:xfrm>
            <a:prstGeom prst="ellipse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sz="1519" b="1">
                  <a:solidFill>
                    <a:schemeClr val="tx1"/>
                  </a:solidFill>
                </a:rPr>
                <a:t>MALATTIA n…</a:t>
              </a:r>
            </a:p>
          </p:txBody>
        </p:sp>
        <p:sp>
          <p:nvSpPr>
            <p:cNvPr id="11" name="CasellaDiTesto 10"/>
            <p:cNvSpPr txBox="1"/>
            <p:nvPr/>
          </p:nvSpPr>
          <p:spPr>
            <a:xfrm>
              <a:off x="5828412" y="2409140"/>
              <a:ext cx="2328539" cy="66358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519" b="1"/>
                <a:t>COMORBIDITA’</a:t>
              </a:r>
            </a:p>
            <a:p>
              <a:pPr algn="ctr"/>
              <a:r>
                <a:rPr lang="it-IT" sz="1519" b="1"/>
                <a:t>(Della malattia indice)</a:t>
              </a:r>
            </a:p>
          </p:txBody>
        </p:sp>
      </p:grpSp>
      <p:sp>
        <p:nvSpPr>
          <p:cNvPr id="12" name="CasellaDiTesto 11"/>
          <p:cNvSpPr txBox="1"/>
          <p:nvPr/>
        </p:nvSpPr>
        <p:spPr>
          <a:xfrm>
            <a:off x="3272496" y="3053837"/>
            <a:ext cx="1598323" cy="3261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519" b="1"/>
              <a:t>POLI-MORBIDITA’</a:t>
            </a:r>
          </a:p>
        </p:txBody>
      </p:sp>
      <p:sp>
        <p:nvSpPr>
          <p:cNvPr id="13" name="Ovale 12"/>
          <p:cNvSpPr/>
          <p:nvPr/>
        </p:nvSpPr>
        <p:spPr>
          <a:xfrm>
            <a:off x="3549386" y="3820936"/>
            <a:ext cx="861989" cy="350900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19" b="1">
                <a:solidFill>
                  <a:schemeClr val="tx1"/>
                </a:solidFill>
              </a:rPr>
              <a:t>ETA’</a:t>
            </a:r>
          </a:p>
        </p:txBody>
      </p:sp>
      <p:sp>
        <p:nvSpPr>
          <p:cNvPr id="14" name="Ovale 13"/>
          <p:cNvSpPr/>
          <p:nvPr/>
        </p:nvSpPr>
        <p:spPr>
          <a:xfrm>
            <a:off x="4606135" y="3913969"/>
            <a:ext cx="983969" cy="342209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19" b="1">
                <a:solidFill>
                  <a:schemeClr val="tx1"/>
                </a:solidFill>
              </a:rPr>
              <a:t>SESSO</a:t>
            </a:r>
          </a:p>
        </p:txBody>
      </p:sp>
      <p:sp>
        <p:nvSpPr>
          <p:cNvPr id="15" name="Ovale 14"/>
          <p:cNvSpPr/>
          <p:nvPr/>
        </p:nvSpPr>
        <p:spPr>
          <a:xfrm>
            <a:off x="5767381" y="3908982"/>
            <a:ext cx="1497813" cy="347195"/>
          </a:xfrm>
          <a:prstGeom prst="ellipse">
            <a:avLst/>
          </a:prstGeom>
          <a:noFill/>
          <a:ln w="28575"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519" b="1">
                <a:solidFill>
                  <a:schemeClr val="tx1"/>
                </a:solidFill>
              </a:rPr>
              <a:t>FRAGILITA’</a:t>
            </a:r>
          </a:p>
        </p:txBody>
      </p:sp>
      <p:sp>
        <p:nvSpPr>
          <p:cNvPr id="17" name="CasellaDiTesto 16"/>
          <p:cNvSpPr txBox="1"/>
          <p:nvPr/>
        </p:nvSpPr>
        <p:spPr>
          <a:xfrm>
            <a:off x="4239189" y="4781533"/>
            <a:ext cx="2259273" cy="3520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1688" b="1"/>
              <a:t>CARICO DI MORBIDITA’</a:t>
            </a:r>
          </a:p>
        </p:txBody>
      </p:sp>
      <p:grpSp>
        <p:nvGrpSpPr>
          <p:cNvPr id="24" name="Gruppo 23"/>
          <p:cNvGrpSpPr/>
          <p:nvPr/>
        </p:nvGrpSpPr>
        <p:grpSpPr>
          <a:xfrm>
            <a:off x="3120018" y="4324852"/>
            <a:ext cx="4553902" cy="365833"/>
            <a:chOff x="3697799" y="4490756"/>
            <a:chExt cx="5397217" cy="433581"/>
          </a:xfrm>
        </p:grpSpPr>
        <p:sp>
          <p:nvSpPr>
            <p:cNvPr id="16" name="Ovale 15"/>
            <p:cNvSpPr/>
            <p:nvPr/>
          </p:nvSpPr>
          <p:spPr>
            <a:xfrm>
              <a:off x="3697799" y="4490756"/>
              <a:ext cx="5397217" cy="432477"/>
            </a:xfrm>
            <a:prstGeom prst="ellipse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519" b="1">
                <a:solidFill>
                  <a:schemeClr val="tx1"/>
                </a:solidFill>
              </a:endParaRP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3873454" y="4537830"/>
              <a:ext cx="5217459" cy="386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519" b="1"/>
                <a:t>ALTRE CARATTERISTICHE SANITARIE DELL’INDIVIDUO</a:t>
              </a:r>
            </a:p>
          </p:txBody>
        </p:sp>
      </p:grpSp>
      <p:grpSp>
        <p:nvGrpSpPr>
          <p:cNvPr id="25" name="Gruppo 24"/>
          <p:cNvGrpSpPr/>
          <p:nvPr/>
        </p:nvGrpSpPr>
        <p:grpSpPr>
          <a:xfrm>
            <a:off x="3120018" y="5234675"/>
            <a:ext cx="4888024" cy="364902"/>
            <a:chOff x="3697799" y="5569059"/>
            <a:chExt cx="5793213" cy="432477"/>
          </a:xfrm>
        </p:grpSpPr>
        <p:sp>
          <p:nvSpPr>
            <p:cNvPr id="19" name="Ovale 18"/>
            <p:cNvSpPr/>
            <p:nvPr/>
          </p:nvSpPr>
          <p:spPr>
            <a:xfrm>
              <a:off x="3697799" y="5569059"/>
              <a:ext cx="5704666" cy="432477"/>
            </a:xfrm>
            <a:prstGeom prst="ellipse">
              <a:avLst/>
            </a:prstGeom>
            <a:noFill/>
            <a:ln w="28575"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sz="1519" b="1">
                <a:solidFill>
                  <a:schemeClr val="tx1"/>
                </a:solidFill>
              </a:endParaRPr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3762492" y="5604538"/>
              <a:ext cx="5728520" cy="38650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it-IT" sz="1519" b="1"/>
                <a:t>ALTRE CARATTERISTICHE NON SANITARIE DELL’INDIVIDUO</a:t>
              </a:r>
            </a:p>
          </p:txBody>
        </p:sp>
      </p:grpSp>
      <p:sp>
        <p:nvSpPr>
          <p:cNvPr id="21" name="CasellaDiTesto 20"/>
          <p:cNvSpPr txBox="1"/>
          <p:nvPr/>
        </p:nvSpPr>
        <p:spPr>
          <a:xfrm>
            <a:off x="3814856" y="5642436"/>
            <a:ext cx="3209598" cy="40395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2025" b="1"/>
              <a:t>COMPLESSITA’ del PAZIENTE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0" y="220599"/>
            <a:ext cx="10286999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 err="1">
                <a:solidFill>
                  <a:srgbClr val="002060"/>
                </a:solidFill>
              </a:rPr>
              <a:t>Comorbidità</a:t>
            </a:r>
            <a:r>
              <a:rPr lang="it-IT" sz="2800" b="1" dirty="0">
                <a:solidFill>
                  <a:srgbClr val="002060"/>
                </a:solidFill>
              </a:rPr>
              <a:t>, </a:t>
            </a:r>
            <a:r>
              <a:rPr lang="it-IT" sz="2800" b="1" dirty="0" err="1">
                <a:solidFill>
                  <a:srgbClr val="002060"/>
                </a:solidFill>
              </a:rPr>
              <a:t>Polimorbidità</a:t>
            </a:r>
            <a:r>
              <a:rPr lang="it-IT" sz="2800" b="1" dirty="0">
                <a:solidFill>
                  <a:srgbClr val="002060"/>
                </a:solidFill>
              </a:rPr>
              <a:t> e Complessità Clinica</a:t>
            </a:r>
          </a:p>
          <a:p>
            <a:pPr algn="ctr"/>
            <a:r>
              <a:rPr lang="it-IT" sz="2400" i="1" dirty="0">
                <a:solidFill>
                  <a:srgbClr val="002060"/>
                </a:solidFill>
              </a:rPr>
              <a:t>anziano fragile</a:t>
            </a:r>
          </a:p>
        </p:txBody>
      </p:sp>
      <p:sp>
        <p:nvSpPr>
          <p:cNvPr id="27" name="Line 15"/>
          <p:cNvSpPr>
            <a:spLocks noChangeShapeType="1"/>
          </p:cNvSpPr>
          <p:nvPr/>
        </p:nvSpPr>
        <p:spPr bwMode="auto">
          <a:xfrm>
            <a:off x="523081" y="1176612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662470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6" grpId="0" animBg="1"/>
      <p:bldP spid="8" grpId="0" animBg="1"/>
      <p:bldP spid="12" grpId="0"/>
      <p:bldP spid="13" grpId="0" animBg="1"/>
      <p:bldP spid="14" grpId="0" animBg="1"/>
      <p:bldP spid="15" grpId="0" animBg="1"/>
      <p:bldP spid="17" grpId="0"/>
      <p:bldP spid="21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magine 2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574839" y="1680987"/>
            <a:ext cx="1683779" cy="1683779"/>
          </a:xfrm>
          <a:prstGeom prst="rect">
            <a:avLst/>
          </a:prstGeom>
        </p:spPr>
      </p:pic>
      <p:grpSp>
        <p:nvGrpSpPr>
          <p:cNvPr id="18" name="Gruppo 17"/>
          <p:cNvGrpSpPr/>
          <p:nvPr/>
        </p:nvGrpSpPr>
        <p:grpSpPr>
          <a:xfrm>
            <a:off x="3097160" y="4969038"/>
            <a:ext cx="2605550" cy="1177712"/>
            <a:chOff x="4617962" y="3295502"/>
            <a:chExt cx="2342309" cy="866616"/>
          </a:xfrm>
        </p:grpSpPr>
        <p:pic>
          <p:nvPicPr>
            <p:cNvPr id="19" name="Immagine 18" descr="isultato immagini per Rene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7962" y="3298283"/>
              <a:ext cx="2342309" cy="8638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0" name="CasellaDiTesto 19"/>
            <p:cNvSpPr txBox="1"/>
            <p:nvPr/>
          </p:nvSpPr>
          <p:spPr>
            <a:xfrm>
              <a:off x="5513832" y="3295502"/>
              <a:ext cx="1353312" cy="8666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/>
            </a:p>
          </p:txBody>
        </p:sp>
      </p:grpSp>
      <p:grpSp>
        <p:nvGrpSpPr>
          <p:cNvPr id="23" name="Gruppo 22"/>
          <p:cNvGrpSpPr/>
          <p:nvPr/>
        </p:nvGrpSpPr>
        <p:grpSpPr>
          <a:xfrm>
            <a:off x="3220182" y="1990995"/>
            <a:ext cx="2123768" cy="1077451"/>
            <a:chOff x="6361470" y="3993770"/>
            <a:chExt cx="3925530" cy="1853193"/>
          </a:xfrm>
        </p:grpSpPr>
        <p:pic>
          <p:nvPicPr>
            <p:cNvPr id="24" name="Immagine 2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361470" y="3993770"/>
              <a:ext cx="3925529" cy="1853193"/>
            </a:xfrm>
            <a:prstGeom prst="rect">
              <a:avLst/>
            </a:prstGeom>
          </p:spPr>
        </p:pic>
        <p:sp>
          <p:nvSpPr>
            <p:cNvPr id="25" name="CasellaDiTesto 24"/>
            <p:cNvSpPr txBox="1"/>
            <p:nvPr/>
          </p:nvSpPr>
          <p:spPr>
            <a:xfrm>
              <a:off x="8239432" y="3993770"/>
              <a:ext cx="2047568" cy="18531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/>
            </a:p>
          </p:txBody>
        </p:sp>
      </p:grpSp>
      <p:pic>
        <p:nvPicPr>
          <p:cNvPr id="26" name="Immagin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883182" y="4969038"/>
            <a:ext cx="1632161" cy="1088107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124212"/>
            <a:ext cx="10287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2800" b="1" dirty="0" err="1">
                <a:solidFill>
                  <a:srgbClr val="002060"/>
                </a:solidFill>
              </a:rPr>
              <a:t>Gli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organi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vitali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che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condizionano</a:t>
            </a:r>
            <a:r>
              <a:rPr lang="en-US" altLang="x-none" sz="2800" b="1" dirty="0">
                <a:solidFill>
                  <a:srgbClr val="002060"/>
                </a:solidFill>
              </a:rPr>
              <a:t> la </a:t>
            </a:r>
            <a:r>
              <a:rPr lang="en-US" altLang="x-none" sz="2800" b="1" dirty="0" err="1">
                <a:solidFill>
                  <a:srgbClr val="002060"/>
                </a:solidFill>
              </a:rPr>
              <a:t>prognosi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degli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anziani</a:t>
            </a:r>
            <a:r>
              <a:rPr lang="en-US" altLang="x-none" sz="2800" b="1" dirty="0">
                <a:solidFill>
                  <a:srgbClr val="002060"/>
                </a:solidFill>
              </a:rPr>
              <a:t> COVID-19</a:t>
            </a:r>
          </a:p>
          <a:p>
            <a:pPr algn="ctr"/>
            <a:r>
              <a:rPr lang="en-US" altLang="x-none" sz="2400" i="1" dirty="0" err="1">
                <a:solidFill>
                  <a:srgbClr val="002060"/>
                </a:solidFill>
              </a:rPr>
              <a:t>invecchiamento</a:t>
            </a:r>
            <a:r>
              <a:rPr lang="en-US" altLang="x-none" sz="2400" i="1" dirty="0">
                <a:solidFill>
                  <a:srgbClr val="002060"/>
                </a:solidFill>
              </a:rPr>
              <a:t> </a:t>
            </a:r>
            <a:r>
              <a:rPr lang="en-US" altLang="x-none" sz="2400" i="1" dirty="0" err="1">
                <a:solidFill>
                  <a:srgbClr val="002060"/>
                </a:solidFill>
              </a:rPr>
              <a:t>patologico</a:t>
            </a:r>
            <a:endParaRPr lang="en-US" altLang="x-none" sz="2400" i="1" dirty="0">
              <a:solidFill>
                <a:srgbClr val="002060"/>
              </a:solidFill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511651" y="1044387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" name="Oval 5"/>
          <p:cNvSpPr>
            <a:spLocks noChangeArrowheads="1"/>
          </p:cNvSpPr>
          <p:nvPr/>
        </p:nvSpPr>
        <p:spPr bwMode="auto">
          <a:xfrm>
            <a:off x="2500759" y="1720305"/>
            <a:ext cx="3288358" cy="3150394"/>
          </a:xfrm>
          <a:prstGeom prst="ellips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4" name="Oval 4"/>
          <p:cNvSpPr>
            <a:spLocks noChangeArrowheads="1"/>
          </p:cNvSpPr>
          <p:nvPr/>
        </p:nvSpPr>
        <p:spPr bwMode="auto">
          <a:xfrm>
            <a:off x="4467076" y="1705571"/>
            <a:ext cx="3319165" cy="3150394"/>
          </a:xfrm>
          <a:prstGeom prst="ellips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0" name="Oval 7"/>
          <p:cNvSpPr>
            <a:spLocks noChangeArrowheads="1"/>
          </p:cNvSpPr>
          <p:nvPr/>
        </p:nvSpPr>
        <p:spPr bwMode="auto">
          <a:xfrm>
            <a:off x="2508357" y="3190657"/>
            <a:ext cx="3341935" cy="3150394"/>
          </a:xfrm>
          <a:prstGeom prst="ellips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sp>
        <p:nvSpPr>
          <p:cNvPr id="13" name="Oval 7"/>
          <p:cNvSpPr>
            <a:spLocks noChangeArrowheads="1"/>
          </p:cNvSpPr>
          <p:nvPr/>
        </p:nvSpPr>
        <p:spPr bwMode="auto">
          <a:xfrm>
            <a:off x="4440397" y="3215241"/>
            <a:ext cx="3341935" cy="3150394"/>
          </a:xfrm>
          <a:prstGeom prst="ellipse">
            <a:avLst/>
          </a:prstGeom>
          <a:noFill/>
          <a:ln w="28575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it-IT" sz="1519"/>
          </a:p>
        </p:txBody>
      </p:sp>
      <p:graphicFrame>
        <p:nvGraphicFramePr>
          <p:cNvPr id="12" name="Object 1031"/>
          <p:cNvGraphicFramePr>
            <a:graphicFrameLocks noChangeAspect="1"/>
          </p:cNvGraphicFramePr>
          <p:nvPr/>
        </p:nvGraphicFramePr>
        <p:xfrm>
          <a:off x="4654682" y="3575804"/>
          <a:ext cx="954776" cy="969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7" imgW="971591" imgH="961910" progId="Paint.Picture">
                  <p:embed/>
                </p:oleObj>
              </mc:Choice>
              <mc:Fallback>
                <p:oleObj name="Immagine bitmap" r:id="rId7" imgW="971591" imgH="9619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4682" y="3575804"/>
                        <a:ext cx="954776" cy="9690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583106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" name="Gruppo 30"/>
          <p:cNvGrpSpPr/>
          <p:nvPr/>
        </p:nvGrpSpPr>
        <p:grpSpPr>
          <a:xfrm>
            <a:off x="4675386" y="2959050"/>
            <a:ext cx="1838533" cy="848688"/>
            <a:chOff x="6361470" y="3993770"/>
            <a:chExt cx="3925530" cy="1853193"/>
          </a:xfrm>
        </p:grpSpPr>
        <p:pic>
          <p:nvPicPr>
            <p:cNvPr id="32" name="Immagine 3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1470" y="3993770"/>
              <a:ext cx="3925529" cy="1853193"/>
            </a:xfrm>
            <a:prstGeom prst="rect">
              <a:avLst/>
            </a:prstGeom>
          </p:spPr>
        </p:pic>
        <p:sp>
          <p:nvSpPr>
            <p:cNvPr id="33" name="CasellaDiTesto 32"/>
            <p:cNvSpPr txBox="1"/>
            <p:nvPr/>
          </p:nvSpPr>
          <p:spPr>
            <a:xfrm>
              <a:off x="8239432" y="3993770"/>
              <a:ext cx="2047568" cy="1853193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/>
            </a:p>
          </p:txBody>
        </p:sp>
      </p:grp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11430" y="201549"/>
            <a:ext cx="1028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2800" b="1" dirty="0" err="1">
                <a:solidFill>
                  <a:srgbClr val="002060"/>
                </a:solidFill>
              </a:rPr>
              <a:t>Invecchiamento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patologico</a:t>
            </a:r>
            <a:r>
              <a:rPr lang="en-US" altLang="x-none" sz="2800" b="1" dirty="0">
                <a:solidFill>
                  <a:srgbClr val="002060"/>
                </a:solidFill>
              </a:rPr>
              <a:t> del </a:t>
            </a:r>
            <a:r>
              <a:rPr lang="en-US" altLang="x-none" sz="2800" b="1" dirty="0" err="1">
                <a:solidFill>
                  <a:srgbClr val="002060"/>
                </a:solidFill>
              </a:rPr>
              <a:t>polmone</a:t>
            </a:r>
            <a:endParaRPr lang="en-US" altLang="x-none" sz="2800" b="1" dirty="0">
              <a:solidFill>
                <a:srgbClr val="002060"/>
              </a:solidFill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448014" y="906731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8" name="Gruppo 17"/>
          <p:cNvGrpSpPr/>
          <p:nvPr/>
        </p:nvGrpSpPr>
        <p:grpSpPr>
          <a:xfrm>
            <a:off x="2542218" y="1431594"/>
            <a:ext cx="5202564" cy="4521734"/>
            <a:chOff x="3453259" y="1836139"/>
            <a:chExt cx="5285482" cy="4556820"/>
          </a:xfrm>
        </p:grpSpPr>
        <p:grpSp>
          <p:nvGrpSpPr>
            <p:cNvPr id="24" name="Gruppo 23"/>
            <p:cNvGrpSpPr/>
            <p:nvPr/>
          </p:nvGrpSpPr>
          <p:grpSpPr>
            <a:xfrm>
              <a:off x="3453259" y="1836139"/>
              <a:ext cx="5285482" cy="4556820"/>
              <a:chOff x="2460120" y="1687283"/>
              <a:chExt cx="5285482" cy="4556820"/>
            </a:xfrm>
          </p:grpSpPr>
          <p:sp>
            <p:nvSpPr>
              <p:cNvPr id="25" name="Text Box 8"/>
              <p:cNvSpPr txBox="1">
                <a:spLocks noChangeArrowheads="1"/>
              </p:cNvSpPr>
              <p:nvPr/>
            </p:nvSpPr>
            <p:spPr bwMode="auto">
              <a:xfrm>
                <a:off x="3256315" y="2761344"/>
                <a:ext cx="597352" cy="465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it-IT" altLang="x-none" sz="2400" b="1" dirty="0">
                    <a:solidFill>
                      <a:srgbClr val="002060"/>
                    </a:solidFill>
                  </a:rPr>
                  <a:t>Età</a:t>
                </a:r>
              </a:p>
            </p:txBody>
          </p:sp>
          <p:sp>
            <p:nvSpPr>
              <p:cNvPr id="26" name="Text Box 11"/>
              <p:cNvSpPr txBox="1">
                <a:spLocks noChangeArrowheads="1"/>
              </p:cNvSpPr>
              <p:nvPr/>
            </p:nvSpPr>
            <p:spPr bwMode="auto">
              <a:xfrm>
                <a:off x="4360092" y="5112117"/>
                <a:ext cx="1461072" cy="398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it-IT" altLang="x-none" sz="2400" b="1">
                    <a:solidFill>
                      <a:srgbClr val="002060"/>
                    </a:solidFill>
                  </a:rPr>
                  <a:t>Ambiente</a:t>
                </a:r>
                <a:endParaRPr lang="it-IT" altLang="x-none" sz="2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Text Box 3"/>
              <p:cNvSpPr txBox="1">
                <a:spLocks noChangeArrowheads="1"/>
              </p:cNvSpPr>
              <p:nvPr/>
            </p:nvSpPr>
            <p:spPr bwMode="auto">
              <a:xfrm>
                <a:off x="5787669" y="2761709"/>
                <a:ext cx="1626076" cy="465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it-IT" altLang="x-none" sz="2400" b="1">
                    <a:solidFill>
                      <a:srgbClr val="002060"/>
                    </a:solidFill>
                  </a:rPr>
                  <a:t>Stile di vita</a:t>
                </a:r>
                <a:endParaRPr lang="it-IT" altLang="x-none" sz="2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Oval 4"/>
              <p:cNvSpPr>
                <a:spLocks noChangeArrowheads="1"/>
              </p:cNvSpPr>
              <p:nvPr/>
            </p:nvSpPr>
            <p:spPr bwMode="auto">
              <a:xfrm>
                <a:off x="4426437" y="1687283"/>
                <a:ext cx="3319165" cy="315039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29" name="Oval 5"/>
              <p:cNvSpPr>
                <a:spLocks noChangeArrowheads="1"/>
              </p:cNvSpPr>
              <p:nvPr/>
            </p:nvSpPr>
            <p:spPr bwMode="auto">
              <a:xfrm>
                <a:off x="2460120" y="1702017"/>
                <a:ext cx="3288358" cy="315039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3372287" y="3093709"/>
                <a:ext cx="3341935" cy="315039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</p:grpSp>
        <p:grpSp>
          <p:nvGrpSpPr>
            <p:cNvPr id="20" name="Gruppo 19"/>
            <p:cNvGrpSpPr/>
            <p:nvPr/>
          </p:nvGrpSpPr>
          <p:grpSpPr>
            <a:xfrm>
              <a:off x="4115701" y="1850873"/>
              <a:ext cx="3989914" cy="3733800"/>
              <a:chOff x="4115701" y="1850873"/>
              <a:chExt cx="3989914" cy="3733800"/>
            </a:xfrm>
          </p:grpSpPr>
          <p:sp>
            <p:nvSpPr>
              <p:cNvPr id="21" name="Oval 7"/>
              <p:cNvSpPr>
                <a:spLocks noChangeArrowheads="1"/>
              </p:cNvSpPr>
              <p:nvPr/>
            </p:nvSpPr>
            <p:spPr bwMode="auto">
              <a:xfrm>
                <a:off x="4144803" y="1850873"/>
                <a:ext cx="3960812" cy="37338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/>
              </a:p>
            </p:txBody>
          </p:sp>
          <p:sp>
            <p:nvSpPr>
              <p:cNvPr id="22" name="CasellaDiTesto 21"/>
              <p:cNvSpPr txBox="1"/>
              <p:nvPr/>
            </p:nvSpPr>
            <p:spPr>
              <a:xfrm>
                <a:off x="4115701" y="3513840"/>
                <a:ext cx="3936129" cy="589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3200" b="1" dirty="0">
                    <a:solidFill>
                      <a:srgbClr val="FF0000"/>
                    </a:solidFill>
                  </a:rPr>
                  <a:t>Malattia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8418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Segnaposto contenuto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3" y="-1805171"/>
            <a:ext cx="8111613" cy="11478956"/>
          </a:xfrm>
          <a:prstGeom prst="rect">
            <a:avLst/>
          </a:prstGeom>
        </p:spPr>
      </p:pic>
      <p:pic>
        <p:nvPicPr>
          <p:cNvPr id="4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753" y="-1805171"/>
            <a:ext cx="8111613" cy="11478956"/>
          </a:xfrm>
        </p:spPr>
      </p:pic>
      <p:sp>
        <p:nvSpPr>
          <p:cNvPr id="5" name="Rettangolo 4"/>
          <p:cNvSpPr/>
          <p:nvPr/>
        </p:nvSpPr>
        <p:spPr>
          <a:xfrm>
            <a:off x="0" y="224890"/>
            <a:ext cx="10287000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/>
              <a:t>Ricoveri ospedalieri per polmonite negli adulti </a:t>
            </a:r>
          </a:p>
          <a:p>
            <a:pPr algn="ctr"/>
            <a:r>
              <a:rPr lang="it-IT" sz="2400" i="1" dirty="0"/>
              <a:t>ottobre 2011 - marzo 2012.</a:t>
            </a:r>
          </a:p>
        </p:txBody>
      </p:sp>
      <p:sp>
        <p:nvSpPr>
          <p:cNvPr id="7" name="Rettangolo 6"/>
          <p:cNvSpPr/>
          <p:nvPr/>
        </p:nvSpPr>
        <p:spPr>
          <a:xfrm>
            <a:off x="6386667" y="5932976"/>
            <a:ext cx="365206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 err="1">
                <a:solidFill>
                  <a:srgbClr val="002060"/>
                </a:solidFill>
              </a:rPr>
              <a:t>Health</a:t>
            </a:r>
            <a:r>
              <a:rPr lang="it-IT" sz="1600" i="1" dirty="0">
                <a:solidFill>
                  <a:srgbClr val="002060"/>
                </a:solidFill>
              </a:rPr>
              <a:t> Organization </a:t>
            </a:r>
            <a:r>
              <a:rPr lang="it-IT" sz="1600" i="1" dirty="0" err="1">
                <a:solidFill>
                  <a:srgbClr val="002060"/>
                </a:solidFill>
              </a:rPr>
              <a:t>Morbidity</a:t>
            </a:r>
            <a:r>
              <a:rPr lang="it-IT" sz="1600" i="1" dirty="0">
                <a:solidFill>
                  <a:srgbClr val="002060"/>
                </a:solidFill>
              </a:rPr>
              <a:t> </a:t>
            </a:r>
          </a:p>
          <a:p>
            <a:r>
              <a:rPr lang="it-IT" sz="1600" i="1" dirty="0">
                <a:solidFill>
                  <a:srgbClr val="002060"/>
                </a:solidFill>
              </a:rPr>
              <a:t>Database, aggiornamento Ottobre 2011 </a:t>
            </a:r>
          </a:p>
          <a:p>
            <a:r>
              <a:rPr lang="it-IT" sz="1600" i="1" dirty="0" err="1">
                <a:solidFill>
                  <a:srgbClr val="002060"/>
                </a:solidFill>
              </a:rPr>
              <a:t>Eurostat</a:t>
            </a:r>
            <a:r>
              <a:rPr lang="it-IT" sz="1600" i="1" dirty="0">
                <a:solidFill>
                  <a:srgbClr val="002060"/>
                </a:solidFill>
              </a:rPr>
              <a:t>, aggiornamento Marzo 2012</a:t>
            </a:r>
          </a:p>
        </p:txBody>
      </p:sp>
      <p:sp>
        <p:nvSpPr>
          <p:cNvPr id="9" name="Line 15"/>
          <p:cNvSpPr>
            <a:spLocks noChangeShapeType="1"/>
          </p:cNvSpPr>
          <p:nvPr/>
        </p:nvSpPr>
        <p:spPr bwMode="auto">
          <a:xfrm>
            <a:off x="523081" y="1131265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10176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39988" y="0"/>
            <a:ext cx="10326988" cy="1325563"/>
          </a:xfrm>
        </p:spPr>
        <p:txBody>
          <a:bodyPr/>
          <a:lstStyle/>
          <a:p>
            <a:pPr algn="ctr"/>
            <a:r>
              <a:rPr lang="it-IT" sz="2800" b="1" dirty="0">
                <a:latin typeface="+mn-lt"/>
              </a:rPr>
              <a:t>Epidemiologia delle polmoniti                                                                         </a:t>
            </a:r>
            <a:r>
              <a:rPr lang="it-IT" sz="2400" i="1" dirty="0"/>
              <a:t>USA e Europa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303055" y="1782198"/>
            <a:ext cx="7640902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it-IT" dirty="0"/>
          </a:p>
          <a:p>
            <a:pPr>
              <a:buFont typeface="Wingdings" charset="2"/>
              <a:buChar char="§"/>
            </a:pPr>
            <a:r>
              <a:rPr lang="it-IT" sz="2400" dirty="0"/>
              <a:t>6^ causa di morte e 1^ tra le malattie infettive </a:t>
            </a:r>
          </a:p>
          <a:p>
            <a:pPr>
              <a:buFont typeface="Wingdings" charset="2"/>
              <a:buChar char="§"/>
            </a:pPr>
            <a:r>
              <a:rPr lang="it-IT" sz="2400" dirty="0"/>
              <a:t>Mortalità: 10-20% -  Anziani: 17.6% -  Batteriemia: 19.6% </a:t>
            </a:r>
          </a:p>
          <a:p>
            <a:pPr>
              <a:buFont typeface="Wingdings" charset="2"/>
              <a:buChar char="§"/>
            </a:pPr>
            <a:r>
              <a:rPr lang="it-IT" sz="2400" dirty="0"/>
              <a:t>Incidenza in Italia  ≅ 12/1000 all’anno, circa 700000 casi </a:t>
            </a:r>
          </a:p>
          <a:p>
            <a:pPr>
              <a:buFont typeface="Wingdings" charset="2"/>
              <a:buChar char="§"/>
            </a:pPr>
            <a:r>
              <a:rPr lang="it-IT" sz="2400" dirty="0"/>
              <a:t>Si ricovera il 3% di tutte le polmoniti </a:t>
            </a:r>
          </a:p>
          <a:p>
            <a:pPr>
              <a:buFont typeface="Wingdings" charset="2"/>
              <a:buChar char="§"/>
            </a:pPr>
            <a:r>
              <a:rPr lang="it-IT" sz="2400" dirty="0"/>
              <a:t>Sesso maschile è colpito più di quello femminile</a:t>
            </a:r>
          </a:p>
          <a:p>
            <a:pPr>
              <a:buFont typeface="Wingdings" charset="2"/>
              <a:buChar char="§"/>
            </a:pPr>
            <a:r>
              <a:rPr lang="it-IT" sz="2400" dirty="0"/>
              <a:t>Fasce di età più colpite: &lt; 5 anni (≅ 25/1000/anno) </a:t>
            </a:r>
          </a:p>
          <a:p>
            <a:pPr marL="0" indent="0">
              <a:buNone/>
            </a:pPr>
            <a:r>
              <a:rPr lang="it-IT" sz="2400" dirty="0"/>
              <a:t>                                               &gt; 75 anni (≅ 30/1000/anno) </a:t>
            </a:r>
          </a:p>
        </p:txBody>
      </p:sp>
      <p:sp>
        <p:nvSpPr>
          <p:cNvPr id="4" name="Line 15"/>
          <p:cNvSpPr>
            <a:spLocks noChangeShapeType="1"/>
          </p:cNvSpPr>
          <p:nvPr/>
        </p:nvSpPr>
        <p:spPr bwMode="auto">
          <a:xfrm>
            <a:off x="483093" y="1105204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098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946" name="Text Box 2"/>
          <p:cNvSpPr txBox="1">
            <a:spLocks noChangeArrowheads="1"/>
          </p:cNvSpPr>
          <p:nvPr/>
        </p:nvSpPr>
        <p:spPr bwMode="auto">
          <a:xfrm>
            <a:off x="1" y="123029"/>
            <a:ext cx="10287000" cy="11510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FF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spcBef>
                <a:spcPct val="15000"/>
              </a:spcBef>
              <a:defRPr/>
            </a:pPr>
            <a:r>
              <a:rPr lang="it-IT" altLang="x-none" sz="3200" b="1" dirty="0">
                <a:solidFill>
                  <a:srgbClr val="002060"/>
                </a:solidFill>
              </a:rPr>
              <a:t>The global </a:t>
            </a:r>
            <a:r>
              <a:rPr lang="it-IT" altLang="x-none" sz="3200" b="1" dirty="0" err="1">
                <a:solidFill>
                  <a:srgbClr val="002060"/>
                </a:solidFill>
              </a:rPr>
              <a:t>burden</a:t>
            </a:r>
            <a:r>
              <a:rPr lang="it-IT" altLang="x-none" sz="3200" b="1" dirty="0">
                <a:solidFill>
                  <a:srgbClr val="002060"/>
                </a:solidFill>
              </a:rPr>
              <a:t> of </a:t>
            </a:r>
            <a:r>
              <a:rPr lang="it-IT" altLang="x-none" sz="3200" b="1" dirty="0" err="1">
                <a:solidFill>
                  <a:srgbClr val="002060"/>
                </a:solidFill>
              </a:rPr>
              <a:t>disease</a:t>
            </a:r>
            <a:r>
              <a:rPr lang="it-IT" altLang="x-none" sz="3200" b="1" dirty="0">
                <a:solidFill>
                  <a:srgbClr val="002060"/>
                </a:solidFill>
              </a:rPr>
              <a:t> </a:t>
            </a:r>
          </a:p>
          <a:p>
            <a:pPr algn="ctr">
              <a:spcBef>
                <a:spcPct val="15000"/>
              </a:spcBef>
              <a:defRPr/>
            </a:pPr>
            <a:endParaRPr lang="it-IT" altLang="x-none" sz="3200" b="1" dirty="0">
              <a:solidFill>
                <a:srgbClr val="002060"/>
              </a:solidFill>
            </a:endParaRPr>
          </a:p>
        </p:txBody>
      </p:sp>
      <p:sp>
        <p:nvSpPr>
          <p:cNvPr id="19458" name="Rectangle 3"/>
          <p:cNvSpPr>
            <a:spLocks noChangeArrowheads="1"/>
          </p:cNvSpPr>
          <p:nvPr/>
        </p:nvSpPr>
        <p:spPr bwMode="auto">
          <a:xfrm>
            <a:off x="2255553" y="1326118"/>
            <a:ext cx="686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dirty="0">
                <a:solidFill>
                  <a:srgbClr val="002060"/>
                </a:solidFill>
              </a:rPr>
              <a:t>1990</a:t>
            </a:r>
          </a:p>
        </p:txBody>
      </p:sp>
      <p:sp>
        <p:nvSpPr>
          <p:cNvPr id="19459" name="Rectangle 4"/>
          <p:cNvSpPr>
            <a:spLocks noChangeArrowheads="1"/>
          </p:cNvSpPr>
          <p:nvPr/>
        </p:nvSpPr>
        <p:spPr bwMode="auto">
          <a:xfrm>
            <a:off x="2797643" y="1512888"/>
            <a:ext cx="6732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9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60" name="Rectangle 5"/>
          <p:cNvSpPr>
            <a:spLocks noChangeArrowheads="1"/>
          </p:cNvSpPr>
          <p:nvPr/>
        </p:nvSpPr>
        <p:spPr bwMode="auto">
          <a:xfrm>
            <a:off x="4379588" y="1512888"/>
            <a:ext cx="6732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9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61" name="Rectangle 6"/>
          <p:cNvSpPr>
            <a:spLocks noChangeArrowheads="1"/>
          </p:cNvSpPr>
          <p:nvPr/>
        </p:nvSpPr>
        <p:spPr bwMode="auto">
          <a:xfrm>
            <a:off x="5150318" y="1512888"/>
            <a:ext cx="6732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9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62" name="Rectangle 7"/>
          <p:cNvSpPr>
            <a:spLocks noChangeArrowheads="1"/>
          </p:cNvSpPr>
          <p:nvPr/>
        </p:nvSpPr>
        <p:spPr bwMode="auto">
          <a:xfrm>
            <a:off x="6279825" y="1512888"/>
            <a:ext cx="6732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9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63" name="Rectangle 8"/>
          <p:cNvSpPr>
            <a:spLocks noChangeArrowheads="1"/>
          </p:cNvSpPr>
          <p:nvPr/>
        </p:nvSpPr>
        <p:spPr bwMode="auto">
          <a:xfrm>
            <a:off x="7483191" y="1326118"/>
            <a:ext cx="68608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>
                <a:solidFill>
                  <a:srgbClr val="002060"/>
                </a:solidFill>
              </a:rPr>
              <a:t>2020</a:t>
            </a:r>
          </a:p>
        </p:txBody>
      </p:sp>
      <p:sp>
        <p:nvSpPr>
          <p:cNvPr id="19464" name="Rectangle 9"/>
          <p:cNvSpPr>
            <a:spLocks noChangeArrowheads="1"/>
          </p:cNvSpPr>
          <p:nvPr/>
        </p:nvSpPr>
        <p:spPr bwMode="auto">
          <a:xfrm>
            <a:off x="8024488" y="1512888"/>
            <a:ext cx="6732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9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65" name="Rectangle 10"/>
          <p:cNvSpPr>
            <a:spLocks noChangeArrowheads="1"/>
          </p:cNvSpPr>
          <p:nvPr/>
        </p:nvSpPr>
        <p:spPr bwMode="auto">
          <a:xfrm>
            <a:off x="2535706" y="1784350"/>
            <a:ext cx="6732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9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66" name="Rectangle 11"/>
          <p:cNvSpPr>
            <a:spLocks noChangeArrowheads="1"/>
          </p:cNvSpPr>
          <p:nvPr/>
        </p:nvSpPr>
        <p:spPr bwMode="auto">
          <a:xfrm>
            <a:off x="4379588" y="1784350"/>
            <a:ext cx="6732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9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67" name="Rectangle 12"/>
          <p:cNvSpPr>
            <a:spLocks noChangeArrowheads="1"/>
          </p:cNvSpPr>
          <p:nvPr/>
        </p:nvSpPr>
        <p:spPr bwMode="auto">
          <a:xfrm>
            <a:off x="5150318" y="1784350"/>
            <a:ext cx="67327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9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68" name="Rectangle 13"/>
          <p:cNvSpPr>
            <a:spLocks noChangeArrowheads="1"/>
          </p:cNvSpPr>
          <p:nvPr/>
        </p:nvSpPr>
        <p:spPr bwMode="auto">
          <a:xfrm>
            <a:off x="6279825" y="1784350"/>
            <a:ext cx="6732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9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69" name="Rectangle 14"/>
          <p:cNvSpPr>
            <a:spLocks noChangeArrowheads="1"/>
          </p:cNvSpPr>
          <p:nvPr/>
        </p:nvSpPr>
        <p:spPr bwMode="auto">
          <a:xfrm>
            <a:off x="8842050" y="1784350"/>
            <a:ext cx="67326" cy="29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9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70" name="Rectangle 15"/>
          <p:cNvSpPr>
            <a:spLocks noChangeArrowheads="1"/>
          </p:cNvSpPr>
          <p:nvPr/>
        </p:nvSpPr>
        <p:spPr bwMode="auto">
          <a:xfrm>
            <a:off x="1665288" y="1790700"/>
            <a:ext cx="2044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2000">
                <a:solidFill>
                  <a:srgbClr val="002060"/>
                </a:solidFill>
              </a:rPr>
              <a:t>Disease or injury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71" name="Rectangle 16"/>
          <p:cNvSpPr>
            <a:spLocks noChangeArrowheads="1"/>
          </p:cNvSpPr>
          <p:nvPr/>
        </p:nvSpPr>
        <p:spPr bwMode="auto">
          <a:xfrm>
            <a:off x="3475038" y="2062163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20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72" name="Rectangle 17"/>
          <p:cNvSpPr>
            <a:spLocks noChangeArrowheads="1"/>
          </p:cNvSpPr>
          <p:nvPr/>
        </p:nvSpPr>
        <p:spPr bwMode="auto">
          <a:xfrm>
            <a:off x="4383088" y="2052638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20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73" name="Rectangle 18"/>
          <p:cNvSpPr>
            <a:spLocks noChangeArrowheads="1"/>
          </p:cNvSpPr>
          <p:nvPr/>
        </p:nvSpPr>
        <p:spPr bwMode="auto">
          <a:xfrm>
            <a:off x="5148263" y="2062163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20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74" name="Rectangle 19"/>
          <p:cNvSpPr>
            <a:spLocks noChangeArrowheads="1"/>
          </p:cNvSpPr>
          <p:nvPr/>
        </p:nvSpPr>
        <p:spPr bwMode="auto">
          <a:xfrm>
            <a:off x="6283325" y="2052638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20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75" name="Rectangle 20"/>
          <p:cNvSpPr>
            <a:spLocks noChangeArrowheads="1"/>
          </p:cNvSpPr>
          <p:nvPr/>
        </p:nvSpPr>
        <p:spPr bwMode="auto">
          <a:xfrm>
            <a:off x="6740525" y="1790700"/>
            <a:ext cx="20447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2000">
                <a:solidFill>
                  <a:srgbClr val="002060"/>
                </a:solidFill>
              </a:rPr>
              <a:t>Disease or injury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76" name="Rectangle 21"/>
          <p:cNvSpPr>
            <a:spLocks noChangeArrowheads="1"/>
          </p:cNvSpPr>
          <p:nvPr/>
        </p:nvSpPr>
        <p:spPr bwMode="auto">
          <a:xfrm>
            <a:off x="8702675" y="2062163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20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77" name="Rectangle 22"/>
          <p:cNvSpPr>
            <a:spLocks noChangeArrowheads="1"/>
          </p:cNvSpPr>
          <p:nvPr/>
        </p:nvSpPr>
        <p:spPr bwMode="auto">
          <a:xfrm>
            <a:off x="1242799" y="2349500"/>
            <a:ext cx="267060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Lower respiratory infections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78" name="Rectangle 23"/>
          <p:cNvSpPr>
            <a:spLocks noChangeArrowheads="1"/>
          </p:cNvSpPr>
          <p:nvPr/>
        </p:nvSpPr>
        <p:spPr bwMode="auto">
          <a:xfrm>
            <a:off x="3814469" y="234950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79" name="Rectangle 24"/>
          <p:cNvSpPr>
            <a:spLocks noChangeArrowheads="1"/>
          </p:cNvSpPr>
          <p:nvPr/>
        </p:nvSpPr>
        <p:spPr bwMode="auto">
          <a:xfrm>
            <a:off x="4260261" y="234156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1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80" name="Rectangle 25"/>
          <p:cNvSpPr>
            <a:spLocks noChangeArrowheads="1"/>
          </p:cNvSpPr>
          <p:nvPr/>
        </p:nvSpPr>
        <p:spPr bwMode="auto">
          <a:xfrm>
            <a:off x="4379619" y="2341563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81" name="Rectangle 26"/>
          <p:cNvSpPr>
            <a:spLocks noChangeArrowheads="1"/>
          </p:cNvSpPr>
          <p:nvPr/>
        </p:nvSpPr>
        <p:spPr bwMode="auto">
          <a:xfrm>
            <a:off x="4490744" y="234950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82" name="Rectangle 27"/>
          <p:cNvSpPr>
            <a:spLocks noChangeArrowheads="1"/>
          </p:cNvSpPr>
          <p:nvPr/>
        </p:nvSpPr>
        <p:spPr bwMode="auto">
          <a:xfrm>
            <a:off x="6158911" y="230217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accent1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dirty="0">
                <a:solidFill>
                  <a:srgbClr val="002060"/>
                </a:solidFill>
              </a:rPr>
              <a:t>1</a:t>
            </a:r>
          </a:p>
        </p:txBody>
      </p:sp>
      <p:sp>
        <p:nvSpPr>
          <p:cNvPr id="19483" name="Rectangle 28"/>
          <p:cNvSpPr>
            <a:spLocks noChangeArrowheads="1"/>
          </p:cNvSpPr>
          <p:nvPr/>
        </p:nvSpPr>
        <p:spPr bwMode="auto">
          <a:xfrm>
            <a:off x="6279856" y="2341563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84" name="Rectangle 29"/>
          <p:cNvSpPr>
            <a:spLocks noChangeArrowheads="1"/>
          </p:cNvSpPr>
          <p:nvPr/>
        </p:nvSpPr>
        <p:spPr bwMode="auto">
          <a:xfrm>
            <a:off x="6461262" y="2328546"/>
            <a:ext cx="226985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 dirty="0" err="1">
                <a:solidFill>
                  <a:srgbClr val="002060"/>
                </a:solidFill>
              </a:rPr>
              <a:t>Cardiovascular</a:t>
            </a:r>
            <a:r>
              <a:rPr lang="it-IT" altLang="x-none" sz="1700" b="0" dirty="0">
                <a:solidFill>
                  <a:srgbClr val="002060"/>
                </a:solidFill>
              </a:rPr>
              <a:t> </a:t>
            </a:r>
            <a:r>
              <a:rPr lang="it-IT" altLang="x-none" sz="1700" b="0" dirty="0" err="1">
                <a:solidFill>
                  <a:srgbClr val="002060"/>
                </a:solidFill>
              </a:rPr>
              <a:t>disease</a:t>
            </a:r>
            <a:endParaRPr lang="it-IT" altLang="x-none" sz="3600" b="0" dirty="0">
              <a:solidFill>
                <a:srgbClr val="002060"/>
              </a:solidFill>
            </a:endParaRPr>
          </a:p>
        </p:txBody>
      </p:sp>
      <p:sp>
        <p:nvSpPr>
          <p:cNvPr id="19485" name="Rectangle 30"/>
          <p:cNvSpPr>
            <a:spLocks noChangeArrowheads="1"/>
          </p:cNvSpPr>
          <p:nvPr/>
        </p:nvSpPr>
        <p:spPr bwMode="auto">
          <a:xfrm>
            <a:off x="8773819" y="2341563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86" name="Rectangle 31"/>
          <p:cNvSpPr>
            <a:spLocks noChangeArrowheads="1"/>
          </p:cNvSpPr>
          <p:nvPr/>
        </p:nvSpPr>
        <p:spPr bwMode="auto">
          <a:xfrm>
            <a:off x="1101917" y="2600325"/>
            <a:ext cx="193001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 Diarrheal diseases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87" name="Rectangle 32"/>
          <p:cNvSpPr>
            <a:spLocks noChangeArrowheads="1"/>
          </p:cNvSpPr>
          <p:nvPr/>
        </p:nvSpPr>
        <p:spPr bwMode="auto">
          <a:xfrm>
            <a:off x="2961981" y="2600325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88" name="Rectangle 33"/>
          <p:cNvSpPr>
            <a:spLocks noChangeArrowheads="1"/>
          </p:cNvSpPr>
          <p:nvPr/>
        </p:nvSpPr>
        <p:spPr bwMode="auto">
          <a:xfrm>
            <a:off x="4260261" y="2592388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2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89" name="Rectangle 34"/>
          <p:cNvSpPr>
            <a:spLocks noChangeArrowheads="1"/>
          </p:cNvSpPr>
          <p:nvPr/>
        </p:nvSpPr>
        <p:spPr bwMode="auto">
          <a:xfrm>
            <a:off x="4379619" y="2592388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90" name="Rectangle 35"/>
          <p:cNvSpPr>
            <a:spLocks noChangeArrowheads="1"/>
          </p:cNvSpPr>
          <p:nvPr/>
        </p:nvSpPr>
        <p:spPr bwMode="auto">
          <a:xfrm>
            <a:off x="4490744" y="2600325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91" name="Rectangle 36"/>
          <p:cNvSpPr>
            <a:spLocks noChangeArrowheads="1"/>
          </p:cNvSpPr>
          <p:nvPr/>
        </p:nvSpPr>
        <p:spPr bwMode="auto">
          <a:xfrm>
            <a:off x="6160499" y="2592388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2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92" name="Rectangle 37"/>
          <p:cNvSpPr>
            <a:spLocks noChangeArrowheads="1"/>
          </p:cNvSpPr>
          <p:nvPr/>
        </p:nvSpPr>
        <p:spPr bwMode="auto">
          <a:xfrm>
            <a:off x="6279856" y="2592388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93" name="Rectangle 38"/>
          <p:cNvSpPr>
            <a:spLocks noChangeArrowheads="1"/>
          </p:cNvSpPr>
          <p:nvPr/>
        </p:nvSpPr>
        <p:spPr bwMode="auto">
          <a:xfrm>
            <a:off x="6448800" y="2600325"/>
            <a:ext cx="25487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Unipolar major depression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94" name="Rectangle 39"/>
          <p:cNvSpPr>
            <a:spLocks noChangeArrowheads="1"/>
          </p:cNvSpPr>
          <p:nvPr/>
        </p:nvSpPr>
        <p:spPr bwMode="auto">
          <a:xfrm>
            <a:off x="8926219" y="2600325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95" name="Rectangle 40"/>
          <p:cNvSpPr>
            <a:spLocks noChangeArrowheads="1"/>
          </p:cNvSpPr>
          <p:nvPr/>
        </p:nvSpPr>
        <p:spPr bwMode="auto">
          <a:xfrm>
            <a:off x="1097499" y="2852738"/>
            <a:ext cx="284372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 Condition arising during the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96" name="Rectangle 41"/>
          <p:cNvSpPr>
            <a:spLocks noChangeArrowheads="1"/>
          </p:cNvSpPr>
          <p:nvPr/>
        </p:nvSpPr>
        <p:spPr bwMode="auto">
          <a:xfrm>
            <a:off x="1074211" y="3101975"/>
            <a:ext cx="175047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  perinatal period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97" name="Rectangle 42"/>
          <p:cNvSpPr>
            <a:spLocks noChangeArrowheads="1"/>
          </p:cNvSpPr>
          <p:nvPr/>
        </p:nvSpPr>
        <p:spPr bwMode="auto">
          <a:xfrm>
            <a:off x="2661149" y="3101975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498" name="Rectangle 43"/>
          <p:cNvSpPr>
            <a:spLocks noChangeArrowheads="1"/>
          </p:cNvSpPr>
          <p:nvPr/>
        </p:nvSpPr>
        <p:spPr bwMode="auto">
          <a:xfrm>
            <a:off x="4260261" y="2844800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dirty="0">
                <a:solidFill>
                  <a:srgbClr val="002060"/>
                </a:solidFill>
              </a:rPr>
              <a:t>3</a:t>
            </a:r>
            <a:endParaRPr lang="it-IT" altLang="x-none" sz="3600" dirty="0">
              <a:solidFill>
                <a:srgbClr val="002060"/>
              </a:solidFill>
            </a:endParaRPr>
          </a:p>
        </p:txBody>
      </p:sp>
      <p:sp>
        <p:nvSpPr>
          <p:cNvPr id="19499" name="Rectangle 44"/>
          <p:cNvSpPr>
            <a:spLocks noChangeArrowheads="1"/>
          </p:cNvSpPr>
          <p:nvPr/>
        </p:nvSpPr>
        <p:spPr bwMode="auto">
          <a:xfrm>
            <a:off x="4379619" y="284480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00" name="Rectangle 45"/>
          <p:cNvSpPr>
            <a:spLocks noChangeArrowheads="1"/>
          </p:cNvSpPr>
          <p:nvPr/>
        </p:nvSpPr>
        <p:spPr bwMode="auto">
          <a:xfrm>
            <a:off x="4490744" y="2852738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01" name="Rectangle 46"/>
          <p:cNvSpPr>
            <a:spLocks noChangeArrowheads="1"/>
          </p:cNvSpPr>
          <p:nvPr/>
        </p:nvSpPr>
        <p:spPr bwMode="auto">
          <a:xfrm>
            <a:off x="6160499" y="2844800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dirty="0">
                <a:solidFill>
                  <a:srgbClr val="002060"/>
                </a:solidFill>
              </a:rPr>
              <a:t>3</a:t>
            </a:r>
            <a:endParaRPr lang="it-IT" altLang="x-none" sz="3600" dirty="0">
              <a:solidFill>
                <a:srgbClr val="002060"/>
              </a:solidFill>
            </a:endParaRPr>
          </a:p>
        </p:txBody>
      </p:sp>
      <p:sp>
        <p:nvSpPr>
          <p:cNvPr id="19502" name="Rectangle 47"/>
          <p:cNvSpPr>
            <a:spLocks noChangeArrowheads="1"/>
          </p:cNvSpPr>
          <p:nvPr/>
        </p:nvSpPr>
        <p:spPr bwMode="auto">
          <a:xfrm>
            <a:off x="6279856" y="284480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03" name="Rectangle 48"/>
          <p:cNvSpPr>
            <a:spLocks noChangeArrowheads="1"/>
          </p:cNvSpPr>
          <p:nvPr/>
        </p:nvSpPr>
        <p:spPr bwMode="auto">
          <a:xfrm>
            <a:off x="6419578" y="2852738"/>
            <a:ext cx="111338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Road traffic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04" name="Rectangle 49"/>
          <p:cNvSpPr>
            <a:spLocks noChangeArrowheads="1"/>
          </p:cNvSpPr>
          <p:nvPr/>
        </p:nvSpPr>
        <p:spPr bwMode="auto">
          <a:xfrm>
            <a:off x="7523166" y="2852738"/>
            <a:ext cx="98424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accidents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05" name="Rectangle 50"/>
          <p:cNvSpPr>
            <a:spLocks noChangeArrowheads="1"/>
          </p:cNvSpPr>
          <p:nvPr/>
        </p:nvSpPr>
        <p:spPr bwMode="auto">
          <a:xfrm>
            <a:off x="8480131" y="2852738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06" name="Rectangle 51"/>
          <p:cNvSpPr>
            <a:spLocks noChangeArrowheads="1"/>
          </p:cNvSpPr>
          <p:nvPr/>
        </p:nvSpPr>
        <p:spPr bwMode="auto">
          <a:xfrm>
            <a:off x="1221163" y="3352800"/>
            <a:ext cx="254877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Unipolar major depression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07" name="Rectangle 52"/>
          <p:cNvSpPr>
            <a:spLocks noChangeArrowheads="1"/>
          </p:cNvSpPr>
          <p:nvPr/>
        </p:nvSpPr>
        <p:spPr bwMode="auto">
          <a:xfrm>
            <a:off x="3698581" y="335280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08" name="Rectangle 53"/>
          <p:cNvSpPr>
            <a:spLocks noChangeArrowheads="1"/>
          </p:cNvSpPr>
          <p:nvPr/>
        </p:nvSpPr>
        <p:spPr bwMode="auto">
          <a:xfrm>
            <a:off x="4260261" y="334486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4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09" name="Rectangle 54"/>
          <p:cNvSpPr>
            <a:spLocks noChangeArrowheads="1"/>
          </p:cNvSpPr>
          <p:nvPr/>
        </p:nvSpPr>
        <p:spPr bwMode="auto">
          <a:xfrm>
            <a:off x="4379619" y="3344863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10" name="Rectangle 55"/>
          <p:cNvSpPr>
            <a:spLocks noChangeArrowheads="1"/>
          </p:cNvSpPr>
          <p:nvPr/>
        </p:nvSpPr>
        <p:spPr bwMode="auto">
          <a:xfrm>
            <a:off x="4490744" y="335280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11" name="Rectangle 56"/>
          <p:cNvSpPr>
            <a:spLocks noChangeArrowheads="1"/>
          </p:cNvSpPr>
          <p:nvPr/>
        </p:nvSpPr>
        <p:spPr bwMode="auto">
          <a:xfrm>
            <a:off x="6160499" y="334486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4</a:t>
            </a:r>
          </a:p>
        </p:txBody>
      </p:sp>
      <p:sp>
        <p:nvSpPr>
          <p:cNvPr id="19512" name="Rectangle 57"/>
          <p:cNvSpPr>
            <a:spLocks noChangeArrowheads="1"/>
          </p:cNvSpPr>
          <p:nvPr/>
        </p:nvSpPr>
        <p:spPr bwMode="auto">
          <a:xfrm>
            <a:off x="6279856" y="3344863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13" name="Rectangle 58"/>
          <p:cNvSpPr>
            <a:spLocks noChangeArrowheads="1"/>
          </p:cNvSpPr>
          <p:nvPr/>
        </p:nvSpPr>
        <p:spPr bwMode="auto">
          <a:xfrm>
            <a:off x="6404200" y="3352800"/>
            <a:ext cx="241572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Cerebrovascular</a:t>
            </a:r>
            <a:r>
              <a:rPr lang="it-IT" altLang="x-none" sz="1700" b="0" dirty="0">
                <a:solidFill>
                  <a:srgbClr val="002060"/>
                </a:solidFill>
              </a:rPr>
              <a:t> </a:t>
            </a:r>
            <a:r>
              <a:rPr lang="it-IT" altLang="x-none" sz="1700" b="0" dirty="0" err="1">
                <a:solidFill>
                  <a:srgbClr val="002060"/>
                </a:solidFill>
              </a:rPr>
              <a:t>disease</a:t>
            </a:r>
            <a:endParaRPr lang="it-IT" altLang="x-none" sz="3600" dirty="0">
              <a:solidFill>
                <a:srgbClr val="002060"/>
              </a:solidFill>
            </a:endParaRPr>
          </a:p>
        </p:txBody>
      </p:sp>
      <p:sp>
        <p:nvSpPr>
          <p:cNvPr id="19514" name="Rectangle 59"/>
          <p:cNvSpPr>
            <a:spLocks noChangeArrowheads="1"/>
          </p:cNvSpPr>
          <p:nvPr/>
        </p:nvSpPr>
        <p:spPr bwMode="auto">
          <a:xfrm>
            <a:off x="8791281" y="335280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15" name="Rectangle 60"/>
          <p:cNvSpPr>
            <a:spLocks noChangeArrowheads="1"/>
          </p:cNvSpPr>
          <p:nvPr/>
        </p:nvSpPr>
        <p:spPr bwMode="auto">
          <a:xfrm>
            <a:off x="1205050" y="3584575"/>
            <a:ext cx="226985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 dirty="0" err="1">
                <a:solidFill>
                  <a:srgbClr val="002060"/>
                </a:solidFill>
              </a:rPr>
              <a:t>Cardiovascular</a:t>
            </a:r>
            <a:r>
              <a:rPr lang="it-IT" altLang="x-none" sz="1700" b="0" dirty="0">
                <a:solidFill>
                  <a:srgbClr val="002060"/>
                </a:solidFill>
              </a:rPr>
              <a:t> </a:t>
            </a:r>
            <a:r>
              <a:rPr lang="it-IT" altLang="x-none" sz="1700" b="0" dirty="0" err="1">
                <a:solidFill>
                  <a:srgbClr val="002060"/>
                </a:solidFill>
              </a:rPr>
              <a:t>disease</a:t>
            </a:r>
            <a:endParaRPr lang="it-IT" altLang="x-none" sz="3600" b="0" dirty="0">
              <a:solidFill>
                <a:srgbClr val="002060"/>
              </a:solidFill>
            </a:endParaRPr>
          </a:p>
        </p:txBody>
      </p:sp>
      <p:sp>
        <p:nvSpPr>
          <p:cNvPr id="19516" name="Rectangle 61"/>
          <p:cNvSpPr>
            <a:spLocks noChangeArrowheads="1"/>
          </p:cNvSpPr>
          <p:nvPr/>
        </p:nvSpPr>
        <p:spPr bwMode="auto">
          <a:xfrm>
            <a:off x="3546974" y="359410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17" name="Rectangle 62"/>
          <p:cNvSpPr>
            <a:spLocks noChangeArrowheads="1"/>
          </p:cNvSpPr>
          <p:nvPr/>
        </p:nvSpPr>
        <p:spPr bwMode="auto">
          <a:xfrm>
            <a:off x="4258673" y="3554710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19518" name="Rectangle 63"/>
          <p:cNvSpPr>
            <a:spLocks noChangeArrowheads="1"/>
          </p:cNvSpPr>
          <p:nvPr/>
        </p:nvSpPr>
        <p:spPr bwMode="auto">
          <a:xfrm>
            <a:off x="4379619" y="359410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19" name="Rectangle 64"/>
          <p:cNvSpPr>
            <a:spLocks noChangeArrowheads="1"/>
          </p:cNvSpPr>
          <p:nvPr/>
        </p:nvSpPr>
        <p:spPr bwMode="auto">
          <a:xfrm>
            <a:off x="4490744" y="3602038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20" name="Rectangle 65"/>
          <p:cNvSpPr>
            <a:spLocks noChangeArrowheads="1"/>
          </p:cNvSpPr>
          <p:nvPr/>
        </p:nvSpPr>
        <p:spPr bwMode="auto">
          <a:xfrm>
            <a:off x="6150872" y="3594100"/>
            <a:ext cx="12895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200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9521" name="Rectangle 66"/>
          <p:cNvSpPr>
            <a:spLocks noChangeArrowheads="1"/>
          </p:cNvSpPr>
          <p:nvPr/>
        </p:nvSpPr>
        <p:spPr bwMode="auto">
          <a:xfrm>
            <a:off x="6279856" y="359410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22" name="Rectangle 67"/>
          <p:cNvSpPr>
            <a:spLocks noChangeArrowheads="1"/>
          </p:cNvSpPr>
          <p:nvPr/>
        </p:nvSpPr>
        <p:spPr bwMode="auto">
          <a:xfrm>
            <a:off x="6405691" y="3602038"/>
            <a:ext cx="62998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dirty="0">
                <a:solidFill>
                  <a:srgbClr val="FF0000"/>
                </a:solidFill>
              </a:rPr>
              <a:t>COPD</a:t>
            </a:r>
            <a:endParaRPr lang="it-IT" altLang="x-none" sz="3600" dirty="0">
              <a:solidFill>
                <a:srgbClr val="FF0000"/>
              </a:solidFill>
            </a:endParaRPr>
          </a:p>
        </p:txBody>
      </p:sp>
      <p:sp>
        <p:nvSpPr>
          <p:cNvPr id="19523" name="Rectangle 68"/>
          <p:cNvSpPr>
            <a:spLocks noChangeArrowheads="1"/>
          </p:cNvSpPr>
          <p:nvPr/>
        </p:nvSpPr>
        <p:spPr bwMode="auto">
          <a:xfrm>
            <a:off x="7019631" y="3602038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24" name="Rectangle 69"/>
          <p:cNvSpPr>
            <a:spLocks noChangeArrowheads="1"/>
          </p:cNvSpPr>
          <p:nvPr/>
        </p:nvSpPr>
        <p:spPr bwMode="auto">
          <a:xfrm>
            <a:off x="1218631" y="3844925"/>
            <a:ext cx="241572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 dirty="0" err="1">
                <a:solidFill>
                  <a:srgbClr val="002060"/>
                </a:solidFill>
              </a:rPr>
              <a:t>Cerebrovascular</a:t>
            </a:r>
            <a:r>
              <a:rPr lang="it-IT" altLang="x-none" sz="1700" b="0" dirty="0">
                <a:solidFill>
                  <a:srgbClr val="002060"/>
                </a:solidFill>
              </a:rPr>
              <a:t> </a:t>
            </a:r>
            <a:r>
              <a:rPr lang="it-IT" altLang="x-none" sz="1700" b="0" dirty="0" err="1">
                <a:solidFill>
                  <a:srgbClr val="002060"/>
                </a:solidFill>
              </a:rPr>
              <a:t>disease</a:t>
            </a:r>
            <a:endParaRPr lang="it-IT" altLang="x-none" sz="3600" dirty="0">
              <a:solidFill>
                <a:srgbClr val="002060"/>
              </a:solidFill>
            </a:endParaRPr>
          </a:p>
        </p:txBody>
      </p:sp>
      <p:sp>
        <p:nvSpPr>
          <p:cNvPr id="19525" name="Rectangle 70"/>
          <p:cNvSpPr>
            <a:spLocks noChangeArrowheads="1"/>
          </p:cNvSpPr>
          <p:nvPr/>
        </p:nvSpPr>
        <p:spPr bwMode="auto">
          <a:xfrm>
            <a:off x="3564437" y="385445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26" name="Rectangle 71"/>
          <p:cNvSpPr>
            <a:spLocks noChangeArrowheads="1"/>
          </p:cNvSpPr>
          <p:nvPr/>
        </p:nvSpPr>
        <p:spPr bwMode="auto">
          <a:xfrm>
            <a:off x="4260261" y="3846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dirty="0">
                <a:solidFill>
                  <a:srgbClr val="002060"/>
                </a:solidFill>
              </a:rPr>
              <a:t>6</a:t>
            </a:r>
            <a:endParaRPr lang="it-IT" altLang="x-none" sz="3600" dirty="0">
              <a:solidFill>
                <a:srgbClr val="002060"/>
              </a:solidFill>
            </a:endParaRPr>
          </a:p>
        </p:txBody>
      </p:sp>
      <p:sp>
        <p:nvSpPr>
          <p:cNvPr id="19527" name="Rectangle 72"/>
          <p:cNvSpPr>
            <a:spLocks noChangeArrowheads="1"/>
          </p:cNvSpPr>
          <p:nvPr/>
        </p:nvSpPr>
        <p:spPr bwMode="auto">
          <a:xfrm>
            <a:off x="4379619" y="3846513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28" name="Rectangle 73"/>
          <p:cNvSpPr>
            <a:spLocks noChangeArrowheads="1"/>
          </p:cNvSpPr>
          <p:nvPr/>
        </p:nvSpPr>
        <p:spPr bwMode="auto">
          <a:xfrm>
            <a:off x="4490744" y="385445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29" name="Rectangle 74"/>
          <p:cNvSpPr>
            <a:spLocks noChangeArrowheads="1"/>
          </p:cNvSpPr>
          <p:nvPr/>
        </p:nvSpPr>
        <p:spPr bwMode="auto">
          <a:xfrm>
            <a:off x="6160499" y="3846513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6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30" name="Rectangle 75"/>
          <p:cNvSpPr>
            <a:spLocks noChangeArrowheads="1"/>
          </p:cNvSpPr>
          <p:nvPr/>
        </p:nvSpPr>
        <p:spPr bwMode="auto">
          <a:xfrm>
            <a:off x="6279856" y="3846513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31" name="Rectangle 76"/>
          <p:cNvSpPr>
            <a:spLocks noChangeArrowheads="1"/>
          </p:cNvSpPr>
          <p:nvPr/>
        </p:nvSpPr>
        <p:spPr bwMode="auto">
          <a:xfrm>
            <a:off x="6450593" y="3854450"/>
            <a:ext cx="267060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Lower respiratory infections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32" name="Rectangle 77"/>
          <p:cNvSpPr>
            <a:spLocks noChangeArrowheads="1"/>
          </p:cNvSpPr>
          <p:nvPr/>
        </p:nvSpPr>
        <p:spPr bwMode="auto">
          <a:xfrm>
            <a:off x="9043694" y="385445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33" name="Rectangle 78"/>
          <p:cNvSpPr>
            <a:spLocks noChangeArrowheads="1"/>
          </p:cNvSpPr>
          <p:nvPr/>
        </p:nvSpPr>
        <p:spPr bwMode="auto">
          <a:xfrm>
            <a:off x="1225194" y="4103688"/>
            <a:ext cx="122943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Tubercolosis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34" name="Rectangle 79"/>
          <p:cNvSpPr>
            <a:spLocks noChangeArrowheads="1"/>
          </p:cNvSpPr>
          <p:nvPr/>
        </p:nvSpPr>
        <p:spPr bwMode="auto">
          <a:xfrm>
            <a:off x="2396831" y="4103688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35" name="Rectangle 80"/>
          <p:cNvSpPr>
            <a:spLocks noChangeArrowheads="1"/>
          </p:cNvSpPr>
          <p:nvPr/>
        </p:nvSpPr>
        <p:spPr bwMode="auto">
          <a:xfrm>
            <a:off x="4260261" y="4095750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7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36" name="Rectangle 81"/>
          <p:cNvSpPr>
            <a:spLocks noChangeArrowheads="1"/>
          </p:cNvSpPr>
          <p:nvPr/>
        </p:nvSpPr>
        <p:spPr bwMode="auto">
          <a:xfrm>
            <a:off x="4379619" y="409575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37" name="Rectangle 82"/>
          <p:cNvSpPr>
            <a:spLocks noChangeArrowheads="1"/>
          </p:cNvSpPr>
          <p:nvPr/>
        </p:nvSpPr>
        <p:spPr bwMode="auto">
          <a:xfrm>
            <a:off x="4490744" y="4103688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38" name="Rectangle 83"/>
          <p:cNvSpPr>
            <a:spLocks noChangeArrowheads="1"/>
          </p:cNvSpPr>
          <p:nvPr/>
        </p:nvSpPr>
        <p:spPr bwMode="auto">
          <a:xfrm>
            <a:off x="6160499" y="4095750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7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39" name="Rectangle 84"/>
          <p:cNvSpPr>
            <a:spLocks noChangeArrowheads="1"/>
          </p:cNvSpPr>
          <p:nvPr/>
        </p:nvSpPr>
        <p:spPr bwMode="auto">
          <a:xfrm>
            <a:off x="6279856" y="409575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40" name="Rectangle 85"/>
          <p:cNvSpPr>
            <a:spLocks noChangeArrowheads="1"/>
          </p:cNvSpPr>
          <p:nvPr/>
        </p:nvSpPr>
        <p:spPr bwMode="auto">
          <a:xfrm>
            <a:off x="6424256" y="4103688"/>
            <a:ext cx="122943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Tubercolosis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41" name="Rectangle 86"/>
          <p:cNvSpPr>
            <a:spLocks noChangeArrowheads="1"/>
          </p:cNvSpPr>
          <p:nvPr/>
        </p:nvSpPr>
        <p:spPr bwMode="auto">
          <a:xfrm>
            <a:off x="7624469" y="4103688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42" name="Rectangle 87"/>
          <p:cNvSpPr>
            <a:spLocks noChangeArrowheads="1"/>
          </p:cNvSpPr>
          <p:nvPr/>
        </p:nvSpPr>
        <p:spPr bwMode="auto">
          <a:xfrm>
            <a:off x="1210508" y="4354513"/>
            <a:ext cx="8127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Measles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43" name="Rectangle 88"/>
          <p:cNvSpPr>
            <a:spLocks noChangeArrowheads="1"/>
          </p:cNvSpPr>
          <p:nvPr/>
        </p:nvSpPr>
        <p:spPr bwMode="auto">
          <a:xfrm>
            <a:off x="1971381" y="4354513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44" name="Rectangle 89"/>
          <p:cNvSpPr>
            <a:spLocks noChangeArrowheads="1"/>
          </p:cNvSpPr>
          <p:nvPr/>
        </p:nvSpPr>
        <p:spPr bwMode="auto">
          <a:xfrm>
            <a:off x="4260261" y="4346575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8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45" name="Rectangle 90"/>
          <p:cNvSpPr>
            <a:spLocks noChangeArrowheads="1"/>
          </p:cNvSpPr>
          <p:nvPr/>
        </p:nvSpPr>
        <p:spPr bwMode="auto">
          <a:xfrm>
            <a:off x="4379619" y="4346575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46" name="Rectangle 91"/>
          <p:cNvSpPr>
            <a:spLocks noChangeArrowheads="1"/>
          </p:cNvSpPr>
          <p:nvPr/>
        </p:nvSpPr>
        <p:spPr bwMode="auto">
          <a:xfrm>
            <a:off x="4490744" y="4354513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47" name="Rectangle 92"/>
          <p:cNvSpPr>
            <a:spLocks noChangeArrowheads="1"/>
          </p:cNvSpPr>
          <p:nvPr/>
        </p:nvSpPr>
        <p:spPr bwMode="auto">
          <a:xfrm>
            <a:off x="6160499" y="4346575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8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48" name="Rectangle 93"/>
          <p:cNvSpPr>
            <a:spLocks noChangeArrowheads="1"/>
          </p:cNvSpPr>
          <p:nvPr/>
        </p:nvSpPr>
        <p:spPr bwMode="auto">
          <a:xfrm>
            <a:off x="6279856" y="4346575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49" name="Rectangle 94"/>
          <p:cNvSpPr>
            <a:spLocks noChangeArrowheads="1"/>
          </p:cNvSpPr>
          <p:nvPr/>
        </p:nvSpPr>
        <p:spPr bwMode="auto">
          <a:xfrm>
            <a:off x="6464822" y="4354513"/>
            <a:ext cx="39106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War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50" name="Rectangle 95"/>
          <p:cNvSpPr>
            <a:spLocks noChangeArrowheads="1"/>
          </p:cNvSpPr>
          <p:nvPr/>
        </p:nvSpPr>
        <p:spPr bwMode="auto">
          <a:xfrm>
            <a:off x="6795794" y="4354513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51" name="Rectangle 96"/>
          <p:cNvSpPr>
            <a:spLocks noChangeArrowheads="1"/>
          </p:cNvSpPr>
          <p:nvPr/>
        </p:nvSpPr>
        <p:spPr bwMode="auto">
          <a:xfrm>
            <a:off x="1214169" y="4605338"/>
            <a:ext cx="209762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Road traffic accidents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52" name="Rectangle 97"/>
          <p:cNvSpPr>
            <a:spLocks noChangeArrowheads="1"/>
          </p:cNvSpPr>
          <p:nvPr/>
        </p:nvSpPr>
        <p:spPr bwMode="auto">
          <a:xfrm>
            <a:off x="3252494" y="4605338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53" name="Rectangle 98"/>
          <p:cNvSpPr>
            <a:spLocks noChangeArrowheads="1"/>
          </p:cNvSpPr>
          <p:nvPr/>
        </p:nvSpPr>
        <p:spPr bwMode="auto">
          <a:xfrm>
            <a:off x="4260261" y="4597400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9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54" name="Rectangle 99"/>
          <p:cNvSpPr>
            <a:spLocks noChangeArrowheads="1"/>
          </p:cNvSpPr>
          <p:nvPr/>
        </p:nvSpPr>
        <p:spPr bwMode="auto">
          <a:xfrm>
            <a:off x="4379619" y="459740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55" name="Rectangle 100"/>
          <p:cNvSpPr>
            <a:spLocks noChangeArrowheads="1"/>
          </p:cNvSpPr>
          <p:nvPr/>
        </p:nvSpPr>
        <p:spPr bwMode="auto">
          <a:xfrm>
            <a:off x="4490744" y="4605338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56" name="Rectangle 101"/>
          <p:cNvSpPr>
            <a:spLocks noChangeArrowheads="1"/>
          </p:cNvSpPr>
          <p:nvPr/>
        </p:nvSpPr>
        <p:spPr bwMode="auto">
          <a:xfrm>
            <a:off x="6160499" y="4597400"/>
            <a:ext cx="12182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9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57" name="Rectangle 102"/>
          <p:cNvSpPr>
            <a:spLocks noChangeArrowheads="1"/>
          </p:cNvSpPr>
          <p:nvPr/>
        </p:nvSpPr>
        <p:spPr bwMode="auto">
          <a:xfrm>
            <a:off x="6279856" y="459740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58" name="Rectangle 103"/>
          <p:cNvSpPr>
            <a:spLocks noChangeArrowheads="1"/>
          </p:cNvSpPr>
          <p:nvPr/>
        </p:nvSpPr>
        <p:spPr bwMode="auto">
          <a:xfrm>
            <a:off x="6421277" y="4605338"/>
            <a:ext cx="134652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Diarrheal dise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59" name="Rectangle 104"/>
          <p:cNvSpPr>
            <a:spLocks noChangeArrowheads="1"/>
          </p:cNvSpPr>
          <p:nvPr/>
        </p:nvSpPr>
        <p:spPr bwMode="auto">
          <a:xfrm>
            <a:off x="7738418" y="4605338"/>
            <a:ext cx="46166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ases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60" name="Rectangle 105"/>
          <p:cNvSpPr>
            <a:spLocks noChangeArrowheads="1"/>
          </p:cNvSpPr>
          <p:nvPr/>
        </p:nvSpPr>
        <p:spPr bwMode="auto">
          <a:xfrm>
            <a:off x="8190412" y="4605338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61" name="Rectangle 106"/>
          <p:cNvSpPr>
            <a:spLocks noChangeArrowheads="1"/>
          </p:cNvSpPr>
          <p:nvPr/>
        </p:nvSpPr>
        <p:spPr bwMode="auto">
          <a:xfrm>
            <a:off x="1209038" y="4856163"/>
            <a:ext cx="2101537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Congenital anomalies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62" name="Rectangle 107"/>
          <p:cNvSpPr>
            <a:spLocks noChangeArrowheads="1"/>
          </p:cNvSpPr>
          <p:nvPr/>
        </p:nvSpPr>
        <p:spPr bwMode="auto">
          <a:xfrm>
            <a:off x="3252494" y="4856163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63" name="Rectangle 108"/>
          <p:cNvSpPr>
            <a:spLocks noChangeArrowheads="1"/>
          </p:cNvSpPr>
          <p:nvPr/>
        </p:nvSpPr>
        <p:spPr bwMode="auto">
          <a:xfrm>
            <a:off x="4140610" y="4846638"/>
            <a:ext cx="2436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10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64" name="Rectangle 109"/>
          <p:cNvSpPr>
            <a:spLocks noChangeArrowheads="1"/>
          </p:cNvSpPr>
          <p:nvPr/>
        </p:nvSpPr>
        <p:spPr bwMode="auto">
          <a:xfrm>
            <a:off x="4379619" y="4846638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65" name="Rectangle 110"/>
          <p:cNvSpPr>
            <a:spLocks noChangeArrowheads="1"/>
          </p:cNvSpPr>
          <p:nvPr/>
        </p:nvSpPr>
        <p:spPr bwMode="auto">
          <a:xfrm>
            <a:off x="4490744" y="4856163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66" name="Rectangle 111"/>
          <p:cNvSpPr>
            <a:spLocks noChangeArrowheads="1"/>
          </p:cNvSpPr>
          <p:nvPr/>
        </p:nvSpPr>
        <p:spPr bwMode="auto">
          <a:xfrm>
            <a:off x="6040847" y="4846638"/>
            <a:ext cx="2436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10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67" name="Rectangle 112"/>
          <p:cNvSpPr>
            <a:spLocks noChangeArrowheads="1"/>
          </p:cNvSpPr>
          <p:nvPr/>
        </p:nvSpPr>
        <p:spPr bwMode="auto">
          <a:xfrm>
            <a:off x="6279856" y="4846638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68" name="Rectangle 113"/>
          <p:cNvSpPr>
            <a:spLocks noChangeArrowheads="1"/>
          </p:cNvSpPr>
          <p:nvPr/>
        </p:nvSpPr>
        <p:spPr bwMode="auto">
          <a:xfrm>
            <a:off x="6441903" y="4856163"/>
            <a:ext cx="363882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HIV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69" name="Rectangle 114"/>
          <p:cNvSpPr>
            <a:spLocks noChangeArrowheads="1"/>
          </p:cNvSpPr>
          <p:nvPr/>
        </p:nvSpPr>
        <p:spPr bwMode="auto">
          <a:xfrm>
            <a:off x="6754519" y="4856163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70" name="Rectangle 115"/>
          <p:cNvSpPr>
            <a:spLocks noChangeArrowheads="1"/>
          </p:cNvSpPr>
          <p:nvPr/>
        </p:nvSpPr>
        <p:spPr bwMode="auto">
          <a:xfrm>
            <a:off x="1236381" y="5106988"/>
            <a:ext cx="71493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Malaria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71" name="Rectangle 116"/>
          <p:cNvSpPr>
            <a:spLocks noChangeArrowheads="1"/>
          </p:cNvSpPr>
          <p:nvPr/>
        </p:nvSpPr>
        <p:spPr bwMode="auto">
          <a:xfrm>
            <a:off x="1875337" y="5106988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72" name="Rectangle 117"/>
          <p:cNvSpPr>
            <a:spLocks noChangeArrowheads="1"/>
          </p:cNvSpPr>
          <p:nvPr/>
        </p:nvSpPr>
        <p:spPr bwMode="auto">
          <a:xfrm>
            <a:off x="4146605" y="5099050"/>
            <a:ext cx="23166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dirty="0">
                <a:solidFill>
                  <a:srgbClr val="002060"/>
                </a:solidFill>
              </a:rPr>
              <a:t>11</a:t>
            </a:r>
            <a:endParaRPr lang="it-IT" altLang="x-none" sz="3600" dirty="0">
              <a:solidFill>
                <a:srgbClr val="002060"/>
              </a:solidFill>
            </a:endParaRPr>
          </a:p>
        </p:txBody>
      </p:sp>
      <p:sp>
        <p:nvSpPr>
          <p:cNvPr id="19573" name="Rectangle 118"/>
          <p:cNvSpPr>
            <a:spLocks noChangeArrowheads="1"/>
          </p:cNvSpPr>
          <p:nvPr/>
        </p:nvSpPr>
        <p:spPr bwMode="auto">
          <a:xfrm>
            <a:off x="4379619" y="509905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74" name="Rectangle 119"/>
          <p:cNvSpPr>
            <a:spLocks noChangeArrowheads="1"/>
          </p:cNvSpPr>
          <p:nvPr/>
        </p:nvSpPr>
        <p:spPr bwMode="auto">
          <a:xfrm>
            <a:off x="4490744" y="5106988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75" name="Rectangle 120"/>
          <p:cNvSpPr>
            <a:spLocks noChangeArrowheads="1"/>
          </p:cNvSpPr>
          <p:nvPr/>
        </p:nvSpPr>
        <p:spPr bwMode="auto">
          <a:xfrm>
            <a:off x="6046842" y="5099050"/>
            <a:ext cx="231665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11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76" name="Rectangle 121"/>
          <p:cNvSpPr>
            <a:spLocks noChangeArrowheads="1"/>
          </p:cNvSpPr>
          <p:nvPr/>
        </p:nvSpPr>
        <p:spPr bwMode="auto">
          <a:xfrm>
            <a:off x="6279856" y="509905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77" name="Rectangle 122"/>
          <p:cNvSpPr>
            <a:spLocks noChangeArrowheads="1"/>
          </p:cNvSpPr>
          <p:nvPr/>
        </p:nvSpPr>
        <p:spPr bwMode="auto">
          <a:xfrm>
            <a:off x="6451932" y="5106988"/>
            <a:ext cx="2721900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Condition arising during the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78" name="Rectangle 123"/>
          <p:cNvSpPr>
            <a:spLocks noChangeArrowheads="1"/>
          </p:cNvSpPr>
          <p:nvPr/>
        </p:nvSpPr>
        <p:spPr bwMode="auto">
          <a:xfrm>
            <a:off x="6423677" y="5356225"/>
            <a:ext cx="1506823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perinatal period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79" name="Rectangle 124"/>
          <p:cNvSpPr>
            <a:spLocks noChangeArrowheads="1"/>
          </p:cNvSpPr>
          <p:nvPr/>
        </p:nvSpPr>
        <p:spPr bwMode="auto">
          <a:xfrm>
            <a:off x="7887994" y="5356225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80" name="Rectangle 125"/>
          <p:cNvSpPr>
            <a:spLocks noChangeArrowheads="1"/>
          </p:cNvSpPr>
          <p:nvPr/>
        </p:nvSpPr>
        <p:spPr bwMode="auto">
          <a:xfrm>
            <a:off x="1162179" y="5607050"/>
            <a:ext cx="629981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dirty="0">
                <a:solidFill>
                  <a:srgbClr val="FF0000"/>
                </a:solidFill>
              </a:rPr>
              <a:t>COPD</a:t>
            </a:r>
            <a:endParaRPr lang="it-IT" altLang="x-none" sz="3600" dirty="0">
              <a:solidFill>
                <a:srgbClr val="FF0000"/>
              </a:solidFill>
            </a:endParaRPr>
          </a:p>
        </p:txBody>
      </p:sp>
      <p:sp>
        <p:nvSpPr>
          <p:cNvPr id="19581" name="Rectangle 126"/>
          <p:cNvSpPr>
            <a:spLocks noChangeArrowheads="1"/>
          </p:cNvSpPr>
          <p:nvPr/>
        </p:nvSpPr>
        <p:spPr bwMode="auto">
          <a:xfrm>
            <a:off x="1792787" y="560705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82" name="Rectangle 127"/>
          <p:cNvSpPr>
            <a:spLocks noChangeArrowheads="1"/>
          </p:cNvSpPr>
          <p:nvPr/>
        </p:nvSpPr>
        <p:spPr bwMode="auto">
          <a:xfrm>
            <a:off x="4119770" y="5599113"/>
            <a:ext cx="285335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2000" dirty="0">
                <a:solidFill>
                  <a:srgbClr val="FF0000"/>
                </a:solidFill>
              </a:rPr>
              <a:t>12</a:t>
            </a:r>
          </a:p>
        </p:txBody>
      </p:sp>
      <p:sp>
        <p:nvSpPr>
          <p:cNvPr id="19583" name="Rectangle 128"/>
          <p:cNvSpPr>
            <a:spLocks noChangeArrowheads="1"/>
          </p:cNvSpPr>
          <p:nvPr/>
        </p:nvSpPr>
        <p:spPr bwMode="auto">
          <a:xfrm>
            <a:off x="4379619" y="5599113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FF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84" name="Rectangle 129"/>
          <p:cNvSpPr>
            <a:spLocks noChangeArrowheads="1"/>
          </p:cNvSpPr>
          <p:nvPr/>
        </p:nvSpPr>
        <p:spPr bwMode="auto">
          <a:xfrm>
            <a:off x="4490744" y="560705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85" name="Rectangle 130"/>
          <p:cNvSpPr>
            <a:spLocks noChangeArrowheads="1"/>
          </p:cNvSpPr>
          <p:nvPr/>
        </p:nvSpPr>
        <p:spPr bwMode="auto">
          <a:xfrm>
            <a:off x="6040847" y="5599113"/>
            <a:ext cx="243656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12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86" name="Rectangle 131"/>
          <p:cNvSpPr>
            <a:spLocks noChangeArrowheads="1"/>
          </p:cNvSpPr>
          <p:nvPr/>
        </p:nvSpPr>
        <p:spPr bwMode="auto">
          <a:xfrm>
            <a:off x="6279856" y="5599113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87" name="Rectangle 132"/>
          <p:cNvSpPr>
            <a:spLocks noChangeArrowheads="1"/>
          </p:cNvSpPr>
          <p:nvPr/>
        </p:nvSpPr>
        <p:spPr bwMode="auto">
          <a:xfrm>
            <a:off x="6411402" y="5607050"/>
            <a:ext cx="834459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Violence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88" name="Rectangle 133"/>
          <p:cNvSpPr>
            <a:spLocks noChangeArrowheads="1"/>
          </p:cNvSpPr>
          <p:nvPr/>
        </p:nvSpPr>
        <p:spPr bwMode="auto">
          <a:xfrm>
            <a:off x="7224419" y="5607050"/>
            <a:ext cx="60914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700" b="0">
                <a:solidFill>
                  <a:srgbClr val="002060"/>
                </a:solidFill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89" name="Rectangle 134"/>
          <p:cNvSpPr>
            <a:spLocks noChangeArrowheads="1"/>
          </p:cNvSpPr>
          <p:nvPr/>
        </p:nvSpPr>
        <p:spPr bwMode="auto">
          <a:xfrm>
            <a:off x="1149942" y="5851525"/>
            <a:ext cx="41679" cy="2000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x-none" sz="1300" b="0">
                <a:solidFill>
                  <a:srgbClr val="002060"/>
                </a:solidFill>
                <a:latin typeface="Times New Roman" charset="0"/>
              </a:rPr>
              <a:t> </a:t>
            </a:r>
            <a:endParaRPr lang="it-IT" altLang="x-none" sz="3600">
              <a:solidFill>
                <a:srgbClr val="002060"/>
              </a:solidFill>
            </a:endParaRPr>
          </a:p>
        </p:txBody>
      </p:sp>
      <p:sp>
        <p:nvSpPr>
          <p:cNvPr id="19590" name="Freeform 135"/>
          <p:cNvSpPr>
            <a:spLocks/>
          </p:cNvSpPr>
          <p:nvPr/>
        </p:nvSpPr>
        <p:spPr bwMode="auto">
          <a:xfrm>
            <a:off x="4371975" y="2409825"/>
            <a:ext cx="1471613" cy="1579563"/>
          </a:xfrm>
          <a:custGeom>
            <a:avLst/>
            <a:gdLst>
              <a:gd name="T0" fmla="*/ 28575 w 927"/>
              <a:gd name="T1" fmla="*/ 0 h 995"/>
              <a:gd name="T2" fmla="*/ 0 w 927"/>
              <a:gd name="T3" fmla="*/ 25400 h 995"/>
              <a:gd name="T4" fmla="*/ 1443038 w 927"/>
              <a:gd name="T5" fmla="*/ 1579563 h 995"/>
              <a:gd name="T6" fmla="*/ 1471613 w 927"/>
              <a:gd name="T7" fmla="*/ 1552575 h 995"/>
              <a:gd name="T8" fmla="*/ 28575 w 927"/>
              <a:gd name="T9" fmla="*/ 0 h 995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27" h="995">
                <a:moveTo>
                  <a:pt x="18" y="0"/>
                </a:moveTo>
                <a:lnTo>
                  <a:pt x="0" y="16"/>
                </a:lnTo>
                <a:lnTo>
                  <a:pt x="909" y="995"/>
                </a:lnTo>
                <a:lnTo>
                  <a:pt x="927" y="978"/>
                </a:lnTo>
                <a:lnTo>
                  <a:pt x="18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19591" name="Freeform 136"/>
          <p:cNvSpPr>
            <a:spLocks/>
          </p:cNvSpPr>
          <p:nvPr/>
        </p:nvSpPr>
        <p:spPr bwMode="auto">
          <a:xfrm>
            <a:off x="5753100" y="3903663"/>
            <a:ext cx="203200" cy="207962"/>
          </a:xfrm>
          <a:custGeom>
            <a:avLst/>
            <a:gdLst>
              <a:gd name="T0" fmla="*/ 0 w 128"/>
              <a:gd name="T1" fmla="*/ 131762 h 131"/>
              <a:gd name="T2" fmla="*/ 203200 w 128"/>
              <a:gd name="T3" fmla="*/ 207962 h 131"/>
              <a:gd name="T4" fmla="*/ 142875 w 128"/>
              <a:gd name="T5" fmla="*/ 0 h 131"/>
              <a:gd name="T6" fmla="*/ 0 w 128"/>
              <a:gd name="T7" fmla="*/ 131762 h 131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28" h="131">
                <a:moveTo>
                  <a:pt x="0" y="83"/>
                </a:moveTo>
                <a:lnTo>
                  <a:pt x="128" y="131"/>
                </a:lnTo>
                <a:lnTo>
                  <a:pt x="90" y="0"/>
                </a:lnTo>
                <a:lnTo>
                  <a:pt x="0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19592" name="Freeform 137"/>
          <p:cNvSpPr>
            <a:spLocks/>
          </p:cNvSpPr>
          <p:nvPr/>
        </p:nvSpPr>
        <p:spPr bwMode="auto">
          <a:xfrm>
            <a:off x="4367213" y="2641600"/>
            <a:ext cx="1479550" cy="2020888"/>
          </a:xfrm>
          <a:custGeom>
            <a:avLst/>
            <a:gdLst>
              <a:gd name="T0" fmla="*/ 39688 w 932"/>
              <a:gd name="T1" fmla="*/ 0 h 1273"/>
              <a:gd name="T2" fmla="*/ 0 w 932"/>
              <a:gd name="T3" fmla="*/ 26988 h 1273"/>
              <a:gd name="T4" fmla="*/ 1439863 w 932"/>
              <a:gd name="T5" fmla="*/ 2020888 h 1273"/>
              <a:gd name="T6" fmla="*/ 1479550 w 932"/>
              <a:gd name="T7" fmla="*/ 1992313 h 1273"/>
              <a:gd name="T8" fmla="*/ 39688 w 932"/>
              <a:gd name="T9" fmla="*/ 0 h 127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2" h="1273">
                <a:moveTo>
                  <a:pt x="25" y="0"/>
                </a:moveTo>
                <a:lnTo>
                  <a:pt x="0" y="17"/>
                </a:lnTo>
                <a:lnTo>
                  <a:pt x="907" y="1273"/>
                </a:lnTo>
                <a:lnTo>
                  <a:pt x="932" y="1255"/>
                </a:lnTo>
                <a:lnTo>
                  <a:pt x="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19593" name="Freeform 138"/>
          <p:cNvSpPr>
            <a:spLocks/>
          </p:cNvSpPr>
          <p:nvPr/>
        </p:nvSpPr>
        <p:spPr bwMode="auto">
          <a:xfrm>
            <a:off x="5732463" y="4578350"/>
            <a:ext cx="223837" cy="249238"/>
          </a:xfrm>
          <a:custGeom>
            <a:avLst/>
            <a:gdLst>
              <a:gd name="T0" fmla="*/ 0 w 141"/>
              <a:gd name="T1" fmla="*/ 131763 h 157"/>
              <a:gd name="T2" fmla="*/ 223837 w 141"/>
              <a:gd name="T3" fmla="*/ 249238 h 157"/>
              <a:gd name="T4" fmla="*/ 182562 w 141"/>
              <a:gd name="T5" fmla="*/ 0 h 157"/>
              <a:gd name="T6" fmla="*/ 0 w 141"/>
              <a:gd name="T7" fmla="*/ 131763 h 1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1" h="157">
                <a:moveTo>
                  <a:pt x="0" y="83"/>
                </a:moveTo>
                <a:lnTo>
                  <a:pt x="141" y="157"/>
                </a:lnTo>
                <a:lnTo>
                  <a:pt x="115" y="0"/>
                </a:lnTo>
                <a:lnTo>
                  <a:pt x="0" y="8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19594" name="Freeform 139"/>
          <p:cNvSpPr>
            <a:spLocks/>
          </p:cNvSpPr>
          <p:nvPr/>
        </p:nvSpPr>
        <p:spPr bwMode="auto">
          <a:xfrm>
            <a:off x="4367213" y="2997200"/>
            <a:ext cx="1489075" cy="2254250"/>
          </a:xfrm>
          <a:custGeom>
            <a:avLst/>
            <a:gdLst>
              <a:gd name="T0" fmla="*/ 39688 w 938"/>
              <a:gd name="T1" fmla="*/ 0 h 1420"/>
              <a:gd name="T2" fmla="*/ 0 w 938"/>
              <a:gd name="T3" fmla="*/ 25400 h 1420"/>
              <a:gd name="T4" fmla="*/ 1449388 w 938"/>
              <a:gd name="T5" fmla="*/ 2254250 h 1420"/>
              <a:gd name="T6" fmla="*/ 1489075 w 938"/>
              <a:gd name="T7" fmla="*/ 2228850 h 1420"/>
              <a:gd name="T8" fmla="*/ 39688 w 938"/>
              <a:gd name="T9" fmla="*/ 0 h 142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38" h="1420">
                <a:moveTo>
                  <a:pt x="25" y="0"/>
                </a:moveTo>
                <a:lnTo>
                  <a:pt x="0" y="16"/>
                </a:lnTo>
                <a:lnTo>
                  <a:pt x="913" y="1420"/>
                </a:lnTo>
                <a:lnTo>
                  <a:pt x="938" y="1404"/>
                </a:lnTo>
                <a:lnTo>
                  <a:pt x="25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19595" name="Freeform 140"/>
          <p:cNvSpPr>
            <a:spLocks/>
          </p:cNvSpPr>
          <p:nvPr/>
        </p:nvSpPr>
        <p:spPr bwMode="auto">
          <a:xfrm>
            <a:off x="5738813" y="5173663"/>
            <a:ext cx="217487" cy="249237"/>
          </a:xfrm>
          <a:custGeom>
            <a:avLst/>
            <a:gdLst>
              <a:gd name="T0" fmla="*/ 0 w 137"/>
              <a:gd name="T1" fmla="*/ 122237 h 157"/>
              <a:gd name="T2" fmla="*/ 217487 w 137"/>
              <a:gd name="T3" fmla="*/ 249237 h 157"/>
              <a:gd name="T4" fmla="*/ 188912 w 137"/>
              <a:gd name="T5" fmla="*/ 0 h 157"/>
              <a:gd name="T6" fmla="*/ 0 w 137"/>
              <a:gd name="T7" fmla="*/ 122237 h 1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37" h="157">
                <a:moveTo>
                  <a:pt x="0" y="77"/>
                </a:moveTo>
                <a:lnTo>
                  <a:pt x="137" y="157"/>
                </a:lnTo>
                <a:lnTo>
                  <a:pt x="119" y="0"/>
                </a:lnTo>
                <a:lnTo>
                  <a:pt x="0" y="7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19596" name="Freeform 141"/>
          <p:cNvSpPr>
            <a:spLocks/>
          </p:cNvSpPr>
          <p:nvPr/>
        </p:nvSpPr>
        <p:spPr bwMode="auto">
          <a:xfrm>
            <a:off x="4375150" y="2735263"/>
            <a:ext cx="1397000" cy="787400"/>
          </a:xfrm>
          <a:custGeom>
            <a:avLst/>
            <a:gdLst>
              <a:gd name="T0" fmla="*/ 0 w 880"/>
              <a:gd name="T1" fmla="*/ 742950 h 496"/>
              <a:gd name="T2" fmla="*/ 23813 w 880"/>
              <a:gd name="T3" fmla="*/ 787400 h 496"/>
              <a:gd name="T4" fmla="*/ 1397000 w 880"/>
              <a:gd name="T5" fmla="*/ 44450 h 496"/>
              <a:gd name="T6" fmla="*/ 1373188 w 880"/>
              <a:gd name="T7" fmla="*/ 0 h 496"/>
              <a:gd name="T8" fmla="*/ 0 w 880"/>
              <a:gd name="T9" fmla="*/ 742950 h 496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80" h="496">
                <a:moveTo>
                  <a:pt x="0" y="468"/>
                </a:moveTo>
                <a:lnTo>
                  <a:pt x="15" y="496"/>
                </a:lnTo>
                <a:lnTo>
                  <a:pt x="880" y="28"/>
                </a:lnTo>
                <a:lnTo>
                  <a:pt x="865" y="0"/>
                </a:lnTo>
                <a:lnTo>
                  <a:pt x="0" y="46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19597" name="Freeform 142"/>
          <p:cNvSpPr>
            <a:spLocks/>
          </p:cNvSpPr>
          <p:nvPr/>
        </p:nvSpPr>
        <p:spPr bwMode="auto">
          <a:xfrm>
            <a:off x="5703888" y="2655888"/>
            <a:ext cx="252412" cy="206375"/>
          </a:xfrm>
          <a:custGeom>
            <a:avLst/>
            <a:gdLst>
              <a:gd name="T0" fmla="*/ 106362 w 159"/>
              <a:gd name="T1" fmla="*/ 206375 h 130"/>
              <a:gd name="T2" fmla="*/ 252412 w 159"/>
              <a:gd name="T3" fmla="*/ 0 h 130"/>
              <a:gd name="T4" fmla="*/ 0 w 159"/>
              <a:gd name="T5" fmla="*/ 7938 h 130"/>
              <a:gd name="T6" fmla="*/ 106362 w 159"/>
              <a:gd name="T7" fmla="*/ 206375 h 130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9" h="130">
                <a:moveTo>
                  <a:pt x="67" y="130"/>
                </a:moveTo>
                <a:lnTo>
                  <a:pt x="159" y="0"/>
                </a:lnTo>
                <a:lnTo>
                  <a:pt x="0" y="5"/>
                </a:lnTo>
                <a:lnTo>
                  <a:pt x="67" y="1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19598" name="Freeform 143"/>
          <p:cNvSpPr>
            <a:spLocks/>
          </p:cNvSpPr>
          <p:nvPr/>
        </p:nvSpPr>
        <p:spPr bwMode="auto">
          <a:xfrm>
            <a:off x="4379913" y="3522663"/>
            <a:ext cx="1373187" cy="463550"/>
          </a:xfrm>
          <a:custGeom>
            <a:avLst/>
            <a:gdLst>
              <a:gd name="T0" fmla="*/ 0 w 865"/>
              <a:gd name="T1" fmla="*/ 415925 h 292"/>
              <a:gd name="T2" fmla="*/ 14287 w 865"/>
              <a:gd name="T3" fmla="*/ 463550 h 292"/>
              <a:gd name="T4" fmla="*/ 1373187 w 865"/>
              <a:gd name="T5" fmla="*/ 47625 h 292"/>
              <a:gd name="T6" fmla="*/ 1358900 w 865"/>
              <a:gd name="T7" fmla="*/ 0 h 292"/>
              <a:gd name="T8" fmla="*/ 0 w 865"/>
              <a:gd name="T9" fmla="*/ 415925 h 29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865" h="292">
                <a:moveTo>
                  <a:pt x="0" y="262"/>
                </a:moveTo>
                <a:lnTo>
                  <a:pt x="9" y="292"/>
                </a:lnTo>
                <a:lnTo>
                  <a:pt x="865" y="30"/>
                </a:lnTo>
                <a:lnTo>
                  <a:pt x="856" y="0"/>
                </a:lnTo>
                <a:lnTo>
                  <a:pt x="0" y="26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19599" name="Freeform 144"/>
          <p:cNvSpPr>
            <a:spLocks/>
          </p:cNvSpPr>
          <p:nvPr/>
        </p:nvSpPr>
        <p:spPr bwMode="auto">
          <a:xfrm>
            <a:off x="5705475" y="3440113"/>
            <a:ext cx="250825" cy="214312"/>
          </a:xfrm>
          <a:custGeom>
            <a:avLst/>
            <a:gdLst>
              <a:gd name="T0" fmla="*/ 69850 w 158"/>
              <a:gd name="T1" fmla="*/ 214312 h 135"/>
              <a:gd name="T2" fmla="*/ 250825 w 158"/>
              <a:gd name="T3" fmla="*/ 39687 h 135"/>
              <a:gd name="T4" fmla="*/ 0 w 158"/>
              <a:gd name="T5" fmla="*/ 0 h 135"/>
              <a:gd name="T6" fmla="*/ 69850 w 158"/>
              <a:gd name="T7" fmla="*/ 214312 h 135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58" h="135">
                <a:moveTo>
                  <a:pt x="44" y="135"/>
                </a:moveTo>
                <a:lnTo>
                  <a:pt x="158" y="25"/>
                </a:lnTo>
                <a:lnTo>
                  <a:pt x="0" y="0"/>
                </a:lnTo>
                <a:lnTo>
                  <a:pt x="44" y="13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19600" name="Rectangle 145"/>
          <p:cNvSpPr>
            <a:spLocks noChangeArrowheads="1"/>
          </p:cNvSpPr>
          <p:nvPr/>
        </p:nvSpPr>
        <p:spPr bwMode="auto">
          <a:xfrm>
            <a:off x="4386263" y="4152900"/>
            <a:ext cx="1227137" cy="5080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algn="ctr">
              <a:defRPr sz="2400" b="1">
                <a:solidFill>
                  <a:schemeClr val="tx1"/>
                </a:solidFill>
                <a:latin typeface="Arial" charset="0"/>
              </a:defRPr>
            </a:lvl1pPr>
            <a:lvl2pPr marL="742950" indent="-285750" algn="ctr">
              <a:defRPr sz="2400" b="1">
                <a:solidFill>
                  <a:schemeClr val="tx1"/>
                </a:solidFill>
                <a:latin typeface="Arial" charset="0"/>
              </a:defRPr>
            </a:lvl2pPr>
            <a:lvl3pPr marL="1143000" indent="-228600" algn="ctr">
              <a:defRPr sz="2400" b="1">
                <a:solidFill>
                  <a:schemeClr val="tx1"/>
                </a:solidFill>
                <a:latin typeface="Arial" charset="0"/>
              </a:defRPr>
            </a:lvl3pPr>
            <a:lvl4pPr marL="1600200" indent="-228600" algn="ctr">
              <a:defRPr sz="2400" b="1">
                <a:solidFill>
                  <a:schemeClr val="tx1"/>
                </a:solidFill>
                <a:latin typeface="Arial" charset="0"/>
              </a:defRPr>
            </a:lvl4pPr>
            <a:lvl5pPr marL="2057400" indent="-228600" algn="ctr">
              <a:defRPr sz="2400" b="1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 b="1">
                <a:solidFill>
                  <a:schemeClr val="tx1"/>
                </a:solidFill>
                <a:latin typeface="Arial" charset="0"/>
              </a:defRPr>
            </a:lvl9pPr>
          </a:lstStyle>
          <a:p>
            <a:endParaRPr lang="it-IT" altLang="x-none">
              <a:solidFill>
                <a:srgbClr val="002060"/>
              </a:solidFill>
            </a:endParaRPr>
          </a:p>
        </p:txBody>
      </p:sp>
      <p:sp>
        <p:nvSpPr>
          <p:cNvPr id="19601" name="Freeform 146"/>
          <p:cNvSpPr>
            <a:spLocks/>
          </p:cNvSpPr>
          <p:nvPr/>
        </p:nvSpPr>
        <p:spPr bwMode="auto">
          <a:xfrm>
            <a:off x="5610225" y="4065588"/>
            <a:ext cx="227013" cy="227012"/>
          </a:xfrm>
          <a:custGeom>
            <a:avLst/>
            <a:gdLst>
              <a:gd name="T0" fmla="*/ 0 w 142"/>
              <a:gd name="T1" fmla="*/ 227012 h 143"/>
              <a:gd name="T2" fmla="*/ 227013 w 142"/>
              <a:gd name="T3" fmla="*/ 114300 h 143"/>
              <a:gd name="T4" fmla="*/ 0 w 142"/>
              <a:gd name="T5" fmla="*/ 0 h 143"/>
              <a:gd name="T6" fmla="*/ 0 w 142"/>
              <a:gd name="T7" fmla="*/ 227012 h 143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2" h="143">
                <a:moveTo>
                  <a:pt x="0" y="143"/>
                </a:moveTo>
                <a:lnTo>
                  <a:pt x="142" y="72"/>
                </a:lnTo>
                <a:lnTo>
                  <a:pt x="0" y="0"/>
                </a:lnTo>
                <a:lnTo>
                  <a:pt x="0" y="14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19602" name="Freeform 147"/>
          <p:cNvSpPr>
            <a:spLocks/>
          </p:cNvSpPr>
          <p:nvPr/>
        </p:nvSpPr>
        <p:spPr bwMode="auto">
          <a:xfrm>
            <a:off x="4368800" y="3873500"/>
            <a:ext cx="1474788" cy="1906588"/>
          </a:xfrm>
          <a:custGeom>
            <a:avLst/>
            <a:gdLst>
              <a:gd name="T0" fmla="*/ 0 w 929"/>
              <a:gd name="T1" fmla="*/ 1876425 h 1201"/>
              <a:gd name="T2" fmla="*/ 38100 w 929"/>
              <a:gd name="T3" fmla="*/ 1906588 h 1201"/>
              <a:gd name="T4" fmla="*/ 1474788 w 929"/>
              <a:gd name="T5" fmla="*/ 30163 h 1201"/>
              <a:gd name="T6" fmla="*/ 1436688 w 929"/>
              <a:gd name="T7" fmla="*/ 0 h 1201"/>
              <a:gd name="T8" fmla="*/ 0 w 929"/>
              <a:gd name="T9" fmla="*/ 1876425 h 1201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929" h="1201">
                <a:moveTo>
                  <a:pt x="0" y="1182"/>
                </a:moveTo>
                <a:lnTo>
                  <a:pt x="24" y="1201"/>
                </a:lnTo>
                <a:lnTo>
                  <a:pt x="929" y="19"/>
                </a:lnTo>
                <a:lnTo>
                  <a:pt x="905" y="0"/>
                </a:lnTo>
                <a:lnTo>
                  <a:pt x="0" y="118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19603" name="Freeform 148"/>
          <p:cNvSpPr>
            <a:spLocks/>
          </p:cNvSpPr>
          <p:nvPr/>
        </p:nvSpPr>
        <p:spPr bwMode="auto">
          <a:xfrm>
            <a:off x="5730875" y="3713163"/>
            <a:ext cx="225425" cy="249237"/>
          </a:xfrm>
          <a:custGeom>
            <a:avLst/>
            <a:gdLst>
              <a:gd name="T0" fmla="*/ 177800 w 142"/>
              <a:gd name="T1" fmla="*/ 249237 h 157"/>
              <a:gd name="T2" fmla="*/ 225425 w 142"/>
              <a:gd name="T3" fmla="*/ 0 h 157"/>
              <a:gd name="T4" fmla="*/ 0 w 142"/>
              <a:gd name="T5" fmla="*/ 112712 h 157"/>
              <a:gd name="T6" fmla="*/ 177800 w 142"/>
              <a:gd name="T7" fmla="*/ 249237 h 157"/>
              <a:gd name="T8" fmla="*/ 0 60000 65536"/>
              <a:gd name="T9" fmla="*/ 0 60000 65536"/>
              <a:gd name="T10" fmla="*/ 0 60000 65536"/>
              <a:gd name="T11" fmla="*/ 0 60000 6553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0" t="0" r="r" b="b"/>
            <a:pathLst>
              <a:path w="142" h="157">
                <a:moveTo>
                  <a:pt x="112" y="157"/>
                </a:moveTo>
                <a:lnTo>
                  <a:pt x="142" y="0"/>
                </a:lnTo>
                <a:lnTo>
                  <a:pt x="0" y="71"/>
                </a:lnTo>
                <a:lnTo>
                  <a:pt x="112" y="15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211093" name="Line 149"/>
          <p:cNvSpPr>
            <a:spLocks noChangeShapeType="1"/>
          </p:cNvSpPr>
          <p:nvPr/>
        </p:nvSpPr>
        <p:spPr bwMode="auto">
          <a:xfrm>
            <a:off x="4479925" y="2511425"/>
            <a:ext cx="1654175" cy="14398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it-IT">
              <a:solidFill>
                <a:srgbClr val="002060"/>
              </a:solidFill>
            </a:endParaRPr>
          </a:p>
        </p:txBody>
      </p:sp>
      <p:sp>
        <p:nvSpPr>
          <p:cNvPr id="211094" name="Line 150"/>
          <p:cNvSpPr>
            <a:spLocks noChangeShapeType="1"/>
          </p:cNvSpPr>
          <p:nvPr/>
        </p:nvSpPr>
        <p:spPr bwMode="auto">
          <a:xfrm flipV="1">
            <a:off x="4479925" y="2727325"/>
            <a:ext cx="1581150" cy="719138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it-IT">
              <a:solidFill>
                <a:srgbClr val="002060"/>
              </a:solidFill>
            </a:endParaRPr>
          </a:p>
        </p:txBody>
      </p:sp>
      <p:sp>
        <p:nvSpPr>
          <p:cNvPr id="211095" name="Line 151"/>
          <p:cNvSpPr>
            <a:spLocks noChangeShapeType="1"/>
          </p:cNvSpPr>
          <p:nvPr/>
        </p:nvSpPr>
        <p:spPr bwMode="auto">
          <a:xfrm>
            <a:off x="4405313" y="2798763"/>
            <a:ext cx="1657350" cy="187166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it-IT">
              <a:solidFill>
                <a:srgbClr val="002060"/>
              </a:solidFill>
            </a:endParaRPr>
          </a:p>
        </p:txBody>
      </p:sp>
      <p:sp>
        <p:nvSpPr>
          <p:cNvPr id="211096" name="Line 152"/>
          <p:cNvSpPr>
            <a:spLocks noChangeShapeType="1"/>
          </p:cNvSpPr>
          <p:nvPr/>
        </p:nvSpPr>
        <p:spPr bwMode="auto">
          <a:xfrm>
            <a:off x="4479925" y="3014663"/>
            <a:ext cx="1509713" cy="208915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it-IT">
              <a:solidFill>
                <a:srgbClr val="002060"/>
              </a:solidFill>
            </a:endParaRPr>
          </a:p>
        </p:txBody>
      </p:sp>
      <p:sp>
        <p:nvSpPr>
          <p:cNvPr id="211097" name="Line 153"/>
          <p:cNvSpPr>
            <a:spLocks noChangeShapeType="1"/>
          </p:cNvSpPr>
          <p:nvPr/>
        </p:nvSpPr>
        <p:spPr bwMode="auto">
          <a:xfrm flipV="1">
            <a:off x="4479925" y="3806825"/>
            <a:ext cx="1582738" cy="187325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it-IT">
              <a:solidFill>
                <a:srgbClr val="002060"/>
              </a:solidFill>
            </a:endParaRPr>
          </a:p>
        </p:txBody>
      </p:sp>
      <p:sp>
        <p:nvSpPr>
          <p:cNvPr id="211098" name="Line 154"/>
          <p:cNvSpPr>
            <a:spLocks noChangeShapeType="1"/>
          </p:cNvSpPr>
          <p:nvPr/>
        </p:nvSpPr>
        <p:spPr bwMode="auto">
          <a:xfrm flipV="1">
            <a:off x="4479925" y="3519488"/>
            <a:ext cx="1582738" cy="43180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it-IT">
              <a:solidFill>
                <a:srgbClr val="002060"/>
              </a:solidFill>
            </a:endParaRPr>
          </a:p>
        </p:txBody>
      </p:sp>
      <p:sp>
        <p:nvSpPr>
          <p:cNvPr id="211099" name="Line 155"/>
          <p:cNvSpPr>
            <a:spLocks noChangeShapeType="1"/>
          </p:cNvSpPr>
          <p:nvPr/>
        </p:nvSpPr>
        <p:spPr bwMode="auto">
          <a:xfrm flipV="1">
            <a:off x="4479925" y="3519488"/>
            <a:ext cx="1582738" cy="4318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it-IT">
              <a:solidFill>
                <a:srgbClr val="002060"/>
              </a:solidFill>
            </a:endParaRPr>
          </a:p>
        </p:txBody>
      </p:sp>
      <p:sp>
        <p:nvSpPr>
          <p:cNvPr id="211100" name="Line 156"/>
          <p:cNvSpPr>
            <a:spLocks noChangeShapeType="1"/>
          </p:cNvSpPr>
          <p:nvPr/>
        </p:nvSpPr>
        <p:spPr bwMode="auto">
          <a:xfrm>
            <a:off x="4479925" y="4238625"/>
            <a:ext cx="1582738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it-IT">
              <a:solidFill>
                <a:srgbClr val="002060"/>
              </a:solidFill>
            </a:endParaRPr>
          </a:p>
        </p:txBody>
      </p:sp>
      <p:sp>
        <p:nvSpPr>
          <p:cNvPr id="211101" name="Line 157"/>
          <p:cNvSpPr>
            <a:spLocks noChangeShapeType="1"/>
          </p:cNvSpPr>
          <p:nvPr/>
        </p:nvSpPr>
        <p:spPr bwMode="auto">
          <a:xfrm>
            <a:off x="4479925" y="4238625"/>
            <a:ext cx="1582738" cy="0"/>
          </a:xfrm>
          <a:prstGeom prst="line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round/>
                <a:headEnd/>
                <a:tailEnd type="triangle" w="med" len="med"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it-IT">
              <a:solidFill>
                <a:srgbClr val="002060"/>
              </a:solidFill>
            </a:endParaRPr>
          </a:p>
        </p:txBody>
      </p:sp>
      <p:sp>
        <p:nvSpPr>
          <p:cNvPr id="211102" name="Line 158"/>
          <p:cNvSpPr>
            <a:spLocks noChangeShapeType="1"/>
          </p:cNvSpPr>
          <p:nvPr/>
        </p:nvSpPr>
        <p:spPr bwMode="auto">
          <a:xfrm>
            <a:off x="4479925" y="4224338"/>
            <a:ext cx="1582738" cy="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endParaRPr lang="it-IT">
              <a:solidFill>
                <a:srgbClr val="002060"/>
              </a:solidFill>
            </a:endParaRPr>
          </a:p>
        </p:txBody>
      </p:sp>
      <p:sp>
        <p:nvSpPr>
          <p:cNvPr id="211104" name="Line 160"/>
          <p:cNvSpPr>
            <a:spLocks noChangeShapeType="1"/>
          </p:cNvSpPr>
          <p:nvPr/>
        </p:nvSpPr>
        <p:spPr bwMode="auto">
          <a:xfrm flipV="1">
            <a:off x="4476750" y="2511425"/>
            <a:ext cx="1585913" cy="1223963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it-IT">
              <a:solidFill>
                <a:srgbClr val="002060"/>
              </a:solidFill>
            </a:endParaRPr>
          </a:p>
        </p:txBody>
      </p:sp>
      <p:sp>
        <p:nvSpPr>
          <p:cNvPr id="211105" name="Line 161"/>
          <p:cNvSpPr>
            <a:spLocks noChangeShapeType="1"/>
          </p:cNvSpPr>
          <p:nvPr/>
        </p:nvSpPr>
        <p:spPr bwMode="auto">
          <a:xfrm flipV="1">
            <a:off x="4479925" y="3014663"/>
            <a:ext cx="1654175" cy="1655762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it-IT">
              <a:solidFill>
                <a:srgbClr val="002060"/>
              </a:solidFill>
            </a:endParaRPr>
          </a:p>
        </p:txBody>
      </p:sp>
      <p:sp>
        <p:nvSpPr>
          <p:cNvPr id="211106" name="Text Box 162"/>
          <p:cNvSpPr txBox="1">
            <a:spLocks noChangeArrowheads="1"/>
          </p:cNvSpPr>
          <p:nvPr/>
        </p:nvSpPr>
        <p:spPr bwMode="auto">
          <a:xfrm>
            <a:off x="5735955" y="6457169"/>
            <a:ext cx="42227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x-none" sz="1600" i="1">
                <a:solidFill>
                  <a:srgbClr val="002060"/>
                </a:solidFill>
              </a:rPr>
              <a:t> Lopez AD &amp; Murray CJL,  Nature Medicine 1998</a:t>
            </a:r>
          </a:p>
        </p:txBody>
      </p:sp>
      <p:sp>
        <p:nvSpPr>
          <p:cNvPr id="211107" name="Line 163"/>
          <p:cNvSpPr>
            <a:spLocks noChangeShapeType="1"/>
          </p:cNvSpPr>
          <p:nvPr/>
        </p:nvSpPr>
        <p:spPr bwMode="auto">
          <a:xfrm flipV="1">
            <a:off x="4432888" y="3770946"/>
            <a:ext cx="1711244" cy="1981199"/>
          </a:xfrm>
          <a:prstGeom prst="line">
            <a:avLst/>
          </a:prstGeom>
          <a:noFill/>
          <a:ln w="7620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endParaRPr lang="it-IT">
              <a:solidFill>
                <a:srgbClr val="002060"/>
              </a:solidFill>
            </a:endParaRPr>
          </a:p>
        </p:txBody>
      </p:sp>
      <p:sp>
        <p:nvSpPr>
          <p:cNvPr id="165" name="Line 15"/>
          <p:cNvSpPr>
            <a:spLocks noChangeShapeType="1"/>
          </p:cNvSpPr>
          <p:nvPr/>
        </p:nvSpPr>
        <p:spPr bwMode="auto">
          <a:xfrm>
            <a:off x="523081" y="922097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63290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6907562" y="6249845"/>
            <a:ext cx="2770759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r>
              <a:rPr lang="en-GB" altLang="x-none" sz="1600" b="0" i="1" dirty="0" err="1">
                <a:solidFill>
                  <a:srgbClr val="002060"/>
                </a:solidFill>
                <a:latin typeface="+mn-lt"/>
              </a:rPr>
              <a:t>modificata</a:t>
            </a:r>
            <a:r>
              <a:rPr lang="en-GB" altLang="x-none" sz="1600" b="0" i="1" dirty="0">
                <a:solidFill>
                  <a:srgbClr val="002060"/>
                </a:solidFill>
                <a:latin typeface="+mn-lt"/>
              </a:rPr>
              <a:t> da </a:t>
            </a:r>
            <a:r>
              <a:rPr lang="en-GB" altLang="x-none" sz="1600" b="0" i="1" dirty="0" err="1">
                <a:solidFill>
                  <a:srgbClr val="002060"/>
                </a:solidFill>
                <a:latin typeface="+mn-lt"/>
              </a:rPr>
              <a:t>fonte</a:t>
            </a:r>
            <a:r>
              <a:rPr lang="en-GB" altLang="x-none" sz="1600" b="0" i="1" dirty="0">
                <a:solidFill>
                  <a:srgbClr val="002060"/>
                </a:solidFill>
                <a:latin typeface="+mn-lt"/>
              </a:rPr>
              <a:t> ONU, 1993</a:t>
            </a:r>
          </a:p>
        </p:txBody>
      </p:sp>
      <p:sp>
        <p:nvSpPr>
          <p:cNvPr id="18435" name="Text Box 3"/>
          <p:cNvSpPr txBox="1">
            <a:spLocks noChangeArrowheads="1"/>
          </p:cNvSpPr>
          <p:nvPr/>
        </p:nvSpPr>
        <p:spPr bwMode="auto">
          <a:xfrm>
            <a:off x="1119783" y="1194304"/>
            <a:ext cx="384557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GB" altLang="x-none" sz="1600" dirty="0" err="1">
                <a:solidFill>
                  <a:srgbClr val="002060"/>
                </a:solidFill>
                <a:latin typeface="+mn-lt"/>
              </a:rPr>
              <a:t>Popolazione</a:t>
            </a:r>
            <a:r>
              <a:rPr lang="en-GB" altLang="x-none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x-none" sz="1600" dirty="0" err="1">
                <a:solidFill>
                  <a:srgbClr val="002060"/>
                </a:solidFill>
                <a:latin typeface="+mn-lt"/>
              </a:rPr>
              <a:t>giovane</a:t>
            </a:r>
            <a:r>
              <a:rPr lang="en-GB" altLang="x-none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x-none" sz="1600" dirty="0" err="1">
                <a:solidFill>
                  <a:srgbClr val="002060"/>
                </a:solidFill>
                <a:latin typeface="+mn-lt"/>
              </a:rPr>
              <a:t>ed</a:t>
            </a:r>
            <a:r>
              <a:rPr lang="en-GB" altLang="x-none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x-none" sz="1600" dirty="0" err="1">
                <a:solidFill>
                  <a:srgbClr val="002060"/>
                </a:solidFill>
                <a:latin typeface="+mn-lt"/>
              </a:rPr>
              <a:t>anziana</a:t>
            </a:r>
            <a:r>
              <a:rPr lang="en-GB" altLang="x-none" sz="1600" dirty="0">
                <a:solidFill>
                  <a:srgbClr val="002060"/>
                </a:solidFill>
                <a:latin typeface="+mn-lt"/>
              </a:rPr>
              <a:t> in Italia (</a:t>
            </a:r>
            <a:r>
              <a:rPr lang="en-GB" altLang="x-none" sz="1600" dirty="0" err="1">
                <a:solidFill>
                  <a:srgbClr val="002060"/>
                </a:solidFill>
                <a:latin typeface="+mn-lt"/>
              </a:rPr>
              <a:t>milioni</a:t>
            </a:r>
            <a:r>
              <a:rPr lang="en-GB" altLang="x-none" sz="1600" dirty="0">
                <a:solidFill>
                  <a:srgbClr val="002060"/>
                </a:solidFill>
                <a:latin typeface="+mn-lt"/>
              </a:rPr>
              <a:t>) 1950-2020</a:t>
            </a:r>
          </a:p>
        </p:txBody>
      </p:sp>
      <p:sp>
        <p:nvSpPr>
          <p:cNvPr id="18436" name="Text Box 4"/>
          <p:cNvSpPr txBox="1">
            <a:spLocks noChangeArrowheads="1"/>
          </p:cNvSpPr>
          <p:nvPr/>
        </p:nvSpPr>
        <p:spPr bwMode="auto">
          <a:xfrm>
            <a:off x="4844804" y="1157464"/>
            <a:ext cx="4889131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/>
            <a:r>
              <a:rPr lang="en-GB" altLang="x-none" sz="1600" dirty="0" err="1">
                <a:solidFill>
                  <a:srgbClr val="002060"/>
                </a:solidFill>
                <a:latin typeface="+mn-lt"/>
              </a:rPr>
              <a:t>Evoluzione</a:t>
            </a:r>
            <a:r>
              <a:rPr lang="en-GB" altLang="x-none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x-none" sz="1600" dirty="0" err="1">
                <a:solidFill>
                  <a:srgbClr val="002060"/>
                </a:solidFill>
                <a:latin typeface="+mn-lt"/>
              </a:rPr>
              <a:t>della</a:t>
            </a:r>
            <a:r>
              <a:rPr lang="en-GB" altLang="x-none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x-none" sz="1600" dirty="0" err="1">
                <a:solidFill>
                  <a:srgbClr val="002060"/>
                </a:solidFill>
                <a:latin typeface="+mn-lt"/>
              </a:rPr>
              <a:t>popolazione</a:t>
            </a:r>
            <a:r>
              <a:rPr lang="en-GB" altLang="x-none" sz="1600" dirty="0">
                <a:solidFill>
                  <a:srgbClr val="002060"/>
                </a:solidFill>
                <a:latin typeface="+mn-lt"/>
              </a:rPr>
              <a:t> </a:t>
            </a:r>
            <a:r>
              <a:rPr lang="en-GB" altLang="x-none" sz="1600" dirty="0" err="1">
                <a:solidFill>
                  <a:srgbClr val="002060"/>
                </a:solidFill>
                <a:latin typeface="+mn-lt"/>
              </a:rPr>
              <a:t>italiana</a:t>
            </a:r>
            <a:r>
              <a:rPr lang="en-GB" altLang="x-none" sz="1600" dirty="0">
                <a:solidFill>
                  <a:srgbClr val="002060"/>
                </a:solidFill>
                <a:latin typeface="+mn-lt"/>
              </a:rPr>
              <a:t> per </a:t>
            </a:r>
            <a:r>
              <a:rPr lang="en-GB" altLang="x-none" sz="1600" dirty="0" err="1">
                <a:solidFill>
                  <a:srgbClr val="002060"/>
                </a:solidFill>
                <a:latin typeface="+mn-lt"/>
              </a:rPr>
              <a:t>classi</a:t>
            </a:r>
            <a:r>
              <a:rPr lang="en-GB" altLang="x-none" sz="1600" dirty="0">
                <a:solidFill>
                  <a:srgbClr val="002060"/>
                </a:solidFill>
                <a:latin typeface="+mn-lt"/>
              </a:rPr>
              <a:t> di </a:t>
            </a:r>
            <a:r>
              <a:rPr lang="en-GB" altLang="x-none" sz="1600" dirty="0" err="1">
                <a:solidFill>
                  <a:srgbClr val="002060"/>
                </a:solidFill>
                <a:latin typeface="+mn-lt"/>
              </a:rPr>
              <a:t>età</a:t>
            </a:r>
            <a:r>
              <a:rPr lang="en-GB" altLang="x-none" sz="1600" dirty="0">
                <a:solidFill>
                  <a:srgbClr val="002060"/>
                </a:solidFill>
                <a:latin typeface="+mn-lt"/>
              </a:rPr>
              <a:t> 1950=100</a:t>
            </a:r>
          </a:p>
        </p:txBody>
      </p:sp>
      <p:pic>
        <p:nvPicPr>
          <p:cNvPr id="18437" name="Picture 5" descr="logo-fsm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4A4A4A"/>
              </a:clrFrom>
              <a:clrTo>
                <a:srgbClr val="4A4A4A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34976" y="5967266"/>
            <a:ext cx="364331" cy="3335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8" name="AutoShape 6"/>
          <p:cNvSpPr>
            <a:spLocks noChangeAspect="1" noChangeArrowheads="1" noTextEdit="1"/>
          </p:cNvSpPr>
          <p:nvPr/>
        </p:nvSpPr>
        <p:spPr bwMode="auto">
          <a:xfrm>
            <a:off x="5203776" y="1849786"/>
            <a:ext cx="4023717" cy="380136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39" name="Line 7"/>
          <p:cNvSpPr>
            <a:spLocks noChangeShapeType="1"/>
          </p:cNvSpPr>
          <p:nvPr/>
        </p:nvSpPr>
        <p:spPr bwMode="auto">
          <a:xfrm>
            <a:off x="5649814" y="4780510"/>
            <a:ext cx="3518744" cy="1339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40" name="Line 8"/>
          <p:cNvSpPr>
            <a:spLocks noChangeShapeType="1"/>
          </p:cNvSpPr>
          <p:nvPr/>
        </p:nvSpPr>
        <p:spPr bwMode="auto">
          <a:xfrm>
            <a:off x="5649814" y="4330454"/>
            <a:ext cx="3518744" cy="1339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41" name="Line 9"/>
          <p:cNvSpPr>
            <a:spLocks noChangeShapeType="1"/>
          </p:cNvSpPr>
          <p:nvPr/>
        </p:nvSpPr>
        <p:spPr bwMode="auto">
          <a:xfrm flipV="1">
            <a:off x="5602933" y="3854947"/>
            <a:ext cx="3611166" cy="50899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42" name="Line 10"/>
          <p:cNvSpPr>
            <a:spLocks noChangeShapeType="1"/>
          </p:cNvSpPr>
          <p:nvPr/>
        </p:nvSpPr>
        <p:spPr bwMode="auto">
          <a:xfrm>
            <a:off x="5649813" y="3420964"/>
            <a:ext cx="3564285" cy="803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43" name="Line 11"/>
          <p:cNvSpPr>
            <a:spLocks noChangeShapeType="1"/>
          </p:cNvSpPr>
          <p:nvPr/>
        </p:nvSpPr>
        <p:spPr bwMode="auto">
          <a:xfrm>
            <a:off x="5649813" y="2970907"/>
            <a:ext cx="3564285" cy="3214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44" name="Line 12"/>
          <p:cNvSpPr>
            <a:spLocks noChangeShapeType="1"/>
          </p:cNvSpPr>
          <p:nvPr/>
        </p:nvSpPr>
        <p:spPr bwMode="auto">
          <a:xfrm>
            <a:off x="5649813" y="2070796"/>
            <a:ext cx="1340" cy="315977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45" name="Line 13"/>
          <p:cNvSpPr>
            <a:spLocks noChangeShapeType="1"/>
          </p:cNvSpPr>
          <p:nvPr/>
        </p:nvSpPr>
        <p:spPr bwMode="auto">
          <a:xfrm>
            <a:off x="5606951" y="5230566"/>
            <a:ext cx="42863" cy="1339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46" name="Line 14"/>
          <p:cNvSpPr>
            <a:spLocks noChangeShapeType="1"/>
          </p:cNvSpPr>
          <p:nvPr/>
        </p:nvSpPr>
        <p:spPr bwMode="auto">
          <a:xfrm>
            <a:off x="5606951" y="4780510"/>
            <a:ext cx="42863" cy="1339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47" name="Line 15"/>
          <p:cNvSpPr>
            <a:spLocks noChangeShapeType="1"/>
          </p:cNvSpPr>
          <p:nvPr/>
        </p:nvSpPr>
        <p:spPr bwMode="auto">
          <a:xfrm>
            <a:off x="5606951" y="4330454"/>
            <a:ext cx="42863" cy="1339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48" name="Line 16"/>
          <p:cNvSpPr>
            <a:spLocks noChangeShapeType="1"/>
          </p:cNvSpPr>
          <p:nvPr/>
        </p:nvSpPr>
        <p:spPr bwMode="auto">
          <a:xfrm>
            <a:off x="5606951" y="3880397"/>
            <a:ext cx="42863" cy="1339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49" name="Line 17"/>
          <p:cNvSpPr>
            <a:spLocks noChangeShapeType="1"/>
          </p:cNvSpPr>
          <p:nvPr/>
        </p:nvSpPr>
        <p:spPr bwMode="auto">
          <a:xfrm>
            <a:off x="5606951" y="3420963"/>
            <a:ext cx="42863" cy="134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50" name="Line 18"/>
          <p:cNvSpPr>
            <a:spLocks noChangeShapeType="1"/>
          </p:cNvSpPr>
          <p:nvPr/>
        </p:nvSpPr>
        <p:spPr bwMode="auto">
          <a:xfrm>
            <a:off x="5606951" y="2970907"/>
            <a:ext cx="42863" cy="134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51" name="Line 19"/>
          <p:cNvSpPr>
            <a:spLocks noChangeShapeType="1"/>
          </p:cNvSpPr>
          <p:nvPr/>
        </p:nvSpPr>
        <p:spPr bwMode="auto">
          <a:xfrm>
            <a:off x="5606951" y="2520851"/>
            <a:ext cx="42863" cy="134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52" name="Line 20"/>
          <p:cNvSpPr>
            <a:spLocks noChangeShapeType="1"/>
          </p:cNvSpPr>
          <p:nvPr/>
        </p:nvSpPr>
        <p:spPr bwMode="auto">
          <a:xfrm>
            <a:off x="5606951" y="2070794"/>
            <a:ext cx="42863" cy="134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53" name="Line 21"/>
          <p:cNvSpPr>
            <a:spLocks noChangeShapeType="1"/>
          </p:cNvSpPr>
          <p:nvPr/>
        </p:nvSpPr>
        <p:spPr bwMode="auto">
          <a:xfrm>
            <a:off x="5649814" y="5230566"/>
            <a:ext cx="3518744" cy="1339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54" name="Line 22"/>
          <p:cNvSpPr>
            <a:spLocks noChangeShapeType="1"/>
          </p:cNvSpPr>
          <p:nvPr/>
        </p:nvSpPr>
        <p:spPr bwMode="auto">
          <a:xfrm flipV="1">
            <a:off x="5649813" y="5230566"/>
            <a:ext cx="1340" cy="40184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55" name="Line 23"/>
          <p:cNvSpPr>
            <a:spLocks noChangeShapeType="1"/>
          </p:cNvSpPr>
          <p:nvPr/>
        </p:nvSpPr>
        <p:spPr bwMode="auto">
          <a:xfrm flipV="1">
            <a:off x="6038255" y="5230566"/>
            <a:ext cx="1340" cy="40184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56" name="Line 24"/>
          <p:cNvSpPr>
            <a:spLocks noChangeShapeType="1"/>
          </p:cNvSpPr>
          <p:nvPr/>
        </p:nvSpPr>
        <p:spPr bwMode="auto">
          <a:xfrm flipV="1">
            <a:off x="6434733" y="5230566"/>
            <a:ext cx="1340" cy="40184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57" name="Line 25"/>
          <p:cNvSpPr>
            <a:spLocks noChangeShapeType="1"/>
          </p:cNvSpPr>
          <p:nvPr/>
        </p:nvSpPr>
        <p:spPr bwMode="auto">
          <a:xfrm flipV="1">
            <a:off x="6823174" y="5230566"/>
            <a:ext cx="1340" cy="40184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58" name="Line 26"/>
          <p:cNvSpPr>
            <a:spLocks noChangeShapeType="1"/>
          </p:cNvSpPr>
          <p:nvPr/>
        </p:nvSpPr>
        <p:spPr bwMode="auto">
          <a:xfrm flipV="1">
            <a:off x="7210278" y="5230566"/>
            <a:ext cx="1339" cy="40184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59" name="Line 27"/>
          <p:cNvSpPr>
            <a:spLocks noChangeShapeType="1"/>
          </p:cNvSpPr>
          <p:nvPr/>
        </p:nvSpPr>
        <p:spPr bwMode="auto">
          <a:xfrm flipV="1">
            <a:off x="7606756" y="5230566"/>
            <a:ext cx="1339" cy="40184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60" name="Line 28"/>
          <p:cNvSpPr>
            <a:spLocks noChangeShapeType="1"/>
          </p:cNvSpPr>
          <p:nvPr/>
        </p:nvSpPr>
        <p:spPr bwMode="auto">
          <a:xfrm flipV="1">
            <a:off x="7995197" y="5230566"/>
            <a:ext cx="1339" cy="40184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61" name="Line 29"/>
          <p:cNvSpPr>
            <a:spLocks noChangeShapeType="1"/>
          </p:cNvSpPr>
          <p:nvPr/>
        </p:nvSpPr>
        <p:spPr bwMode="auto">
          <a:xfrm flipV="1">
            <a:off x="8383639" y="5230566"/>
            <a:ext cx="1339" cy="40184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62" name="Line 30"/>
          <p:cNvSpPr>
            <a:spLocks noChangeShapeType="1"/>
          </p:cNvSpPr>
          <p:nvPr/>
        </p:nvSpPr>
        <p:spPr bwMode="auto">
          <a:xfrm flipV="1">
            <a:off x="8780117" y="5230566"/>
            <a:ext cx="1339" cy="40184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63" name="Line 31"/>
          <p:cNvSpPr>
            <a:spLocks noChangeShapeType="1"/>
          </p:cNvSpPr>
          <p:nvPr/>
        </p:nvSpPr>
        <p:spPr bwMode="auto">
          <a:xfrm flipV="1">
            <a:off x="9168558" y="5230566"/>
            <a:ext cx="1339" cy="40184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64" name="Freeform 32"/>
          <p:cNvSpPr>
            <a:spLocks/>
          </p:cNvSpPr>
          <p:nvPr/>
        </p:nvSpPr>
        <p:spPr bwMode="auto">
          <a:xfrm>
            <a:off x="5844034" y="4748362"/>
            <a:ext cx="2741860" cy="192881"/>
          </a:xfrm>
          <a:custGeom>
            <a:avLst/>
            <a:gdLst>
              <a:gd name="T0" fmla="*/ 0 w 325"/>
              <a:gd name="T1" fmla="*/ 2147483647 h 24"/>
              <a:gd name="T2" fmla="*/ 2147483647 w 325"/>
              <a:gd name="T3" fmla="*/ 2147483647 h 24"/>
              <a:gd name="T4" fmla="*/ 2147483647 w 325"/>
              <a:gd name="T5" fmla="*/ 2147483647 h 24"/>
              <a:gd name="T6" fmla="*/ 2147483647 w 325"/>
              <a:gd name="T7" fmla="*/ 0 h 24"/>
              <a:gd name="T8" fmla="*/ 2147483647 w 325"/>
              <a:gd name="T9" fmla="*/ 2147483647 h 24"/>
              <a:gd name="T10" fmla="*/ 2147483647 w 325"/>
              <a:gd name="T11" fmla="*/ 2147483647 h 24"/>
              <a:gd name="T12" fmla="*/ 2147483647 w 325"/>
              <a:gd name="T13" fmla="*/ 2147483647 h 24"/>
              <a:gd name="T14" fmla="*/ 2147483647 w 325"/>
              <a:gd name="T15" fmla="*/ 2147483647 h 2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5"/>
              <a:gd name="T25" fmla="*/ 0 h 24"/>
              <a:gd name="T26" fmla="*/ 325 w 325"/>
              <a:gd name="T27" fmla="*/ 24 h 2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5" h="24">
                <a:moveTo>
                  <a:pt x="0" y="4"/>
                </a:moveTo>
                <a:lnTo>
                  <a:pt x="47" y="4"/>
                </a:lnTo>
                <a:lnTo>
                  <a:pt x="93" y="1"/>
                </a:lnTo>
                <a:lnTo>
                  <a:pt x="139" y="0"/>
                </a:lnTo>
                <a:lnTo>
                  <a:pt x="186" y="12"/>
                </a:lnTo>
                <a:lnTo>
                  <a:pt x="232" y="18"/>
                </a:lnTo>
                <a:lnTo>
                  <a:pt x="278" y="21"/>
                </a:lnTo>
                <a:lnTo>
                  <a:pt x="325" y="24"/>
                </a:lnTo>
              </a:path>
            </a:pathLst>
          </a:custGeom>
          <a:noFill/>
          <a:ln w="301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it-IT" altLang="x-none" sz="2700">
              <a:solidFill>
                <a:srgbClr val="002060"/>
              </a:solidFill>
            </a:endParaRPr>
          </a:p>
        </p:txBody>
      </p:sp>
      <p:sp>
        <p:nvSpPr>
          <p:cNvPr id="18465" name="Freeform 33"/>
          <p:cNvSpPr>
            <a:spLocks/>
          </p:cNvSpPr>
          <p:nvPr/>
        </p:nvSpPr>
        <p:spPr bwMode="auto">
          <a:xfrm>
            <a:off x="5844034" y="4643886"/>
            <a:ext cx="2741860" cy="136624"/>
          </a:xfrm>
          <a:custGeom>
            <a:avLst/>
            <a:gdLst>
              <a:gd name="T0" fmla="*/ 0 w 325"/>
              <a:gd name="T1" fmla="*/ 2147483647 h 17"/>
              <a:gd name="T2" fmla="*/ 2147483647 w 325"/>
              <a:gd name="T3" fmla="*/ 2147483647 h 17"/>
              <a:gd name="T4" fmla="*/ 2147483647 w 325"/>
              <a:gd name="T5" fmla="*/ 2147483647 h 17"/>
              <a:gd name="T6" fmla="*/ 2147483647 w 325"/>
              <a:gd name="T7" fmla="*/ 2147483647 h 17"/>
              <a:gd name="T8" fmla="*/ 2147483647 w 325"/>
              <a:gd name="T9" fmla="*/ 2147483647 h 17"/>
              <a:gd name="T10" fmla="*/ 2147483647 w 325"/>
              <a:gd name="T11" fmla="*/ 0 h 17"/>
              <a:gd name="T12" fmla="*/ 2147483647 w 325"/>
              <a:gd name="T13" fmla="*/ 2147483647 h 17"/>
              <a:gd name="T14" fmla="*/ 2147483647 w 325"/>
              <a:gd name="T15" fmla="*/ 2147483647 h 17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5"/>
              <a:gd name="T25" fmla="*/ 0 h 17"/>
              <a:gd name="T26" fmla="*/ 325 w 325"/>
              <a:gd name="T27" fmla="*/ 17 h 17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5" h="17">
                <a:moveTo>
                  <a:pt x="0" y="17"/>
                </a:moveTo>
                <a:lnTo>
                  <a:pt x="47" y="14"/>
                </a:lnTo>
                <a:lnTo>
                  <a:pt x="93" y="11"/>
                </a:lnTo>
                <a:lnTo>
                  <a:pt x="139" y="8"/>
                </a:lnTo>
                <a:lnTo>
                  <a:pt x="186" y="6"/>
                </a:lnTo>
                <a:lnTo>
                  <a:pt x="232" y="0"/>
                </a:lnTo>
                <a:lnTo>
                  <a:pt x="278" y="3"/>
                </a:lnTo>
                <a:lnTo>
                  <a:pt x="325" y="6"/>
                </a:lnTo>
              </a:path>
            </a:pathLst>
          </a:custGeom>
          <a:noFill/>
          <a:ln w="30163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it-IT" altLang="x-none" sz="2700">
              <a:solidFill>
                <a:srgbClr val="002060"/>
              </a:solidFill>
            </a:endParaRPr>
          </a:p>
        </p:txBody>
      </p:sp>
      <p:sp>
        <p:nvSpPr>
          <p:cNvPr id="18466" name="Freeform 34"/>
          <p:cNvSpPr>
            <a:spLocks/>
          </p:cNvSpPr>
          <p:nvPr/>
        </p:nvSpPr>
        <p:spPr bwMode="auto">
          <a:xfrm>
            <a:off x="5844034" y="4193830"/>
            <a:ext cx="2741860" cy="586680"/>
          </a:xfrm>
          <a:custGeom>
            <a:avLst/>
            <a:gdLst>
              <a:gd name="T0" fmla="*/ 0 w 325"/>
              <a:gd name="T1" fmla="*/ 2147483647 h 73"/>
              <a:gd name="T2" fmla="*/ 2147483647 w 325"/>
              <a:gd name="T3" fmla="*/ 2147483647 h 73"/>
              <a:gd name="T4" fmla="*/ 2147483647 w 325"/>
              <a:gd name="T5" fmla="*/ 2147483647 h 73"/>
              <a:gd name="T6" fmla="*/ 2147483647 w 325"/>
              <a:gd name="T7" fmla="*/ 2147483647 h 73"/>
              <a:gd name="T8" fmla="*/ 2147483647 w 325"/>
              <a:gd name="T9" fmla="*/ 2147483647 h 73"/>
              <a:gd name="T10" fmla="*/ 2147483647 w 325"/>
              <a:gd name="T11" fmla="*/ 2147483647 h 73"/>
              <a:gd name="T12" fmla="*/ 2147483647 w 325"/>
              <a:gd name="T13" fmla="*/ 2147483647 h 73"/>
              <a:gd name="T14" fmla="*/ 2147483647 w 325"/>
              <a:gd name="T15" fmla="*/ 0 h 7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5"/>
              <a:gd name="T25" fmla="*/ 0 h 73"/>
              <a:gd name="T26" fmla="*/ 325 w 325"/>
              <a:gd name="T27" fmla="*/ 73 h 7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5" h="73">
                <a:moveTo>
                  <a:pt x="0" y="73"/>
                </a:moveTo>
                <a:lnTo>
                  <a:pt x="47" y="62"/>
                </a:lnTo>
                <a:lnTo>
                  <a:pt x="93" y="48"/>
                </a:lnTo>
                <a:lnTo>
                  <a:pt x="139" y="42"/>
                </a:lnTo>
                <a:lnTo>
                  <a:pt x="186" y="22"/>
                </a:lnTo>
                <a:lnTo>
                  <a:pt x="232" y="11"/>
                </a:lnTo>
                <a:lnTo>
                  <a:pt x="278" y="8"/>
                </a:lnTo>
                <a:lnTo>
                  <a:pt x="325" y="0"/>
                </a:lnTo>
              </a:path>
            </a:pathLst>
          </a:custGeom>
          <a:noFill/>
          <a:ln w="30163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it-IT" altLang="x-none" sz="2700">
              <a:solidFill>
                <a:srgbClr val="002060"/>
              </a:solidFill>
            </a:endParaRPr>
          </a:p>
        </p:txBody>
      </p:sp>
      <p:sp>
        <p:nvSpPr>
          <p:cNvPr id="18467" name="Freeform 35"/>
          <p:cNvSpPr>
            <a:spLocks/>
          </p:cNvSpPr>
          <p:nvPr/>
        </p:nvSpPr>
        <p:spPr bwMode="auto">
          <a:xfrm>
            <a:off x="5844034" y="2274393"/>
            <a:ext cx="2945457" cy="2506117"/>
          </a:xfrm>
          <a:custGeom>
            <a:avLst/>
            <a:gdLst>
              <a:gd name="T0" fmla="*/ 0 w 325"/>
              <a:gd name="T1" fmla="*/ 2147483647 h 303"/>
              <a:gd name="T2" fmla="*/ 2147483647 w 325"/>
              <a:gd name="T3" fmla="*/ 2147483647 h 303"/>
              <a:gd name="T4" fmla="*/ 2147483647 w 325"/>
              <a:gd name="T5" fmla="*/ 2147483647 h 303"/>
              <a:gd name="T6" fmla="*/ 2147483647 w 325"/>
              <a:gd name="T7" fmla="*/ 2147483647 h 303"/>
              <a:gd name="T8" fmla="*/ 2147483647 w 325"/>
              <a:gd name="T9" fmla="*/ 2147483647 h 303"/>
              <a:gd name="T10" fmla="*/ 2147483647 w 325"/>
              <a:gd name="T11" fmla="*/ 2147483647 h 303"/>
              <a:gd name="T12" fmla="*/ 2147483647 w 325"/>
              <a:gd name="T13" fmla="*/ 2147483647 h 303"/>
              <a:gd name="T14" fmla="*/ 2147483647 w 325"/>
              <a:gd name="T15" fmla="*/ 0 h 30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25"/>
              <a:gd name="T25" fmla="*/ 0 h 303"/>
              <a:gd name="T26" fmla="*/ 325 w 325"/>
              <a:gd name="T27" fmla="*/ 303 h 30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25" h="303">
                <a:moveTo>
                  <a:pt x="0" y="303"/>
                </a:moveTo>
                <a:lnTo>
                  <a:pt x="47" y="286"/>
                </a:lnTo>
                <a:lnTo>
                  <a:pt x="93" y="247"/>
                </a:lnTo>
                <a:lnTo>
                  <a:pt x="139" y="224"/>
                </a:lnTo>
                <a:lnTo>
                  <a:pt x="186" y="174"/>
                </a:lnTo>
                <a:lnTo>
                  <a:pt x="232" y="137"/>
                </a:lnTo>
                <a:lnTo>
                  <a:pt x="278" y="50"/>
                </a:lnTo>
                <a:lnTo>
                  <a:pt x="325" y="0"/>
                </a:lnTo>
              </a:path>
            </a:pathLst>
          </a:custGeom>
          <a:noFill/>
          <a:ln w="30226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it-IT" altLang="x-none" sz="2700">
              <a:solidFill>
                <a:srgbClr val="002060"/>
              </a:solidFill>
            </a:endParaRPr>
          </a:p>
        </p:txBody>
      </p:sp>
      <p:sp>
        <p:nvSpPr>
          <p:cNvPr id="18468" name="Rectangle 36"/>
          <p:cNvSpPr>
            <a:spLocks noChangeArrowheads="1"/>
          </p:cNvSpPr>
          <p:nvPr/>
        </p:nvSpPr>
        <p:spPr bwMode="auto">
          <a:xfrm>
            <a:off x="5499794" y="5158235"/>
            <a:ext cx="72136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69" name="Rectangle 37"/>
          <p:cNvSpPr>
            <a:spLocks noChangeArrowheads="1"/>
          </p:cNvSpPr>
          <p:nvPr/>
        </p:nvSpPr>
        <p:spPr bwMode="auto">
          <a:xfrm>
            <a:off x="5352454" y="4708179"/>
            <a:ext cx="216406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100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70" name="Rectangle 38"/>
          <p:cNvSpPr>
            <a:spLocks noChangeArrowheads="1"/>
          </p:cNvSpPr>
          <p:nvPr/>
        </p:nvSpPr>
        <p:spPr bwMode="auto">
          <a:xfrm>
            <a:off x="5352454" y="4258122"/>
            <a:ext cx="216406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200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71" name="Rectangle 39"/>
          <p:cNvSpPr>
            <a:spLocks noChangeArrowheads="1"/>
          </p:cNvSpPr>
          <p:nvPr/>
        </p:nvSpPr>
        <p:spPr bwMode="auto">
          <a:xfrm>
            <a:off x="5352454" y="3808066"/>
            <a:ext cx="216406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300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72" name="Rectangle 40"/>
          <p:cNvSpPr>
            <a:spLocks noChangeArrowheads="1"/>
          </p:cNvSpPr>
          <p:nvPr/>
        </p:nvSpPr>
        <p:spPr bwMode="auto">
          <a:xfrm>
            <a:off x="5352454" y="3348633"/>
            <a:ext cx="216406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400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73" name="Rectangle 41"/>
          <p:cNvSpPr>
            <a:spLocks noChangeArrowheads="1"/>
          </p:cNvSpPr>
          <p:nvPr/>
        </p:nvSpPr>
        <p:spPr bwMode="auto">
          <a:xfrm>
            <a:off x="5352454" y="2898577"/>
            <a:ext cx="216406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500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74" name="Rectangle 42"/>
          <p:cNvSpPr>
            <a:spLocks noChangeArrowheads="1"/>
          </p:cNvSpPr>
          <p:nvPr/>
        </p:nvSpPr>
        <p:spPr bwMode="auto">
          <a:xfrm>
            <a:off x="5352454" y="2448521"/>
            <a:ext cx="216406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600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75" name="Rectangle 43"/>
          <p:cNvSpPr>
            <a:spLocks noChangeArrowheads="1"/>
          </p:cNvSpPr>
          <p:nvPr/>
        </p:nvSpPr>
        <p:spPr bwMode="auto">
          <a:xfrm>
            <a:off x="5352454" y="1998465"/>
            <a:ext cx="216406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700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76" name="Rectangle 44"/>
          <p:cNvSpPr>
            <a:spLocks noChangeArrowheads="1"/>
          </p:cNvSpPr>
          <p:nvPr/>
        </p:nvSpPr>
        <p:spPr bwMode="auto">
          <a:xfrm>
            <a:off x="5734201" y="5351116"/>
            <a:ext cx="288541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1950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77" name="Rectangle 45"/>
          <p:cNvSpPr>
            <a:spLocks noChangeArrowheads="1"/>
          </p:cNvSpPr>
          <p:nvPr/>
        </p:nvSpPr>
        <p:spPr bwMode="auto">
          <a:xfrm>
            <a:off x="6132018" y="5351116"/>
            <a:ext cx="288541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1960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78" name="Rectangle 46"/>
          <p:cNvSpPr>
            <a:spLocks noChangeArrowheads="1"/>
          </p:cNvSpPr>
          <p:nvPr/>
        </p:nvSpPr>
        <p:spPr bwMode="auto">
          <a:xfrm>
            <a:off x="6519120" y="5351116"/>
            <a:ext cx="288541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1970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79" name="Rectangle 47"/>
          <p:cNvSpPr>
            <a:spLocks noChangeArrowheads="1"/>
          </p:cNvSpPr>
          <p:nvPr/>
        </p:nvSpPr>
        <p:spPr bwMode="auto">
          <a:xfrm>
            <a:off x="6907562" y="5351116"/>
            <a:ext cx="288541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1980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80" name="Rectangle 48"/>
          <p:cNvSpPr>
            <a:spLocks noChangeArrowheads="1"/>
          </p:cNvSpPr>
          <p:nvPr/>
        </p:nvSpPr>
        <p:spPr bwMode="auto">
          <a:xfrm>
            <a:off x="7304040" y="5351116"/>
            <a:ext cx="288541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1990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81" name="Rectangle 49"/>
          <p:cNvSpPr>
            <a:spLocks noChangeArrowheads="1"/>
          </p:cNvSpPr>
          <p:nvPr/>
        </p:nvSpPr>
        <p:spPr bwMode="auto">
          <a:xfrm>
            <a:off x="7692481" y="5351116"/>
            <a:ext cx="288541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2000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82" name="Rectangle 50"/>
          <p:cNvSpPr>
            <a:spLocks noChangeArrowheads="1"/>
          </p:cNvSpPr>
          <p:nvPr/>
        </p:nvSpPr>
        <p:spPr bwMode="auto">
          <a:xfrm>
            <a:off x="8080923" y="5351116"/>
            <a:ext cx="288541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2010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83" name="Rectangle 51"/>
          <p:cNvSpPr>
            <a:spLocks noChangeArrowheads="1"/>
          </p:cNvSpPr>
          <p:nvPr/>
        </p:nvSpPr>
        <p:spPr bwMode="auto">
          <a:xfrm>
            <a:off x="8477401" y="5351116"/>
            <a:ext cx="288541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2020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84" name="Rectangle 52"/>
          <p:cNvSpPr>
            <a:spLocks noChangeArrowheads="1"/>
          </p:cNvSpPr>
          <p:nvPr/>
        </p:nvSpPr>
        <p:spPr bwMode="auto">
          <a:xfrm>
            <a:off x="6746827" y="2086868"/>
            <a:ext cx="1163984" cy="867966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it-IT" altLang="x-none" sz="2700">
              <a:solidFill>
                <a:srgbClr val="002060"/>
              </a:solidFill>
            </a:endParaRPr>
          </a:p>
        </p:txBody>
      </p:sp>
      <p:sp>
        <p:nvSpPr>
          <p:cNvPr id="18485" name="Line 53"/>
          <p:cNvSpPr>
            <a:spLocks noChangeShapeType="1"/>
          </p:cNvSpPr>
          <p:nvPr/>
        </p:nvSpPr>
        <p:spPr bwMode="auto">
          <a:xfrm>
            <a:off x="6797726" y="2207419"/>
            <a:ext cx="227707" cy="1340"/>
          </a:xfrm>
          <a:prstGeom prst="line">
            <a:avLst/>
          </a:prstGeom>
          <a:noFill/>
          <a:ln w="301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86" name="Rectangle 54"/>
          <p:cNvSpPr>
            <a:spLocks noChangeArrowheads="1"/>
          </p:cNvSpPr>
          <p:nvPr/>
        </p:nvSpPr>
        <p:spPr bwMode="auto">
          <a:xfrm>
            <a:off x="7156700" y="2119015"/>
            <a:ext cx="742191" cy="18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181">
                <a:solidFill>
                  <a:srgbClr val="002060"/>
                </a:solidFill>
                <a:latin typeface="Arial" charset="0"/>
              </a:rPr>
              <a:t>0-19   anni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87" name="Line 55"/>
          <p:cNvSpPr>
            <a:spLocks noChangeShapeType="1"/>
          </p:cNvSpPr>
          <p:nvPr/>
        </p:nvSpPr>
        <p:spPr bwMode="auto">
          <a:xfrm>
            <a:off x="6797726" y="2424410"/>
            <a:ext cx="227707" cy="1340"/>
          </a:xfrm>
          <a:prstGeom prst="line">
            <a:avLst/>
          </a:prstGeom>
          <a:noFill/>
          <a:ln w="30163">
            <a:solidFill>
              <a:srgbClr val="00CC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88" name="Rectangle 56"/>
          <p:cNvSpPr>
            <a:spLocks noChangeArrowheads="1"/>
          </p:cNvSpPr>
          <p:nvPr/>
        </p:nvSpPr>
        <p:spPr bwMode="auto">
          <a:xfrm>
            <a:off x="7156700" y="2336006"/>
            <a:ext cx="743793" cy="18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181">
                <a:solidFill>
                  <a:srgbClr val="002060"/>
                </a:solidFill>
                <a:latin typeface="Arial" charset="0"/>
              </a:rPr>
              <a:t>20-59 anni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89" name="Line 57"/>
          <p:cNvSpPr>
            <a:spLocks noChangeShapeType="1"/>
          </p:cNvSpPr>
          <p:nvPr/>
        </p:nvSpPr>
        <p:spPr bwMode="auto">
          <a:xfrm>
            <a:off x="6797726" y="2641402"/>
            <a:ext cx="227707" cy="1340"/>
          </a:xfrm>
          <a:prstGeom prst="line">
            <a:avLst/>
          </a:prstGeom>
          <a:noFill/>
          <a:ln w="30163">
            <a:solidFill>
              <a:srgbClr val="00FF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90" name="Rectangle 58"/>
          <p:cNvSpPr>
            <a:spLocks noChangeArrowheads="1"/>
          </p:cNvSpPr>
          <p:nvPr/>
        </p:nvSpPr>
        <p:spPr bwMode="auto">
          <a:xfrm>
            <a:off x="7156700" y="2552998"/>
            <a:ext cx="743793" cy="18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181">
                <a:solidFill>
                  <a:srgbClr val="002060"/>
                </a:solidFill>
                <a:latin typeface="Arial" charset="0"/>
              </a:rPr>
              <a:t>60-79 anni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91" name="Line 59"/>
          <p:cNvSpPr>
            <a:spLocks noChangeShapeType="1"/>
          </p:cNvSpPr>
          <p:nvPr/>
        </p:nvSpPr>
        <p:spPr bwMode="auto">
          <a:xfrm>
            <a:off x="6797726" y="2858393"/>
            <a:ext cx="227707" cy="1340"/>
          </a:xfrm>
          <a:prstGeom prst="line">
            <a:avLst/>
          </a:prstGeom>
          <a:noFill/>
          <a:ln w="30163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92" name="Rectangle 60"/>
          <p:cNvSpPr>
            <a:spLocks noChangeArrowheads="1"/>
          </p:cNvSpPr>
          <p:nvPr/>
        </p:nvSpPr>
        <p:spPr bwMode="auto">
          <a:xfrm>
            <a:off x="7155359" y="2769989"/>
            <a:ext cx="737381" cy="181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181">
                <a:solidFill>
                  <a:srgbClr val="002060"/>
                </a:solidFill>
                <a:latin typeface="Arial" charset="0"/>
              </a:rPr>
              <a:t>&gt;  80  anni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493" name="AutoShape 61"/>
          <p:cNvSpPr>
            <a:spLocks noChangeAspect="1" noChangeArrowheads="1" noTextEdit="1"/>
          </p:cNvSpPr>
          <p:nvPr/>
        </p:nvSpPr>
        <p:spPr bwMode="auto">
          <a:xfrm>
            <a:off x="996553" y="1821656"/>
            <a:ext cx="4035773" cy="38589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94" name="Rectangle 62"/>
          <p:cNvSpPr>
            <a:spLocks noChangeArrowheads="1"/>
          </p:cNvSpPr>
          <p:nvPr/>
        </p:nvSpPr>
        <p:spPr bwMode="auto">
          <a:xfrm>
            <a:off x="1038078" y="1861840"/>
            <a:ext cx="3944689" cy="3778598"/>
          </a:xfrm>
          <a:prstGeom prst="rect">
            <a:avLst/>
          </a:prstGeom>
          <a:noFill/>
          <a:ln w="9525">
            <a:solidFill>
              <a:srgbClr val="0000CC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it-IT" altLang="x-none" sz="2700">
              <a:solidFill>
                <a:srgbClr val="002060"/>
              </a:solidFill>
            </a:endParaRPr>
          </a:p>
        </p:txBody>
      </p:sp>
      <p:sp>
        <p:nvSpPr>
          <p:cNvPr id="18495" name="Line 63"/>
          <p:cNvSpPr>
            <a:spLocks noChangeShapeType="1"/>
          </p:cNvSpPr>
          <p:nvPr/>
        </p:nvSpPr>
        <p:spPr bwMode="auto">
          <a:xfrm>
            <a:off x="1421160" y="4836767"/>
            <a:ext cx="3552230" cy="1339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96" name="Line 64"/>
          <p:cNvSpPr>
            <a:spLocks noChangeShapeType="1"/>
          </p:cNvSpPr>
          <p:nvPr/>
        </p:nvSpPr>
        <p:spPr bwMode="auto">
          <a:xfrm>
            <a:off x="1421160" y="4442968"/>
            <a:ext cx="3552230" cy="1339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97" name="Line 65"/>
          <p:cNvSpPr>
            <a:spLocks noChangeShapeType="1"/>
          </p:cNvSpPr>
          <p:nvPr/>
        </p:nvSpPr>
        <p:spPr bwMode="auto">
          <a:xfrm>
            <a:off x="1421160" y="4049169"/>
            <a:ext cx="3552230" cy="1339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98" name="Line 66"/>
          <p:cNvSpPr>
            <a:spLocks noChangeShapeType="1"/>
          </p:cNvSpPr>
          <p:nvPr/>
        </p:nvSpPr>
        <p:spPr bwMode="auto">
          <a:xfrm>
            <a:off x="1421160" y="3252192"/>
            <a:ext cx="3552230" cy="134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499" name="Line 67"/>
          <p:cNvSpPr>
            <a:spLocks noChangeShapeType="1"/>
          </p:cNvSpPr>
          <p:nvPr/>
        </p:nvSpPr>
        <p:spPr bwMode="auto">
          <a:xfrm>
            <a:off x="1421160" y="2858393"/>
            <a:ext cx="3552230" cy="134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00" name="Line 68"/>
          <p:cNvSpPr>
            <a:spLocks noChangeShapeType="1"/>
          </p:cNvSpPr>
          <p:nvPr/>
        </p:nvSpPr>
        <p:spPr bwMode="auto">
          <a:xfrm>
            <a:off x="1421160" y="2070794"/>
            <a:ext cx="3552230" cy="134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01" name="Line 69"/>
          <p:cNvSpPr>
            <a:spLocks noChangeShapeType="1"/>
          </p:cNvSpPr>
          <p:nvPr/>
        </p:nvSpPr>
        <p:spPr bwMode="auto">
          <a:xfrm>
            <a:off x="1421161" y="2070796"/>
            <a:ext cx="1339" cy="315977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02" name="Line 70"/>
          <p:cNvSpPr>
            <a:spLocks noChangeShapeType="1"/>
          </p:cNvSpPr>
          <p:nvPr/>
        </p:nvSpPr>
        <p:spPr bwMode="auto">
          <a:xfrm>
            <a:off x="1379638" y="5230566"/>
            <a:ext cx="41523" cy="1339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03" name="Line 71"/>
          <p:cNvSpPr>
            <a:spLocks noChangeShapeType="1"/>
          </p:cNvSpPr>
          <p:nvPr/>
        </p:nvSpPr>
        <p:spPr bwMode="auto">
          <a:xfrm>
            <a:off x="1379638" y="4836767"/>
            <a:ext cx="41523" cy="1339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04" name="Line 72"/>
          <p:cNvSpPr>
            <a:spLocks noChangeShapeType="1"/>
          </p:cNvSpPr>
          <p:nvPr/>
        </p:nvSpPr>
        <p:spPr bwMode="auto">
          <a:xfrm>
            <a:off x="1379638" y="4442968"/>
            <a:ext cx="41523" cy="1339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05" name="Line 73"/>
          <p:cNvSpPr>
            <a:spLocks noChangeShapeType="1"/>
          </p:cNvSpPr>
          <p:nvPr/>
        </p:nvSpPr>
        <p:spPr bwMode="auto">
          <a:xfrm>
            <a:off x="1379638" y="4049169"/>
            <a:ext cx="41523" cy="1339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06" name="Line 74"/>
          <p:cNvSpPr>
            <a:spLocks noChangeShapeType="1"/>
          </p:cNvSpPr>
          <p:nvPr/>
        </p:nvSpPr>
        <p:spPr bwMode="auto">
          <a:xfrm>
            <a:off x="1379638" y="3654028"/>
            <a:ext cx="41523" cy="134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07" name="Line 75"/>
          <p:cNvSpPr>
            <a:spLocks noChangeShapeType="1"/>
          </p:cNvSpPr>
          <p:nvPr/>
        </p:nvSpPr>
        <p:spPr bwMode="auto">
          <a:xfrm>
            <a:off x="1379638" y="3252192"/>
            <a:ext cx="41523" cy="134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08" name="Line 76"/>
          <p:cNvSpPr>
            <a:spLocks noChangeShapeType="1"/>
          </p:cNvSpPr>
          <p:nvPr/>
        </p:nvSpPr>
        <p:spPr bwMode="auto">
          <a:xfrm>
            <a:off x="1379638" y="2858393"/>
            <a:ext cx="41523" cy="134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09" name="Line 77"/>
          <p:cNvSpPr>
            <a:spLocks noChangeShapeType="1"/>
          </p:cNvSpPr>
          <p:nvPr/>
        </p:nvSpPr>
        <p:spPr bwMode="auto">
          <a:xfrm>
            <a:off x="1379638" y="2464594"/>
            <a:ext cx="41523" cy="134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10" name="Line 78"/>
          <p:cNvSpPr>
            <a:spLocks noChangeShapeType="1"/>
          </p:cNvSpPr>
          <p:nvPr/>
        </p:nvSpPr>
        <p:spPr bwMode="auto">
          <a:xfrm>
            <a:off x="1379638" y="2070794"/>
            <a:ext cx="41523" cy="134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11" name="Line 79"/>
          <p:cNvSpPr>
            <a:spLocks noChangeShapeType="1"/>
          </p:cNvSpPr>
          <p:nvPr/>
        </p:nvSpPr>
        <p:spPr bwMode="auto">
          <a:xfrm>
            <a:off x="1421160" y="5230566"/>
            <a:ext cx="3552230" cy="1339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12" name="Line 80"/>
          <p:cNvSpPr>
            <a:spLocks noChangeShapeType="1"/>
          </p:cNvSpPr>
          <p:nvPr/>
        </p:nvSpPr>
        <p:spPr bwMode="auto">
          <a:xfrm flipV="1">
            <a:off x="1421161" y="5230566"/>
            <a:ext cx="1339" cy="40184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13" name="Line 81"/>
          <p:cNvSpPr>
            <a:spLocks noChangeShapeType="1"/>
          </p:cNvSpPr>
          <p:nvPr/>
        </p:nvSpPr>
        <p:spPr bwMode="auto">
          <a:xfrm flipV="1">
            <a:off x="1813619" y="5230566"/>
            <a:ext cx="1340" cy="40184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14" name="Line 82"/>
          <p:cNvSpPr>
            <a:spLocks noChangeShapeType="1"/>
          </p:cNvSpPr>
          <p:nvPr/>
        </p:nvSpPr>
        <p:spPr bwMode="auto">
          <a:xfrm flipV="1">
            <a:off x="2214118" y="5230566"/>
            <a:ext cx="1339" cy="40184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15" name="Line 83"/>
          <p:cNvSpPr>
            <a:spLocks noChangeShapeType="1"/>
          </p:cNvSpPr>
          <p:nvPr/>
        </p:nvSpPr>
        <p:spPr bwMode="auto">
          <a:xfrm flipV="1">
            <a:off x="2605238" y="5230566"/>
            <a:ext cx="1339" cy="40184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16" name="Line 84"/>
          <p:cNvSpPr>
            <a:spLocks noChangeShapeType="1"/>
          </p:cNvSpPr>
          <p:nvPr/>
        </p:nvSpPr>
        <p:spPr bwMode="auto">
          <a:xfrm flipV="1">
            <a:off x="2997696" y="5230566"/>
            <a:ext cx="1340" cy="40184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17" name="Line 85"/>
          <p:cNvSpPr>
            <a:spLocks noChangeShapeType="1"/>
          </p:cNvSpPr>
          <p:nvPr/>
        </p:nvSpPr>
        <p:spPr bwMode="auto">
          <a:xfrm flipV="1">
            <a:off x="3398194" y="5230566"/>
            <a:ext cx="1339" cy="40184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18" name="Line 86"/>
          <p:cNvSpPr>
            <a:spLocks noChangeShapeType="1"/>
          </p:cNvSpPr>
          <p:nvPr/>
        </p:nvSpPr>
        <p:spPr bwMode="auto">
          <a:xfrm flipV="1">
            <a:off x="3789315" y="5230566"/>
            <a:ext cx="1339" cy="40184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19" name="Line 87"/>
          <p:cNvSpPr>
            <a:spLocks noChangeShapeType="1"/>
          </p:cNvSpPr>
          <p:nvPr/>
        </p:nvSpPr>
        <p:spPr bwMode="auto">
          <a:xfrm flipV="1">
            <a:off x="4181773" y="5230566"/>
            <a:ext cx="1340" cy="40184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20" name="Line 88"/>
          <p:cNvSpPr>
            <a:spLocks noChangeShapeType="1"/>
          </p:cNvSpPr>
          <p:nvPr/>
        </p:nvSpPr>
        <p:spPr bwMode="auto">
          <a:xfrm flipV="1">
            <a:off x="4582271" y="5230566"/>
            <a:ext cx="1339" cy="40184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21" name="Line 89"/>
          <p:cNvSpPr>
            <a:spLocks noChangeShapeType="1"/>
          </p:cNvSpPr>
          <p:nvPr/>
        </p:nvSpPr>
        <p:spPr bwMode="auto">
          <a:xfrm flipV="1">
            <a:off x="4973391" y="5230566"/>
            <a:ext cx="1339" cy="40184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22" name="Freeform 90"/>
          <p:cNvSpPr>
            <a:spLocks/>
          </p:cNvSpPr>
          <p:nvPr/>
        </p:nvSpPr>
        <p:spPr bwMode="auto">
          <a:xfrm>
            <a:off x="1622078" y="2665512"/>
            <a:ext cx="2759273" cy="1576537"/>
          </a:xfrm>
          <a:custGeom>
            <a:avLst/>
            <a:gdLst>
              <a:gd name="T0" fmla="*/ 0 w 331"/>
              <a:gd name="T1" fmla="*/ 2147483647 h 196"/>
              <a:gd name="T2" fmla="*/ 2147483647 w 331"/>
              <a:gd name="T3" fmla="*/ 2147483647 h 196"/>
              <a:gd name="T4" fmla="*/ 2147483647 w 331"/>
              <a:gd name="T5" fmla="*/ 0 h 196"/>
              <a:gd name="T6" fmla="*/ 2147483647 w 331"/>
              <a:gd name="T7" fmla="*/ 0 h 196"/>
              <a:gd name="T8" fmla="*/ 2147483647 w 331"/>
              <a:gd name="T9" fmla="*/ 2147483647 h 196"/>
              <a:gd name="T10" fmla="*/ 2147483647 w 331"/>
              <a:gd name="T11" fmla="*/ 2147483647 h 196"/>
              <a:gd name="T12" fmla="*/ 2147483647 w 331"/>
              <a:gd name="T13" fmla="*/ 2147483647 h 196"/>
              <a:gd name="T14" fmla="*/ 2147483647 w 331"/>
              <a:gd name="T15" fmla="*/ 2147483647 h 196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1"/>
              <a:gd name="T25" fmla="*/ 0 h 196"/>
              <a:gd name="T26" fmla="*/ 331 w 331"/>
              <a:gd name="T27" fmla="*/ 196 h 196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1" h="196">
                <a:moveTo>
                  <a:pt x="0" y="17"/>
                </a:moveTo>
                <a:lnTo>
                  <a:pt x="47" y="22"/>
                </a:lnTo>
                <a:lnTo>
                  <a:pt x="94" y="0"/>
                </a:lnTo>
                <a:lnTo>
                  <a:pt x="142" y="0"/>
                </a:lnTo>
                <a:lnTo>
                  <a:pt x="189" y="68"/>
                </a:lnTo>
                <a:lnTo>
                  <a:pt x="236" y="123"/>
                </a:lnTo>
                <a:lnTo>
                  <a:pt x="284" y="154"/>
                </a:lnTo>
                <a:lnTo>
                  <a:pt x="331" y="196"/>
                </a:lnTo>
              </a:path>
            </a:pathLst>
          </a:custGeom>
          <a:noFill/>
          <a:ln w="30163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it-IT" altLang="x-none" sz="2700">
              <a:solidFill>
                <a:srgbClr val="002060"/>
              </a:solidFill>
            </a:endParaRPr>
          </a:p>
        </p:txBody>
      </p:sp>
      <p:sp>
        <p:nvSpPr>
          <p:cNvPr id="18523" name="Freeform 91"/>
          <p:cNvSpPr>
            <a:spLocks/>
          </p:cNvSpPr>
          <p:nvPr/>
        </p:nvSpPr>
        <p:spPr bwMode="auto">
          <a:xfrm>
            <a:off x="1622078" y="2898578"/>
            <a:ext cx="2759273" cy="1954263"/>
          </a:xfrm>
          <a:custGeom>
            <a:avLst/>
            <a:gdLst>
              <a:gd name="T0" fmla="*/ 0 w 331"/>
              <a:gd name="T1" fmla="*/ 2147483647 h 243"/>
              <a:gd name="T2" fmla="*/ 2147483647 w 331"/>
              <a:gd name="T3" fmla="*/ 2147483647 h 243"/>
              <a:gd name="T4" fmla="*/ 2147483647 w 331"/>
              <a:gd name="T5" fmla="*/ 2147483647 h 243"/>
              <a:gd name="T6" fmla="*/ 2147483647 w 331"/>
              <a:gd name="T7" fmla="*/ 2147483647 h 243"/>
              <a:gd name="T8" fmla="*/ 2147483647 w 331"/>
              <a:gd name="T9" fmla="*/ 2147483647 h 243"/>
              <a:gd name="T10" fmla="*/ 2147483647 w 331"/>
              <a:gd name="T11" fmla="*/ 2147483647 h 243"/>
              <a:gd name="T12" fmla="*/ 2147483647 w 331"/>
              <a:gd name="T13" fmla="*/ 2147483647 h 243"/>
              <a:gd name="T14" fmla="*/ 2147483647 w 331"/>
              <a:gd name="T15" fmla="*/ 0 h 243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331"/>
              <a:gd name="T25" fmla="*/ 0 h 243"/>
              <a:gd name="T26" fmla="*/ 331 w 331"/>
              <a:gd name="T27" fmla="*/ 243 h 243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331" h="243">
                <a:moveTo>
                  <a:pt x="0" y="243"/>
                </a:moveTo>
                <a:lnTo>
                  <a:pt x="47" y="216"/>
                </a:lnTo>
                <a:lnTo>
                  <a:pt x="94" y="172"/>
                </a:lnTo>
                <a:lnTo>
                  <a:pt x="142" y="145"/>
                </a:lnTo>
                <a:lnTo>
                  <a:pt x="189" y="101"/>
                </a:lnTo>
                <a:lnTo>
                  <a:pt x="236" y="64"/>
                </a:lnTo>
                <a:lnTo>
                  <a:pt x="284" y="30"/>
                </a:lnTo>
                <a:lnTo>
                  <a:pt x="331" y="0"/>
                </a:lnTo>
              </a:path>
            </a:pathLst>
          </a:custGeom>
          <a:noFill/>
          <a:ln w="30226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it-IT" altLang="x-none" sz="2700">
              <a:solidFill>
                <a:srgbClr val="002060"/>
              </a:solidFill>
            </a:endParaRPr>
          </a:p>
        </p:txBody>
      </p:sp>
      <p:sp>
        <p:nvSpPr>
          <p:cNvPr id="18524" name="Rectangle 92"/>
          <p:cNvSpPr>
            <a:spLocks noChangeArrowheads="1"/>
          </p:cNvSpPr>
          <p:nvPr/>
        </p:nvSpPr>
        <p:spPr bwMode="auto">
          <a:xfrm>
            <a:off x="1273820" y="5158235"/>
            <a:ext cx="72136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4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25" name="Rectangle 93"/>
          <p:cNvSpPr>
            <a:spLocks noChangeArrowheads="1"/>
          </p:cNvSpPr>
          <p:nvPr/>
        </p:nvSpPr>
        <p:spPr bwMode="auto">
          <a:xfrm>
            <a:off x="1273820" y="4764436"/>
            <a:ext cx="72136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6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26" name="Rectangle 94"/>
          <p:cNvSpPr>
            <a:spLocks noChangeArrowheads="1"/>
          </p:cNvSpPr>
          <p:nvPr/>
        </p:nvSpPr>
        <p:spPr bwMode="auto">
          <a:xfrm>
            <a:off x="1273820" y="4370637"/>
            <a:ext cx="72136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8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27" name="Rectangle 95"/>
          <p:cNvSpPr>
            <a:spLocks noChangeArrowheads="1"/>
          </p:cNvSpPr>
          <p:nvPr/>
        </p:nvSpPr>
        <p:spPr bwMode="auto">
          <a:xfrm>
            <a:off x="1201490" y="3976837"/>
            <a:ext cx="144270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10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28" name="Rectangle 96"/>
          <p:cNvSpPr>
            <a:spLocks noChangeArrowheads="1"/>
          </p:cNvSpPr>
          <p:nvPr/>
        </p:nvSpPr>
        <p:spPr bwMode="auto">
          <a:xfrm>
            <a:off x="1201490" y="3581698"/>
            <a:ext cx="144270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12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29" name="Rectangle 97"/>
          <p:cNvSpPr>
            <a:spLocks noChangeArrowheads="1"/>
          </p:cNvSpPr>
          <p:nvPr/>
        </p:nvSpPr>
        <p:spPr bwMode="auto">
          <a:xfrm>
            <a:off x="1201490" y="3179862"/>
            <a:ext cx="144270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14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30" name="Rectangle 98"/>
          <p:cNvSpPr>
            <a:spLocks noChangeArrowheads="1"/>
          </p:cNvSpPr>
          <p:nvPr/>
        </p:nvSpPr>
        <p:spPr bwMode="auto">
          <a:xfrm>
            <a:off x="1201490" y="2786063"/>
            <a:ext cx="144270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16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31" name="Rectangle 99"/>
          <p:cNvSpPr>
            <a:spLocks noChangeArrowheads="1"/>
          </p:cNvSpPr>
          <p:nvPr/>
        </p:nvSpPr>
        <p:spPr bwMode="auto">
          <a:xfrm>
            <a:off x="1201490" y="2392264"/>
            <a:ext cx="144270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18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32" name="Rectangle 100"/>
          <p:cNvSpPr>
            <a:spLocks noChangeArrowheads="1"/>
          </p:cNvSpPr>
          <p:nvPr/>
        </p:nvSpPr>
        <p:spPr bwMode="auto">
          <a:xfrm>
            <a:off x="1201490" y="1998465"/>
            <a:ext cx="144270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20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33" name="Rectangle 101"/>
          <p:cNvSpPr>
            <a:spLocks noChangeArrowheads="1"/>
          </p:cNvSpPr>
          <p:nvPr/>
        </p:nvSpPr>
        <p:spPr bwMode="auto">
          <a:xfrm>
            <a:off x="1509566" y="5351116"/>
            <a:ext cx="288541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1950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34" name="Rectangle 102"/>
          <p:cNvSpPr>
            <a:spLocks noChangeArrowheads="1"/>
          </p:cNvSpPr>
          <p:nvPr/>
        </p:nvSpPr>
        <p:spPr bwMode="auto">
          <a:xfrm>
            <a:off x="1900686" y="5351116"/>
            <a:ext cx="288541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1960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35" name="Rectangle 103"/>
          <p:cNvSpPr>
            <a:spLocks noChangeArrowheads="1"/>
          </p:cNvSpPr>
          <p:nvPr/>
        </p:nvSpPr>
        <p:spPr bwMode="auto">
          <a:xfrm>
            <a:off x="2293145" y="5351116"/>
            <a:ext cx="288541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1970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36" name="Rectangle 104"/>
          <p:cNvSpPr>
            <a:spLocks noChangeArrowheads="1"/>
          </p:cNvSpPr>
          <p:nvPr/>
        </p:nvSpPr>
        <p:spPr bwMode="auto">
          <a:xfrm>
            <a:off x="2693642" y="5351116"/>
            <a:ext cx="288541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1980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37" name="Rectangle 105"/>
          <p:cNvSpPr>
            <a:spLocks noChangeArrowheads="1"/>
          </p:cNvSpPr>
          <p:nvPr/>
        </p:nvSpPr>
        <p:spPr bwMode="auto">
          <a:xfrm>
            <a:off x="3084762" y="5351116"/>
            <a:ext cx="288541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1990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38" name="Rectangle 106"/>
          <p:cNvSpPr>
            <a:spLocks noChangeArrowheads="1"/>
          </p:cNvSpPr>
          <p:nvPr/>
        </p:nvSpPr>
        <p:spPr bwMode="auto">
          <a:xfrm>
            <a:off x="3477222" y="5351116"/>
            <a:ext cx="288541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2000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39" name="Rectangle 107"/>
          <p:cNvSpPr>
            <a:spLocks noChangeArrowheads="1"/>
          </p:cNvSpPr>
          <p:nvPr/>
        </p:nvSpPr>
        <p:spPr bwMode="auto">
          <a:xfrm>
            <a:off x="3877719" y="5351116"/>
            <a:ext cx="288541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2010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40" name="Rectangle 108"/>
          <p:cNvSpPr>
            <a:spLocks noChangeArrowheads="1"/>
          </p:cNvSpPr>
          <p:nvPr/>
        </p:nvSpPr>
        <p:spPr bwMode="auto">
          <a:xfrm>
            <a:off x="4268839" y="5351116"/>
            <a:ext cx="288541" cy="155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1013">
                <a:solidFill>
                  <a:srgbClr val="002060"/>
                </a:solidFill>
                <a:latin typeface="Arial" charset="0"/>
              </a:rPr>
              <a:t>2020</a:t>
            </a:r>
            <a:endParaRPr lang="it-IT" altLang="x-none" sz="3038" i="1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18541" name="Rectangle 109"/>
          <p:cNvSpPr>
            <a:spLocks noChangeArrowheads="1"/>
          </p:cNvSpPr>
          <p:nvPr/>
        </p:nvSpPr>
        <p:spPr bwMode="auto">
          <a:xfrm>
            <a:off x="3197275" y="2255639"/>
            <a:ext cx="1059507" cy="433983"/>
          </a:xfrm>
          <a:prstGeom prst="rect">
            <a:avLst/>
          </a:prstGeom>
          <a:noFill/>
          <a:ln w="9525">
            <a:solidFill>
              <a:srgbClr val="FFFFFF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endParaRPr lang="it-IT" altLang="x-none" sz="2700">
              <a:solidFill>
                <a:srgbClr val="002060"/>
              </a:solidFill>
            </a:endParaRPr>
          </a:p>
        </p:txBody>
      </p:sp>
      <p:grpSp>
        <p:nvGrpSpPr>
          <p:cNvPr id="18542" name="Group 110"/>
          <p:cNvGrpSpPr>
            <a:grpSpLocks/>
          </p:cNvGrpSpPr>
          <p:nvPr/>
        </p:nvGrpSpPr>
        <p:grpSpPr bwMode="auto">
          <a:xfrm>
            <a:off x="3845572" y="2092227"/>
            <a:ext cx="1005929" cy="399157"/>
            <a:chOff x="1825" y="1308"/>
            <a:chExt cx="751" cy="298"/>
          </a:xfrm>
        </p:grpSpPr>
        <p:sp>
          <p:nvSpPr>
            <p:cNvPr id="18550" name="Line 111"/>
            <p:cNvSpPr>
              <a:spLocks noChangeShapeType="1"/>
            </p:cNvSpPr>
            <p:nvPr/>
          </p:nvSpPr>
          <p:spPr bwMode="auto">
            <a:xfrm>
              <a:off x="1825" y="1374"/>
              <a:ext cx="168" cy="1"/>
            </a:xfrm>
            <a:prstGeom prst="line">
              <a:avLst/>
            </a:prstGeom>
            <a:noFill/>
            <a:ln w="30163">
              <a:solidFill>
                <a:srgbClr val="FF00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519">
                <a:solidFill>
                  <a:srgbClr val="002060"/>
                </a:solidFill>
              </a:endParaRPr>
            </a:p>
          </p:txBody>
        </p:sp>
        <p:sp>
          <p:nvSpPr>
            <p:cNvPr id="18551" name="Rectangle 112"/>
            <p:cNvSpPr>
              <a:spLocks noChangeArrowheads="1"/>
            </p:cNvSpPr>
            <p:nvPr/>
          </p:nvSpPr>
          <p:spPr bwMode="auto">
            <a:xfrm>
              <a:off x="2084" y="1308"/>
              <a:ext cx="492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it-IT" altLang="x-none" sz="1181">
                  <a:solidFill>
                    <a:srgbClr val="002060"/>
                  </a:solidFill>
                  <a:latin typeface="Arial" charset="0"/>
                </a:rPr>
                <a:t>0-19 anni</a:t>
              </a:r>
              <a:endParaRPr lang="it-IT" altLang="x-none" sz="3038" i="1">
                <a:solidFill>
                  <a:srgbClr val="002060"/>
                </a:solidFill>
                <a:latin typeface="Arial" charset="0"/>
              </a:endParaRPr>
            </a:p>
          </p:txBody>
        </p:sp>
        <p:sp>
          <p:nvSpPr>
            <p:cNvPr id="18552" name="Line 113"/>
            <p:cNvSpPr>
              <a:spLocks noChangeShapeType="1"/>
            </p:cNvSpPr>
            <p:nvPr/>
          </p:nvSpPr>
          <p:spPr bwMode="auto">
            <a:xfrm>
              <a:off x="1825" y="1536"/>
              <a:ext cx="168" cy="1"/>
            </a:xfrm>
            <a:prstGeom prst="line">
              <a:avLst/>
            </a:prstGeom>
            <a:noFill/>
            <a:ln w="30163">
              <a:solidFill>
                <a:srgbClr val="0000CC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 sz="1519">
                <a:solidFill>
                  <a:srgbClr val="002060"/>
                </a:solidFill>
              </a:endParaRPr>
            </a:p>
          </p:txBody>
        </p:sp>
        <p:sp>
          <p:nvSpPr>
            <p:cNvPr id="18553" name="Rectangle 114"/>
            <p:cNvSpPr>
              <a:spLocks noChangeArrowheads="1"/>
            </p:cNvSpPr>
            <p:nvPr/>
          </p:nvSpPr>
          <p:spPr bwMode="auto">
            <a:xfrm>
              <a:off x="2083" y="1470"/>
              <a:ext cx="488" cy="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defRPr sz="3200" b="1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defRPr sz="3200" b="1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defRPr sz="3200" b="1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defRPr sz="3200" b="1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defRPr sz="3200" b="1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algn="ctr" eaLnBrk="0" fontAlgn="base" hangingPunct="0">
                <a:spcBef>
                  <a:spcPct val="0"/>
                </a:spcBef>
                <a:spcAft>
                  <a:spcPct val="0"/>
                </a:spcAft>
                <a:defRPr sz="3200" b="1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/>
              <a:r>
                <a:rPr lang="it-IT" altLang="x-none" sz="1181">
                  <a:solidFill>
                    <a:srgbClr val="002060"/>
                  </a:solidFill>
                  <a:latin typeface="Arial" charset="0"/>
                </a:rPr>
                <a:t>&gt; 60 anni</a:t>
              </a:r>
              <a:endParaRPr lang="it-IT" altLang="x-none" sz="3038" i="1">
                <a:solidFill>
                  <a:srgbClr val="002060"/>
                </a:solidFill>
                <a:latin typeface="Arial" charset="0"/>
              </a:endParaRPr>
            </a:p>
          </p:txBody>
        </p:sp>
      </p:grpSp>
      <p:sp>
        <p:nvSpPr>
          <p:cNvPr id="18543" name="Line 115"/>
          <p:cNvSpPr>
            <a:spLocks noChangeShapeType="1"/>
          </p:cNvSpPr>
          <p:nvPr/>
        </p:nvSpPr>
        <p:spPr bwMode="auto">
          <a:xfrm flipV="1">
            <a:off x="1437234" y="3647333"/>
            <a:ext cx="3530798" cy="2411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44" name="Line 116"/>
          <p:cNvSpPr>
            <a:spLocks noChangeShapeType="1"/>
          </p:cNvSpPr>
          <p:nvPr/>
        </p:nvSpPr>
        <p:spPr bwMode="auto">
          <a:xfrm>
            <a:off x="1413123" y="2467273"/>
            <a:ext cx="3552230" cy="134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45" name="Line 117"/>
          <p:cNvSpPr>
            <a:spLocks noChangeShapeType="1"/>
          </p:cNvSpPr>
          <p:nvPr/>
        </p:nvSpPr>
        <p:spPr bwMode="auto">
          <a:xfrm>
            <a:off x="5665887" y="2092226"/>
            <a:ext cx="3548212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46" name="Line 118"/>
          <p:cNvSpPr>
            <a:spLocks noChangeShapeType="1"/>
          </p:cNvSpPr>
          <p:nvPr/>
        </p:nvSpPr>
        <p:spPr bwMode="auto">
          <a:xfrm>
            <a:off x="5629722" y="2518172"/>
            <a:ext cx="3584377" cy="12056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47" name="Text Box 119"/>
          <p:cNvSpPr txBox="1">
            <a:spLocks noChangeArrowheads="1"/>
          </p:cNvSpPr>
          <p:nvPr/>
        </p:nvSpPr>
        <p:spPr bwMode="auto">
          <a:xfrm>
            <a:off x="8339436" y="1788171"/>
            <a:ext cx="1000595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3200" b="1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defRPr sz="3200" b="1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defRPr sz="3200" b="1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defRPr sz="3200" b="1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defRPr sz="3200" b="1">
                <a:solidFill>
                  <a:schemeClr val="tx1"/>
                </a:solidFill>
                <a:latin typeface="Times New Roman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3200" b="1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/>
            <a:r>
              <a:rPr lang="it-IT" altLang="x-none" sz="2025">
                <a:solidFill>
                  <a:srgbClr val="FF0000"/>
                </a:solidFill>
                <a:latin typeface="Arial" charset="0"/>
              </a:rPr>
              <a:t>+300%</a:t>
            </a:r>
          </a:p>
        </p:txBody>
      </p:sp>
      <p:sp>
        <p:nvSpPr>
          <p:cNvPr id="18548" name="Line 122"/>
          <p:cNvSpPr>
            <a:spLocks noChangeShapeType="1"/>
          </p:cNvSpPr>
          <p:nvPr/>
        </p:nvSpPr>
        <p:spPr bwMode="auto">
          <a:xfrm flipV="1">
            <a:off x="7610774" y="3611165"/>
            <a:ext cx="36166" cy="1640831"/>
          </a:xfrm>
          <a:prstGeom prst="line">
            <a:avLst/>
          </a:prstGeom>
          <a:noFill/>
          <a:ln w="1905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49" name="Line 123"/>
          <p:cNvSpPr>
            <a:spLocks noChangeShapeType="1"/>
          </p:cNvSpPr>
          <p:nvPr/>
        </p:nvSpPr>
        <p:spPr bwMode="auto">
          <a:xfrm flipV="1">
            <a:off x="8777438" y="2214116"/>
            <a:ext cx="12055" cy="3037880"/>
          </a:xfrm>
          <a:prstGeom prst="line">
            <a:avLst/>
          </a:prstGeom>
          <a:noFill/>
          <a:ln w="19050">
            <a:solidFill>
              <a:srgbClr val="FF3300"/>
            </a:solidFill>
            <a:prstDash val="dash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55" name="Line 123"/>
          <p:cNvSpPr>
            <a:spLocks noChangeShapeType="1"/>
          </p:cNvSpPr>
          <p:nvPr/>
        </p:nvSpPr>
        <p:spPr bwMode="auto">
          <a:xfrm flipV="1">
            <a:off x="3394174" y="4826051"/>
            <a:ext cx="0" cy="425946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5938" tIns="39488" rIns="75938" bIns="39488" anchor="ctr"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57" name="Oval 125"/>
          <p:cNvSpPr>
            <a:spLocks noChangeArrowheads="1"/>
          </p:cNvSpPr>
          <p:nvPr/>
        </p:nvSpPr>
        <p:spPr bwMode="auto">
          <a:xfrm>
            <a:off x="3212010" y="3307110"/>
            <a:ext cx="484882" cy="417909"/>
          </a:xfrm>
          <a:prstGeom prst="ellipse">
            <a:avLst/>
          </a:prstGeom>
          <a:noFill/>
          <a:ln w="28575">
            <a:solidFill>
              <a:srgbClr val="FF000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5938" tIns="39488" rIns="75938" bIns="39488" anchor="ctr"/>
          <a:lstStyle/>
          <a:p>
            <a:endParaRPr lang="it-IT" sz="1519">
              <a:solidFill>
                <a:srgbClr val="002060"/>
              </a:solidFill>
            </a:endParaRPr>
          </a:p>
        </p:txBody>
      </p:sp>
      <p:sp>
        <p:nvSpPr>
          <p:cNvPr id="18559" name="Text Box 127"/>
          <p:cNvSpPr txBox="1">
            <a:spLocks noChangeArrowheads="1"/>
          </p:cNvSpPr>
          <p:nvPr/>
        </p:nvSpPr>
        <p:spPr bwMode="auto">
          <a:xfrm>
            <a:off x="7487543" y="3201293"/>
            <a:ext cx="297629" cy="3913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00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lIns="75938" tIns="39488" rIns="75938" bIns="39488">
            <a:spAutoFit/>
          </a:bodyPr>
          <a:lstStyle/>
          <a:p>
            <a:r>
              <a:rPr lang="it-IT" altLang="x-none" sz="2025">
                <a:solidFill>
                  <a:srgbClr val="FF0000"/>
                </a:solidFill>
                <a:latin typeface="Arial" charset="0"/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6785295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85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85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8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8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555" grpId="0" animBg="1"/>
      <p:bldP spid="18557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3"/>
          <p:cNvSpPr>
            <a:spLocks noChangeArrowheads="1"/>
          </p:cNvSpPr>
          <p:nvPr/>
        </p:nvSpPr>
        <p:spPr bwMode="auto">
          <a:xfrm>
            <a:off x="6151563" y="6188075"/>
            <a:ext cx="377825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1600" b="1">
                <a:solidFill>
                  <a:srgbClr val="0000CC"/>
                </a:solidFill>
                <a:latin typeface="Arial" charset="0"/>
                <a:ea typeface="Arial" charset="0"/>
                <a:cs typeface="Arial" charset="0"/>
              </a:rPr>
              <a:t>Dal Negro R W et al, Respir Med 2007</a:t>
            </a:r>
          </a:p>
        </p:txBody>
      </p:sp>
      <p:sp>
        <p:nvSpPr>
          <p:cNvPr id="38914" name="Text Box 7"/>
          <p:cNvSpPr txBox="1">
            <a:spLocks noChangeArrowheads="1"/>
          </p:cNvSpPr>
          <p:nvPr/>
        </p:nvSpPr>
        <p:spPr bwMode="auto">
          <a:xfrm>
            <a:off x="3068638" y="6056313"/>
            <a:ext cx="2063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x-none" sz="1800" i="0">
              <a:latin typeface="Arial" charset="0"/>
            </a:endParaRPr>
          </a:p>
        </p:txBody>
      </p:sp>
      <p:sp>
        <p:nvSpPr>
          <p:cNvPr id="38915" name="Rectangle 8"/>
          <p:cNvSpPr>
            <a:spLocks noChangeArrowheads="1"/>
          </p:cNvSpPr>
          <p:nvPr/>
        </p:nvSpPr>
        <p:spPr bwMode="auto">
          <a:xfrm>
            <a:off x="3429000" y="2514600"/>
            <a:ext cx="600075" cy="22860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x-none" sz="1000" i="0">
                <a:latin typeface="Arial" charset="0"/>
              </a:rPr>
              <a:t>Neurol.&amp; Bones</a:t>
            </a:r>
          </a:p>
        </p:txBody>
      </p:sp>
      <p:grpSp>
        <p:nvGrpSpPr>
          <p:cNvPr id="38916" name="Group 5"/>
          <p:cNvGrpSpPr>
            <a:grpSpLocks/>
          </p:cNvGrpSpPr>
          <p:nvPr/>
        </p:nvGrpSpPr>
        <p:grpSpPr bwMode="auto">
          <a:xfrm>
            <a:off x="0" y="0"/>
            <a:ext cx="10352088" cy="7289800"/>
            <a:chOff x="0" y="0"/>
            <a:chExt cx="6521" cy="4592"/>
          </a:xfrm>
        </p:grpSpPr>
        <p:graphicFrame>
          <p:nvGraphicFramePr>
            <p:cNvPr id="38920" name="Object 2"/>
            <p:cNvGraphicFramePr>
              <a:graphicFrameLocks noChangeAspect="1"/>
            </p:cNvGraphicFramePr>
            <p:nvPr/>
          </p:nvGraphicFramePr>
          <p:xfrm>
            <a:off x="0" y="0"/>
            <a:ext cx="6521" cy="459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name="Documento" r:id="rId3" imgW="4546600" imgH="3581400" progId="Word.Document.8">
                    <p:embed/>
                  </p:oleObj>
                </mc:Choice>
                <mc:Fallback>
                  <p:oleObj name="Documento" r:id="rId3" imgW="4546600" imgH="3581400" progId="Word.Document.8">
                    <p:embed/>
                    <p:pic>
                      <p:nvPicPr>
                        <p:cNvPr id="0" name=""/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0" y="0"/>
                          <a:ext cx="6521" cy="459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blurRad="63500" dist="38099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sp>
          <p:nvSpPr>
            <p:cNvPr id="38921" name="Rectangle 7"/>
            <p:cNvSpPr>
              <a:spLocks noChangeArrowheads="1"/>
            </p:cNvSpPr>
            <p:nvPr/>
          </p:nvSpPr>
          <p:spPr bwMode="auto">
            <a:xfrm>
              <a:off x="745" y="391"/>
              <a:ext cx="5307" cy="363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 anchor="ctr"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</p:grpSp>
      <p:sp>
        <p:nvSpPr>
          <p:cNvPr id="38917" name="Line 8"/>
          <p:cNvSpPr>
            <a:spLocks noChangeShapeType="1"/>
          </p:cNvSpPr>
          <p:nvPr/>
        </p:nvSpPr>
        <p:spPr bwMode="auto">
          <a:xfrm>
            <a:off x="289981" y="1196976"/>
            <a:ext cx="9772650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8918" name="Rectangle 3"/>
          <p:cNvSpPr>
            <a:spLocks noChangeArrowheads="1"/>
          </p:cNvSpPr>
          <p:nvPr/>
        </p:nvSpPr>
        <p:spPr bwMode="auto">
          <a:xfrm>
            <a:off x="6224588" y="6356350"/>
            <a:ext cx="3371308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1600" i="1" dirty="0">
                <a:solidFill>
                  <a:srgbClr val="002060"/>
                </a:solidFill>
                <a:latin typeface="+mn-lt"/>
                <a:ea typeface="Arial" charset="0"/>
                <a:cs typeface="Arial" charset="0"/>
              </a:rPr>
              <a:t>Dal Negro </a:t>
            </a:r>
            <a:r>
              <a:rPr lang="it-IT" altLang="x-none" sz="1600" i="1" dirty="0" err="1">
                <a:solidFill>
                  <a:srgbClr val="002060"/>
                </a:solidFill>
                <a:latin typeface="+mn-lt"/>
                <a:ea typeface="Arial" charset="0"/>
                <a:cs typeface="Arial" charset="0"/>
              </a:rPr>
              <a:t>R</a:t>
            </a:r>
            <a:r>
              <a:rPr lang="it-IT" altLang="x-none" sz="1600" i="1" dirty="0">
                <a:solidFill>
                  <a:srgbClr val="00206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it-IT" altLang="x-none" sz="1600" i="1" dirty="0" err="1">
                <a:solidFill>
                  <a:srgbClr val="002060"/>
                </a:solidFill>
                <a:latin typeface="+mn-lt"/>
                <a:ea typeface="Arial" charset="0"/>
                <a:cs typeface="Arial" charset="0"/>
              </a:rPr>
              <a:t>W</a:t>
            </a:r>
            <a:r>
              <a:rPr lang="it-IT" altLang="x-none" sz="1600" i="1" dirty="0">
                <a:solidFill>
                  <a:srgbClr val="002060"/>
                </a:solidFill>
                <a:latin typeface="+mn-lt"/>
                <a:ea typeface="Arial" charset="0"/>
                <a:cs typeface="Arial" charset="0"/>
              </a:rPr>
              <a:t> et al, </a:t>
            </a:r>
            <a:r>
              <a:rPr lang="it-IT" altLang="x-none" sz="1600" i="1" dirty="0" err="1">
                <a:solidFill>
                  <a:srgbClr val="002060"/>
                </a:solidFill>
                <a:latin typeface="+mn-lt"/>
                <a:ea typeface="Arial" charset="0"/>
                <a:cs typeface="Arial" charset="0"/>
              </a:rPr>
              <a:t>Respir</a:t>
            </a:r>
            <a:r>
              <a:rPr lang="it-IT" altLang="x-none" sz="1600" i="1" dirty="0">
                <a:solidFill>
                  <a:srgbClr val="002060"/>
                </a:solidFill>
                <a:latin typeface="+mn-lt"/>
                <a:ea typeface="Arial" charset="0"/>
                <a:cs typeface="Arial" charset="0"/>
              </a:rPr>
              <a:t> </a:t>
            </a:r>
            <a:r>
              <a:rPr lang="it-IT" altLang="x-none" sz="1600" i="1" dirty="0" err="1">
                <a:solidFill>
                  <a:srgbClr val="002060"/>
                </a:solidFill>
                <a:latin typeface="+mn-lt"/>
                <a:ea typeface="Arial" charset="0"/>
                <a:cs typeface="Arial" charset="0"/>
              </a:rPr>
              <a:t>Med</a:t>
            </a:r>
            <a:r>
              <a:rPr lang="it-IT" altLang="x-none" sz="1600" i="1" dirty="0">
                <a:solidFill>
                  <a:srgbClr val="002060"/>
                </a:solidFill>
                <a:latin typeface="+mn-lt"/>
                <a:ea typeface="Arial" charset="0"/>
                <a:cs typeface="Arial" charset="0"/>
              </a:rPr>
              <a:t> 2007</a:t>
            </a:r>
          </a:p>
        </p:txBody>
      </p:sp>
      <p:sp>
        <p:nvSpPr>
          <p:cNvPr id="38919" name="Text Box 10"/>
          <p:cNvSpPr txBox="1">
            <a:spLocks noChangeArrowheads="1"/>
          </p:cNvSpPr>
          <p:nvPr/>
        </p:nvSpPr>
        <p:spPr bwMode="auto">
          <a:xfrm>
            <a:off x="0" y="130175"/>
            <a:ext cx="10352088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it-IT" altLang="x-none" sz="2800" b="1" dirty="0">
                <a:solidFill>
                  <a:srgbClr val="002060"/>
                </a:solidFill>
                <a:latin typeface="+mn-lt"/>
              </a:rPr>
              <a:t>BPCO e </a:t>
            </a:r>
            <a:r>
              <a:rPr lang="it-IT" altLang="x-none" sz="2800" b="1" dirty="0" err="1">
                <a:solidFill>
                  <a:srgbClr val="002060"/>
                </a:solidFill>
                <a:latin typeface="+mn-lt"/>
              </a:rPr>
              <a:t>Comorbilità</a:t>
            </a:r>
            <a:r>
              <a:rPr lang="it-IT" altLang="x-none" sz="2800" b="1" dirty="0">
                <a:solidFill>
                  <a:srgbClr val="002060"/>
                </a:solidFill>
                <a:latin typeface="+mn-lt"/>
              </a:rPr>
              <a:t>                                                                                                </a:t>
            </a:r>
            <a:r>
              <a:rPr lang="it-IT" altLang="x-none" sz="2400" i="1" dirty="0">
                <a:solidFill>
                  <a:srgbClr val="002060"/>
                </a:solidFill>
                <a:latin typeface="+mn-lt"/>
              </a:rPr>
              <a:t>età media  70.3 </a:t>
            </a:r>
            <a:r>
              <a:rPr lang="en-US" altLang="x-none" sz="2400" i="1" dirty="0">
                <a:solidFill>
                  <a:srgbClr val="002060"/>
                </a:solidFill>
                <a:latin typeface="+mn-lt"/>
                <a:ea typeface="Arial" charset="0"/>
                <a:cs typeface="Arial" charset="0"/>
              </a:rPr>
              <a:t>± 9.2 aa</a:t>
            </a:r>
            <a:r>
              <a:rPr lang="it-IT" altLang="x-none" i="1" dirty="0">
                <a:solidFill>
                  <a:srgbClr val="002060"/>
                </a:solidFill>
                <a:latin typeface="+mn-lt"/>
              </a:rPr>
              <a:t>           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1164759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Rectangle 2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10287000" cy="1143000"/>
          </a:xfrm>
        </p:spPr>
        <p:txBody>
          <a:bodyPr>
            <a:normAutofit/>
          </a:bodyPr>
          <a:lstStyle/>
          <a:p>
            <a:pPr algn="ctr" eaLnBrk="1" hangingPunct="1"/>
            <a:r>
              <a:rPr lang="it-IT" altLang="x-none" sz="2800" b="1" dirty="0">
                <a:solidFill>
                  <a:srgbClr val="002060"/>
                </a:solidFill>
                <a:latin typeface="+mn-lt"/>
              </a:rPr>
              <a:t>Condizioni che peggiorano la BPCO</a:t>
            </a:r>
          </a:p>
        </p:txBody>
      </p:sp>
      <p:sp>
        <p:nvSpPr>
          <p:cNvPr id="78850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771525" y="1808643"/>
            <a:ext cx="8743950" cy="3505200"/>
          </a:xfrm>
        </p:spPr>
        <p:txBody>
          <a:bodyPr>
            <a:noAutofit/>
          </a:bodyPr>
          <a:lstStyle/>
          <a:p>
            <a:pPr eaLnBrk="1" hangingPunct="1">
              <a:lnSpc>
                <a:spcPct val="100000"/>
              </a:lnSpc>
              <a:buSzPct val="120000"/>
              <a:buFont typeface="Wingdings" charset="2"/>
              <a:buChar char="§"/>
            </a:pPr>
            <a:r>
              <a:rPr lang="it-IT" altLang="x-none" sz="2400" dirty="0">
                <a:solidFill>
                  <a:srgbClr val="002060"/>
                </a:solidFill>
              </a:rPr>
              <a:t> Esacerbazioni infettive </a:t>
            </a:r>
            <a:r>
              <a:rPr lang="it-IT" altLang="x-none" sz="2400" i="1" dirty="0">
                <a:solidFill>
                  <a:srgbClr val="002060"/>
                </a:solidFill>
              </a:rPr>
              <a:t>(polmoniti, bronco-polmoniti)</a:t>
            </a:r>
          </a:p>
          <a:p>
            <a:pPr eaLnBrk="1" hangingPunct="1">
              <a:lnSpc>
                <a:spcPct val="100000"/>
              </a:lnSpc>
              <a:buSzPct val="120000"/>
              <a:buFont typeface="Wingdings" charset="2"/>
              <a:buChar char="§"/>
            </a:pPr>
            <a:r>
              <a:rPr lang="it-IT" altLang="x-none" sz="2400" dirty="0">
                <a:solidFill>
                  <a:srgbClr val="002060"/>
                </a:solidFill>
              </a:rPr>
              <a:t> Aritmie </a:t>
            </a:r>
          </a:p>
          <a:p>
            <a:pPr eaLnBrk="1" hangingPunct="1">
              <a:lnSpc>
                <a:spcPct val="100000"/>
              </a:lnSpc>
              <a:buSzPct val="120000"/>
              <a:buFont typeface="Wingdings" charset="2"/>
              <a:buChar char="§"/>
            </a:pPr>
            <a:r>
              <a:rPr lang="it-IT" altLang="x-none" sz="2400" dirty="0">
                <a:solidFill>
                  <a:srgbClr val="002060"/>
                </a:solidFill>
              </a:rPr>
              <a:t>Peggioramento della funzione ventricolare destra </a:t>
            </a:r>
          </a:p>
          <a:p>
            <a:pPr eaLnBrk="1" hangingPunct="1">
              <a:lnSpc>
                <a:spcPct val="100000"/>
              </a:lnSpc>
              <a:buSzPct val="120000"/>
              <a:buFont typeface="Wingdings" charset="2"/>
              <a:buChar char="§"/>
            </a:pPr>
            <a:r>
              <a:rPr lang="it-IT" altLang="x-none" sz="2400" dirty="0">
                <a:solidFill>
                  <a:srgbClr val="002060"/>
                </a:solidFill>
              </a:rPr>
              <a:t>Coesistenza di insufficienza miocardica </a:t>
            </a:r>
          </a:p>
          <a:p>
            <a:pPr eaLnBrk="1" hangingPunct="1">
              <a:lnSpc>
                <a:spcPct val="100000"/>
              </a:lnSpc>
              <a:buSzPct val="120000"/>
              <a:buFont typeface="Wingdings" charset="2"/>
              <a:buChar char="§"/>
            </a:pPr>
            <a:r>
              <a:rPr lang="it-IT" altLang="x-none" sz="2400" dirty="0">
                <a:solidFill>
                  <a:srgbClr val="002060"/>
                </a:solidFill>
              </a:rPr>
              <a:t>Tromboembolismo polmonare</a:t>
            </a:r>
          </a:p>
          <a:p>
            <a:pPr eaLnBrk="1" hangingPunct="1">
              <a:lnSpc>
                <a:spcPct val="100000"/>
              </a:lnSpc>
              <a:buSzPct val="120000"/>
              <a:buFont typeface="Wingdings" charset="2"/>
              <a:buChar char="§"/>
            </a:pPr>
            <a:r>
              <a:rPr lang="it-IT" altLang="x-none" sz="2400" dirty="0">
                <a:solidFill>
                  <a:srgbClr val="002060"/>
                </a:solidFill>
              </a:rPr>
              <a:t> Sindrome coronarica acuta </a:t>
            </a:r>
          </a:p>
          <a:p>
            <a:pPr eaLnBrk="1" hangingPunct="1">
              <a:lnSpc>
                <a:spcPct val="100000"/>
              </a:lnSpc>
              <a:buSzPct val="120000"/>
              <a:buFont typeface="Wingdings" charset="2"/>
              <a:buChar char="§"/>
            </a:pPr>
            <a:r>
              <a:rPr lang="it-IT" altLang="x-none" sz="2400" dirty="0">
                <a:solidFill>
                  <a:srgbClr val="002060"/>
                </a:solidFill>
              </a:rPr>
              <a:t>Insufficienza renale </a:t>
            </a:r>
          </a:p>
          <a:p>
            <a:pPr eaLnBrk="1" hangingPunct="1">
              <a:lnSpc>
                <a:spcPct val="100000"/>
              </a:lnSpc>
              <a:buSzPct val="120000"/>
              <a:buFont typeface="Wingdings" charset="2"/>
              <a:buChar char="§"/>
            </a:pPr>
            <a:r>
              <a:rPr lang="it-IT" altLang="x-none" sz="2400" dirty="0" err="1">
                <a:solidFill>
                  <a:srgbClr val="002060"/>
                </a:solidFill>
              </a:rPr>
              <a:t>Sleep</a:t>
            </a:r>
            <a:r>
              <a:rPr lang="it-IT" altLang="x-none" sz="2400" dirty="0">
                <a:solidFill>
                  <a:srgbClr val="002060"/>
                </a:solidFill>
              </a:rPr>
              <a:t> apnea</a:t>
            </a:r>
          </a:p>
        </p:txBody>
      </p:sp>
      <p:sp>
        <p:nvSpPr>
          <p:cNvPr id="78851" name="Line 4"/>
          <p:cNvSpPr>
            <a:spLocks noChangeShapeType="1"/>
          </p:cNvSpPr>
          <p:nvPr/>
        </p:nvSpPr>
        <p:spPr bwMode="auto">
          <a:xfrm>
            <a:off x="304800" y="1158558"/>
            <a:ext cx="9786938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927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Immagine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6196" y="2879584"/>
            <a:ext cx="1268428" cy="1268428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11430" y="201549"/>
            <a:ext cx="1028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2800" b="1" dirty="0" err="1">
                <a:solidFill>
                  <a:srgbClr val="002060"/>
                </a:solidFill>
              </a:rPr>
              <a:t>Invecchiamento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patologico</a:t>
            </a:r>
            <a:r>
              <a:rPr lang="en-US" altLang="x-none" sz="2800" b="1" dirty="0">
                <a:solidFill>
                  <a:srgbClr val="002060"/>
                </a:solidFill>
              </a:rPr>
              <a:t> del </a:t>
            </a:r>
            <a:r>
              <a:rPr lang="en-US" altLang="x-none" sz="2800" b="1" dirty="0" err="1">
                <a:solidFill>
                  <a:srgbClr val="002060"/>
                </a:solidFill>
              </a:rPr>
              <a:t>cuore</a:t>
            </a:r>
            <a:endParaRPr lang="en-US" altLang="x-none" sz="2800" b="1" dirty="0">
              <a:solidFill>
                <a:srgbClr val="002060"/>
              </a:solidFill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448014" y="906731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0" name="Gruppo 19"/>
          <p:cNvGrpSpPr/>
          <p:nvPr/>
        </p:nvGrpSpPr>
        <p:grpSpPr>
          <a:xfrm>
            <a:off x="2542218" y="1444294"/>
            <a:ext cx="5202564" cy="4521734"/>
            <a:chOff x="3453259" y="1836139"/>
            <a:chExt cx="5285482" cy="4556820"/>
          </a:xfrm>
        </p:grpSpPr>
        <p:grpSp>
          <p:nvGrpSpPr>
            <p:cNvPr id="21" name="Gruppo 20"/>
            <p:cNvGrpSpPr/>
            <p:nvPr/>
          </p:nvGrpSpPr>
          <p:grpSpPr>
            <a:xfrm>
              <a:off x="3453259" y="1836139"/>
              <a:ext cx="5285482" cy="4556820"/>
              <a:chOff x="2460120" y="1687283"/>
              <a:chExt cx="5285482" cy="4556820"/>
            </a:xfrm>
          </p:grpSpPr>
          <p:sp>
            <p:nvSpPr>
              <p:cNvPr id="25" name="Text Box 8"/>
              <p:cNvSpPr txBox="1">
                <a:spLocks noChangeArrowheads="1"/>
              </p:cNvSpPr>
              <p:nvPr/>
            </p:nvSpPr>
            <p:spPr bwMode="auto">
              <a:xfrm>
                <a:off x="3256315" y="2761344"/>
                <a:ext cx="597352" cy="465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it-IT" altLang="x-none" sz="2400" b="1" dirty="0">
                    <a:solidFill>
                      <a:srgbClr val="002060"/>
                    </a:solidFill>
                  </a:rPr>
                  <a:t>Età</a:t>
                </a:r>
              </a:p>
            </p:txBody>
          </p:sp>
          <p:sp>
            <p:nvSpPr>
              <p:cNvPr id="26" name="Text Box 11"/>
              <p:cNvSpPr txBox="1">
                <a:spLocks noChangeArrowheads="1"/>
              </p:cNvSpPr>
              <p:nvPr/>
            </p:nvSpPr>
            <p:spPr bwMode="auto">
              <a:xfrm>
                <a:off x="4360092" y="5112117"/>
                <a:ext cx="1461072" cy="398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it-IT" altLang="x-none" sz="2400" b="1">
                    <a:solidFill>
                      <a:srgbClr val="002060"/>
                    </a:solidFill>
                  </a:rPr>
                  <a:t>Ambiente</a:t>
                </a:r>
                <a:endParaRPr lang="it-IT" altLang="x-none" sz="2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7" name="Text Box 3"/>
              <p:cNvSpPr txBox="1">
                <a:spLocks noChangeArrowheads="1"/>
              </p:cNvSpPr>
              <p:nvPr/>
            </p:nvSpPr>
            <p:spPr bwMode="auto">
              <a:xfrm>
                <a:off x="5787669" y="2761709"/>
                <a:ext cx="1626076" cy="465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it-IT" altLang="x-none" sz="2400" b="1">
                    <a:solidFill>
                      <a:srgbClr val="002060"/>
                    </a:solidFill>
                  </a:rPr>
                  <a:t>Stile di vita</a:t>
                </a:r>
                <a:endParaRPr lang="it-IT" altLang="x-none" sz="2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8" name="Oval 4"/>
              <p:cNvSpPr>
                <a:spLocks noChangeArrowheads="1"/>
              </p:cNvSpPr>
              <p:nvPr/>
            </p:nvSpPr>
            <p:spPr bwMode="auto">
              <a:xfrm>
                <a:off x="4426437" y="1687283"/>
                <a:ext cx="3319165" cy="315039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29" name="Oval 5"/>
              <p:cNvSpPr>
                <a:spLocks noChangeArrowheads="1"/>
              </p:cNvSpPr>
              <p:nvPr/>
            </p:nvSpPr>
            <p:spPr bwMode="auto">
              <a:xfrm>
                <a:off x="2460120" y="1702017"/>
                <a:ext cx="3288358" cy="315039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30" name="Oval 7"/>
              <p:cNvSpPr>
                <a:spLocks noChangeArrowheads="1"/>
              </p:cNvSpPr>
              <p:nvPr/>
            </p:nvSpPr>
            <p:spPr bwMode="auto">
              <a:xfrm>
                <a:off x="3372287" y="3093709"/>
                <a:ext cx="3341935" cy="315039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</p:grpSp>
        <p:grpSp>
          <p:nvGrpSpPr>
            <p:cNvPr id="22" name="Gruppo 21"/>
            <p:cNvGrpSpPr/>
            <p:nvPr/>
          </p:nvGrpSpPr>
          <p:grpSpPr>
            <a:xfrm>
              <a:off x="4115701" y="1850873"/>
              <a:ext cx="3989914" cy="3733800"/>
              <a:chOff x="4115701" y="1850873"/>
              <a:chExt cx="3989914" cy="3733800"/>
            </a:xfrm>
          </p:grpSpPr>
          <p:sp>
            <p:nvSpPr>
              <p:cNvPr id="23" name="Oval 7"/>
              <p:cNvSpPr>
                <a:spLocks noChangeArrowheads="1"/>
              </p:cNvSpPr>
              <p:nvPr/>
            </p:nvSpPr>
            <p:spPr bwMode="auto">
              <a:xfrm>
                <a:off x="4144803" y="1850873"/>
                <a:ext cx="3960812" cy="37338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/>
              </a:p>
            </p:txBody>
          </p:sp>
          <p:sp>
            <p:nvSpPr>
              <p:cNvPr id="24" name="CasellaDiTesto 23"/>
              <p:cNvSpPr txBox="1"/>
              <p:nvPr/>
            </p:nvSpPr>
            <p:spPr>
              <a:xfrm>
                <a:off x="4115701" y="3513840"/>
                <a:ext cx="3936129" cy="589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3200" b="1" dirty="0">
                    <a:solidFill>
                      <a:srgbClr val="FF0000"/>
                    </a:solidFill>
                  </a:rPr>
                  <a:t>Malattia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39041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7" name="Text Box 3"/>
          <p:cNvSpPr txBox="1">
            <a:spLocks noChangeArrowheads="1"/>
          </p:cNvSpPr>
          <p:nvPr/>
        </p:nvSpPr>
        <p:spPr bwMode="auto">
          <a:xfrm>
            <a:off x="0" y="268288"/>
            <a:ext cx="10287000" cy="8921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spcBef>
                <a:spcPts val="0"/>
              </a:spcBef>
              <a:spcAft>
                <a:spcPts val="600"/>
              </a:spcAft>
              <a:defRPr/>
            </a:pPr>
            <a:r>
              <a:rPr lang="it-IT" sz="2800" b="1">
                <a:latin typeface="Calibri" charset="0"/>
                <a:ea typeface="Calibri" charset="0"/>
                <a:cs typeface="Calibri" charset="0"/>
              </a:rPr>
              <a:t>Global </a:t>
            </a:r>
            <a:r>
              <a:rPr lang="it-IT" sz="2800" b="1" dirty="0" err="1">
                <a:latin typeface="Calibri" charset="0"/>
                <a:ea typeface="Calibri" charset="0"/>
                <a:cs typeface="Calibri" charset="0"/>
              </a:rPr>
              <a:t>Burden</a:t>
            </a:r>
            <a:r>
              <a:rPr lang="it-IT" sz="2800" b="1" dirty="0"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it-IT" sz="2800" b="1" dirty="0" err="1">
                <a:latin typeface="Calibri" charset="0"/>
                <a:ea typeface="Calibri" charset="0"/>
                <a:cs typeface="Calibri" charset="0"/>
              </a:rPr>
              <a:t>Diseases</a:t>
            </a:r>
            <a:r>
              <a:rPr lang="it-IT" sz="2800" b="1" dirty="0">
                <a:latin typeface="Calibri" charset="0"/>
                <a:ea typeface="Calibri" charset="0"/>
                <a:cs typeface="Calibri" charset="0"/>
              </a:rPr>
              <a:t>                                                                            </a:t>
            </a:r>
            <a:r>
              <a:rPr lang="en-US" altLang="x-none" sz="2400" b="1" i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1990-2020</a:t>
            </a:r>
          </a:p>
        </p:txBody>
      </p:sp>
      <p:sp>
        <p:nvSpPr>
          <p:cNvPr id="6148" name="Text Box 4"/>
          <p:cNvSpPr txBox="1">
            <a:spLocks noChangeArrowheads="1"/>
          </p:cNvSpPr>
          <p:nvPr/>
        </p:nvSpPr>
        <p:spPr bwMode="auto">
          <a:xfrm>
            <a:off x="5521325" y="6392863"/>
            <a:ext cx="42243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en-US" altLang="x-none" sz="1600" i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Lopez AD &amp; Murray CCJL,  Nature Medicine 1998</a:t>
            </a:r>
          </a:p>
        </p:txBody>
      </p:sp>
      <p:sp>
        <p:nvSpPr>
          <p:cNvPr id="47107" name="Rectangle 8"/>
          <p:cNvSpPr>
            <a:spLocks noChangeArrowheads="1"/>
          </p:cNvSpPr>
          <p:nvPr/>
        </p:nvSpPr>
        <p:spPr bwMode="auto">
          <a:xfrm>
            <a:off x="2452688" y="1550988"/>
            <a:ext cx="622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1990</a:t>
            </a:r>
            <a:endParaRPr lang="it-IT" altLang="x-none" sz="24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08" name="Rectangle 9"/>
          <p:cNvSpPr>
            <a:spLocks noChangeArrowheads="1"/>
          </p:cNvSpPr>
          <p:nvPr/>
        </p:nvSpPr>
        <p:spPr bwMode="auto">
          <a:xfrm>
            <a:off x="2984500" y="1550988"/>
            <a:ext cx="66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9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09" name="Rectangle 10"/>
          <p:cNvSpPr>
            <a:spLocks noChangeArrowheads="1"/>
          </p:cNvSpPr>
          <p:nvPr/>
        </p:nvSpPr>
        <p:spPr bwMode="auto">
          <a:xfrm>
            <a:off x="4584700" y="1550988"/>
            <a:ext cx="650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9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10" name="Rectangle 11"/>
          <p:cNvSpPr>
            <a:spLocks noChangeArrowheads="1"/>
          </p:cNvSpPr>
          <p:nvPr/>
        </p:nvSpPr>
        <p:spPr bwMode="auto">
          <a:xfrm>
            <a:off x="5362575" y="1550988"/>
            <a:ext cx="66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9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11" name="Rectangle 12"/>
          <p:cNvSpPr>
            <a:spLocks noChangeArrowheads="1"/>
          </p:cNvSpPr>
          <p:nvPr/>
        </p:nvSpPr>
        <p:spPr bwMode="auto">
          <a:xfrm>
            <a:off x="6510338" y="1550988"/>
            <a:ext cx="66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900" b="1">
                <a:solidFill>
                  <a:srgbClr val="002060"/>
                </a:solidFill>
              </a:rPr>
              <a:t> </a:t>
            </a:r>
            <a:endParaRPr lang="it-IT" altLang="x-none" sz="1800">
              <a:solidFill>
                <a:srgbClr val="002060"/>
              </a:solidFill>
            </a:endParaRPr>
          </a:p>
        </p:txBody>
      </p:sp>
      <p:sp>
        <p:nvSpPr>
          <p:cNvPr id="47112" name="Rectangle 13"/>
          <p:cNvSpPr>
            <a:spLocks noChangeArrowheads="1"/>
          </p:cNvSpPr>
          <p:nvPr/>
        </p:nvSpPr>
        <p:spPr bwMode="auto">
          <a:xfrm>
            <a:off x="7743825" y="1550988"/>
            <a:ext cx="6223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2020</a:t>
            </a:r>
            <a:endParaRPr lang="it-IT" altLang="x-none" sz="24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13" name="Rectangle 14"/>
          <p:cNvSpPr>
            <a:spLocks noChangeArrowheads="1"/>
          </p:cNvSpPr>
          <p:nvPr/>
        </p:nvSpPr>
        <p:spPr bwMode="auto">
          <a:xfrm>
            <a:off x="8274050" y="1550988"/>
            <a:ext cx="66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900" b="1">
                <a:solidFill>
                  <a:srgbClr val="002060"/>
                </a:solidFill>
              </a:rPr>
              <a:t> </a:t>
            </a:r>
            <a:endParaRPr lang="it-IT" altLang="x-none" sz="1800">
              <a:solidFill>
                <a:srgbClr val="002060"/>
              </a:solidFill>
            </a:endParaRPr>
          </a:p>
        </p:txBody>
      </p:sp>
      <p:sp>
        <p:nvSpPr>
          <p:cNvPr id="47114" name="Rectangle 15"/>
          <p:cNvSpPr>
            <a:spLocks noChangeArrowheads="1"/>
          </p:cNvSpPr>
          <p:nvPr/>
        </p:nvSpPr>
        <p:spPr bwMode="auto">
          <a:xfrm>
            <a:off x="2717800" y="1827213"/>
            <a:ext cx="66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9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15" name="Rectangle 16"/>
          <p:cNvSpPr>
            <a:spLocks noChangeArrowheads="1"/>
          </p:cNvSpPr>
          <p:nvPr/>
        </p:nvSpPr>
        <p:spPr bwMode="auto">
          <a:xfrm>
            <a:off x="4584700" y="1827213"/>
            <a:ext cx="65088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9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16" name="Rectangle 17"/>
          <p:cNvSpPr>
            <a:spLocks noChangeArrowheads="1"/>
          </p:cNvSpPr>
          <p:nvPr/>
        </p:nvSpPr>
        <p:spPr bwMode="auto">
          <a:xfrm>
            <a:off x="5362575" y="1827213"/>
            <a:ext cx="66675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9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17" name="Rectangle 18"/>
          <p:cNvSpPr>
            <a:spLocks noChangeArrowheads="1"/>
          </p:cNvSpPr>
          <p:nvPr/>
        </p:nvSpPr>
        <p:spPr bwMode="auto">
          <a:xfrm>
            <a:off x="6510338" y="1827213"/>
            <a:ext cx="66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900" b="1">
                <a:solidFill>
                  <a:srgbClr val="002060"/>
                </a:solidFill>
              </a:rPr>
              <a:t> </a:t>
            </a:r>
            <a:endParaRPr lang="it-IT" altLang="x-none" sz="1800">
              <a:solidFill>
                <a:srgbClr val="002060"/>
              </a:solidFill>
            </a:endParaRPr>
          </a:p>
        </p:txBody>
      </p:sp>
      <p:sp>
        <p:nvSpPr>
          <p:cNvPr id="47118" name="Rectangle 19"/>
          <p:cNvSpPr>
            <a:spLocks noChangeArrowheads="1"/>
          </p:cNvSpPr>
          <p:nvPr/>
        </p:nvSpPr>
        <p:spPr bwMode="auto">
          <a:xfrm>
            <a:off x="7134225" y="1827213"/>
            <a:ext cx="175418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600">
                <a:solidFill>
                  <a:srgbClr val="002060"/>
                </a:solidFill>
              </a:rPr>
              <a:t>(Baseline scenario)</a:t>
            </a:r>
          </a:p>
        </p:txBody>
      </p:sp>
      <p:sp>
        <p:nvSpPr>
          <p:cNvPr id="47119" name="Rectangle 20"/>
          <p:cNvSpPr>
            <a:spLocks noChangeArrowheads="1"/>
          </p:cNvSpPr>
          <p:nvPr/>
        </p:nvSpPr>
        <p:spPr bwMode="auto">
          <a:xfrm>
            <a:off x="9099550" y="1827213"/>
            <a:ext cx="66675" cy="29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900" b="1">
                <a:solidFill>
                  <a:srgbClr val="002060"/>
                </a:solidFill>
              </a:rPr>
              <a:t> </a:t>
            </a:r>
            <a:endParaRPr lang="it-IT" altLang="x-none" sz="1800">
              <a:solidFill>
                <a:srgbClr val="002060"/>
              </a:solidFill>
            </a:endParaRPr>
          </a:p>
        </p:txBody>
      </p:sp>
      <p:sp>
        <p:nvSpPr>
          <p:cNvPr id="47120" name="Rectangle 21"/>
          <p:cNvSpPr>
            <a:spLocks noChangeArrowheads="1"/>
          </p:cNvSpPr>
          <p:nvPr/>
        </p:nvSpPr>
        <p:spPr bwMode="auto">
          <a:xfrm>
            <a:off x="1892300" y="2095500"/>
            <a:ext cx="1778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0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Disease or injury</a:t>
            </a:r>
          </a:p>
        </p:txBody>
      </p:sp>
      <p:sp>
        <p:nvSpPr>
          <p:cNvPr id="47121" name="Rectangle 22"/>
          <p:cNvSpPr>
            <a:spLocks noChangeArrowheads="1"/>
          </p:cNvSpPr>
          <p:nvPr/>
        </p:nvSpPr>
        <p:spPr bwMode="auto">
          <a:xfrm>
            <a:off x="3663950" y="2111375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122" name="Rectangle 23"/>
          <p:cNvSpPr>
            <a:spLocks noChangeArrowheads="1"/>
          </p:cNvSpPr>
          <p:nvPr/>
        </p:nvSpPr>
        <p:spPr bwMode="auto">
          <a:xfrm>
            <a:off x="4584700" y="2100263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0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23" name="Rectangle 24"/>
          <p:cNvSpPr>
            <a:spLocks noChangeArrowheads="1"/>
          </p:cNvSpPr>
          <p:nvPr/>
        </p:nvSpPr>
        <p:spPr bwMode="auto">
          <a:xfrm>
            <a:off x="5362575" y="2111375"/>
            <a:ext cx="6985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000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24" name="Rectangle 25"/>
          <p:cNvSpPr>
            <a:spLocks noChangeArrowheads="1"/>
          </p:cNvSpPr>
          <p:nvPr/>
        </p:nvSpPr>
        <p:spPr bwMode="auto">
          <a:xfrm>
            <a:off x="6510338" y="2100263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25" name="Rectangle 26"/>
          <p:cNvSpPr>
            <a:spLocks noChangeArrowheads="1"/>
          </p:cNvSpPr>
          <p:nvPr/>
        </p:nvSpPr>
        <p:spPr bwMode="auto">
          <a:xfrm>
            <a:off x="7061200" y="2111375"/>
            <a:ext cx="1778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0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Disease or injury</a:t>
            </a:r>
          </a:p>
        </p:txBody>
      </p:sp>
      <p:sp>
        <p:nvSpPr>
          <p:cNvPr id="47126" name="Rectangle 27"/>
          <p:cNvSpPr>
            <a:spLocks noChangeArrowheads="1"/>
          </p:cNvSpPr>
          <p:nvPr/>
        </p:nvSpPr>
        <p:spPr bwMode="auto">
          <a:xfrm>
            <a:off x="8956675" y="2111375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127" name="Rectangle 28"/>
          <p:cNvSpPr>
            <a:spLocks noChangeArrowheads="1"/>
          </p:cNvSpPr>
          <p:nvPr/>
        </p:nvSpPr>
        <p:spPr bwMode="auto">
          <a:xfrm>
            <a:off x="1335088" y="2403475"/>
            <a:ext cx="2620962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Lower respiratory infections</a:t>
            </a:r>
          </a:p>
        </p:txBody>
      </p:sp>
      <p:sp>
        <p:nvSpPr>
          <p:cNvPr id="47128" name="Rectangle 29"/>
          <p:cNvSpPr>
            <a:spLocks noChangeArrowheads="1"/>
          </p:cNvSpPr>
          <p:nvPr/>
        </p:nvSpPr>
        <p:spPr bwMode="auto">
          <a:xfrm>
            <a:off x="4030663" y="2403475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29" name="Rectangle 30"/>
          <p:cNvSpPr>
            <a:spLocks noChangeArrowheads="1"/>
          </p:cNvSpPr>
          <p:nvPr/>
        </p:nvSpPr>
        <p:spPr bwMode="auto">
          <a:xfrm>
            <a:off x="4460875" y="2393950"/>
            <a:ext cx="11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30" name="Rectangle 31"/>
          <p:cNvSpPr>
            <a:spLocks noChangeArrowheads="1"/>
          </p:cNvSpPr>
          <p:nvPr/>
        </p:nvSpPr>
        <p:spPr bwMode="auto">
          <a:xfrm>
            <a:off x="4584700" y="2393950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31" name="Rectangle 32"/>
          <p:cNvSpPr>
            <a:spLocks noChangeArrowheads="1"/>
          </p:cNvSpPr>
          <p:nvPr/>
        </p:nvSpPr>
        <p:spPr bwMode="auto">
          <a:xfrm>
            <a:off x="4702175" y="2403475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32" name="Rectangle 33"/>
          <p:cNvSpPr>
            <a:spLocks noChangeArrowheads="1"/>
          </p:cNvSpPr>
          <p:nvPr/>
        </p:nvSpPr>
        <p:spPr bwMode="auto">
          <a:xfrm>
            <a:off x="6359525" y="2413000"/>
            <a:ext cx="155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1</a:t>
            </a:r>
            <a:endParaRPr lang="it-IT" altLang="x-none" sz="240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33" name="Rectangle 34"/>
          <p:cNvSpPr>
            <a:spLocks noChangeArrowheads="1"/>
          </p:cNvSpPr>
          <p:nvPr/>
        </p:nvSpPr>
        <p:spPr bwMode="auto">
          <a:xfrm>
            <a:off x="6510338" y="2395538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34" name="Rectangle 35"/>
          <p:cNvSpPr>
            <a:spLocks noChangeArrowheads="1"/>
          </p:cNvSpPr>
          <p:nvPr/>
        </p:nvSpPr>
        <p:spPr bwMode="auto">
          <a:xfrm>
            <a:off x="6626225" y="2420938"/>
            <a:ext cx="5397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CVD</a:t>
            </a:r>
          </a:p>
        </p:txBody>
      </p:sp>
      <p:sp>
        <p:nvSpPr>
          <p:cNvPr id="47135" name="Rectangle 36"/>
          <p:cNvSpPr>
            <a:spLocks noChangeArrowheads="1"/>
          </p:cNvSpPr>
          <p:nvPr/>
        </p:nvSpPr>
        <p:spPr bwMode="auto">
          <a:xfrm>
            <a:off x="7199313" y="2403475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136" name="Rectangle 37"/>
          <p:cNvSpPr>
            <a:spLocks noChangeArrowheads="1"/>
          </p:cNvSpPr>
          <p:nvPr/>
        </p:nvSpPr>
        <p:spPr bwMode="auto">
          <a:xfrm>
            <a:off x="1335088" y="2717800"/>
            <a:ext cx="170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Diarrheal diseases</a:t>
            </a:r>
          </a:p>
        </p:txBody>
      </p:sp>
      <p:sp>
        <p:nvSpPr>
          <p:cNvPr id="47137" name="Rectangle 38"/>
          <p:cNvSpPr>
            <a:spLocks noChangeArrowheads="1"/>
          </p:cNvSpPr>
          <p:nvPr/>
        </p:nvSpPr>
        <p:spPr bwMode="auto">
          <a:xfrm>
            <a:off x="3160713" y="2717800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138" name="Rectangle 39"/>
          <p:cNvSpPr>
            <a:spLocks noChangeArrowheads="1"/>
          </p:cNvSpPr>
          <p:nvPr/>
        </p:nvSpPr>
        <p:spPr bwMode="auto">
          <a:xfrm>
            <a:off x="4460875" y="2709863"/>
            <a:ext cx="11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39" name="Rectangle 40"/>
          <p:cNvSpPr>
            <a:spLocks noChangeArrowheads="1"/>
          </p:cNvSpPr>
          <p:nvPr/>
        </p:nvSpPr>
        <p:spPr bwMode="auto">
          <a:xfrm>
            <a:off x="4584700" y="2709863"/>
            <a:ext cx="60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40" name="Rectangle 41"/>
          <p:cNvSpPr>
            <a:spLocks noChangeArrowheads="1"/>
          </p:cNvSpPr>
          <p:nvPr/>
        </p:nvSpPr>
        <p:spPr bwMode="auto">
          <a:xfrm>
            <a:off x="4702175" y="2717800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41" name="Rectangle 42"/>
          <p:cNvSpPr>
            <a:spLocks noChangeArrowheads="1"/>
          </p:cNvSpPr>
          <p:nvPr/>
        </p:nvSpPr>
        <p:spPr bwMode="auto">
          <a:xfrm>
            <a:off x="6388100" y="2709863"/>
            <a:ext cx="104775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6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2</a:t>
            </a:r>
            <a:endParaRPr lang="it-IT" altLang="x-none" sz="16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42" name="Rectangle 43"/>
          <p:cNvSpPr>
            <a:spLocks noChangeArrowheads="1"/>
          </p:cNvSpPr>
          <p:nvPr/>
        </p:nvSpPr>
        <p:spPr bwMode="auto">
          <a:xfrm>
            <a:off x="6510338" y="2709863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43" name="Rectangle 44"/>
          <p:cNvSpPr>
            <a:spLocks noChangeArrowheads="1"/>
          </p:cNvSpPr>
          <p:nvPr/>
        </p:nvSpPr>
        <p:spPr bwMode="auto">
          <a:xfrm>
            <a:off x="6626225" y="2717800"/>
            <a:ext cx="2493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Unipolar major depression</a:t>
            </a:r>
          </a:p>
        </p:txBody>
      </p:sp>
      <p:sp>
        <p:nvSpPr>
          <p:cNvPr id="47144" name="Rectangle 45"/>
          <p:cNvSpPr>
            <a:spLocks noChangeArrowheads="1"/>
          </p:cNvSpPr>
          <p:nvPr/>
        </p:nvSpPr>
        <p:spPr bwMode="auto">
          <a:xfrm>
            <a:off x="9201150" y="2717800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145" name="Rectangle 46"/>
          <p:cNvSpPr>
            <a:spLocks noChangeArrowheads="1"/>
          </p:cNvSpPr>
          <p:nvPr/>
        </p:nvSpPr>
        <p:spPr bwMode="auto">
          <a:xfrm>
            <a:off x="1335088" y="2970213"/>
            <a:ext cx="2722562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>
                <a:solidFill>
                  <a:srgbClr val="002060"/>
                </a:solidFill>
              </a:rPr>
              <a:t>Condition arising during the </a:t>
            </a:r>
            <a:endParaRPr lang="it-IT" altLang="x-none" sz="1800">
              <a:solidFill>
                <a:srgbClr val="002060"/>
              </a:solidFill>
            </a:endParaRPr>
          </a:p>
        </p:txBody>
      </p:sp>
      <p:sp>
        <p:nvSpPr>
          <p:cNvPr id="47146" name="Rectangle 47"/>
          <p:cNvSpPr>
            <a:spLocks noChangeArrowheads="1"/>
          </p:cNvSpPr>
          <p:nvPr/>
        </p:nvSpPr>
        <p:spPr bwMode="auto">
          <a:xfrm>
            <a:off x="1335088" y="3225800"/>
            <a:ext cx="1504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perinatal period</a:t>
            </a:r>
          </a:p>
        </p:txBody>
      </p:sp>
      <p:sp>
        <p:nvSpPr>
          <p:cNvPr id="47147" name="Rectangle 48"/>
          <p:cNvSpPr>
            <a:spLocks noChangeArrowheads="1"/>
          </p:cNvSpPr>
          <p:nvPr/>
        </p:nvSpPr>
        <p:spPr bwMode="auto">
          <a:xfrm>
            <a:off x="2855913" y="3225800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148" name="Rectangle 49"/>
          <p:cNvSpPr>
            <a:spLocks noChangeArrowheads="1"/>
          </p:cNvSpPr>
          <p:nvPr/>
        </p:nvSpPr>
        <p:spPr bwMode="auto">
          <a:xfrm>
            <a:off x="4460875" y="2962275"/>
            <a:ext cx="11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49" name="Rectangle 50"/>
          <p:cNvSpPr>
            <a:spLocks noChangeArrowheads="1"/>
          </p:cNvSpPr>
          <p:nvPr/>
        </p:nvSpPr>
        <p:spPr bwMode="auto">
          <a:xfrm>
            <a:off x="4584700" y="2962275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50" name="Rectangle 51"/>
          <p:cNvSpPr>
            <a:spLocks noChangeArrowheads="1"/>
          </p:cNvSpPr>
          <p:nvPr/>
        </p:nvSpPr>
        <p:spPr bwMode="auto">
          <a:xfrm>
            <a:off x="4702175" y="2970213"/>
            <a:ext cx="60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51" name="Rectangle 52"/>
          <p:cNvSpPr>
            <a:spLocks noChangeArrowheads="1"/>
          </p:cNvSpPr>
          <p:nvPr/>
        </p:nvSpPr>
        <p:spPr bwMode="auto">
          <a:xfrm>
            <a:off x="6388100" y="2962275"/>
            <a:ext cx="104775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6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3</a:t>
            </a:r>
            <a:endParaRPr lang="it-IT" altLang="x-none" sz="16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52" name="Rectangle 53"/>
          <p:cNvSpPr>
            <a:spLocks noChangeArrowheads="1"/>
          </p:cNvSpPr>
          <p:nvPr/>
        </p:nvSpPr>
        <p:spPr bwMode="auto">
          <a:xfrm>
            <a:off x="6510338" y="2962275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53" name="Rectangle 54"/>
          <p:cNvSpPr>
            <a:spLocks noChangeArrowheads="1"/>
          </p:cNvSpPr>
          <p:nvPr/>
        </p:nvSpPr>
        <p:spPr bwMode="auto">
          <a:xfrm>
            <a:off x="6626225" y="2970213"/>
            <a:ext cx="201453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Road traffic accidents</a:t>
            </a:r>
          </a:p>
        </p:txBody>
      </p:sp>
      <p:sp>
        <p:nvSpPr>
          <p:cNvPr id="47154" name="Rectangle 55"/>
          <p:cNvSpPr>
            <a:spLocks noChangeArrowheads="1"/>
          </p:cNvSpPr>
          <p:nvPr/>
        </p:nvSpPr>
        <p:spPr bwMode="auto">
          <a:xfrm>
            <a:off x="8750300" y="2970213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155" name="Rectangle 56"/>
          <p:cNvSpPr>
            <a:spLocks noChangeArrowheads="1"/>
          </p:cNvSpPr>
          <p:nvPr/>
        </p:nvSpPr>
        <p:spPr bwMode="auto">
          <a:xfrm>
            <a:off x="1335088" y="3481388"/>
            <a:ext cx="6191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Unipol</a:t>
            </a:r>
          </a:p>
        </p:txBody>
      </p:sp>
      <p:sp>
        <p:nvSpPr>
          <p:cNvPr id="47156" name="Rectangle 57"/>
          <p:cNvSpPr>
            <a:spLocks noChangeArrowheads="1"/>
          </p:cNvSpPr>
          <p:nvPr/>
        </p:nvSpPr>
        <p:spPr bwMode="auto">
          <a:xfrm>
            <a:off x="1958975" y="3481388"/>
            <a:ext cx="18764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ar major depression</a:t>
            </a:r>
          </a:p>
        </p:txBody>
      </p:sp>
      <p:sp>
        <p:nvSpPr>
          <p:cNvPr id="47157" name="Rectangle 58"/>
          <p:cNvSpPr>
            <a:spLocks noChangeArrowheads="1"/>
          </p:cNvSpPr>
          <p:nvPr/>
        </p:nvSpPr>
        <p:spPr bwMode="auto">
          <a:xfrm>
            <a:off x="3910013" y="3481388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158" name="Rectangle 59"/>
          <p:cNvSpPr>
            <a:spLocks noChangeArrowheads="1"/>
          </p:cNvSpPr>
          <p:nvPr/>
        </p:nvSpPr>
        <p:spPr bwMode="auto">
          <a:xfrm>
            <a:off x="4460875" y="3473450"/>
            <a:ext cx="11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59" name="Rectangle 60"/>
          <p:cNvSpPr>
            <a:spLocks noChangeArrowheads="1"/>
          </p:cNvSpPr>
          <p:nvPr/>
        </p:nvSpPr>
        <p:spPr bwMode="auto">
          <a:xfrm>
            <a:off x="4584700" y="3473450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60" name="Rectangle 61"/>
          <p:cNvSpPr>
            <a:spLocks noChangeArrowheads="1"/>
          </p:cNvSpPr>
          <p:nvPr/>
        </p:nvSpPr>
        <p:spPr bwMode="auto">
          <a:xfrm>
            <a:off x="4702175" y="3481388"/>
            <a:ext cx="60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61" name="Rectangle 62"/>
          <p:cNvSpPr>
            <a:spLocks noChangeArrowheads="1"/>
          </p:cNvSpPr>
          <p:nvPr/>
        </p:nvSpPr>
        <p:spPr bwMode="auto">
          <a:xfrm>
            <a:off x="6388100" y="3490913"/>
            <a:ext cx="11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4</a:t>
            </a:r>
            <a:endParaRPr lang="it-IT" altLang="x-none" sz="180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62" name="Rectangle 63"/>
          <p:cNvSpPr>
            <a:spLocks noChangeArrowheads="1"/>
          </p:cNvSpPr>
          <p:nvPr/>
        </p:nvSpPr>
        <p:spPr bwMode="auto">
          <a:xfrm>
            <a:off x="6510338" y="3473450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63" name="Rectangle 64"/>
          <p:cNvSpPr>
            <a:spLocks noChangeArrowheads="1"/>
          </p:cNvSpPr>
          <p:nvPr/>
        </p:nvSpPr>
        <p:spPr bwMode="auto">
          <a:xfrm>
            <a:off x="6626225" y="3481388"/>
            <a:ext cx="22987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Cerebrovascular disease</a:t>
            </a:r>
          </a:p>
        </p:txBody>
      </p:sp>
      <p:sp>
        <p:nvSpPr>
          <p:cNvPr id="47164" name="Rectangle 65"/>
          <p:cNvSpPr>
            <a:spLocks noChangeArrowheads="1"/>
          </p:cNvSpPr>
          <p:nvPr/>
        </p:nvSpPr>
        <p:spPr bwMode="auto">
          <a:xfrm>
            <a:off x="9064625" y="3481388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165" name="Rectangle 66"/>
          <p:cNvSpPr>
            <a:spLocks noChangeArrowheads="1"/>
          </p:cNvSpPr>
          <p:nvPr/>
        </p:nvSpPr>
        <p:spPr bwMode="auto">
          <a:xfrm>
            <a:off x="1343025" y="3727450"/>
            <a:ext cx="539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CVD</a:t>
            </a:r>
          </a:p>
        </p:txBody>
      </p:sp>
      <p:sp>
        <p:nvSpPr>
          <p:cNvPr id="47166" name="Rectangle 67"/>
          <p:cNvSpPr>
            <a:spLocks noChangeArrowheads="1"/>
          </p:cNvSpPr>
          <p:nvPr/>
        </p:nvSpPr>
        <p:spPr bwMode="auto">
          <a:xfrm>
            <a:off x="1906588" y="3735388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167" name="Rectangle 68"/>
          <p:cNvSpPr>
            <a:spLocks noChangeArrowheads="1"/>
          </p:cNvSpPr>
          <p:nvPr/>
        </p:nvSpPr>
        <p:spPr bwMode="auto">
          <a:xfrm>
            <a:off x="4432300" y="3727450"/>
            <a:ext cx="155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>
                <a:solidFill>
                  <a:srgbClr val="FF0000"/>
                </a:solidFill>
                <a:latin typeface="Calibri" charset="0"/>
                <a:ea typeface="Calibri" charset="0"/>
                <a:cs typeface="Calibri" charset="0"/>
              </a:rPr>
              <a:t>5</a:t>
            </a:r>
            <a:endParaRPr lang="it-IT" altLang="x-none" sz="2400">
              <a:solidFill>
                <a:srgbClr val="FF000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68" name="Rectangle 69"/>
          <p:cNvSpPr>
            <a:spLocks noChangeArrowheads="1"/>
          </p:cNvSpPr>
          <p:nvPr/>
        </p:nvSpPr>
        <p:spPr bwMode="auto">
          <a:xfrm>
            <a:off x="4584700" y="3727450"/>
            <a:ext cx="74613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1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69" name="Rectangle 70"/>
          <p:cNvSpPr>
            <a:spLocks noChangeArrowheads="1"/>
          </p:cNvSpPr>
          <p:nvPr/>
        </p:nvSpPr>
        <p:spPr bwMode="auto">
          <a:xfrm>
            <a:off x="4702175" y="3735388"/>
            <a:ext cx="60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70" name="Rectangle 71"/>
          <p:cNvSpPr>
            <a:spLocks noChangeArrowheads="1"/>
          </p:cNvSpPr>
          <p:nvPr/>
        </p:nvSpPr>
        <p:spPr bwMode="auto">
          <a:xfrm>
            <a:off x="6359525" y="3727450"/>
            <a:ext cx="147638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100" b="1">
                <a:solidFill>
                  <a:srgbClr val="002060"/>
                </a:solidFill>
              </a:rPr>
              <a:t>5</a:t>
            </a:r>
            <a:endParaRPr lang="it-IT" altLang="x-none" sz="1800">
              <a:solidFill>
                <a:srgbClr val="002060"/>
              </a:solidFill>
            </a:endParaRPr>
          </a:p>
        </p:txBody>
      </p:sp>
      <p:sp>
        <p:nvSpPr>
          <p:cNvPr id="47171" name="Rectangle 72"/>
          <p:cNvSpPr>
            <a:spLocks noChangeArrowheads="1"/>
          </p:cNvSpPr>
          <p:nvPr/>
        </p:nvSpPr>
        <p:spPr bwMode="auto">
          <a:xfrm>
            <a:off x="6510338" y="3727450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72" name="Rectangle 73"/>
          <p:cNvSpPr>
            <a:spLocks noChangeArrowheads="1"/>
          </p:cNvSpPr>
          <p:nvPr/>
        </p:nvSpPr>
        <p:spPr bwMode="auto">
          <a:xfrm>
            <a:off x="6626225" y="3735388"/>
            <a:ext cx="5349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COPD</a:t>
            </a:r>
          </a:p>
        </p:txBody>
      </p:sp>
      <p:sp>
        <p:nvSpPr>
          <p:cNvPr id="47173" name="Rectangle 74"/>
          <p:cNvSpPr>
            <a:spLocks noChangeArrowheads="1"/>
          </p:cNvSpPr>
          <p:nvPr/>
        </p:nvSpPr>
        <p:spPr bwMode="auto">
          <a:xfrm>
            <a:off x="7408863" y="3735388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174" name="Rectangle 75"/>
          <p:cNvSpPr>
            <a:spLocks noChangeArrowheads="1"/>
          </p:cNvSpPr>
          <p:nvPr/>
        </p:nvSpPr>
        <p:spPr bwMode="auto">
          <a:xfrm>
            <a:off x="1335088" y="4048125"/>
            <a:ext cx="22637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Cerebrovascular disease</a:t>
            </a:r>
          </a:p>
        </p:txBody>
      </p:sp>
      <p:sp>
        <p:nvSpPr>
          <p:cNvPr id="47175" name="Rectangle 76"/>
          <p:cNvSpPr>
            <a:spLocks noChangeArrowheads="1"/>
          </p:cNvSpPr>
          <p:nvPr/>
        </p:nvSpPr>
        <p:spPr bwMode="auto">
          <a:xfrm>
            <a:off x="3773488" y="4048125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176" name="Rectangle 77"/>
          <p:cNvSpPr>
            <a:spLocks noChangeArrowheads="1"/>
          </p:cNvSpPr>
          <p:nvPr/>
        </p:nvSpPr>
        <p:spPr bwMode="auto">
          <a:xfrm>
            <a:off x="4460875" y="4056063"/>
            <a:ext cx="12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FF0000"/>
                </a:solidFill>
              </a:rPr>
              <a:t>6</a:t>
            </a:r>
            <a:endParaRPr lang="it-IT" altLang="x-none" sz="1800">
              <a:solidFill>
                <a:srgbClr val="FF0000"/>
              </a:solidFill>
            </a:endParaRPr>
          </a:p>
        </p:txBody>
      </p:sp>
      <p:sp>
        <p:nvSpPr>
          <p:cNvPr id="47177" name="Rectangle 78"/>
          <p:cNvSpPr>
            <a:spLocks noChangeArrowheads="1"/>
          </p:cNvSpPr>
          <p:nvPr/>
        </p:nvSpPr>
        <p:spPr bwMode="auto">
          <a:xfrm>
            <a:off x="4584700" y="4040188"/>
            <a:ext cx="60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78" name="Rectangle 79"/>
          <p:cNvSpPr>
            <a:spLocks noChangeArrowheads="1"/>
          </p:cNvSpPr>
          <p:nvPr/>
        </p:nvSpPr>
        <p:spPr bwMode="auto">
          <a:xfrm>
            <a:off x="4702175" y="4048125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79" name="Rectangle 80"/>
          <p:cNvSpPr>
            <a:spLocks noChangeArrowheads="1"/>
          </p:cNvSpPr>
          <p:nvPr/>
        </p:nvSpPr>
        <p:spPr bwMode="auto">
          <a:xfrm>
            <a:off x="6388100" y="4057650"/>
            <a:ext cx="11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6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80" name="Rectangle 81"/>
          <p:cNvSpPr>
            <a:spLocks noChangeArrowheads="1"/>
          </p:cNvSpPr>
          <p:nvPr/>
        </p:nvSpPr>
        <p:spPr bwMode="auto">
          <a:xfrm>
            <a:off x="6510338" y="4040188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81" name="Rectangle 82"/>
          <p:cNvSpPr>
            <a:spLocks noChangeArrowheads="1"/>
          </p:cNvSpPr>
          <p:nvPr/>
        </p:nvSpPr>
        <p:spPr bwMode="auto">
          <a:xfrm>
            <a:off x="6626225" y="4048125"/>
            <a:ext cx="26209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Lower respiratory infections</a:t>
            </a:r>
          </a:p>
        </p:txBody>
      </p:sp>
      <p:sp>
        <p:nvSpPr>
          <p:cNvPr id="47182" name="Rectangle 83"/>
          <p:cNvSpPr>
            <a:spLocks noChangeArrowheads="1"/>
          </p:cNvSpPr>
          <p:nvPr/>
        </p:nvSpPr>
        <p:spPr bwMode="auto">
          <a:xfrm>
            <a:off x="9321800" y="4048125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183" name="Rectangle 84"/>
          <p:cNvSpPr>
            <a:spLocks noChangeArrowheads="1"/>
          </p:cNvSpPr>
          <p:nvPr/>
        </p:nvSpPr>
        <p:spPr bwMode="auto">
          <a:xfrm>
            <a:off x="1335088" y="4303713"/>
            <a:ext cx="1158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Tubercolosis</a:t>
            </a:r>
          </a:p>
        </p:txBody>
      </p:sp>
      <p:sp>
        <p:nvSpPr>
          <p:cNvPr id="47184" name="Rectangle 85"/>
          <p:cNvSpPr>
            <a:spLocks noChangeArrowheads="1"/>
          </p:cNvSpPr>
          <p:nvPr/>
        </p:nvSpPr>
        <p:spPr bwMode="auto">
          <a:xfrm>
            <a:off x="2584450" y="4303713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185" name="Rectangle 86"/>
          <p:cNvSpPr>
            <a:spLocks noChangeArrowheads="1"/>
          </p:cNvSpPr>
          <p:nvPr/>
        </p:nvSpPr>
        <p:spPr bwMode="auto">
          <a:xfrm>
            <a:off x="4460875" y="4311650"/>
            <a:ext cx="1285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</a:rPr>
              <a:t>7</a:t>
            </a:r>
            <a:endParaRPr lang="it-IT" altLang="x-none" sz="1800">
              <a:solidFill>
                <a:srgbClr val="002060"/>
              </a:solidFill>
            </a:endParaRPr>
          </a:p>
        </p:txBody>
      </p:sp>
      <p:sp>
        <p:nvSpPr>
          <p:cNvPr id="47186" name="Rectangle 87"/>
          <p:cNvSpPr>
            <a:spLocks noChangeArrowheads="1"/>
          </p:cNvSpPr>
          <p:nvPr/>
        </p:nvSpPr>
        <p:spPr bwMode="auto">
          <a:xfrm>
            <a:off x="4584700" y="4295775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87" name="Rectangle 88"/>
          <p:cNvSpPr>
            <a:spLocks noChangeArrowheads="1"/>
          </p:cNvSpPr>
          <p:nvPr/>
        </p:nvSpPr>
        <p:spPr bwMode="auto">
          <a:xfrm>
            <a:off x="4702175" y="4303713"/>
            <a:ext cx="60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88" name="Rectangle 89"/>
          <p:cNvSpPr>
            <a:spLocks noChangeArrowheads="1"/>
          </p:cNvSpPr>
          <p:nvPr/>
        </p:nvSpPr>
        <p:spPr bwMode="auto">
          <a:xfrm>
            <a:off x="6388100" y="4313238"/>
            <a:ext cx="11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7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89" name="Rectangle 90"/>
          <p:cNvSpPr>
            <a:spLocks noChangeArrowheads="1"/>
          </p:cNvSpPr>
          <p:nvPr/>
        </p:nvSpPr>
        <p:spPr bwMode="auto">
          <a:xfrm>
            <a:off x="6510338" y="4295775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90" name="Rectangle 91"/>
          <p:cNvSpPr>
            <a:spLocks noChangeArrowheads="1"/>
          </p:cNvSpPr>
          <p:nvPr/>
        </p:nvSpPr>
        <p:spPr bwMode="auto">
          <a:xfrm>
            <a:off x="6626225" y="4303713"/>
            <a:ext cx="11588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Tubercolosis</a:t>
            </a:r>
          </a:p>
        </p:txBody>
      </p:sp>
      <p:sp>
        <p:nvSpPr>
          <p:cNvPr id="47191" name="Rectangle 92"/>
          <p:cNvSpPr>
            <a:spLocks noChangeArrowheads="1"/>
          </p:cNvSpPr>
          <p:nvPr/>
        </p:nvSpPr>
        <p:spPr bwMode="auto">
          <a:xfrm>
            <a:off x="7874000" y="4303713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192" name="Rectangle 93"/>
          <p:cNvSpPr>
            <a:spLocks noChangeArrowheads="1"/>
          </p:cNvSpPr>
          <p:nvPr/>
        </p:nvSpPr>
        <p:spPr bwMode="auto">
          <a:xfrm>
            <a:off x="1335088" y="4559300"/>
            <a:ext cx="7715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Measles</a:t>
            </a:r>
          </a:p>
        </p:txBody>
      </p:sp>
      <p:sp>
        <p:nvSpPr>
          <p:cNvPr id="47193" name="Rectangle 94"/>
          <p:cNvSpPr>
            <a:spLocks noChangeArrowheads="1"/>
          </p:cNvSpPr>
          <p:nvPr/>
        </p:nvSpPr>
        <p:spPr bwMode="auto">
          <a:xfrm>
            <a:off x="2152650" y="4559300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194" name="Rectangle 95"/>
          <p:cNvSpPr>
            <a:spLocks noChangeArrowheads="1"/>
          </p:cNvSpPr>
          <p:nvPr/>
        </p:nvSpPr>
        <p:spPr bwMode="auto">
          <a:xfrm>
            <a:off x="4460875" y="4567238"/>
            <a:ext cx="11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8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95" name="Rectangle 96"/>
          <p:cNvSpPr>
            <a:spLocks noChangeArrowheads="1"/>
          </p:cNvSpPr>
          <p:nvPr/>
        </p:nvSpPr>
        <p:spPr bwMode="auto">
          <a:xfrm>
            <a:off x="4584700" y="4551363"/>
            <a:ext cx="60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96" name="Rectangle 97"/>
          <p:cNvSpPr>
            <a:spLocks noChangeArrowheads="1"/>
          </p:cNvSpPr>
          <p:nvPr/>
        </p:nvSpPr>
        <p:spPr bwMode="auto">
          <a:xfrm>
            <a:off x="4702175" y="4559300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197" name="Rectangle 98"/>
          <p:cNvSpPr>
            <a:spLocks noChangeArrowheads="1"/>
          </p:cNvSpPr>
          <p:nvPr/>
        </p:nvSpPr>
        <p:spPr bwMode="auto">
          <a:xfrm>
            <a:off x="6388100" y="4551363"/>
            <a:ext cx="11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8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98" name="Rectangle 99"/>
          <p:cNvSpPr>
            <a:spLocks noChangeArrowheads="1"/>
          </p:cNvSpPr>
          <p:nvPr/>
        </p:nvSpPr>
        <p:spPr bwMode="auto">
          <a:xfrm>
            <a:off x="6510338" y="4551363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199" name="Rectangle 100"/>
          <p:cNvSpPr>
            <a:spLocks noChangeArrowheads="1"/>
          </p:cNvSpPr>
          <p:nvPr/>
        </p:nvSpPr>
        <p:spPr bwMode="auto">
          <a:xfrm>
            <a:off x="6626225" y="4559300"/>
            <a:ext cx="3873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War</a:t>
            </a:r>
          </a:p>
        </p:txBody>
      </p:sp>
      <p:sp>
        <p:nvSpPr>
          <p:cNvPr id="47200" name="Rectangle 101"/>
          <p:cNvSpPr>
            <a:spLocks noChangeArrowheads="1"/>
          </p:cNvSpPr>
          <p:nvPr/>
        </p:nvSpPr>
        <p:spPr bwMode="auto">
          <a:xfrm>
            <a:off x="7032625" y="4559300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201" name="Rectangle 102"/>
          <p:cNvSpPr>
            <a:spLocks noChangeArrowheads="1"/>
          </p:cNvSpPr>
          <p:nvPr/>
        </p:nvSpPr>
        <p:spPr bwMode="auto">
          <a:xfrm>
            <a:off x="1335088" y="4813300"/>
            <a:ext cx="20145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Road traffic accidents</a:t>
            </a:r>
          </a:p>
        </p:txBody>
      </p:sp>
      <p:sp>
        <p:nvSpPr>
          <p:cNvPr id="47202" name="Rectangle 103"/>
          <p:cNvSpPr>
            <a:spLocks noChangeArrowheads="1"/>
          </p:cNvSpPr>
          <p:nvPr/>
        </p:nvSpPr>
        <p:spPr bwMode="auto">
          <a:xfrm>
            <a:off x="3457575" y="4813300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203" name="Rectangle 104"/>
          <p:cNvSpPr>
            <a:spLocks noChangeArrowheads="1"/>
          </p:cNvSpPr>
          <p:nvPr/>
        </p:nvSpPr>
        <p:spPr bwMode="auto">
          <a:xfrm>
            <a:off x="4460875" y="4819650"/>
            <a:ext cx="11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9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204" name="Rectangle 105"/>
          <p:cNvSpPr>
            <a:spLocks noChangeArrowheads="1"/>
          </p:cNvSpPr>
          <p:nvPr/>
        </p:nvSpPr>
        <p:spPr bwMode="auto">
          <a:xfrm>
            <a:off x="4584700" y="4803775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205" name="Rectangle 106"/>
          <p:cNvSpPr>
            <a:spLocks noChangeArrowheads="1"/>
          </p:cNvSpPr>
          <p:nvPr/>
        </p:nvSpPr>
        <p:spPr bwMode="auto">
          <a:xfrm>
            <a:off x="4702175" y="4813300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206" name="Rectangle 107"/>
          <p:cNvSpPr>
            <a:spLocks noChangeArrowheads="1"/>
          </p:cNvSpPr>
          <p:nvPr/>
        </p:nvSpPr>
        <p:spPr bwMode="auto">
          <a:xfrm>
            <a:off x="6388100" y="4803775"/>
            <a:ext cx="1174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9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207" name="Rectangle 108"/>
          <p:cNvSpPr>
            <a:spLocks noChangeArrowheads="1"/>
          </p:cNvSpPr>
          <p:nvPr/>
        </p:nvSpPr>
        <p:spPr bwMode="auto">
          <a:xfrm>
            <a:off x="6510338" y="4803775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208" name="Rectangle 109"/>
          <p:cNvSpPr>
            <a:spLocks noChangeArrowheads="1"/>
          </p:cNvSpPr>
          <p:nvPr/>
        </p:nvSpPr>
        <p:spPr bwMode="auto">
          <a:xfrm>
            <a:off x="6626225" y="4813300"/>
            <a:ext cx="17049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Diarrheal diseases</a:t>
            </a:r>
          </a:p>
        </p:txBody>
      </p:sp>
      <p:sp>
        <p:nvSpPr>
          <p:cNvPr id="47209" name="Rectangle 110"/>
          <p:cNvSpPr>
            <a:spLocks noChangeArrowheads="1"/>
          </p:cNvSpPr>
          <p:nvPr/>
        </p:nvSpPr>
        <p:spPr bwMode="auto">
          <a:xfrm>
            <a:off x="8451850" y="4813300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210" name="Rectangle 111"/>
          <p:cNvSpPr>
            <a:spLocks noChangeArrowheads="1"/>
          </p:cNvSpPr>
          <p:nvPr/>
        </p:nvSpPr>
        <p:spPr bwMode="auto">
          <a:xfrm>
            <a:off x="1335088" y="5068888"/>
            <a:ext cx="201453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Congenital anomalies</a:t>
            </a:r>
          </a:p>
        </p:txBody>
      </p:sp>
      <p:sp>
        <p:nvSpPr>
          <p:cNvPr id="47211" name="Rectangle 112"/>
          <p:cNvSpPr>
            <a:spLocks noChangeArrowheads="1"/>
          </p:cNvSpPr>
          <p:nvPr/>
        </p:nvSpPr>
        <p:spPr bwMode="auto">
          <a:xfrm>
            <a:off x="3457575" y="5068888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212" name="Rectangle 113"/>
          <p:cNvSpPr>
            <a:spLocks noChangeArrowheads="1"/>
          </p:cNvSpPr>
          <p:nvPr/>
        </p:nvSpPr>
        <p:spPr bwMode="auto">
          <a:xfrm>
            <a:off x="4333875" y="5059363"/>
            <a:ext cx="247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10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213" name="Rectangle 114"/>
          <p:cNvSpPr>
            <a:spLocks noChangeArrowheads="1"/>
          </p:cNvSpPr>
          <p:nvPr/>
        </p:nvSpPr>
        <p:spPr bwMode="auto">
          <a:xfrm>
            <a:off x="4584700" y="5059363"/>
            <a:ext cx="60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214" name="Rectangle 115"/>
          <p:cNvSpPr>
            <a:spLocks noChangeArrowheads="1"/>
          </p:cNvSpPr>
          <p:nvPr/>
        </p:nvSpPr>
        <p:spPr bwMode="auto">
          <a:xfrm>
            <a:off x="4702175" y="5068888"/>
            <a:ext cx="60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215" name="Rectangle 116"/>
          <p:cNvSpPr>
            <a:spLocks noChangeArrowheads="1"/>
          </p:cNvSpPr>
          <p:nvPr/>
        </p:nvSpPr>
        <p:spPr bwMode="auto">
          <a:xfrm>
            <a:off x="6267450" y="5059363"/>
            <a:ext cx="2333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10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216" name="Rectangle 117"/>
          <p:cNvSpPr>
            <a:spLocks noChangeArrowheads="1"/>
          </p:cNvSpPr>
          <p:nvPr/>
        </p:nvSpPr>
        <p:spPr bwMode="auto">
          <a:xfrm>
            <a:off x="6510338" y="5059363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217" name="Rectangle 118"/>
          <p:cNvSpPr>
            <a:spLocks noChangeArrowheads="1"/>
          </p:cNvSpPr>
          <p:nvPr/>
        </p:nvSpPr>
        <p:spPr bwMode="auto">
          <a:xfrm>
            <a:off x="6626225" y="5068888"/>
            <a:ext cx="333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HIV</a:t>
            </a:r>
          </a:p>
        </p:txBody>
      </p:sp>
      <p:sp>
        <p:nvSpPr>
          <p:cNvPr id="47218" name="Rectangle 119"/>
          <p:cNvSpPr>
            <a:spLocks noChangeArrowheads="1"/>
          </p:cNvSpPr>
          <p:nvPr/>
        </p:nvSpPr>
        <p:spPr bwMode="auto">
          <a:xfrm>
            <a:off x="6994525" y="5068888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219" name="Rectangle 120"/>
          <p:cNvSpPr>
            <a:spLocks noChangeArrowheads="1"/>
          </p:cNvSpPr>
          <p:nvPr/>
        </p:nvSpPr>
        <p:spPr bwMode="auto">
          <a:xfrm>
            <a:off x="1335088" y="5321300"/>
            <a:ext cx="71437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Malaria</a:t>
            </a:r>
          </a:p>
        </p:txBody>
      </p:sp>
      <p:sp>
        <p:nvSpPr>
          <p:cNvPr id="47220" name="Rectangle 121"/>
          <p:cNvSpPr>
            <a:spLocks noChangeArrowheads="1"/>
          </p:cNvSpPr>
          <p:nvPr/>
        </p:nvSpPr>
        <p:spPr bwMode="auto">
          <a:xfrm>
            <a:off x="2057400" y="5321300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221" name="Rectangle 122"/>
          <p:cNvSpPr>
            <a:spLocks noChangeArrowheads="1"/>
          </p:cNvSpPr>
          <p:nvPr/>
        </p:nvSpPr>
        <p:spPr bwMode="auto">
          <a:xfrm>
            <a:off x="4340225" y="5329238"/>
            <a:ext cx="2333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11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222" name="Rectangle 123"/>
          <p:cNvSpPr>
            <a:spLocks noChangeArrowheads="1"/>
          </p:cNvSpPr>
          <p:nvPr/>
        </p:nvSpPr>
        <p:spPr bwMode="auto">
          <a:xfrm>
            <a:off x="4584700" y="5313363"/>
            <a:ext cx="60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223" name="Rectangle 124"/>
          <p:cNvSpPr>
            <a:spLocks noChangeArrowheads="1"/>
          </p:cNvSpPr>
          <p:nvPr/>
        </p:nvSpPr>
        <p:spPr bwMode="auto">
          <a:xfrm>
            <a:off x="4702175" y="5321300"/>
            <a:ext cx="60325" cy="258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224" name="Rectangle 125"/>
          <p:cNvSpPr>
            <a:spLocks noChangeArrowheads="1"/>
          </p:cNvSpPr>
          <p:nvPr/>
        </p:nvSpPr>
        <p:spPr bwMode="auto">
          <a:xfrm>
            <a:off x="6267450" y="5313363"/>
            <a:ext cx="23177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 b="1">
                <a:solidFill>
                  <a:srgbClr val="002060"/>
                </a:solidFill>
              </a:rPr>
              <a:t>11</a:t>
            </a:r>
            <a:endParaRPr lang="it-IT" altLang="x-none" sz="1800">
              <a:solidFill>
                <a:srgbClr val="002060"/>
              </a:solidFill>
            </a:endParaRPr>
          </a:p>
        </p:txBody>
      </p:sp>
      <p:sp>
        <p:nvSpPr>
          <p:cNvPr id="47225" name="Rectangle 126"/>
          <p:cNvSpPr>
            <a:spLocks noChangeArrowheads="1"/>
          </p:cNvSpPr>
          <p:nvPr/>
        </p:nvSpPr>
        <p:spPr bwMode="auto">
          <a:xfrm>
            <a:off x="6510338" y="5313363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226" name="Rectangle 127"/>
          <p:cNvSpPr>
            <a:spLocks noChangeArrowheads="1"/>
          </p:cNvSpPr>
          <p:nvPr/>
        </p:nvSpPr>
        <p:spPr bwMode="auto">
          <a:xfrm>
            <a:off x="6626225" y="5321300"/>
            <a:ext cx="266541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Condition arising during the </a:t>
            </a:r>
          </a:p>
        </p:txBody>
      </p:sp>
      <p:sp>
        <p:nvSpPr>
          <p:cNvPr id="47227" name="Rectangle 128"/>
          <p:cNvSpPr>
            <a:spLocks noChangeArrowheads="1"/>
          </p:cNvSpPr>
          <p:nvPr/>
        </p:nvSpPr>
        <p:spPr bwMode="auto">
          <a:xfrm>
            <a:off x="6626225" y="5576888"/>
            <a:ext cx="15049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perinatal period</a:t>
            </a:r>
          </a:p>
        </p:txBody>
      </p:sp>
      <p:sp>
        <p:nvSpPr>
          <p:cNvPr id="47228" name="Rectangle 129"/>
          <p:cNvSpPr>
            <a:spLocks noChangeArrowheads="1"/>
          </p:cNvSpPr>
          <p:nvPr/>
        </p:nvSpPr>
        <p:spPr bwMode="auto">
          <a:xfrm>
            <a:off x="8145463" y="5576888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229" name="Rectangle 130"/>
          <p:cNvSpPr>
            <a:spLocks noChangeArrowheads="1"/>
          </p:cNvSpPr>
          <p:nvPr/>
        </p:nvSpPr>
        <p:spPr bwMode="auto">
          <a:xfrm>
            <a:off x="1335088" y="5830888"/>
            <a:ext cx="5349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COPD</a:t>
            </a:r>
          </a:p>
        </p:txBody>
      </p:sp>
      <p:sp>
        <p:nvSpPr>
          <p:cNvPr id="47230" name="Rectangle 131"/>
          <p:cNvSpPr>
            <a:spLocks noChangeArrowheads="1"/>
          </p:cNvSpPr>
          <p:nvPr/>
        </p:nvSpPr>
        <p:spPr bwMode="auto">
          <a:xfrm>
            <a:off x="2117725" y="5830888"/>
            <a:ext cx="52388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231" name="Rectangle 132"/>
          <p:cNvSpPr>
            <a:spLocks noChangeArrowheads="1"/>
          </p:cNvSpPr>
          <p:nvPr/>
        </p:nvSpPr>
        <p:spPr bwMode="auto">
          <a:xfrm>
            <a:off x="4311650" y="5838825"/>
            <a:ext cx="2333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232" name="Rectangle 133"/>
          <p:cNvSpPr>
            <a:spLocks noChangeArrowheads="1"/>
          </p:cNvSpPr>
          <p:nvPr/>
        </p:nvSpPr>
        <p:spPr bwMode="auto">
          <a:xfrm>
            <a:off x="4554538" y="5822950"/>
            <a:ext cx="74612" cy="320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100" b="1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233" name="Rectangle 134"/>
          <p:cNvSpPr>
            <a:spLocks noChangeArrowheads="1"/>
          </p:cNvSpPr>
          <p:nvPr/>
        </p:nvSpPr>
        <p:spPr bwMode="auto">
          <a:xfrm>
            <a:off x="4702175" y="5830888"/>
            <a:ext cx="60325" cy="258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700">
                <a:solidFill>
                  <a:srgbClr val="0000FF"/>
                </a:solidFill>
              </a:rPr>
              <a:t> </a:t>
            </a:r>
            <a:endParaRPr lang="it-IT" altLang="x-none" sz="1800"/>
          </a:p>
        </p:txBody>
      </p:sp>
      <p:sp>
        <p:nvSpPr>
          <p:cNvPr id="47234" name="Rectangle 135"/>
          <p:cNvSpPr>
            <a:spLocks noChangeArrowheads="1"/>
          </p:cNvSpPr>
          <p:nvPr/>
        </p:nvSpPr>
        <p:spPr bwMode="auto">
          <a:xfrm>
            <a:off x="6267450" y="5822950"/>
            <a:ext cx="2333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12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235" name="Rectangle 136"/>
          <p:cNvSpPr>
            <a:spLocks noChangeArrowheads="1"/>
          </p:cNvSpPr>
          <p:nvPr/>
        </p:nvSpPr>
        <p:spPr bwMode="auto">
          <a:xfrm>
            <a:off x="6510338" y="5822950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altLang="x-none" sz="1800">
              <a:solidFill>
                <a:srgbClr val="002060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236" name="Rectangle 137"/>
          <p:cNvSpPr>
            <a:spLocks noChangeArrowheads="1"/>
          </p:cNvSpPr>
          <p:nvPr/>
        </p:nvSpPr>
        <p:spPr bwMode="auto">
          <a:xfrm>
            <a:off x="6626225" y="5830888"/>
            <a:ext cx="809625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Violence</a:t>
            </a:r>
          </a:p>
        </p:txBody>
      </p:sp>
      <p:sp>
        <p:nvSpPr>
          <p:cNvPr id="47237" name="Rectangle 138"/>
          <p:cNvSpPr>
            <a:spLocks noChangeArrowheads="1"/>
          </p:cNvSpPr>
          <p:nvPr/>
        </p:nvSpPr>
        <p:spPr bwMode="auto">
          <a:xfrm>
            <a:off x="7472363" y="5830888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47238" name="Rectangle 139"/>
          <p:cNvSpPr>
            <a:spLocks noChangeArrowheads="1"/>
          </p:cNvSpPr>
          <p:nvPr/>
        </p:nvSpPr>
        <p:spPr bwMode="auto">
          <a:xfrm>
            <a:off x="1335088" y="6137275"/>
            <a:ext cx="523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800">
                <a:solidFill>
                  <a:srgbClr val="0000FF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endParaRPr lang="it-IT" altLang="x-none" sz="1800"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47239" name="Freeform 140"/>
          <p:cNvSpPr>
            <a:spLocks noEditPoints="1"/>
          </p:cNvSpPr>
          <p:nvPr/>
        </p:nvSpPr>
        <p:spPr bwMode="auto">
          <a:xfrm>
            <a:off x="4633913" y="2463800"/>
            <a:ext cx="1603375" cy="1730375"/>
          </a:xfrm>
          <a:custGeom>
            <a:avLst/>
            <a:gdLst>
              <a:gd name="T0" fmla="*/ 2147483646 w 897"/>
              <a:gd name="T1" fmla="*/ 0 h 1090"/>
              <a:gd name="T2" fmla="*/ 2147483646 w 897"/>
              <a:gd name="T3" fmla="*/ 2147483646 h 1090"/>
              <a:gd name="T4" fmla="*/ 2147483646 w 897"/>
              <a:gd name="T5" fmla="*/ 2147483646 h 1090"/>
              <a:gd name="T6" fmla="*/ 0 w 897"/>
              <a:gd name="T7" fmla="*/ 2147483646 h 1090"/>
              <a:gd name="T8" fmla="*/ 2147483646 w 897"/>
              <a:gd name="T9" fmla="*/ 0 h 1090"/>
              <a:gd name="T10" fmla="*/ 2147483646 w 897"/>
              <a:gd name="T11" fmla="*/ 2147483646 h 1090"/>
              <a:gd name="T12" fmla="*/ 2147483646 w 897"/>
              <a:gd name="T13" fmla="*/ 2147483646 h 1090"/>
              <a:gd name="T14" fmla="*/ 2147483646 w 897"/>
              <a:gd name="T15" fmla="*/ 2147483646 h 1090"/>
              <a:gd name="T16" fmla="*/ 2147483646 w 897"/>
              <a:gd name="T17" fmla="*/ 2147483646 h 109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97" h="1090">
                <a:moveTo>
                  <a:pt x="16" y="0"/>
                </a:moveTo>
                <a:lnTo>
                  <a:pt x="869" y="1037"/>
                </a:lnTo>
                <a:lnTo>
                  <a:pt x="853" y="1054"/>
                </a:lnTo>
                <a:lnTo>
                  <a:pt x="0" y="16"/>
                </a:lnTo>
                <a:lnTo>
                  <a:pt x="16" y="0"/>
                </a:lnTo>
                <a:close/>
                <a:moveTo>
                  <a:pt x="877" y="1012"/>
                </a:moveTo>
                <a:lnTo>
                  <a:pt x="897" y="1090"/>
                </a:lnTo>
                <a:lnTo>
                  <a:pt x="830" y="1061"/>
                </a:lnTo>
                <a:lnTo>
                  <a:pt x="877" y="1012"/>
                </a:lnTo>
                <a:close/>
              </a:path>
            </a:pathLst>
          </a:custGeom>
          <a:solidFill>
            <a:srgbClr val="0000FF"/>
          </a:solidFill>
          <a:ln w="1588" cap="flat">
            <a:solidFill>
              <a:srgbClr val="00206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240" name="Freeform 141"/>
          <p:cNvSpPr>
            <a:spLocks noEditPoints="1"/>
          </p:cNvSpPr>
          <p:nvPr/>
        </p:nvSpPr>
        <p:spPr bwMode="auto">
          <a:xfrm>
            <a:off x="4627563" y="2757488"/>
            <a:ext cx="1609725" cy="2222500"/>
          </a:xfrm>
          <a:custGeom>
            <a:avLst/>
            <a:gdLst>
              <a:gd name="T0" fmla="*/ 2147483646 w 901"/>
              <a:gd name="T1" fmla="*/ 0 h 1400"/>
              <a:gd name="T2" fmla="*/ 2147483646 w 901"/>
              <a:gd name="T3" fmla="*/ 2147483646 h 1400"/>
              <a:gd name="T4" fmla="*/ 2147483646 w 901"/>
              <a:gd name="T5" fmla="*/ 2147483646 h 1400"/>
              <a:gd name="T6" fmla="*/ 0 w 901"/>
              <a:gd name="T7" fmla="*/ 2147483646 h 1400"/>
              <a:gd name="T8" fmla="*/ 2147483646 w 901"/>
              <a:gd name="T9" fmla="*/ 0 h 1400"/>
              <a:gd name="T10" fmla="*/ 2147483646 w 901"/>
              <a:gd name="T11" fmla="*/ 2147483646 h 1400"/>
              <a:gd name="T12" fmla="*/ 2147483646 w 901"/>
              <a:gd name="T13" fmla="*/ 2147483646 h 1400"/>
              <a:gd name="T14" fmla="*/ 2147483646 w 901"/>
              <a:gd name="T15" fmla="*/ 2147483646 h 1400"/>
              <a:gd name="T16" fmla="*/ 2147483646 w 901"/>
              <a:gd name="T17" fmla="*/ 2147483646 h 14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01" h="1400">
                <a:moveTo>
                  <a:pt x="23" y="0"/>
                </a:moveTo>
                <a:lnTo>
                  <a:pt x="871" y="1325"/>
                </a:lnTo>
                <a:lnTo>
                  <a:pt x="848" y="1344"/>
                </a:lnTo>
                <a:lnTo>
                  <a:pt x="0" y="19"/>
                </a:lnTo>
                <a:lnTo>
                  <a:pt x="23" y="0"/>
                </a:lnTo>
                <a:close/>
                <a:moveTo>
                  <a:pt x="886" y="1293"/>
                </a:moveTo>
                <a:lnTo>
                  <a:pt x="901" y="1400"/>
                </a:lnTo>
                <a:lnTo>
                  <a:pt x="816" y="1350"/>
                </a:lnTo>
                <a:lnTo>
                  <a:pt x="886" y="1293"/>
                </a:lnTo>
                <a:close/>
              </a:path>
            </a:pathLst>
          </a:custGeom>
          <a:solidFill>
            <a:srgbClr val="0000FF"/>
          </a:solidFill>
          <a:ln w="1588" cap="flat">
            <a:solidFill>
              <a:srgbClr val="00206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241" name="Freeform 142"/>
          <p:cNvSpPr>
            <a:spLocks noEditPoints="1"/>
          </p:cNvSpPr>
          <p:nvPr/>
        </p:nvSpPr>
        <p:spPr bwMode="auto">
          <a:xfrm>
            <a:off x="4635500" y="3135313"/>
            <a:ext cx="1609725" cy="2466975"/>
          </a:xfrm>
          <a:custGeom>
            <a:avLst/>
            <a:gdLst>
              <a:gd name="T0" fmla="*/ 2147483646 w 901"/>
              <a:gd name="T1" fmla="*/ 0 h 1554"/>
              <a:gd name="T2" fmla="*/ 2147483646 w 901"/>
              <a:gd name="T3" fmla="*/ 2147483646 h 1554"/>
              <a:gd name="T4" fmla="*/ 2147483646 w 901"/>
              <a:gd name="T5" fmla="*/ 2147483646 h 1554"/>
              <a:gd name="T6" fmla="*/ 0 w 901"/>
              <a:gd name="T7" fmla="*/ 2147483646 h 1554"/>
              <a:gd name="T8" fmla="*/ 2147483646 w 901"/>
              <a:gd name="T9" fmla="*/ 0 h 1554"/>
              <a:gd name="T10" fmla="*/ 2147483646 w 901"/>
              <a:gd name="T11" fmla="*/ 2147483646 h 1554"/>
              <a:gd name="T12" fmla="*/ 2147483646 w 901"/>
              <a:gd name="T13" fmla="*/ 2147483646 h 1554"/>
              <a:gd name="T14" fmla="*/ 2147483646 w 901"/>
              <a:gd name="T15" fmla="*/ 2147483646 h 1554"/>
              <a:gd name="T16" fmla="*/ 2147483646 w 901"/>
              <a:gd name="T17" fmla="*/ 2147483646 h 1554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01" h="1554">
                <a:moveTo>
                  <a:pt x="24" y="0"/>
                </a:moveTo>
                <a:lnTo>
                  <a:pt x="874" y="1477"/>
                </a:lnTo>
                <a:lnTo>
                  <a:pt x="850" y="1495"/>
                </a:lnTo>
                <a:lnTo>
                  <a:pt x="0" y="17"/>
                </a:lnTo>
                <a:lnTo>
                  <a:pt x="24" y="0"/>
                </a:lnTo>
                <a:close/>
                <a:moveTo>
                  <a:pt x="890" y="1446"/>
                </a:moveTo>
                <a:lnTo>
                  <a:pt x="901" y="1554"/>
                </a:lnTo>
                <a:lnTo>
                  <a:pt x="819" y="1499"/>
                </a:lnTo>
                <a:lnTo>
                  <a:pt x="890" y="1446"/>
                </a:lnTo>
                <a:close/>
              </a:path>
            </a:pathLst>
          </a:custGeom>
          <a:solidFill>
            <a:srgbClr val="0000FF"/>
          </a:solidFill>
          <a:ln w="1588" cap="flat">
            <a:solidFill>
              <a:srgbClr val="00206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242" name="Freeform 143"/>
          <p:cNvSpPr>
            <a:spLocks noEditPoints="1"/>
          </p:cNvSpPr>
          <p:nvPr/>
        </p:nvSpPr>
        <p:spPr bwMode="auto">
          <a:xfrm>
            <a:off x="4711700" y="2813050"/>
            <a:ext cx="1601788" cy="881063"/>
          </a:xfrm>
          <a:custGeom>
            <a:avLst/>
            <a:gdLst>
              <a:gd name="T0" fmla="*/ 0 w 896"/>
              <a:gd name="T1" fmla="*/ 2147483646 h 555"/>
              <a:gd name="T2" fmla="*/ 2147483646 w 896"/>
              <a:gd name="T3" fmla="*/ 2147483646 h 555"/>
              <a:gd name="T4" fmla="*/ 2147483646 w 896"/>
              <a:gd name="T5" fmla="*/ 2147483646 h 555"/>
              <a:gd name="T6" fmla="*/ 2147483646 w 896"/>
              <a:gd name="T7" fmla="*/ 2147483646 h 555"/>
              <a:gd name="T8" fmla="*/ 0 w 896"/>
              <a:gd name="T9" fmla="*/ 2147483646 h 555"/>
              <a:gd name="T10" fmla="*/ 2147483646 w 896"/>
              <a:gd name="T11" fmla="*/ 2147483646 h 555"/>
              <a:gd name="T12" fmla="*/ 2147483646 w 896"/>
              <a:gd name="T13" fmla="*/ 0 h 555"/>
              <a:gd name="T14" fmla="*/ 2147483646 w 896"/>
              <a:gd name="T15" fmla="*/ 2147483646 h 555"/>
              <a:gd name="T16" fmla="*/ 2147483646 w 896"/>
              <a:gd name="T17" fmla="*/ 2147483646 h 555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96" h="555">
                <a:moveTo>
                  <a:pt x="0" y="527"/>
                </a:moveTo>
                <a:lnTo>
                  <a:pt x="827" y="24"/>
                </a:lnTo>
                <a:lnTo>
                  <a:pt x="840" y="53"/>
                </a:lnTo>
                <a:lnTo>
                  <a:pt x="13" y="555"/>
                </a:lnTo>
                <a:lnTo>
                  <a:pt x="0" y="527"/>
                </a:lnTo>
                <a:close/>
                <a:moveTo>
                  <a:pt x="800" y="3"/>
                </a:moveTo>
                <a:lnTo>
                  <a:pt x="896" y="0"/>
                </a:lnTo>
                <a:lnTo>
                  <a:pt x="841" y="89"/>
                </a:lnTo>
                <a:lnTo>
                  <a:pt x="800" y="3"/>
                </a:lnTo>
                <a:close/>
              </a:path>
            </a:pathLst>
          </a:custGeom>
          <a:solidFill>
            <a:srgbClr val="0000FF"/>
          </a:solidFill>
          <a:ln w="1588" cap="flat">
            <a:solidFill>
              <a:srgbClr val="00206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243" name="Freeform 144"/>
          <p:cNvSpPr>
            <a:spLocks noEditPoints="1"/>
          </p:cNvSpPr>
          <p:nvPr/>
        </p:nvSpPr>
        <p:spPr bwMode="auto">
          <a:xfrm>
            <a:off x="4656138" y="2611438"/>
            <a:ext cx="1606550" cy="1368425"/>
          </a:xfrm>
          <a:custGeom>
            <a:avLst/>
            <a:gdLst>
              <a:gd name="T0" fmla="*/ 0 w 899"/>
              <a:gd name="T1" fmla="*/ 2147483646 h 862"/>
              <a:gd name="T2" fmla="*/ 2147483646 w 899"/>
              <a:gd name="T3" fmla="*/ 2147483646 h 862"/>
              <a:gd name="T4" fmla="*/ 2147483646 w 899"/>
              <a:gd name="T5" fmla="*/ 2147483646 h 862"/>
              <a:gd name="T6" fmla="*/ 2147483646 w 899"/>
              <a:gd name="T7" fmla="*/ 2147483646 h 862"/>
              <a:gd name="T8" fmla="*/ 0 w 899"/>
              <a:gd name="T9" fmla="*/ 2147483646 h 862"/>
              <a:gd name="T10" fmla="*/ 2147483646 w 899"/>
              <a:gd name="T11" fmla="*/ 2147483646 h 862"/>
              <a:gd name="T12" fmla="*/ 2147483646 w 899"/>
              <a:gd name="T13" fmla="*/ 0 h 862"/>
              <a:gd name="T14" fmla="*/ 2147483646 w 899"/>
              <a:gd name="T15" fmla="*/ 2147483646 h 862"/>
              <a:gd name="T16" fmla="*/ 2147483646 w 899"/>
              <a:gd name="T17" fmla="*/ 2147483646 h 862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99" h="862">
                <a:moveTo>
                  <a:pt x="0" y="838"/>
                </a:moveTo>
                <a:lnTo>
                  <a:pt x="835" y="40"/>
                </a:lnTo>
                <a:lnTo>
                  <a:pt x="854" y="64"/>
                </a:lnTo>
                <a:lnTo>
                  <a:pt x="19" y="862"/>
                </a:lnTo>
                <a:lnTo>
                  <a:pt x="0" y="838"/>
                </a:lnTo>
                <a:close/>
                <a:moveTo>
                  <a:pt x="806" y="26"/>
                </a:moveTo>
                <a:lnTo>
                  <a:pt x="899" y="0"/>
                </a:lnTo>
                <a:lnTo>
                  <a:pt x="861" y="99"/>
                </a:lnTo>
                <a:lnTo>
                  <a:pt x="806" y="26"/>
                </a:lnTo>
                <a:close/>
              </a:path>
            </a:pathLst>
          </a:custGeom>
          <a:solidFill>
            <a:srgbClr val="FF0000"/>
          </a:solidFill>
          <a:ln w="38100" cap="flat">
            <a:solidFill>
              <a:srgbClr val="FF000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244" name="Freeform 146"/>
          <p:cNvSpPr>
            <a:spLocks noEditPoints="1"/>
          </p:cNvSpPr>
          <p:nvPr/>
        </p:nvSpPr>
        <p:spPr bwMode="auto">
          <a:xfrm>
            <a:off x="4654550" y="4310063"/>
            <a:ext cx="1466850" cy="152400"/>
          </a:xfrm>
          <a:custGeom>
            <a:avLst/>
            <a:gdLst>
              <a:gd name="T0" fmla="*/ 0 w 821"/>
              <a:gd name="T1" fmla="*/ 2147483646 h 96"/>
              <a:gd name="T2" fmla="*/ 2147483646 w 821"/>
              <a:gd name="T3" fmla="*/ 2147483646 h 96"/>
              <a:gd name="T4" fmla="*/ 2147483646 w 821"/>
              <a:gd name="T5" fmla="*/ 2147483646 h 96"/>
              <a:gd name="T6" fmla="*/ 0 w 821"/>
              <a:gd name="T7" fmla="*/ 2147483646 h 96"/>
              <a:gd name="T8" fmla="*/ 0 w 821"/>
              <a:gd name="T9" fmla="*/ 2147483646 h 96"/>
              <a:gd name="T10" fmla="*/ 2147483646 w 821"/>
              <a:gd name="T11" fmla="*/ 0 h 96"/>
              <a:gd name="T12" fmla="*/ 2147483646 w 821"/>
              <a:gd name="T13" fmla="*/ 2147483646 h 96"/>
              <a:gd name="T14" fmla="*/ 2147483646 w 821"/>
              <a:gd name="T15" fmla="*/ 2147483646 h 96"/>
              <a:gd name="T16" fmla="*/ 2147483646 w 821"/>
              <a:gd name="T17" fmla="*/ 0 h 9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821" h="96">
                <a:moveTo>
                  <a:pt x="0" y="32"/>
                </a:moveTo>
                <a:lnTo>
                  <a:pt x="749" y="32"/>
                </a:lnTo>
                <a:lnTo>
                  <a:pt x="749" y="64"/>
                </a:lnTo>
                <a:lnTo>
                  <a:pt x="0" y="64"/>
                </a:lnTo>
                <a:lnTo>
                  <a:pt x="0" y="32"/>
                </a:lnTo>
                <a:close/>
                <a:moveTo>
                  <a:pt x="735" y="0"/>
                </a:moveTo>
                <a:lnTo>
                  <a:pt x="821" y="48"/>
                </a:lnTo>
                <a:lnTo>
                  <a:pt x="735" y="96"/>
                </a:lnTo>
                <a:lnTo>
                  <a:pt x="735" y="0"/>
                </a:lnTo>
                <a:close/>
              </a:path>
            </a:pathLst>
          </a:custGeom>
          <a:solidFill>
            <a:srgbClr val="0000FF"/>
          </a:solidFill>
          <a:ln w="1588" cap="flat">
            <a:solidFill>
              <a:srgbClr val="00206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47245" name="Freeform 147"/>
          <p:cNvSpPr>
            <a:spLocks noEditPoints="1"/>
          </p:cNvSpPr>
          <p:nvPr/>
        </p:nvSpPr>
        <p:spPr bwMode="auto">
          <a:xfrm>
            <a:off x="4627563" y="3838575"/>
            <a:ext cx="1609725" cy="2100263"/>
          </a:xfrm>
          <a:custGeom>
            <a:avLst/>
            <a:gdLst>
              <a:gd name="T0" fmla="*/ 0 w 901"/>
              <a:gd name="T1" fmla="*/ 2147483646 h 1323"/>
              <a:gd name="T2" fmla="*/ 2147483646 w 901"/>
              <a:gd name="T3" fmla="*/ 2147483646 h 1323"/>
              <a:gd name="T4" fmla="*/ 2147483646 w 901"/>
              <a:gd name="T5" fmla="*/ 2147483646 h 1323"/>
              <a:gd name="T6" fmla="*/ 2147483646 w 901"/>
              <a:gd name="T7" fmla="*/ 2147483646 h 1323"/>
              <a:gd name="T8" fmla="*/ 0 w 901"/>
              <a:gd name="T9" fmla="*/ 2147483646 h 1323"/>
              <a:gd name="T10" fmla="*/ 2147483646 w 901"/>
              <a:gd name="T11" fmla="*/ 2147483646 h 1323"/>
              <a:gd name="T12" fmla="*/ 2147483646 w 901"/>
              <a:gd name="T13" fmla="*/ 0 h 1323"/>
              <a:gd name="T14" fmla="*/ 2147483646 w 901"/>
              <a:gd name="T15" fmla="*/ 2147483646 h 1323"/>
              <a:gd name="T16" fmla="*/ 2147483646 w 901"/>
              <a:gd name="T17" fmla="*/ 2147483646 h 1323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0" t="0" r="r" b="b"/>
            <a:pathLst>
              <a:path w="901" h="1323">
                <a:moveTo>
                  <a:pt x="0" y="1304"/>
                </a:moveTo>
                <a:lnTo>
                  <a:pt x="846" y="54"/>
                </a:lnTo>
                <a:lnTo>
                  <a:pt x="869" y="74"/>
                </a:lnTo>
                <a:lnTo>
                  <a:pt x="23" y="1323"/>
                </a:lnTo>
                <a:lnTo>
                  <a:pt x="0" y="1304"/>
                </a:lnTo>
                <a:close/>
                <a:moveTo>
                  <a:pt x="815" y="47"/>
                </a:moveTo>
                <a:lnTo>
                  <a:pt x="901" y="0"/>
                </a:lnTo>
                <a:lnTo>
                  <a:pt x="883" y="106"/>
                </a:lnTo>
                <a:lnTo>
                  <a:pt x="815" y="47"/>
                </a:lnTo>
                <a:close/>
              </a:path>
            </a:pathLst>
          </a:custGeom>
          <a:solidFill>
            <a:srgbClr val="0000FF"/>
          </a:solidFill>
          <a:ln w="1588" cap="flat">
            <a:solidFill>
              <a:srgbClr val="002060"/>
            </a:solidFill>
            <a:prstDash val="solid"/>
            <a:bevel/>
            <a:headEnd/>
            <a:tailEnd/>
          </a:ln>
        </p:spPr>
        <p:txBody>
          <a:bodyPr/>
          <a:lstStyle/>
          <a:p>
            <a:endParaRPr lang="it-IT"/>
          </a:p>
        </p:txBody>
      </p:sp>
      <p:sp>
        <p:nvSpPr>
          <p:cNvPr id="146" name="Line 2"/>
          <p:cNvSpPr>
            <a:spLocks noChangeShapeType="1"/>
          </p:cNvSpPr>
          <p:nvPr/>
        </p:nvSpPr>
        <p:spPr bwMode="auto">
          <a:xfrm>
            <a:off x="174625" y="1268413"/>
            <a:ext cx="977265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cxnSp>
        <p:nvCxnSpPr>
          <p:cNvPr id="3" name="Connettore 2 2"/>
          <p:cNvCxnSpPr/>
          <p:nvPr/>
        </p:nvCxnSpPr>
        <p:spPr>
          <a:xfrm flipV="1">
            <a:off x="4724400" y="3656013"/>
            <a:ext cx="1522413" cy="509587"/>
          </a:xfrm>
          <a:prstGeom prst="straightConnector1">
            <a:avLst/>
          </a:prstGeom>
          <a:ln w="571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71965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ttangolo 3"/>
          <p:cNvSpPr>
            <a:spLocks noChangeArrowheads="1"/>
          </p:cNvSpPr>
          <p:nvPr/>
        </p:nvSpPr>
        <p:spPr bwMode="auto">
          <a:xfrm>
            <a:off x="5029200" y="3244850"/>
            <a:ext cx="2286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mr-IN" altLang="x-none" sz="1800" baseline="30000">
                <a:solidFill>
                  <a:srgbClr val="BE0004"/>
                </a:solidFill>
                <a:latin typeface="Helvetica" charset="0"/>
              </a:rPr>
              <a:t> </a:t>
            </a:r>
            <a:endParaRPr lang="it-IT" altLang="x-none" sz="1800"/>
          </a:p>
        </p:txBody>
      </p:sp>
      <p:sp>
        <p:nvSpPr>
          <p:cNvPr id="49154" name="CasellaDiTesto 6"/>
          <p:cNvSpPr txBox="1">
            <a:spLocks noChangeArrowheads="1"/>
          </p:cNvSpPr>
          <p:nvPr/>
        </p:nvSpPr>
        <p:spPr bwMode="auto">
          <a:xfrm flipH="1">
            <a:off x="0" y="188913"/>
            <a:ext cx="10287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28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Epidemiology of Cardiovascular Diseases                                                                 </a:t>
            </a:r>
            <a:r>
              <a:rPr lang="it-IT" altLang="x-none" sz="2000" b="1" i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2015 Age-standardized Prevalent Cases of CVD Causes</a:t>
            </a:r>
          </a:p>
        </p:txBody>
      </p:sp>
      <p:sp>
        <p:nvSpPr>
          <p:cNvPr id="12" name="Line 2"/>
          <p:cNvSpPr>
            <a:spLocks noChangeShapeType="1"/>
          </p:cNvSpPr>
          <p:nvPr/>
        </p:nvSpPr>
        <p:spPr bwMode="auto">
          <a:xfrm>
            <a:off x="211138" y="1268413"/>
            <a:ext cx="977265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11" name="Freccia destra 10"/>
          <p:cNvSpPr/>
          <p:nvPr/>
        </p:nvSpPr>
        <p:spPr>
          <a:xfrm>
            <a:off x="3775075" y="1674813"/>
            <a:ext cx="215900" cy="241300"/>
          </a:xfrm>
          <a:prstGeom prst="rightArrow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49157" name="Gruppo 21"/>
          <p:cNvGrpSpPr>
            <a:grpSpLocks/>
          </p:cNvGrpSpPr>
          <p:nvPr/>
        </p:nvGrpSpPr>
        <p:grpSpPr bwMode="auto">
          <a:xfrm>
            <a:off x="381000" y="984250"/>
            <a:ext cx="8585200" cy="6067425"/>
            <a:chOff x="1036982" y="867418"/>
            <a:chExt cx="8585250" cy="6066774"/>
          </a:xfrm>
        </p:grpSpPr>
        <p:pic>
          <p:nvPicPr>
            <p:cNvPr id="49168" name="Immagine 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6982" y="867418"/>
              <a:ext cx="8585250" cy="60667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1" name="Ovale 20"/>
            <p:cNvSpPr/>
            <p:nvPr/>
          </p:nvSpPr>
          <p:spPr>
            <a:xfrm>
              <a:off x="3343633" y="1675369"/>
              <a:ext cx="287339" cy="169844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sp>
        <p:nvSpPr>
          <p:cNvPr id="49158" name="CasellaDiTesto 1"/>
          <p:cNvSpPr txBox="1">
            <a:spLocks noChangeArrowheads="1"/>
          </p:cNvSpPr>
          <p:nvPr/>
        </p:nvSpPr>
        <p:spPr bwMode="auto">
          <a:xfrm>
            <a:off x="6861175" y="1962150"/>
            <a:ext cx="2451100" cy="35734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sp>
        <p:nvSpPr>
          <p:cNvPr id="49159" name="CasellaDiTesto 17"/>
          <p:cNvSpPr txBox="1">
            <a:spLocks noChangeArrowheads="1"/>
          </p:cNvSpPr>
          <p:nvPr/>
        </p:nvSpPr>
        <p:spPr bwMode="auto">
          <a:xfrm>
            <a:off x="6850063" y="3484563"/>
            <a:ext cx="297338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000" b="1" dirty="0">
                <a:solidFill>
                  <a:srgbClr val="FF0000"/>
                </a:solidFill>
              </a:rPr>
              <a:t>CAD+PAD ≥ 70% CVD</a:t>
            </a:r>
          </a:p>
        </p:txBody>
      </p:sp>
      <p:sp>
        <p:nvSpPr>
          <p:cNvPr id="49160" name="CasellaDiTesto 16"/>
          <p:cNvSpPr txBox="1">
            <a:spLocks noChangeArrowheads="1"/>
          </p:cNvSpPr>
          <p:nvPr/>
        </p:nvSpPr>
        <p:spPr bwMode="auto">
          <a:xfrm flipH="1">
            <a:off x="7027863" y="6308725"/>
            <a:ext cx="29559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600" i="1">
                <a:latin typeface="Calibri" charset="0"/>
                <a:ea typeface="Calibri" charset="0"/>
                <a:cs typeface="Calibri" charset="0"/>
              </a:rPr>
              <a:t>Roth GA et AL JACC 2017;70:1-25</a:t>
            </a:r>
          </a:p>
        </p:txBody>
      </p:sp>
      <p:sp>
        <p:nvSpPr>
          <p:cNvPr id="2" name="Ovale 1"/>
          <p:cNvSpPr/>
          <p:nvPr/>
        </p:nvSpPr>
        <p:spPr>
          <a:xfrm rot="2286596">
            <a:off x="1376363" y="5091113"/>
            <a:ext cx="276225" cy="6985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grpSp>
        <p:nvGrpSpPr>
          <p:cNvPr id="49162" name="Gruppo 4"/>
          <p:cNvGrpSpPr>
            <a:grpSpLocks/>
          </p:cNvGrpSpPr>
          <p:nvPr/>
        </p:nvGrpSpPr>
        <p:grpSpPr bwMode="auto">
          <a:xfrm>
            <a:off x="1758950" y="2402843"/>
            <a:ext cx="1333500" cy="369887"/>
            <a:chOff x="1832148" y="2389724"/>
            <a:chExt cx="1332875" cy="369332"/>
          </a:xfrm>
        </p:grpSpPr>
        <p:sp>
          <p:nvSpPr>
            <p:cNvPr id="49166" name="CasellaDiTesto 2"/>
            <p:cNvSpPr txBox="1">
              <a:spLocks noChangeArrowheads="1"/>
            </p:cNvSpPr>
            <p:nvPr/>
          </p:nvSpPr>
          <p:spPr bwMode="auto">
            <a:xfrm>
              <a:off x="2480220" y="2389724"/>
              <a:ext cx="68480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800" b="1">
                  <a:solidFill>
                    <a:srgbClr val="FF0000"/>
                  </a:solidFill>
                </a:rPr>
                <a:t>CAD</a:t>
              </a:r>
            </a:p>
          </p:txBody>
        </p:sp>
        <p:sp>
          <p:nvSpPr>
            <p:cNvPr id="22" name="Freccia sinistra 21"/>
            <p:cNvSpPr/>
            <p:nvPr/>
          </p:nvSpPr>
          <p:spPr bwMode="auto">
            <a:xfrm>
              <a:off x="1832148" y="2421426"/>
              <a:ext cx="645810" cy="298002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49163" name="Gruppo 27"/>
          <p:cNvGrpSpPr>
            <a:grpSpLocks/>
          </p:cNvGrpSpPr>
          <p:nvPr/>
        </p:nvGrpSpPr>
        <p:grpSpPr bwMode="auto">
          <a:xfrm>
            <a:off x="1789113" y="3789363"/>
            <a:ext cx="1303337" cy="368300"/>
            <a:chOff x="1832148" y="2389724"/>
            <a:chExt cx="1302995" cy="369332"/>
          </a:xfrm>
        </p:grpSpPr>
        <p:sp>
          <p:nvSpPr>
            <p:cNvPr id="49164" name="CasellaDiTesto 28"/>
            <p:cNvSpPr txBox="1">
              <a:spLocks noChangeArrowheads="1"/>
            </p:cNvSpPr>
            <p:nvPr/>
          </p:nvSpPr>
          <p:spPr bwMode="auto">
            <a:xfrm>
              <a:off x="2480220" y="2389724"/>
              <a:ext cx="654923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800" b="1">
                  <a:solidFill>
                    <a:srgbClr val="FF0000"/>
                  </a:solidFill>
                </a:rPr>
                <a:t>PAD</a:t>
              </a:r>
            </a:p>
          </p:txBody>
        </p:sp>
        <p:sp>
          <p:nvSpPr>
            <p:cNvPr id="30" name="Freccia sinistra 29"/>
            <p:cNvSpPr/>
            <p:nvPr/>
          </p:nvSpPr>
          <p:spPr bwMode="auto">
            <a:xfrm>
              <a:off x="1832148" y="2421563"/>
              <a:ext cx="645942" cy="297694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  <p:grpSp>
        <p:nvGrpSpPr>
          <p:cNvPr id="19" name="Gruppo 4"/>
          <p:cNvGrpSpPr>
            <a:grpSpLocks/>
          </p:cNvGrpSpPr>
          <p:nvPr/>
        </p:nvGrpSpPr>
        <p:grpSpPr bwMode="auto">
          <a:xfrm>
            <a:off x="6816367" y="2555241"/>
            <a:ext cx="1307531" cy="369332"/>
            <a:chOff x="1832148" y="2389724"/>
            <a:chExt cx="1306918" cy="368778"/>
          </a:xfrm>
        </p:grpSpPr>
        <p:sp>
          <p:nvSpPr>
            <p:cNvPr id="20" name="CasellaDiTesto 19"/>
            <p:cNvSpPr txBox="1">
              <a:spLocks noChangeArrowheads="1"/>
            </p:cNvSpPr>
            <p:nvPr/>
          </p:nvSpPr>
          <p:spPr bwMode="auto">
            <a:xfrm>
              <a:off x="2480220" y="2389724"/>
              <a:ext cx="658846" cy="3687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800" b="1" dirty="0">
                  <a:solidFill>
                    <a:srgbClr val="FF0000"/>
                  </a:solidFill>
                </a:rPr>
                <a:t>CVP</a:t>
              </a:r>
            </a:p>
          </p:txBody>
        </p:sp>
        <p:sp>
          <p:nvSpPr>
            <p:cNvPr id="23" name="Freccia sinistra 22"/>
            <p:cNvSpPr/>
            <p:nvPr/>
          </p:nvSpPr>
          <p:spPr bwMode="auto">
            <a:xfrm>
              <a:off x="1832148" y="2421426"/>
              <a:ext cx="645810" cy="298002"/>
            </a:xfrm>
            <a:prstGeom prst="leftArrow">
              <a:avLst/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it-IT"/>
            </a:p>
          </p:txBody>
        </p:sp>
      </p:grpSp>
    </p:spTree>
    <p:extLst>
      <p:ext uri="{BB962C8B-B14F-4D97-AF65-F5344CB8AC3E}">
        <p14:creationId xmlns:p14="http://schemas.microsoft.com/office/powerpoint/2010/main" val="20898926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Immagin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1338" y="-376717"/>
            <a:ext cx="6583362" cy="931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Segnaposto contenuto 4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4525" y="0"/>
            <a:ext cx="6070600" cy="8588375"/>
          </a:xfrm>
        </p:spPr>
      </p:pic>
      <p:sp>
        <p:nvSpPr>
          <p:cNvPr id="26627" name="CasellaDiTesto 3"/>
          <p:cNvSpPr txBox="1">
            <a:spLocks noChangeArrowheads="1"/>
          </p:cNvSpPr>
          <p:nvPr/>
        </p:nvSpPr>
        <p:spPr bwMode="auto">
          <a:xfrm>
            <a:off x="6121400" y="6308725"/>
            <a:ext cx="3959225" cy="33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600" i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Poredos</a:t>
            </a:r>
            <a:r>
              <a:rPr lang="it-IT" altLang="x-none" sz="1600" i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x-none" sz="1600" i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</a:t>
            </a:r>
            <a:r>
              <a:rPr lang="it-IT" altLang="x-none" sz="1600" i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et al  </a:t>
            </a:r>
            <a:r>
              <a:rPr lang="it-IT" altLang="x-none" sz="1600" i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Angiology</a:t>
            </a:r>
            <a:r>
              <a:rPr lang="it-IT" altLang="x-none" sz="1600" i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2007;58(3):309-15</a:t>
            </a:r>
          </a:p>
        </p:txBody>
      </p:sp>
      <p:sp>
        <p:nvSpPr>
          <p:cNvPr id="26628" name="CasellaDiTesto 6"/>
          <p:cNvSpPr txBox="1">
            <a:spLocks noChangeArrowheads="1"/>
          </p:cNvSpPr>
          <p:nvPr/>
        </p:nvSpPr>
        <p:spPr bwMode="auto">
          <a:xfrm>
            <a:off x="628650" y="1633538"/>
            <a:ext cx="36004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14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Prevalence of risk factors among patients with different manifestations of atherosclerosis</a:t>
            </a:r>
          </a:p>
        </p:txBody>
      </p:sp>
      <p:sp>
        <p:nvSpPr>
          <p:cNvPr id="26629" name="CasellaDiTesto 7"/>
          <p:cNvSpPr txBox="1">
            <a:spLocks noChangeArrowheads="1"/>
          </p:cNvSpPr>
          <p:nvPr/>
        </p:nvSpPr>
        <p:spPr bwMode="auto">
          <a:xfrm>
            <a:off x="5360988" y="1628775"/>
            <a:ext cx="4670425" cy="954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1400" b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Patients (%) with no, 1 or 2, or 3 or more risk factors in study group with isolated coronary (CAD), cerebrovascular (CVD), or peripheral arterial disease(PAD) or with more than one manifestation of atherosclerosis. </a:t>
            </a:r>
          </a:p>
        </p:txBody>
      </p:sp>
      <p:sp>
        <p:nvSpPr>
          <p:cNvPr id="26630" name="Rettangolo 8"/>
          <p:cNvSpPr>
            <a:spLocks noChangeArrowheads="1"/>
          </p:cNvSpPr>
          <p:nvPr/>
        </p:nvSpPr>
        <p:spPr bwMode="auto">
          <a:xfrm>
            <a:off x="-9525" y="176213"/>
            <a:ext cx="10287000" cy="862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25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The </a:t>
            </a:r>
            <a:r>
              <a:rPr lang="it-IT" altLang="x-none" sz="25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Prevalence</a:t>
            </a:r>
            <a:r>
              <a:rPr lang="it-IT" altLang="x-none" sz="25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of </a:t>
            </a:r>
            <a:r>
              <a:rPr lang="it-IT" altLang="x-none" sz="25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Peripheral</a:t>
            </a:r>
            <a:r>
              <a:rPr lang="it-IT" altLang="x-none" sz="25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x-none" sz="25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Arterial</a:t>
            </a:r>
            <a:r>
              <a:rPr lang="it-IT" altLang="x-none" sz="25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x-none" sz="25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Disease</a:t>
            </a:r>
            <a:r>
              <a:rPr lang="it-IT" altLang="x-none" sz="25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(PAD)                                                 in High </a:t>
            </a:r>
            <a:r>
              <a:rPr lang="it-IT" altLang="x-none" sz="25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Risk</a:t>
            </a:r>
            <a:r>
              <a:rPr lang="it-IT" altLang="x-none" sz="25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  <a:r>
              <a:rPr lang="it-IT" altLang="x-none" sz="25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Subjects</a:t>
            </a:r>
            <a:r>
              <a:rPr lang="it-IT" altLang="x-none" sz="25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and </a:t>
            </a:r>
            <a:r>
              <a:rPr lang="it-IT" altLang="x-none" sz="25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Coronary</a:t>
            </a:r>
            <a:r>
              <a:rPr lang="it-IT" altLang="x-none" sz="25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(CAD) or </a:t>
            </a:r>
            <a:r>
              <a:rPr lang="it-IT" altLang="x-none" sz="25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Cerebrovascular</a:t>
            </a:r>
            <a:r>
              <a:rPr lang="it-IT" altLang="x-none" sz="25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(CVD) </a:t>
            </a:r>
            <a:r>
              <a:rPr lang="it-IT" altLang="x-none" sz="2500" b="1" dirty="0" err="1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Patients</a:t>
            </a:r>
            <a:r>
              <a:rPr lang="it-IT" altLang="x-none" sz="25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 </a:t>
            </a:r>
          </a:p>
        </p:txBody>
      </p:sp>
      <p:sp>
        <p:nvSpPr>
          <p:cNvPr id="10" name="Line 2"/>
          <p:cNvSpPr>
            <a:spLocks noChangeShapeType="1"/>
          </p:cNvSpPr>
          <p:nvPr/>
        </p:nvSpPr>
        <p:spPr bwMode="auto">
          <a:xfrm>
            <a:off x="247650" y="1268413"/>
            <a:ext cx="9772650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>
              <a:solidFill>
                <a:srgbClr val="002060"/>
              </a:solidFill>
            </a:endParaRPr>
          </a:p>
        </p:txBody>
      </p:sp>
      <p:sp>
        <p:nvSpPr>
          <p:cNvPr id="2" name="Ovale 1"/>
          <p:cNvSpPr/>
          <p:nvPr/>
        </p:nvSpPr>
        <p:spPr>
          <a:xfrm>
            <a:off x="2479675" y="2582863"/>
            <a:ext cx="46038" cy="4603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3" name="Ovale 2"/>
          <p:cNvSpPr/>
          <p:nvPr/>
        </p:nvSpPr>
        <p:spPr>
          <a:xfrm>
            <a:off x="2844800" y="2822575"/>
            <a:ext cx="579438" cy="2755900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2" name="Ovale 11"/>
          <p:cNvSpPr/>
          <p:nvPr/>
        </p:nvSpPr>
        <p:spPr>
          <a:xfrm>
            <a:off x="1100138" y="2798763"/>
            <a:ext cx="531812" cy="28051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13" name="Ovale 12"/>
          <p:cNvSpPr/>
          <p:nvPr/>
        </p:nvSpPr>
        <p:spPr>
          <a:xfrm>
            <a:off x="1951038" y="2798763"/>
            <a:ext cx="574675" cy="275431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4663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599298" y="1220330"/>
            <a:ext cx="7144602" cy="4728950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0" y="188640"/>
            <a:ext cx="10287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3200" b="1" dirty="0" err="1">
                <a:solidFill>
                  <a:srgbClr val="004479"/>
                </a:solidFill>
              </a:rPr>
              <a:t>Polimorbilità</a:t>
            </a:r>
            <a:r>
              <a:rPr lang="it-IT" sz="3200" b="1" dirty="0">
                <a:solidFill>
                  <a:srgbClr val="004479"/>
                </a:solidFill>
              </a:rPr>
              <a:t> e </a:t>
            </a:r>
            <a:r>
              <a:rPr lang="it-IT" sz="3200" b="1" dirty="0" err="1">
                <a:solidFill>
                  <a:srgbClr val="004479"/>
                </a:solidFill>
              </a:rPr>
              <a:t>Comorbilità</a:t>
            </a:r>
            <a:r>
              <a:rPr lang="it-IT" sz="3200" b="1" dirty="0">
                <a:solidFill>
                  <a:srgbClr val="004479"/>
                </a:solidFill>
              </a:rPr>
              <a:t> in CHF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5071493" y="6402814"/>
            <a:ext cx="446449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solidFill>
                  <a:srgbClr val="004479"/>
                </a:solidFill>
              </a:rPr>
              <a:t>Rich</a:t>
            </a:r>
            <a:r>
              <a:rPr lang="it-IT" sz="1600" i="1" dirty="0">
                <a:solidFill>
                  <a:srgbClr val="004479"/>
                </a:solidFill>
              </a:rPr>
              <a:t> MW et al,  </a:t>
            </a:r>
            <a:r>
              <a:rPr lang="it-IT" sz="1600" i="1" dirty="0" err="1">
                <a:solidFill>
                  <a:srgbClr val="004479"/>
                </a:solidFill>
              </a:rPr>
              <a:t>Cur</a:t>
            </a:r>
            <a:r>
              <a:rPr lang="it-IT" sz="1600" i="1" dirty="0">
                <a:solidFill>
                  <a:srgbClr val="004479"/>
                </a:solidFill>
              </a:rPr>
              <a:t> </a:t>
            </a:r>
            <a:r>
              <a:rPr lang="it-IT" sz="1600" i="1" dirty="0" err="1">
                <a:solidFill>
                  <a:srgbClr val="004479"/>
                </a:solidFill>
              </a:rPr>
              <a:t>Treat</a:t>
            </a:r>
            <a:r>
              <a:rPr lang="it-IT" sz="1600" i="1" dirty="0">
                <a:solidFill>
                  <a:srgbClr val="004479"/>
                </a:solidFill>
              </a:rPr>
              <a:t> </a:t>
            </a:r>
            <a:r>
              <a:rPr lang="it-IT" sz="1600" i="1" dirty="0" err="1">
                <a:solidFill>
                  <a:srgbClr val="004479"/>
                </a:solidFill>
              </a:rPr>
              <a:t>Options</a:t>
            </a:r>
            <a:r>
              <a:rPr lang="it-IT" sz="1600" i="1" dirty="0">
                <a:solidFill>
                  <a:srgbClr val="004479"/>
                </a:solidFill>
              </a:rPr>
              <a:t> Cardio </a:t>
            </a:r>
            <a:r>
              <a:rPr lang="it-IT" sz="1600" i="1" dirty="0" err="1">
                <a:solidFill>
                  <a:srgbClr val="004479"/>
                </a:solidFill>
              </a:rPr>
              <a:t>Med</a:t>
            </a:r>
            <a:r>
              <a:rPr lang="it-IT" sz="1600" i="1" dirty="0">
                <a:solidFill>
                  <a:srgbClr val="004479"/>
                </a:solidFill>
              </a:rPr>
              <a:t> 2017</a:t>
            </a:r>
          </a:p>
        </p:txBody>
      </p:sp>
      <p:sp>
        <p:nvSpPr>
          <p:cNvPr id="7" name="Line 15"/>
          <p:cNvSpPr>
            <a:spLocks noChangeShapeType="1"/>
          </p:cNvSpPr>
          <p:nvPr/>
        </p:nvSpPr>
        <p:spPr bwMode="auto">
          <a:xfrm>
            <a:off x="523081" y="891614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09367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uppo 27"/>
          <p:cNvGrpSpPr/>
          <p:nvPr/>
        </p:nvGrpSpPr>
        <p:grpSpPr>
          <a:xfrm>
            <a:off x="4547708" y="2970782"/>
            <a:ext cx="2493195" cy="1052527"/>
            <a:chOff x="4617962" y="3295502"/>
            <a:chExt cx="2342309" cy="866616"/>
          </a:xfrm>
        </p:grpSpPr>
        <p:pic>
          <p:nvPicPr>
            <p:cNvPr id="29" name="Immagine 28" descr="isultato immagini per Rene"/>
            <p:cNvPicPr/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17962" y="3298283"/>
              <a:ext cx="2342309" cy="86383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30" name="CasellaDiTesto 29"/>
            <p:cNvSpPr txBox="1"/>
            <p:nvPr/>
          </p:nvSpPr>
          <p:spPr>
            <a:xfrm>
              <a:off x="5513832" y="3295502"/>
              <a:ext cx="1353312" cy="8666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/>
            </a:p>
          </p:txBody>
        </p:sp>
      </p:grpSp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11430" y="201549"/>
            <a:ext cx="1028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2800" b="1" dirty="0" err="1">
                <a:solidFill>
                  <a:srgbClr val="002060"/>
                </a:solidFill>
              </a:rPr>
              <a:t>Invecchiamento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patologico</a:t>
            </a:r>
            <a:r>
              <a:rPr lang="en-US" altLang="x-none" sz="2800" b="1" dirty="0">
                <a:solidFill>
                  <a:srgbClr val="002060"/>
                </a:solidFill>
              </a:rPr>
              <a:t> del </a:t>
            </a:r>
            <a:r>
              <a:rPr lang="en-US" altLang="x-none" sz="2800" b="1" dirty="0" err="1">
                <a:solidFill>
                  <a:srgbClr val="002060"/>
                </a:solidFill>
              </a:rPr>
              <a:t>rene</a:t>
            </a:r>
            <a:endParaRPr lang="en-US" altLang="x-none" sz="2800" b="1" dirty="0">
              <a:solidFill>
                <a:srgbClr val="002060"/>
              </a:solidFill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448014" y="906731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17" name="Gruppo 16"/>
          <p:cNvGrpSpPr/>
          <p:nvPr/>
        </p:nvGrpSpPr>
        <p:grpSpPr>
          <a:xfrm>
            <a:off x="2542218" y="1444294"/>
            <a:ext cx="5202564" cy="4521734"/>
            <a:chOff x="3453259" y="1836139"/>
            <a:chExt cx="5285482" cy="4556820"/>
          </a:xfrm>
        </p:grpSpPr>
        <p:grpSp>
          <p:nvGrpSpPr>
            <p:cNvPr id="18" name="Gruppo 17"/>
            <p:cNvGrpSpPr/>
            <p:nvPr/>
          </p:nvGrpSpPr>
          <p:grpSpPr>
            <a:xfrm>
              <a:off x="3453259" y="1836139"/>
              <a:ext cx="5285482" cy="4556820"/>
              <a:chOff x="2460120" y="1687283"/>
              <a:chExt cx="5285482" cy="4556820"/>
            </a:xfrm>
          </p:grpSpPr>
          <p:sp>
            <p:nvSpPr>
              <p:cNvPr id="22" name="Text Box 8"/>
              <p:cNvSpPr txBox="1">
                <a:spLocks noChangeArrowheads="1"/>
              </p:cNvSpPr>
              <p:nvPr/>
            </p:nvSpPr>
            <p:spPr bwMode="auto">
              <a:xfrm>
                <a:off x="3256315" y="2761344"/>
                <a:ext cx="597352" cy="465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/>
                <a:r>
                  <a:rPr lang="it-IT" altLang="x-none" sz="2400" b="1" dirty="0">
                    <a:solidFill>
                      <a:srgbClr val="002060"/>
                    </a:solidFill>
                  </a:rPr>
                  <a:t>Età</a:t>
                </a:r>
              </a:p>
            </p:txBody>
          </p:sp>
          <p:sp>
            <p:nvSpPr>
              <p:cNvPr id="23" name="Text Box 11"/>
              <p:cNvSpPr txBox="1">
                <a:spLocks noChangeArrowheads="1"/>
              </p:cNvSpPr>
              <p:nvPr/>
            </p:nvSpPr>
            <p:spPr bwMode="auto">
              <a:xfrm>
                <a:off x="4360092" y="5112117"/>
                <a:ext cx="1461072" cy="398239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rgbClr val="000000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eaLnBrk="1" hangingPunct="1">
                  <a:lnSpc>
                    <a:spcPct val="80000"/>
                  </a:lnSpc>
                </a:pPr>
                <a:r>
                  <a:rPr lang="it-IT" altLang="x-none" sz="2400" b="1">
                    <a:solidFill>
                      <a:srgbClr val="002060"/>
                    </a:solidFill>
                  </a:rPr>
                  <a:t>Ambiente</a:t>
                </a:r>
                <a:endParaRPr lang="it-IT" altLang="x-none" sz="2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4" name="Text Box 3"/>
              <p:cNvSpPr txBox="1">
                <a:spLocks noChangeArrowheads="1"/>
              </p:cNvSpPr>
              <p:nvPr/>
            </p:nvSpPr>
            <p:spPr bwMode="auto">
              <a:xfrm>
                <a:off x="5787669" y="2761709"/>
                <a:ext cx="1626076" cy="465247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CC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l"/>
                <a:r>
                  <a:rPr lang="it-IT" altLang="x-none" sz="2400" b="1">
                    <a:solidFill>
                      <a:srgbClr val="002060"/>
                    </a:solidFill>
                  </a:rPr>
                  <a:t>Stile di vita</a:t>
                </a:r>
                <a:endParaRPr lang="it-IT" altLang="x-none" sz="2400" b="1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5" name="Oval 4"/>
              <p:cNvSpPr>
                <a:spLocks noChangeArrowheads="1"/>
              </p:cNvSpPr>
              <p:nvPr/>
            </p:nvSpPr>
            <p:spPr bwMode="auto">
              <a:xfrm>
                <a:off x="4426437" y="1687283"/>
                <a:ext cx="3319165" cy="315039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26" name="Oval 5"/>
              <p:cNvSpPr>
                <a:spLocks noChangeArrowheads="1"/>
              </p:cNvSpPr>
              <p:nvPr/>
            </p:nvSpPr>
            <p:spPr bwMode="auto">
              <a:xfrm>
                <a:off x="2460120" y="1702017"/>
                <a:ext cx="3288358" cy="315039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  <p:sp>
            <p:nvSpPr>
              <p:cNvPr id="27" name="Oval 7"/>
              <p:cNvSpPr>
                <a:spLocks noChangeArrowheads="1"/>
              </p:cNvSpPr>
              <p:nvPr/>
            </p:nvSpPr>
            <p:spPr bwMode="auto">
              <a:xfrm>
                <a:off x="3372287" y="3093709"/>
                <a:ext cx="3341935" cy="3150394"/>
              </a:xfrm>
              <a:prstGeom prst="ellipse">
                <a:avLst/>
              </a:prstGeom>
              <a:noFill/>
              <a:ln w="28575">
                <a:solidFill>
                  <a:srgbClr val="00206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519"/>
              </a:p>
            </p:txBody>
          </p:sp>
        </p:grpSp>
        <p:grpSp>
          <p:nvGrpSpPr>
            <p:cNvPr id="19" name="Gruppo 18"/>
            <p:cNvGrpSpPr/>
            <p:nvPr/>
          </p:nvGrpSpPr>
          <p:grpSpPr>
            <a:xfrm>
              <a:off x="4115701" y="1850873"/>
              <a:ext cx="3989914" cy="3733800"/>
              <a:chOff x="4115701" y="1850873"/>
              <a:chExt cx="3989914" cy="3733800"/>
            </a:xfrm>
          </p:grpSpPr>
          <p:sp>
            <p:nvSpPr>
              <p:cNvPr id="20" name="Oval 7"/>
              <p:cNvSpPr>
                <a:spLocks noChangeArrowheads="1"/>
              </p:cNvSpPr>
              <p:nvPr/>
            </p:nvSpPr>
            <p:spPr bwMode="auto">
              <a:xfrm>
                <a:off x="4144803" y="1850873"/>
                <a:ext cx="3960812" cy="37338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it-IT" sz="1600"/>
              </a:p>
            </p:txBody>
          </p:sp>
          <p:sp>
            <p:nvSpPr>
              <p:cNvPr id="21" name="CasellaDiTesto 20"/>
              <p:cNvSpPr txBox="1"/>
              <p:nvPr/>
            </p:nvSpPr>
            <p:spPr>
              <a:xfrm>
                <a:off x="4115701" y="3513840"/>
                <a:ext cx="3936129" cy="58931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it-IT" sz="3200" b="1" dirty="0">
                    <a:solidFill>
                      <a:srgbClr val="FF0000"/>
                    </a:solidFill>
                  </a:rPr>
                  <a:t>Malattia</a:t>
                </a: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3602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1987" y="1321272"/>
            <a:ext cx="5219495" cy="4429015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196645"/>
            <a:ext cx="10287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</a:rPr>
              <a:t>“</a:t>
            </a:r>
            <a:r>
              <a:rPr lang="it-IT" sz="2800" b="1" dirty="0" err="1">
                <a:solidFill>
                  <a:srgbClr val="002060"/>
                </a:solidFill>
              </a:rPr>
              <a:t>Sclerosis</a:t>
            </a:r>
            <a:r>
              <a:rPr lang="it-IT" sz="2800" b="1" dirty="0">
                <a:solidFill>
                  <a:srgbClr val="002060"/>
                </a:solidFill>
              </a:rPr>
              <a:t> score” per fasce di età </a:t>
            </a:r>
          </a:p>
          <a:p>
            <a:pPr algn="ctr"/>
            <a:r>
              <a:rPr lang="it-IT" sz="2400" i="1" dirty="0" err="1">
                <a:solidFill>
                  <a:srgbClr val="002060"/>
                </a:solidFill>
              </a:rPr>
              <a:t>n</a:t>
            </a:r>
            <a:r>
              <a:rPr lang="it-IT" sz="2400" i="1" dirty="0">
                <a:solidFill>
                  <a:srgbClr val="002060"/>
                </a:solidFill>
              </a:rPr>
              <a:t>=</a:t>
            </a:r>
            <a:r>
              <a:rPr lang="it-IT" sz="2800" b="1" dirty="0">
                <a:solidFill>
                  <a:srgbClr val="002060"/>
                </a:solidFill>
              </a:rPr>
              <a:t> </a:t>
            </a:r>
            <a:r>
              <a:rPr lang="it-IT" sz="2400" i="1" dirty="0">
                <a:solidFill>
                  <a:srgbClr val="002060"/>
                </a:solidFill>
              </a:rPr>
              <a:t>1203 donatori di rene viventi</a:t>
            </a:r>
          </a:p>
        </p:txBody>
      </p:sp>
      <p:sp>
        <p:nvSpPr>
          <p:cNvPr id="6" name="Line 15"/>
          <p:cNvSpPr>
            <a:spLocks noChangeShapeType="1"/>
          </p:cNvSpPr>
          <p:nvPr/>
        </p:nvSpPr>
        <p:spPr bwMode="auto">
          <a:xfrm>
            <a:off x="531316" y="1124409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610675" y="6351639"/>
            <a:ext cx="43016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err="1">
                <a:solidFill>
                  <a:srgbClr val="002060"/>
                </a:solidFill>
              </a:rPr>
              <a:t>Denic</a:t>
            </a:r>
            <a:r>
              <a:rPr lang="it-IT" sz="1600" i="1" dirty="0">
                <a:solidFill>
                  <a:srgbClr val="002060"/>
                </a:solidFill>
              </a:rPr>
              <a:t> A  </a:t>
            </a:r>
            <a:r>
              <a:rPr lang="it-IT" sz="1600" i="1" dirty="0" err="1">
                <a:solidFill>
                  <a:srgbClr val="002060"/>
                </a:solidFill>
              </a:rPr>
              <a:t>Adv</a:t>
            </a:r>
            <a:r>
              <a:rPr lang="it-IT" sz="1600" i="1" dirty="0">
                <a:solidFill>
                  <a:srgbClr val="002060"/>
                </a:solidFill>
              </a:rPr>
              <a:t> </a:t>
            </a:r>
            <a:r>
              <a:rPr lang="it-IT" sz="1600" i="1" dirty="0" err="1">
                <a:solidFill>
                  <a:srgbClr val="002060"/>
                </a:solidFill>
              </a:rPr>
              <a:t>Chronic</a:t>
            </a:r>
            <a:r>
              <a:rPr lang="it-IT" sz="1600" i="1" dirty="0">
                <a:solidFill>
                  <a:srgbClr val="002060"/>
                </a:solidFill>
              </a:rPr>
              <a:t> </a:t>
            </a:r>
            <a:r>
              <a:rPr lang="it-IT" sz="1600" i="1" dirty="0" err="1">
                <a:solidFill>
                  <a:srgbClr val="002060"/>
                </a:solidFill>
              </a:rPr>
              <a:t>Kidney</a:t>
            </a:r>
            <a:r>
              <a:rPr lang="it-IT" sz="1600" i="1" dirty="0">
                <a:solidFill>
                  <a:srgbClr val="002060"/>
                </a:solidFill>
              </a:rPr>
              <a:t> </a:t>
            </a:r>
            <a:r>
              <a:rPr lang="it-IT" sz="1600" i="1" dirty="0" err="1">
                <a:solidFill>
                  <a:srgbClr val="002060"/>
                </a:solidFill>
              </a:rPr>
              <a:t>Dis</a:t>
            </a:r>
            <a:r>
              <a:rPr lang="it-IT" sz="1600" i="1" dirty="0">
                <a:solidFill>
                  <a:srgbClr val="002060"/>
                </a:solidFill>
              </a:rPr>
              <a:t>. 2016;23(1):19-28 </a:t>
            </a:r>
          </a:p>
        </p:txBody>
      </p:sp>
    </p:spTree>
    <p:extLst>
      <p:ext uri="{BB962C8B-B14F-4D97-AF65-F5344CB8AC3E}">
        <p14:creationId xmlns:p14="http://schemas.microsoft.com/office/powerpoint/2010/main" val="13214262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-11430" y="201549"/>
            <a:ext cx="1028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2800" b="1" dirty="0" err="1">
                <a:solidFill>
                  <a:srgbClr val="002060"/>
                </a:solidFill>
              </a:rPr>
              <a:t>Invecchiamento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patologico</a:t>
            </a:r>
            <a:r>
              <a:rPr lang="en-US" altLang="x-none" sz="2800" b="1" dirty="0">
                <a:solidFill>
                  <a:srgbClr val="002060"/>
                </a:solidFill>
              </a:rPr>
              <a:t> del </a:t>
            </a:r>
            <a:r>
              <a:rPr lang="en-US" altLang="x-none" sz="2800" b="1" dirty="0" err="1">
                <a:solidFill>
                  <a:srgbClr val="002060"/>
                </a:solidFill>
              </a:rPr>
              <a:t>cervello</a:t>
            </a:r>
            <a:endParaRPr lang="en-US" altLang="x-none" sz="2800" b="1" dirty="0">
              <a:solidFill>
                <a:srgbClr val="002060"/>
              </a:solidFill>
            </a:endParaRP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448014" y="906731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2542218" y="1444294"/>
            <a:ext cx="5202564" cy="4521734"/>
            <a:chOff x="2542218" y="1444294"/>
            <a:chExt cx="5202564" cy="4521734"/>
          </a:xfrm>
        </p:grpSpPr>
        <p:pic>
          <p:nvPicPr>
            <p:cNvPr id="28" name="Immagine 2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443396" y="2942757"/>
              <a:ext cx="1376123" cy="917415"/>
            </a:xfrm>
            <a:prstGeom prst="rect">
              <a:avLst/>
            </a:prstGeom>
          </p:spPr>
        </p:pic>
        <p:grpSp>
          <p:nvGrpSpPr>
            <p:cNvPr id="17" name="Gruppo 16"/>
            <p:cNvGrpSpPr/>
            <p:nvPr/>
          </p:nvGrpSpPr>
          <p:grpSpPr>
            <a:xfrm>
              <a:off x="2542218" y="1444294"/>
              <a:ext cx="5202564" cy="4521734"/>
              <a:chOff x="3453259" y="1836139"/>
              <a:chExt cx="5285482" cy="4556820"/>
            </a:xfrm>
          </p:grpSpPr>
          <p:grpSp>
            <p:nvGrpSpPr>
              <p:cNvPr id="18" name="Gruppo 17"/>
              <p:cNvGrpSpPr/>
              <p:nvPr/>
            </p:nvGrpSpPr>
            <p:grpSpPr>
              <a:xfrm>
                <a:off x="3453259" y="1836139"/>
                <a:ext cx="5285482" cy="4556820"/>
                <a:chOff x="2460120" y="1687283"/>
                <a:chExt cx="5285482" cy="4556820"/>
              </a:xfrm>
            </p:grpSpPr>
            <p:sp>
              <p:nvSpPr>
                <p:cNvPr id="22" name="Text Box 8"/>
                <p:cNvSpPr txBox="1">
                  <a:spLocks noChangeArrowheads="1"/>
                </p:cNvSpPr>
                <p:nvPr/>
              </p:nvSpPr>
              <p:spPr bwMode="auto">
                <a:xfrm>
                  <a:off x="3256315" y="2761344"/>
                  <a:ext cx="597352" cy="465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/>
                  <a:r>
                    <a:rPr lang="it-IT" altLang="x-none" sz="2400" b="1" dirty="0">
                      <a:solidFill>
                        <a:srgbClr val="002060"/>
                      </a:solidFill>
                    </a:rPr>
                    <a:t>Età</a:t>
                  </a:r>
                </a:p>
              </p:txBody>
            </p:sp>
            <p:sp>
              <p:nvSpPr>
                <p:cNvPr id="23" name="Text Box 11"/>
                <p:cNvSpPr txBox="1">
                  <a:spLocks noChangeArrowheads="1"/>
                </p:cNvSpPr>
                <p:nvPr/>
              </p:nvSpPr>
              <p:spPr bwMode="auto">
                <a:xfrm>
                  <a:off x="4360092" y="5112117"/>
                  <a:ext cx="1461072" cy="398239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000000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chemeClr val="tx1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eaLnBrk="1" hangingPunct="1">
                    <a:lnSpc>
                      <a:spcPct val="80000"/>
                    </a:lnSpc>
                  </a:pPr>
                  <a:r>
                    <a:rPr lang="it-IT" altLang="x-none" sz="2400" b="1">
                      <a:solidFill>
                        <a:srgbClr val="002060"/>
                      </a:solidFill>
                    </a:rPr>
                    <a:t>Ambiente</a:t>
                  </a:r>
                  <a:endParaRPr lang="it-IT" altLang="x-none" sz="24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4" name="Text Box 3"/>
                <p:cNvSpPr txBox="1">
                  <a:spLocks noChangeArrowheads="1"/>
                </p:cNvSpPr>
                <p:nvPr/>
              </p:nvSpPr>
              <p:spPr bwMode="auto">
                <a:xfrm>
                  <a:off x="5787669" y="2761709"/>
                  <a:ext cx="1626076" cy="465247"/>
                </a:xfrm>
                <a:prstGeom prst="rect">
                  <a:avLst/>
                </a:prstGeom>
                <a:noFill/>
                <a:ln>
                  <a:noFill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91240B29-F687-4F45-9708-019B960494DF}">
                    <a14:hiddenLine xmlns:a14="http://schemas.microsoft.com/office/drawing/2010/main" w="9525">
                      <a:solidFill>
                        <a:srgbClr val="0000CC"/>
                      </a:solidFill>
                      <a:miter lim="800000"/>
                      <a:headEnd/>
                      <a:tailEnd/>
                    </a14:hiddenLine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>
                  <a:spAutoFit/>
                </a:bodyPr>
                <a:lstStyle/>
                <a:p>
                  <a:pPr algn="l"/>
                  <a:r>
                    <a:rPr lang="it-IT" altLang="x-none" sz="2400" b="1">
                      <a:solidFill>
                        <a:srgbClr val="002060"/>
                      </a:solidFill>
                    </a:rPr>
                    <a:t>Stile di vita</a:t>
                  </a:r>
                  <a:endParaRPr lang="it-IT" altLang="x-none" sz="2400" b="1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25" name="Oval 4"/>
                <p:cNvSpPr>
                  <a:spLocks noChangeArrowheads="1"/>
                </p:cNvSpPr>
                <p:nvPr/>
              </p:nvSpPr>
              <p:spPr bwMode="auto">
                <a:xfrm>
                  <a:off x="4426437" y="1687283"/>
                  <a:ext cx="3319165" cy="3150394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 sz="1519"/>
                </a:p>
              </p:txBody>
            </p:sp>
            <p:sp>
              <p:nvSpPr>
                <p:cNvPr id="26" name="Oval 5"/>
                <p:cNvSpPr>
                  <a:spLocks noChangeArrowheads="1"/>
                </p:cNvSpPr>
                <p:nvPr/>
              </p:nvSpPr>
              <p:spPr bwMode="auto">
                <a:xfrm>
                  <a:off x="2460120" y="1702017"/>
                  <a:ext cx="3288358" cy="3150394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 sz="1519"/>
                </a:p>
              </p:txBody>
            </p:sp>
            <p:sp>
              <p:nvSpPr>
                <p:cNvPr id="27" name="Oval 7"/>
                <p:cNvSpPr>
                  <a:spLocks noChangeArrowheads="1"/>
                </p:cNvSpPr>
                <p:nvPr/>
              </p:nvSpPr>
              <p:spPr bwMode="auto">
                <a:xfrm>
                  <a:off x="3372287" y="3093709"/>
                  <a:ext cx="3341935" cy="3150394"/>
                </a:xfrm>
                <a:prstGeom prst="ellipse">
                  <a:avLst/>
                </a:prstGeom>
                <a:noFill/>
                <a:ln w="28575">
                  <a:solidFill>
                    <a:srgbClr val="00206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 sz="1519"/>
                </a:p>
              </p:txBody>
            </p:sp>
          </p:grpSp>
          <p:grpSp>
            <p:nvGrpSpPr>
              <p:cNvPr id="19" name="Gruppo 18"/>
              <p:cNvGrpSpPr/>
              <p:nvPr/>
            </p:nvGrpSpPr>
            <p:grpSpPr>
              <a:xfrm>
                <a:off x="4115701" y="1850873"/>
                <a:ext cx="3989914" cy="3733800"/>
                <a:chOff x="4115701" y="1850873"/>
                <a:chExt cx="3989914" cy="3733800"/>
              </a:xfrm>
            </p:grpSpPr>
            <p:sp>
              <p:nvSpPr>
                <p:cNvPr id="20" name="Oval 7"/>
                <p:cNvSpPr>
                  <a:spLocks noChangeArrowheads="1"/>
                </p:cNvSpPr>
                <p:nvPr/>
              </p:nvSpPr>
              <p:spPr bwMode="auto">
                <a:xfrm>
                  <a:off x="4144803" y="1850873"/>
                  <a:ext cx="3960812" cy="3733800"/>
                </a:xfrm>
                <a:prstGeom prst="ellipse">
                  <a:avLst/>
                </a:prstGeom>
                <a:noFill/>
                <a:ln w="57150">
                  <a:solidFill>
                    <a:srgbClr val="FF0000"/>
                  </a:solidFill>
                  <a:round/>
                  <a:headEnd/>
                  <a:tailEnd/>
                </a:ln>
                <a:effectLst/>
                <a:extLst>
                  <a:ext uri="{909E8E84-426E-40DD-AFC4-6F175D3DCCD1}">
                    <a14:hiddenFill xmlns:a14="http://schemas.microsoft.com/office/drawing/2010/main">
                      <a:solidFill>
                        <a:schemeClr val="accent1"/>
                      </a:solidFill>
                    </a14:hiddenFill>
                  </a:ext>
                  <a:ext uri="{AF507438-7753-43E0-B8FC-AC1667EBCBE1}">
                    <a14:hiddenEffects xmlns:a14="http://schemas.microsoft.com/office/drawing/2010/main">
                      <a:effectLst>
                        <a:outerShdw blurRad="63500" dist="38099" dir="2700000" algn="ctr" rotWithShape="0">
                          <a:schemeClr val="bg2">
                            <a:alpha val="74998"/>
                          </a:schemeClr>
                        </a:outerShdw>
                      </a:effectLst>
                    </a14:hiddenEffects>
                  </a:ext>
                </a:extLst>
              </p:spPr>
              <p:txBody>
                <a:bodyPr wrap="none" anchor="ctr"/>
                <a:lstStyle/>
                <a:p>
                  <a:endParaRPr lang="it-IT" sz="1600"/>
                </a:p>
              </p:txBody>
            </p:sp>
            <p:sp>
              <p:nvSpPr>
                <p:cNvPr id="21" name="CasellaDiTesto 20"/>
                <p:cNvSpPr txBox="1"/>
                <p:nvPr/>
              </p:nvSpPr>
              <p:spPr>
                <a:xfrm>
                  <a:off x="4115701" y="3513840"/>
                  <a:ext cx="3936129" cy="589313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it-IT" sz="3200" b="1" dirty="0">
                      <a:solidFill>
                        <a:srgbClr val="FF0000"/>
                      </a:solidFill>
                    </a:rPr>
                    <a:t>Malattia</a:t>
                  </a:r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13482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7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55638" y="1565805"/>
            <a:ext cx="8951912" cy="4464050"/>
          </a:xfrm>
          <a:noFill/>
        </p:spPr>
      </p:pic>
      <p:sp>
        <p:nvSpPr>
          <p:cNvPr id="54274" name="Titolo 1"/>
          <p:cNvSpPr>
            <a:spLocks noGrp="1"/>
          </p:cNvSpPr>
          <p:nvPr>
            <p:ph type="title"/>
          </p:nvPr>
        </p:nvSpPr>
        <p:spPr>
          <a:xfrm>
            <a:off x="0" y="126207"/>
            <a:ext cx="10287000" cy="1143000"/>
          </a:xfrm>
        </p:spPr>
        <p:txBody>
          <a:bodyPr/>
          <a:lstStyle/>
          <a:p>
            <a:pPr algn="ctr"/>
            <a:r>
              <a:rPr lang="it-IT" altLang="it-IT" sz="2800" b="1" dirty="0">
                <a:solidFill>
                  <a:srgbClr val="002060"/>
                </a:solidFill>
                <a:latin typeface="+mn-lt"/>
              </a:rPr>
              <a:t>Struttura della </a:t>
            </a:r>
            <a:r>
              <a:rPr lang="it-IT" altLang="it-IT" sz="2800" b="1" dirty="0" err="1">
                <a:solidFill>
                  <a:srgbClr val="002060"/>
                </a:solidFill>
                <a:latin typeface="+mn-lt"/>
              </a:rPr>
              <a:t>populazione</a:t>
            </a:r>
            <a:r>
              <a:rPr lang="it-IT" altLang="it-IT" sz="2800" b="1" dirty="0">
                <a:solidFill>
                  <a:srgbClr val="002060"/>
                </a:solidFill>
                <a:latin typeface="+mn-lt"/>
              </a:rPr>
              <a:t> italiana per età                                                    </a:t>
            </a:r>
            <a:r>
              <a:rPr lang="it-IT" altLang="it-IT" sz="2400" i="1" dirty="0">
                <a:solidFill>
                  <a:srgbClr val="002060"/>
                </a:solidFill>
                <a:latin typeface="+mn-lt"/>
              </a:rPr>
              <a:t>dati in migliaia</a:t>
            </a:r>
          </a:p>
        </p:txBody>
      </p:sp>
      <p:sp>
        <p:nvSpPr>
          <p:cNvPr id="54276" name="CasellaDiTesto 6"/>
          <p:cNvSpPr txBox="1">
            <a:spLocks noChangeArrowheads="1"/>
          </p:cNvSpPr>
          <p:nvPr/>
        </p:nvSpPr>
        <p:spPr bwMode="auto">
          <a:xfrm>
            <a:off x="8204201" y="6381750"/>
            <a:ext cx="1476375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it-IT" altLang="it-IT" sz="1600" i="1" dirty="0">
                <a:latin typeface="+mn-lt"/>
              </a:rPr>
              <a:t>ISTAT 2011</a:t>
            </a:r>
          </a:p>
        </p:txBody>
      </p:sp>
      <p:sp>
        <p:nvSpPr>
          <p:cNvPr id="7" name="Rettangolo 6"/>
          <p:cNvSpPr/>
          <p:nvPr/>
        </p:nvSpPr>
        <p:spPr>
          <a:xfrm>
            <a:off x="1949451" y="2133600"/>
            <a:ext cx="746125" cy="287338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b="1" dirty="0" err="1"/>
              <a:t>Males</a:t>
            </a:r>
            <a:endParaRPr lang="it-IT" sz="1200" b="1" dirty="0"/>
          </a:p>
        </p:txBody>
      </p:sp>
      <p:sp>
        <p:nvSpPr>
          <p:cNvPr id="8" name="Rettangolo 7"/>
          <p:cNvSpPr/>
          <p:nvPr/>
        </p:nvSpPr>
        <p:spPr>
          <a:xfrm>
            <a:off x="3749675" y="2133600"/>
            <a:ext cx="889000" cy="287338"/>
          </a:xfrm>
          <a:prstGeom prst="rect">
            <a:avLst/>
          </a:prstGeom>
          <a:solidFill>
            <a:srgbClr val="00B0F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b="1" dirty="0" err="1"/>
              <a:t>Females</a:t>
            </a:r>
            <a:endParaRPr lang="it-IT" sz="1200" b="1" dirty="0"/>
          </a:p>
        </p:txBody>
      </p:sp>
      <p:sp>
        <p:nvSpPr>
          <p:cNvPr id="9" name="Rettangolo 8"/>
          <p:cNvSpPr/>
          <p:nvPr/>
        </p:nvSpPr>
        <p:spPr>
          <a:xfrm>
            <a:off x="8239125" y="2133600"/>
            <a:ext cx="890588" cy="287338"/>
          </a:xfrm>
          <a:prstGeom prst="rect">
            <a:avLst/>
          </a:prstGeom>
          <a:solidFill>
            <a:schemeClr val="bg1">
              <a:lumMod val="50000"/>
            </a:schemeClr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b="1" dirty="0" err="1"/>
              <a:t>Females</a:t>
            </a:r>
            <a:endParaRPr lang="it-IT" sz="1200" b="1" dirty="0"/>
          </a:p>
        </p:txBody>
      </p:sp>
      <p:sp>
        <p:nvSpPr>
          <p:cNvPr id="11" name="Rettangolo 10"/>
          <p:cNvSpPr/>
          <p:nvPr/>
        </p:nvSpPr>
        <p:spPr>
          <a:xfrm>
            <a:off x="6413501" y="2133600"/>
            <a:ext cx="746125" cy="287338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it-IT" sz="1200" b="1" dirty="0" err="1"/>
              <a:t>Males</a:t>
            </a:r>
            <a:endParaRPr lang="it-IT" sz="1200" b="1" dirty="0"/>
          </a:p>
        </p:txBody>
      </p:sp>
      <p:sp>
        <p:nvSpPr>
          <p:cNvPr id="10" name="Line 7"/>
          <p:cNvSpPr>
            <a:spLocks noChangeShapeType="1"/>
          </p:cNvSpPr>
          <p:nvPr/>
        </p:nvSpPr>
        <p:spPr bwMode="auto">
          <a:xfrm>
            <a:off x="536575" y="1159828"/>
            <a:ext cx="9275763" cy="22225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2547144" y="1469887"/>
            <a:ext cx="81153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/>
              <a:t>2011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7033260" y="1409522"/>
            <a:ext cx="864870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2400" b="1"/>
              <a:t>2065</a:t>
            </a:r>
          </a:p>
        </p:txBody>
      </p:sp>
    </p:spTree>
    <p:extLst>
      <p:ext uri="{BB962C8B-B14F-4D97-AF65-F5344CB8AC3E}">
        <p14:creationId xmlns:p14="http://schemas.microsoft.com/office/powerpoint/2010/main" val="47344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5841" name="Picture 2"/>
          <p:cNvPicPr>
            <a:picLocks noChangeAspect="1" noChangeArrowheads="1"/>
          </p:cNvPicPr>
          <p:nvPr/>
        </p:nvPicPr>
        <p:blipFill>
          <a:blip r:embed="rId3">
            <a:lum bright="-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0588" y="4371975"/>
            <a:ext cx="1981200" cy="1844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2" name="Picture 3"/>
          <p:cNvPicPr>
            <a:picLocks noChangeAspect="1" noChangeArrowheads="1"/>
          </p:cNvPicPr>
          <p:nvPr/>
        </p:nvPicPr>
        <p:blipFill>
          <a:blip r:embed="rId3">
            <a:lum bright="-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7138" y="228600"/>
            <a:ext cx="1981200" cy="1844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/>
          <p:cNvPicPr>
            <a:picLocks noChangeAspect="1" noChangeArrowheads="1"/>
          </p:cNvPicPr>
          <p:nvPr/>
        </p:nvPicPr>
        <p:blipFill>
          <a:blip r:embed="rId3">
            <a:lum bright="-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000" y="1371600"/>
            <a:ext cx="1981200" cy="1844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5"/>
          <p:cNvPicPr>
            <a:picLocks noChangeAspect="1" noChangeArrowheads="1"/>
          </p:cNvPicPr>
          <p:nvPr/>
        </p:nvPicPr>
        <p:blipFill>
          <a:blip r:embed="rId3">
            <a:lum bright="-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3225" y="3489325"/>
            <a:ext cx="1981200" cy="1844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5" name="Picture 6"/>
          <p:cNvPicPr>
            <a:picLocks noChangeAspect="1" noChangeArrowheads="1"/>
          </p:cNvPicPr>
          <p:nvPr/>
        </p:nvPicPr>
        <p:blipFill>
          <a:blip r:embed="rId3">
            <a:lum bright="-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79838" y="4375150"/>
            <a:ext cx="1978025" cy="1844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6" name="Picture 7"/>
          <p:cNvPicPr>
            <a:picLocks noChangeAspect="1" noChangeArrowheads="1"/>
          </p:cNvPicPr>
          <p:nvPr/>
        </p:nvPicPr>
        <p:blipFill>
          <a:blip r:embed="rId3">
            <a:lum bright="-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1893888"/>
            <a:ext cx="3429000" cy="2982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40" name="Text Box 8"/>
          <p:cNvSpPr txBox="1">
            <a:spLocks noChangeArrowheads="1"/>
          </p:cNvSpPr>
          <p:nvPr/>
        </p:nvSpPr>
        <p:spPr bwMode="auto">
          <a:xfrm>
            <a:off x="685800" y="2438400"/>
            <a:ext cx="2590800" cy="9239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it-IT" altLang="x-none" sz="2000" u="none" dirty="0" err="1">
                <a:solidFill>
                  <a:schemeClr val="bg1"/>
                </a:solidFill>
              </a:rPr>
              <a:t>Vascular</a:t>
            </a:r>
            <a:endParaRPr lang="it-IT" altLang="x-none" sz="2000" u="none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it-IT" altLang="x-none" sz="2000" u="none" dirty="0" err="1">
                <a:solidFill>
                  <a:schemeClr val="bg1"/>
                </a:solidFill>
              </a:rPr>
              <a:t>disease</a:t>
            </a:r>
            <a:endParaRPr lang="it-IT" altLang="x-none" sz="2000" u="none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defRPr/>
            </a:pPr>
            <a:endParaRPr lang="it-IT" altLang="x-none" sz="2000" u="none" dirty="0">
              <a:solidFill>
                <a:schemeClr val="bg1"/>
              </a:solidFill>
            </a:endParaRPr>
          </a:p>
        </p:txBody>
      </p:sp>
      <p:sp>
        <p:nvSpPr>
          <p:cNvPr id="172041" name="Text Box 9"/>
          <p:cNvSpPr txBox="1">
            <a:spLocks noChangeArrowheads="1"/>
          </p:cNvSpPr>
          <p:nvPr/>
        </p:nvSpPr>
        <p:spPr bwMode="auto">
          <a:xfrm>
            <a:off x="3086100" y="384175"/>
            <a:ext cx="3352800" cy="9239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it-IT" altLang="x-none" sz="2000" b="0" u="none" dirty="0" err="1">
                <a:solidFill>
                  <a:schemeClr val="bg1"/>
                </a:solidFill>
              </a:rPr>
              <a:t>Infarction</a:t>
            </a:r>
            <a:endParaRPr lang="it-IT" altLang="x-none" sz="2000" b="0" u="none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it-IT" altLang="x-none" sz="2000" b="0" u="none" dirty="0" err="1">
                <a:solidFill>
                  <a:schemeClr val="bg1"/>
                </a:solidFill>
              </a:rPr>
              <a:t>lesion</a:t>
            </a:r>
            <a:endParaRPr lang="it-IT" altLang="x-none" sz="2000" b="0" u="none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defRPr/>
            </a:pPr>
            <a:endParaRPr lang="it-IT" altLang="x-none" sz="2000" b="0" u="none" dirty="0">
              <a:solidFill>
                <a:schemeClr val="bg1"/>
              </a:solidFill>
            </a:endParaRPr>
          </a:p>
        </p:txBody>
      </p:sp>
      <p:sp>
        <p:nvSpPr>
          <p:cNvPr id="172042" name="Text Box 10"/>
          <p:cNvSpPr txBox="1">
            <a:spLocks noChangeArrowheads="1"/>
          </p:cNvSpPr>
          <p:nvPr/>
        </p:nvSpPr>
        <p:spPr bwMode="auto">
          <a:xfrm>
            <a:off x="3848100" y="4495800"/>
            <a:ext cx="1943100" cy="12001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it-IT" altLang="x-none" sz="2000" b="0" u="none" dirty="0" err="1">
                <a:solidFill>
                  <a:schemeClr val="bg1"/>
                </a:solidFill>
              </a:rPr>
              <a:t>Cerebral</a:t>
            </a:r>
            <a:endParaRPr lang="it-IT" altLang="x-none" sz="2000" b="0" u="none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it-IT" altLang="x-none" sz="2000" b="0" u="none" dirty="0" err="1">
                <a:solidFill>
                  <a:schemeClr val="bg1"/>
                </a:solidFill>
              </a:rPr>
              <a:t>haemorrhage</a:t>
            </a:r>
            <a:endParaRPr lang="en-US" altLang="x-none" sz="2000" b="0" u="none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defRPr/>
            </a:pPr>
            <a:endParaRPr lang="it-IT" altLang="x-none" sz="2000" u="none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defRPr/>
            </a:pPr>
            <a:endParaRPr lang="it-IT" altLang="x-none" sz="2000" u="none" dirty="0">
              <a:solidFill>
                <a:schemeClr val="bg1"/>
              </a:solidFill>
            </a:endParaRPr>
          </a:p>
        </p:txBody>
      </p:sp>
      <p:sp>
        <p:nvSpPr>
          <p:cNvPr id="35850" name="Line 11"/>
          <p:cNvSpPr>
            <a:spLocks noChangeShapeType="1"/>
          </p:cNvSpPr>
          <p:nvPr/>
        </p:nvSpPr>
        <p:spPr bwMode="auto">
          <a:xfrm flipV="1">
            <a:off x="3886200" y="2590800"/>
            <a:ext cx="4114800" cy="8382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2044" name="Text Box 12"/>
          <p:cNvSpPr txBox="1">
            <a:spLocks noChangeArrowheads="1"/>
          </p:cNvSpPr>
          <p:nvPr/>
        </p:nvSpPr>
        <p:spPr bwMode="auto">
          <a:xfrm>
            <a:off x="8096250" y="3724275"/>
            <a:ext cx="1860550" cy="922338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r>
              <a:rPr lang="it-IT" altLang="x-none" sz="2000" b="0" u="none" dirty="0" err="1">
                <a:solidFill>
                  <a:schemeClr val="bg1"/>
                </a:solidFill>
              </a:rPr>
              <a:t>Lacunar</a:t>
            </a:r>
            <a:endParaRPr lang="it-IT" altLang="x-none" sz="2000" b="0" u="none" dirty="0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it-IT" altLang="x-none" sz="2000" b="0" u="none" dirty="0">
                <a:solidFill>
                  <a:schemeClr val="bg1"/>
                </a:solidFill>
              </a:rPr>
              <a:t>status</a:t>
            </a:r>
          </a:p>
          <a:p>
            <a:pPr algn="ctr">
              <a:lnSpc>
                <a:spcPct val="90000"/>
              </a:lnSpc>
              <a:defRPr/>
            </a:pPr>
            <a:endParaRPr lang="it-IT" altLang="x-none" sz="2000" b="0" u="none" dirty="0">
              <a:solidFill>
                <a:schemeClr val="bg1"/>
              </a:solidFill>
            </a:endParaRPr>
          </a:p>
        </p:txBody>
      </p:sp>
      <p:sp>
        <p:nvSpPr>
          <p:cNvPr id="35852" name="Line 13"/>
          <p:cNvSpPr>
            <a:spLocks noChangeShapeType="1"/>
          </p:cNvSpPr>
          <p:nvPr/>
        </p:nvSpPr>
        <p:spPr bwMode="auto">
          <a:xfrm flipV="1">
            <a:off x="3886200" y="2209800"/>
            <a:ext cx="838200" cy="12192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53" name="Line 14"/>
          <p:cNvSpPr>
            <a:spLocks noChangeShapeType="1"/>
          </p:cNvSpPr>
          <p:nvPr/>
        </p:nvSpPr>
        <p:spPr bwMode="auto">
          <a:xfrm>
            <a:off x="3881438" y="3429000"/>
            <a:ext cx="2017712" cy="936625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54" name="Line 15"/>
          <p:cNvSpPr>
            <a:spLocks noChangeShapeType="1"/>
          </p:cNvSpPr>
          <p:nvPr/>
        </p:nvSpPr>
        <p:spPr bwMode="auto">
          <a:xfrm flipV="1">
            <a:off x="3886200" y="2133600"/>
            <a:ext cx="2051050" cy="12954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5855" name="Line 16"/>
          <p:cNvSpPr>
            <a:spLocks noChangeShapeType="1"/>
          </p:cNvSpPr>
          <p:nvPr/>
        </p:nvSpPr>
        <p:spPr bwMode="auto">
          <a:xfrm flipH="1" flipV="1">
            <a:off x="3919538" y="3429000"/>
            <a:ext cx="4114800" cy="7620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72049" name="Text Box 17"/>
          <p:cNvSpPr txBox="1">
            <a:spLocks noChangeArrowheads="1"/>
          </p:cNvSpPr>
          <p:nvPr/>
        </p:nvSpPr>
        <p:spPr bwMode="auto">
          <a:xfrm>
            <a:off x="7623175" y="1600200"/>
            <a:ext cx="2773363" cy="646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000" u="none" dirty="0" err="1">
                <a:solidFill>
                  <a:schemeClr val="bg1"/>
                </a:solidFill>
                <a:latin typeface="Arial" pitchFamily="34" charset="0"/>
              </a:rPr>
              <a:t>Binswanger</a:t>
            </a:r>
            <a:endParaRPr lang="it-IT" sz="2000" u="none" dirty="0">
              <a:solidFill>
                <a:schemeClr val="bg1"/>
              </a:solidFill>
              <a:latin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it-IT" sz="2000" u="none" dirty="0" err="1">
                <a:solidFill>
                  <a:schemeClr val="bg1"/>
                </a:solidFill>
                <a:latin typeface="Arial" pitchFamily="34" charset="0"/>
              </a:rPr>
              <a:t>disease</a:t>
            </a:r>
            <a:endParaRPr lang="it-IT" sz="2000" u="none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72050" name="Text Box 18"/>
          <p:cNvSpPr txBox="1">
            <a:spLocks noChangeArrowheads="1"/>
          </p:cNvSpPr>
          <p:nvPr/>
        </p:nvSpPr>
        <p:spPr bwMode="auto">
          <a:xfrm>
            <a:off x="5565775" y="4654550"/>
            <a:ext cx="2817813" cy="646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000" u="none" dirty="0" err="1">
                <a:solidFill>
                  <a:schemeClr val="bg1"/>
                </a:solidFill>
                <a:latin typeface="Arial" pitchFamily="34" charset="0"/>
              </a:rPr>
              <a:t>Ipoperfusional</a:t>
            </a:r>
            <a:endParaRPr lang="it-IT" sz="2000" u="none" dirty="0">
              <a:solidFill>
                <a:schemeClr val="bg1"/>
              </a:solidFill>
              <a:latin typeface="Arial" pitchFamily="34" charset="0"/>
            </a:endParaRPr>
          </a:p>
          <a:p>
            <a:pPr algn="ctr">
              <a:lnSpc>
                <a:spcPct val="90000"/>
              </a:lnSpc>
              <a:defRPr/>
            </a:pPr>
            <a:r>
              <a:rPr lang="it-IT" sz="2000" u="none" dirty="0" err="1">
                <a:solidFill>
                  <a:schemeClr val="bg1"/>
                </a:solidFill>
                <a:latin typeface="Arial" pitchFamily="34" charset="0"/>
              </a:rPr>
              <a:t>lesion</a:t>
            </a:r>
            <a:endParaRPr lang="it-IT" sz="2000" u="none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5858" name="Line 19"/>
          <p:cNvSpPr>
            <a:spLocks noChangeShapeType="1"/>
          </p:cNvSpPr>
          <p:nvPr/>
        </p:nvSpPr>
        <p:spPr bwMode="auto">
          <a:xfrm>
            <a:off x="3886200" y="3429000"/>
            <a:ext cx="533400" cy="762000"/>
          </a:xfrm>
          <a:prstGeom prst="line">
            <a:avLst/>
          </a:prstGeom>
          <a:noFill/>
          <a:ln w="38100">
            <a:solidFill>
              <a:srgbClr val="0000CC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pic>
        <p:nvPicPr>
          <p:cNvPr id="35859" name="Picture 20"/>
          <p:cNvPicPr>
            <a:picLocks noChangeAspect="1" noChangeArrowheads="1"/>
          </p:cNvPicPr>
          <p:nvPr/>
        </p:nvPicPr>
        <p:blipFill>
          <a:blip r:embed="rId3">
            <a:lum bright="-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3438" y="212725"/>
            <a:ext cx="1981200" cy="18446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2053" name="Text Box 21"/>
          <p:cNvSpPr txBox="1">
            <a:spLocks noChangeArrowheads="1"/>
          </p:cNvSpPr>
          <p:nvPr/>
        </p:nvSpPr>
        <p:spPr bwMode="auto">
          <a:xfrm>
            <a:off x="5380038" y="393700"/>
            <a:ext cx="3046412" cy="646113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000" u="none" dirty="0">
                <a:solidFill>
                  <a:schemeClr val="bg1"/>
                </a:solidFill>
                <a:latin typeface="Arial" pitchFamily="34" charset="0"/>
              </a:rPr>
              <a:t>Single </a:t>
            </a:r>
            <a:r>
              <a:rPr lang="it-IT" sz="2000" u="none" dirty="0" err="1">
                <a:solidFill>
                  <a:schemeClr val="bg1"/>
                </a:solidFill>
                <a:latin typeface="Arial" pitchFamily="34" charset="0"/>
              </a:rPr>
              <a:t>strategic</a:t>
            </a:r>
            <a:r>
              <a:rPr lang="it-IT" sz="2000" u="none" dirty="0">
                <a:solidFill>
                  <a:schemeClr val="bg1"/>
                </a:solidFill>
                <a:latin typeface="Arial" pitchFamily="34" charset="0"/>
              </a:rPr>
              <a:t>  </a:t>
            </a:r>
          </a:p>
          <a:p>
            <a:pPr algn="ctr">
              <a:lnSpc>
                <a:spcPct val="90000"/>
              </a:lnSpc>
              <a:defRPr/>
            </a:pPr>
            <a:r>
              <a:rPr lang="it-IT" sz="2000" u="none" dirty="0" err="1">
                <a:solidFill>
                  <a:schemeClr val="bg1"/>
                </a:solidFill>
                <a:latin typeface="Arial" pitchFamily="34" charset="0"/>
              </a:rPr>
              <a:t>infarct</a:t>
            </a:r>
            <a:endParaRPr lang="it-IT" sz="2000" u="none" dirty="0">
              <a:solidFill>
                <a:schemeClr val="bg1"/>
              </a:solidFill>
              <a:latin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76235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sellaDiTesto 7"/>
          <p:cNvSpPr txBox="1"/>
          <p:nvPr/>
        </p:nvSpPr>
        <p:spPr>
          <a:xfrm>
            <a:off x="0" y="90844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</a:rPr>
              <a:t>L’ictus in Italia</a:t>
            </a:r>
          </a:p>
        </p:txBody>
      </p:sp>
      <p:grpSp>
        <p:nvGrpSpPr>
          <p:cNvPr id="23" name="Gruppo 22"/>
          <p:cNvGrpSpPr/>
          <p:nvPr/>
        </p:nvGrpSpPr>
        <p:grpSpPr>
          <a:xfrm>
            <a:off x="276309" y="711914"/>
            <a:ext cx="4429298" cy="3264141"/>
            <a:chOff x="276309" y="711914"/>
            <a:chExt cx="4429298" cy="326414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6309" y="846088"/>
              <a:ext cx="4429298" cy="3129967"/>
            </a:xfrm>
            <a:prstGeom prst="rect">
              <a:avLst/>
            </a:prstGeom>
          </p:spPr>
        </p:pic>
        <p:sp>
          <p:nvSpPr>
            <p:cNvPr id="9" name="CasellaDiTesto 8"/>
            <p:cNvSpPr txBox="1"/>
            <p:nvPr/>
          </p:nvSpPr>
          <p:spPr>
            <a:xfrm>
              <a:off x="603802" y="711914"/>
              <a:ext cx="403122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Incidenza per classi si età</a:t>
              </a:r>
            </a:p>
          </p:txBody>
        </p:sp>
      </p:grpSp>
      <p:sp>
        <p:nvSpPr>
          <p:cNvPr id="11" name="CasellaDiTesto 10"/>
          <p:cNvSpPr txBox="1"/>
          <p:nvPr/>
        </p:nvSpPr>
        <p:spPr>
          <a:xfrm>
            <a:off x="508039" y="3629290"/>
            <a:ext cx="3323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/>
              <a:t>Istat, dati sulla popolazione del 2010 </a:t>
            </a:r>
            <a:endParaRPr lang="it-IT" sz="1600" dirty="0"/>
          </a:p>
        </p:txBody>
      </p:sp>
      <p:grpSp>
        <p:nvGrpSpPr>
          <p:cNvPr id="16" name="Gruppo 15"/>
          <p:cNvGrpSpPr/>
          <p:nvPr/>
        </p:nvGrpSpPr>
        <p:grpSpPr>
          <a:xfrm>
            <a:off x="5223867" y="711914"/>
            <a:ext cx="4623669" cy="3363256"/>
            <a:chOff x="5226348" y="852880"/>
            <a:chExt cx="4623669" cy="3363256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6348" y="948816"/>
              <a:ext cx="4623669" cy="3267320"/>
            </a:xfrm>
            <a:prstGeom prst="rect">
              <a:avLst/>
            </a:prstGeom>
          </p:spPr>
        </p:pic>
        <p:sp>
          <p:nvSpPr>
            <p:cNvPr id="10" name="CasellaDiTesto 9"/>
            <p:cNvSpPr txBox="1"/>
            <p:nvPr/>
          </p:nvSpPr>
          <p:spPr>
            <a:xfrm>
              <a:off x="5594555" y="852880"/>
              <a:ext cx="411971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dirty="0"/>
                <a:t>Prevalenza per classi si età</a:t>
              </a:r>
            </a:p>
          </p:txBody>
        </p:sp>
        <p:sp>
          <p:nvSpPr>
            <p:cNvPr id="12" name="CasellaDiTesto 11"/>
            <p:cNvSpPr txBox="1"/>
            <p:nvPr/>
          </p:nvSpPr>
          <p:spPr>
            <a:xfrm>
              <a:off x="5541041" y="3781699"/>
              <a:ext cx="4308976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i="1" dirty="0"/>
                <a:t>Istat, dati sulla popolazione del 2010 - Studio ILSA </a:t>
              </a:r>
              <a:endParaRPr lang="it-IT" sz="1600" dirty="0"/>
            </a:p>
          </p:txBody>
        </p:sp>
      </p:grpSp>
      <p:grpSp>
        <p:nvGrpSpPr>
          <p:cNvPr id="24" name="Gruppo 23"/>
          <p:cNvGrpSpPr/>
          <p:nvPr/>
        </p:nvGrpSpPr>
        <p:grpSpPr>
          <a:xfrm>
            <a:off x="2160043" y="3644047"/>
            <a:ext cx="5836058" cy="3474099"/>
            <a:chOff x="2160043" y="3644047"/>
            <a:chExt cx="5836058" cy="3474099"/>
          </a:xfrm>
        </p:grpSpPr>
        <p:grpSp>
          <p:nvGrpSpPr>
            <p:cNvPr id="14" name="Gruppo 13"/>
            <p:cNvGrpSpPr/>
            <p:nvPr/>
          </p:nvGrpSpPr>
          <p:grpSpPr>
            <a:xfrm>
              <a:off x="2160043" y="3644047"/>
              <a:ext cx="5836058" cy="3474099"/>
              <a:chOff x="2167400" y="3452727"/>
              <a:chExt cx="5836058" cy="3474099"/>
            </a:xfrm>
          </p:grpSpPr>
          <p:grpSp>
            <p:nvGrpSpPr>
              <p:cNvPr id="7" name="Gruppo 6"/>
              <p:cNvGrpSpPr/>
              <p:nvPr/>
            </p:nvGrpSpPr>
            <p:grpSpPr>
              <a:xfrm>
                <a:off x="2418197" y="3452727"/>
                <a:ext cx="4916287" cy="3474099"/>
                <a:chOff x="2846862" y="3669035"/>
                <a:chExt cx="4916287" cy="3474099"/>
              </a:xfrm>
            </p:grpSpPr>
            <p:pic>
              <p:nvPicPr>
                <p:cNvPr id="4" name="Immagine 3"/>
                <p:cNvPicPr>
                  <a:picLocks noChangeAspect="1"/>
                </p:cNvPicPr>
                <p:nvPr/>
              </p:nvPicPr>
              <p:blipFill>
                <a:blip r:embed="rId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2846862" y="3669035"/>
                  <a:ext cx="4916287" cy="3474099"/>
                </a:xfrm>
                <a:prstGeom prst="rect">
                  <a:avLst/>
                </a:prstGeom>
              </p:spPr>
            </p:pic>
            <p:sp>
              <p:nvSpPr>
                <p:cNvPr id="6" name="CasellaDiTesto 5"/>
                <p:cNvSpPr txBox="1"/>
                <p:nvPr/>
              </p:nvSpPr>
              <p:spPr>
                <a:xfrm>
                  <a:off x="6813755" y="3998007"/>
                  <a:ext cx="925810" cy="36933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it-IT"/>
                </a:p>
              </p:txBody>
            </p:sp>
          </p:grpSp>
          <p:sp>
            <p:nvSpPr>
              <p:cNvPr id="13" name="Rettangolo 12"/>
              <p:cNvSpPr/>
              <p:nvPr/>
            </p:nvSpPr>
            <p:spPr>
              <a:xfrm>
                <a:off x="2167400" y="6238202"/>
                <a:ext cx="5836058" cy="33855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r>
                  <a:rPr lang="it-IT" sz="1600" i="1" dirty="0"/>
                  <a:t>Fasce di </a:t>
                </a:r>
                <a:r>
                  <a:rPr lang="it-IT" sz="1600" i="1" dirty="0" err="1"/>
                  <a:t>eta</a:t>
                </a:r>
                <a:r>
                  <a:rPr lang="it-IT" sz="1600" i="1" dirty="0"/>
                  <a:t>̀ 65-84 anni: censimento del 1991 Spread V ed, 2007 </a:t>
                </a:r>
                <a:endParaRPr lang="it-IT" sz="1600" dirty="0"/>
              </a:p>
            </p:txBody>
          </p:sp>
        </p:grpSp>
        <p:sp>
          <p:nvSpPr>
            <p:cNvPr id="18" name="CasellaDiTesto 17"/>
            <p:cNvSpPr txBox="1"/>
            <p:nvPr/>
          </p:nvSpPr>
          <p:spPr>
            <a:xfrm>
              <a:off x="2619415" y="3976056"/>
              <a:ext cx="491731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dirty="0"/>
                <a:t>Prevalenza (%) dell’ictus nella popolazione anziana </a:t>
              </a:r>
            </a:p>
          </p:txBody>
        </p:sp>
      </p:grpSp>
      <p:sp>
        <p:nvSpPr>
          <p:cNvPr id="22" name="Line 4"/>
          <p:cNvSpPr>
            <a:spLocks noChangeShapeType="1"/>
          </p:cNvSpPr>
          <p:nvPr/>
        </p:nvSpPr>
        <p:spPr bwMode="auto">
          <a:xfrm>
            <a:off x="239310" y="697156"/>
            <a:ext cx="9786938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72174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17" name="Picture 12"/>
          <p:cNvPicPr>
            <a:picLocks noChangeAspect="1" noChangeArrowheads="1"/>
          </p:cNvPicPr>
          <p:nvPr/>
        </p:nvPicPr>
        <p:blipFill>
          <a:blip r:embed="rId3">
            <a:lum bright="-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3363" y="4341813"/>
            <a:ext cx="2747962" cy="212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18" name="Picture 9"/>
          <p:cNvPicPr>
            <a:picLocks noChangeAspect="1" noChangeArrowheads="1"/>
          </p:cNvPicPr>
          <p:nvPr/>
        </p:nvPicPr>
        <p:blipFill>
          <a:blip r:embed="rId3">
            <a:lum bright="-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0500" y="115888"/>
            <a:ext cx="2784475" cy="2160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ctangle 21"/>
          <p:cNvSpPr>
            <a:spLocks noChangeArrowheads="1"/>
          </p:cNvSpPr>
          <p:nvPr/>
        </p:nvSpPr>
        <p:spPr bwMode="auto">
          <a:xfrm>
            <a:off x="6511925" y="2636838"/>
            <a:ext cx="1079500" cy="1728787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sp>
        <p:nvSpPr>
          <p:cNvPr id="34820" name="Rectangle 20"/>
          <p:cNvSpPr>
            <a:spLocks noChangeArrowheads="1"/>
          </p:cNvSpPr>
          <p:nvPr/>
        </p:nvSpPr>
        <p:spPr bwMode="auto">
          <a:xfrm>
            <a:off x="3849688" y="3141663"/>
            <a:ext cx="3741737" cy="792162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pic>
        <p:nvPicPr>
          <p:cNvPr id="34821" name="Picture 2"/>
          <p:cNvPicPr>
            <a:picLocks noChangeAspect="1" noChangeArrowheads="1"/>
          </p:cNvPicPr>
          <p:nvPr/>
        </p:nvPicPr>
        <p:blipFill>
          <a:blip r:embed="rId3">
            <a:lum bright="-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558800"/>
            <a:ext cx="277177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4822" name="Picture 3"/>
          <p:cNvPicPr>
            <a:picLocks noChangeAspect="1" noChangeArrowheads="1"/>
          </p:cNvPicPr>
          <p:nvPr/>
        </p:nvPicPr>
        <p:blipFill>
          <a:blip r:embed="rId3">
            <a:lum bright="-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138" y="1916113"/>
            <a:ext cx="3429000" cy="298291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6" name="Text Box 4"/>
          <p:cNvSpPr txBox="1">
            <a:spLocks noChangeArrowheads="1"/>
          </p:cNvSpPr>
          <p:nvPr/>
        </p:nvSpPr>
        <p:spPr bwMode="auto">
          <a:xfrm>
            <a:off x="681038" y="2492375"/>
            <a:ext cx="2901950" cy="923925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b="1" u="sng"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 b="1" u="sng"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 b="1" u="sng">
                <a:solidFill>
                  <a:schemeClr val="tx1"/>
                </a:solidFill>
                <a:latin typeface="Arial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b="1" u="sng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defRPr/>
            </a:pPr>
            <a:endParaRPr lang="it-IT" altLang="x-none" sz="2000" u="none">
              <a:solidFill>
                <a:schemeClr val="bg1"/>
              </a:solidFill>
            </a:endParaRPr>
          </a:p>
          <a:p>
            <a:pPr algn="ctr">
              <a:lnSpc>
                <a:spcPct val="90000"/>
              </a:lnSpc>
              <a:defRPr/>
            </a:pPr>
            <a:r>
              <a:rPr lang="it-IT" altLang="x-none" sz="2000" u="none">
                <a:solidFill>
                  <a:schemeClr val="bg1"/>
                </a:solidFill>
              </a:rPr>
              <a:t>Dementia</a:t>
            </a:r>
          </a:p>
          <a:p>
            <a:pPr algn="ctr">
              <a:lnSpc>
                <a:spcPct val="90000"/>
              </a:lnSpc>
              <a:defRPr/>
            </a:pPr>
            <a:r>
              <a:rPr lang="it-IT" altLang="x-none" sz="2000" u="none">
                <a:solidFill>
                  <a:schemeClr val="bg1"/>
                </a:solidFill>
              </a:rPr>
              <a:t>in the elderly</a:t>
            </a:r>
          </a:p>
        </p:txBody>
      </p:sp>
      <p:pic>
        <p:nvPicPr>
          <p:cNvPr id="34824" name="Picture 5"/>
          <p:cNvPicPr>
            <a:picLocks noChangeAspect="1" noChangeArrowheads="1"/>
          </p:cNvPicPr>
          <p:nvPr/>
        </p:nvPicPr>
        <p:blipFill>
          <a:blip r:embed="rId3">
            <a:lum bright="-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3886200"/>
            <a:ext cx="2771775" cy="2582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58" name="Text Box 6"/>
          <p:cNvSpPr txBox="1">
            <a:spLocks noChangeArrowheads="1"/>
          </p:cNvSpPr>
          <p:nvPr/>
        </p:nvSpPr>
        <p:spPr bwMode="auto">
          <a:xfrm>
            <a:off x="3921125" y="1089025"/>
            <a:ext cx="2297113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000" u="none" dirty="0">
                <a:solidFill>
                  <a:schemeClr val="bg1"/>
                </a:solidFill>
                <a:latin typeface="Arial" pitchFamily="34" charset="0"/>
              </a:rPr>
              <a:t>Alzheimer</a:t>
            </a:r>
          </a:p>
          <a:p>
            <a:pPr algn="ctr">
              <a:lnSpc>
                <a:spcPct val="90000"/>
              </a:lnSpc>
              <a:defRPr/>
            </a:pPr>
            <a:r>
              <a:rPr lang="it-IT" sz="2000" u="none" dirty="0" err="1">
                <a:solidFill>
                  <a:schemeClr val="bg1"/>
                </a:solidFill>
                <a:latin typeface="Arial" pitchFamily="34" charset="0"/>
              </a:rPr>
              <a:t>disease</a:t>
            </a:r>
            <a:endParaRPr lang="it-IT" sz="2000" u="none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151562" name="Text Box 10"/>
          <p:cNvSpPr txBox="1">
            <a:spLocks noChangeArrowheads="1"/>
          </p:cNvSpPr>
          <p:nvPr/>
        </p:nvSpPr>
        <p:spPr bwMode="auto">
          <a:xfrm>
            <a:off x="6583363" y="4868863"/>
            <a:ext cx="2663825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000" u="none" dirty="0" err="1">
                <a:solidFill>
                  <a:schemeClr val="bg1"/>
                </a:solidFill>
                <a:latin typeface="Arial" pitchFamily="34" charset="0"/>
              </a:rPr>
              <a:t>fronto-temporal</a:t>
            </a:r>
            <a:r>
              <a:rPr lang="it-IT" sz="2000" u="none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it-IT" sz="2000" u="none" dirty="0" err="1">
                <a:solidFill>
                  <a:schemeClr val="bg1"/>
                </a:solidFill>
                <a:latin typeface="Arial" pitchFamily="34" charset="0"/>
              </a:rPr>
              <a:t>dementia</a:t>
            </a:r>
            <a:endParaRPr lang="it-IT" sz="2000" u="none" dirty="0">
              <a:solidFill>
                <a:schemeClr val="bg1"/>
              </a:solidFill>
              <a:latin typeface="Arial" pitchFamily="34" charset="0"/>
            </a:endParaRPr>
          </a:p>
        </p:txBody>
      </p:sp>
      <p:pic>
        <p:nvPicPr>
          <p:cNvPr id="34827" name="Picture 11"/>
          <p:cNvPicPr>
            <a:picLocks noChangeAspect="1" noChangeArrowheads="1"/>
          </p:cNvPicPr>
          <p:nvPr/>
        </p:nvPicPr>
        <p:blipFill>
          <a:blip r:embed="rId3">
            <a:lum bright="-14000" contrast="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4950" y="2216150"/>
            <a:ext cx="2735263" cy="214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1565" name="Text Box 13"/>
          <p:cNvSpPr txBox="1">
            <a:spLocks noChangeArrowheads="1"/>
          </p:cNvSpPr>
          <p:nvPr/>
        </p:nvSpPr>
        <p:spPr bwMode="auto">
          <a:xfrm>
            <a:off x="4064000" y="4508500"/>
            <a:ext cx="2243138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000" u="none" dirty="0" err="1">
                <a:solidFill>
                  <a:schemeClr val="bg1"/>
                </a:solidFill>
                <a:latin typeface="Arial" pitchFamily="34" charset="0"/>
              </a:rPr>
              <a:t>other</a:t>
            </a:r>
            <a:r>
              <a:rPr lang="it-IT" sz="2000" u="none" dirty="0">
                <a:solidFill>
                  <a:schemeClr val="bg1"/>
                </a:solidFill>
                <a:latin typeface="Arial" pitchFamily="34" charset="0"/>
              </a:rPr>
              <a:t>                 </a:t>
            </a:r>
            <a:r>
              <a:rPr lang="it-IT" sz="2000" u="none" dirty="0" err="1">
                <a:solidFill>
                  <a:schemeClr val="bg1"/>
                </a:solidFill>
                <a:latin typeface="Arial" pitchFamily="34" charset="0"/>
              </a:rPr>
              <a:t>dementias</a:t>
            </a:r>
            <a:endParaRPr lang="it-IT" sz="2000" u="none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4829" name="Line 14"/>
          <p:cNvSpPr>
            <a:spLocks noChangeShapeType="1"/>
          </p:cNvSpPr>
          <p:nvPr/>
        </p:nvSpPr>
        <p:spPr bwMode="auto">
          <a:xfrm flipV="1">
            <a:off x="3887788" y="2349500"/>
            <a:ext cx="823912" cy="1079500"/>
          </a:xfrm>
          <a:prstGeom prst="line">
            <a:avLst/>
          </a:prstGeom>
          <a:noFill/>
          <a:ln w="38100">
            <a:solidFill>
              <a:srgbClr val="FFFF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30" name="Line 15"/>
          <p:cNvSpPr>
            <a:spLocks noChangeShapeType="1"/>
          </p:cNvSpPr>
          <p:nvPr/>
        </p:nvSpPr>
        <p:spPr bwMode="auto">
          <a:xfrm>
            <a:off x="3887788" y="3429000"/>
            <a:ext cx="609600" cy="609600"/>
          </a:xfrm>
          <a:prstGeom prst="lin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31" name="Line 16"/>
          <p:cNvSpPr>
            <a:spLocks noChangeShapeType="1"/>
          </p:cNvSpPr>
          <p:nvPr/>
        </p:nvSpPr>
        <p:spPr bwMode="auto">
          <a:xfrm flipV="1">
            <a:off x="3887788" y="1628775"/>
            <a:ext cx="3559175" cy="1800225"/>
          </a:xfrm>
          <a:prstGeom prst="lin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151570" name="Text Box 18"/>
          <p:cNvSpPr txBox="1">
            <a:spLocks noChangeArrowheads="1"/>
          </p:cNvSpPr>
          <p:nvPr/>
        </p:nvSpPr>
        <p:spPr bwMode="auto">
          <a:xfrm>
            <a:off x="6943725" y="2781300"/>
            <a:ext cx="230505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000" u="none" dirty="0" err="1">
                <a:solidFill>
                  <a:schemeClr val="bg1"/>
                </a:solidFill>
                <a:latin typeface="Arial" pitchFamily="34" charset="0"/>
              </a:rPr>
              <a:t>Lewy</a:t>
            </a:r>
            <a:r>
              <a:rPr lang="it-IT" sz="2000" u="none" dirty="0">
                <a:solidFill>
                  <a:schemeClr val="bg1"/>
                </a:solidFill>
                <a:latin typeface="Arial" pitchFamily="34" charset="0"/>
              </a:rPr>
              <a:t> body  </a:t>
            </a:r>
            <a:r>
              <a:rPr lang="it-IT" sz="2000" u="none" dirty="0" err="1">
                <a:solidFill>
                  <a:schemeClr val="bg1"/>
                </a:solidFill>
                <a:latin typeface="Arial" pitchFamily="34" charset="0"/>
              </a:rPr>
              <a:t>disease</a:t>
            </a:r>
            <a:endParaRPr lang="it-IT" sz="2000" u="none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4833" name="Rectangle 19"/>
          <p:cNvSpPr>
            <a:spLocks noChangeArrowheads="1"/>
          </p:cNvSpPr>
          <p:nvPr/>
        </p:nvSpPr>
        <p:spPr bwMode="auto">
          <a:xfrm>
            <a:off x="3992563" y="2997200"/>
            <a:ext cx="73025" cy="71438"/>
          </a:xfrm>
          <a:prstGeom prst="rect">
            <a:avLst/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/>
          </a:p>
        </p:txBody>
      </p:sp>
      <p:sp>
        <p:nvSpPr>
          <p:cNvPr id="151559" name="Text Box 7"/>
          <p:cNvSpPr txBox="1">
            <a:spLocks noChangeArrowheads="1"/>
          </p:cNvSpPr>
          <p:nvPr/>
        </p:nvSpPr>
        <p:spPr bwMode="auto">
          <a:xfrm>
            <a:off x="7015163" y="549275"/>
            <a:ext cx="1854200" cy="641350"/>
          </a:xfrm>
          <a:prstGeom prst="rect">
            <a:avLst/>
          </a:prstGeom>
          <a:noFill/>
          <a:ln>
            <a:noFill/>
          </a:ln>
          <a:effectLst>
            <a:outerShdw blurRad="63500" dist="38099" dir="2700000" algn="ctr" rotWithShape="0">
              <a:schemeClr val="tx2">
                <a:alpha val="74997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>
              <a:lnSpc>
                <a:spcPct val="90000"/>
              </a:lnSpc>
              <a:defRPr/>
            </a:pPr>
            <a:r>
              <a:rPr lang="it-IT" sz="2000" u="none" dirty="0" err="1">
                <a:solidFill>
                  <a:schemeClr val="bg1"/>
                </a:solidFill>
                <a:latin typeface="Arial" pitchFamily="34" charset="0"/>
              </a:rPr>
              <a:t>Vascular</a:t>
            </a:r>
            <a:r>
              <a:rPr lang="it-IT" sz="2000" u="none" dirty="0">
                <a:solidFill>
                  <a:schemeClr val="bg1"/>
                </a:solidFill>
                <a:latin typeface="Arial" pitchFamily="34" charset="0"/>
              </a:rPr>
              <a:t> </a:t>
            </a:r>
            <a:r>
              <a:rPr lang="it-IT" sz="2000" u="none" dirty="0" err="1">
                <a:solidFill>
                  <a:schemeClr val="bg1"/>
                </a:solidFill>
                <a:latin typeface="Arial" pitchFamily="34" charset="0"/>
              </a:rPr>
              <a:t>dementia</a:t>
            </a:r>
            <a:endParaRPr lang="it-IT" sz="2000" u="none" dirty="0">
              <a:solidFill>
                <a:schemeClr val="bg1"/>
              </a:solidFill>
              <a:latin typeface="Arial" pitchFamily="34" charset="0"/>
            </a:endParaRPr>
          </a:p>
        </p:txBody>
      </p:sp>
      <p:sp>
        <p:nvSpPr>
          <p:cNvPr id="34835" name="Line 8"/>
          <p:cNvSpPr>
            <a:spLocks noChangeShapeType="1"/>
          </p:cNvSpPr>
          <p:nvPr/>
        </p:nvSpPr>
        <p:spPr bwMode="auto">
          <a:xfrm>
            <a:off x="3887788" y="3429000"/>
            <a:ext cx="2768600" cy="0"/>
          </a:xfrm>
          <a:prstGeom prst="line">
            <a:avLst/>
          </a:prstGeom>
          <a:noFill/>
          <a:ln w="38100">
            <a:solidFill>
              <a:srgbClr val="FFFF00"/>
            </a:solidFill>
            <a:prstDash val="dash"/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4836" name="Line 17"/>
          <p:cNvSpPr>
            <a:spLocks noChangeShapeType="1"/>
          </p:cNvSpPr>
          <p:nvPr/>
        </p:nvSpPr>
        <p:spPr bwMode="auto">
          <a:xfrm flipH="1" flipV="1">
            <a:off x="3887788" y="3429000"/>
            <a:ext cx="2911475" cy="1295400"/>
          </a:xfrm>
          <a:prstGeom prst="line">
            <a:avLst/>
          </a:prstGeom>
          <a:noFill/>
          <a:ln w="38100">
            <a:solidFill>
              <a:srgbClr val="FFFF00"/>
            </a:solidFill>
            <a:prstDash val="dash"/>
            <a:round/>
            <a:headEnd type="triangle" w="med" len="med"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0102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Text Box 2"/>
          <p:cNvSpPr txBox="1">
            <a:spLocks noChangeArrowheads="1"/>
          </p:cNvSpPr>
          <p:nvPr/>
        </p:nvSpPr>
        <p:spPr bwMode="auto">
          <a:xfrm>
            <a:off x="0" y="300579"/>
            <a:ext cx="10287000" cy="8125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lnSpc>
                <a:spcPct val="90000"/>
              </a:lnSpc>
              <a:spcBef>
                <a:spcPct val="50000"/>
              </a:spcBef>
              <a:buFontTx/>
              <a:buNone/>
            </a:pPr>
            <a:r>
              <a:rPr lang="en-GB" altLang="x-none" sz="2800" b="1" u="none" dirty="0" err="1">
                <a:solidFill>
                  <a:srgbClr val="002060"/>
                </a:solidFill>
                <a:latin typeface="+mn-lt"/>
              </a:rPr>
              <a:t>Prevalenza</a:t>
            </a:r>
            <a:r>
              <a:rPr lang="en-GB" altLang="x-none" sz="2800" b="1" u="none" dirty="0">
                <a:solidFill>
                  <a:srgbClr val="002060"/>
                </a:solidFill>
                <a:latin typeface="+mn-lt"/>
              </a:rPr>
              <a:t> di </a:t>
            </a:r>
            <a:r>
              <a:rPr lang="en-GB" altLang="x-none" sz="2800" b="1" dirty="0" err="1">
                <a:solidFill>
                  <a:srgbClr val="002060"/>
                </a:solidFill>
                <a:latin typeface="+mn-lt"/>
              </a:rPr>
              <a:t>c</a:t>
            </a:r>
            <a:r>
              <a:rPr lang="en-GB" altLang="x-none" sz="2800" b="1" u="none" dirty="0" err="1">
                <a:solidFill>
                  <a:srgbClr val="002060"/>
                </a:solidFill>
                <a:latin typeface="+mn-lt"/>
              </a:rPr>
              <a:t>omorbilità</a:t>
            </a:r>
            <a:r>
              <a:rPr lang="en-GB" altLang="x-none" sz="2800" b="1" u="none" dirty="0">
                <a:solidFill>
                  <a:srgbClr val="002060"/>
                </a:solidFill>
                <a:latin typeface="+mn-lt"/>
              </a:rPr>
              <a:t> in </a:t>
            </a:r>
            <a:r>
              <a:rPr lang="en-GB" altLang="x-none" sz="2800" b="1" u="none" dirty="0" err="1">
                <a:solidFill>
                  <a:srgbClr val="002060"/>
                </a:solidFill>
                <a:latin typeface="+mn-lt"/>
              </a:rPr>
              <a:t>corso</a:t>
            </a:r>
            <a:r>
              <a:rPr lang="en-GB" altLang="x-none" sz="2800" b="1" u="none" dirty="0">
                <a:solidFill>
                  <a:srgbClr val="002060"/>
                </a:solidFill>
                <a:latin typeface="+mn-lt"/>
              </a:rPr>
              <a:t> di </a:t>
            </a:r>
            <a:r>
              <a:rPr lang="en-GB" altLang="x-none" sz="2800" b="1" u="none" dirty="0" err="1">
                <a:solidFill>
                  <a:srgbClr val="002060"/>
                </a:solidFill>
                <a:latin typeface="+mn-lt"/>
              </a:rPr>
              <a:t>demanza</a:t>
            </a:r>
            <a:r>
              <a:rPr lang="en-GB" altLang="x-none" sz="2800" b="1" u="none" dirty="0">
                <a:solidFill>
                  <a:srgbClr val="002060"/>
                </a:solidFill>
                <a:latin typeface="+mn-lt"/>
              </a:rPr>
              <a:t>                                            </a:t>
            </a:r>
            <a:r>
              <a:rPr lang="en-GB" altLang="x-none" sz="2400" i="1" u="none" dirty="0">
                <a:solidFill>
                  <a:srgbClr val="002060"/>
                </a:solidFill>
                <a:latin typeface="+mn-lt"/>
              </a:rPr>
              <a:t>over 85 years</a:t>
            </a:r>
          </a:p>
        </p:txBody>
      </p:sp>
      <p:sp>
        <p:nvSpPr>
          <p:cNvPr id="32770" name="Text Box 3"/>
          <p:cNvSpPr txBox="1">
            <a:spLocks noChangeArrowheads="1"/>
          </p:cNvSpPr>
          <p:nvPr/>
        </p:nvSpPr>
        <p:spPr bwMode="auto">
          <a:xfrm>
            <a:off x="7022690" y="6272213"/>
            <a:ext cx="2882131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rgbClr val="000000"/>
                </a:solidFill>
                <a:miter lim="800000"/>
                <a:headEnd type="none" w="sm" len="sm"/>
                <a:tailEnd type="none" w="sm" len="sm"/>
              </a14:hiddenLine>
            </a:ext>
          </a:extLst>
        </p:spPr>
        <p:txBody>
          <a:bodyPr wrap="square">
            <a:spAutoFit/>
          </a:bodyPr>
          <a:lstStyle>
            <a:lvl1pPr defTabSz="7620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 defTabSz="76200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 defTabSz="7620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 defTabSz="7620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 defTabSz="7620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50000"/>
              </a:spcBef>
              <a:buFontTx/>
              <a:buNone/>
            </a:pPr>
            <a:r>
              <a:rPr lang="it-IT" altLang="x-none" sz="1600" i="1" u="none">
                <a:solidFill>
                  <a:srgbClr val="000099"/>
                </a:solidFill>
                <a:latin typeface="+mn-lt"/>
              </a:rPr>
              <a:t>Ficher</a:t>
            </a:r>
            <a:r>
              <a:rPr lang="it-IT" altLang="x-none" sz="1600" i="1" u="none" dirty="0">
                <a:solidFill>
                  <a:srgbClr val="000099"/>
                </a:solidFill>
                <a:latin typeface="+mn-lt"/>
              </a:rPr>
              <a:t> MM et al, Br </a:t>
            </a:r>
            <a:r>
              <a:rPr lang="it-IT" altLang="x-none" sz="1600" i="1" u="none" dirty="0" err="1">
                <a:solidFill>
                  <a:srgbClr val="000099"/>
                </a:solidFill>
                <a:latin typeface="+mn-lt"/>
              </a:rPr>
              <a:t>J</a:t>
            </a:r>
            <a:r>
              <a:rPr lang="it-IT" altLang="x-none" sz="1600" i="1" u="none" dirty="0">
                <a:solidFill>
                  <a:srgbClr val="000099"/>
                </a:solidFill>
                <a:latin typeface="+mn-lt"/>
              </a:rPr>
              <a:t> </a:t>
            </a:r>
            <a:r>
              <a:rPr lang="it-IT" altLang="x-none" sz="1600" i="1" u="none" dirty="0" err="1">
                <a:solidFill>
                  <a:srgbClr val="000099"/>
                </a:solidFill>
                <a:latin typeface="+mn-lt"/>
              </a:rPr>
              <a:t>Psych</a:t>
            </a:r>
            <a:r>
              <a:rPr lang="it-IT" altLang="x-none" sz="1600" i="1" u="none" dirty="0">
                <a:solidFill>
                  <a:srgbClr val="000099"/>
                </a:solidFill>
                <a:latin typeface="+mn-lt"/>
              </a:rPr>
              <a:t> 1995</a:t>
            </a:r>
          </a:p>
        </p:txBody>
      </p:sp>
      <p:sp>
        <p:nvSpPr>
          <p:cNvPr id="32771" name="Text Box 4"/>
          <p:cNvSpPr txBox="1">
            <a:spLocks noChangeArrowheads="1"/>
          </p:cNvSpPr>
          <p:nvPr/>
        </p:nvSpPr>
        <p:spPr bwMode="auto">
          <a:xfrm rot="-5400000">
            <a:off x="-78581" y="3544094"/>
            <a:ext cx="1838325" cy="401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2000" u="none">
                <a:solidFill>
                  <a:srgbClr val="000099"/>
                </a:solidFill>
              </a:rPr>
              <a:t>Prevalence %</a:t>
            </a:r>
            <a:endParaRPr lang="en-US" altLang="x-none" sz="2000" u="none">
              <a:solidFill>
                <a:srgbClr val="000099"/>
              </a:solidFill>
            </a:endParaRPr>
          </a:p>
        </p:txBody>
      </p:sp>
      <p:sp>
        <p:nvSpPr>
          <p:cNvPr id="32772" name="Line 5"/>
          <p:cNvSpPr>
            <a:spLocks noChangeShapeType="1"/>
          </p:cNvSpPr>
          <p:nvPr/>
        </p:nvSpPr>
        <p:spPr bwMode="auto">
          <a:xfrm>
            <a:off x="347662" y="1224118"/>
            <a:ext cx="9620250" cy="1905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2773" name="AutoShape 6"/>
          <p:cNvSpPr>
            <a:spLocks noChangeAspect="1" noChangeArrowheads="1" noTextEdit="1"/>
          </p:cNvSpPr>
          <p:nvPr/>
        </p:nvSpPr>
        <p:spPr bwMode="auto">
          <a:xfrm>
            <a:off x="1143000" y="1589088"/>
            <a:ext cx="8029575" cy="4659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74" name="Rectangle 7"/>
          <p:cNvSpPr>
            <a:spLocks noChangeArrowheads="1"/>
          </p:cNvSpPr>
          <p:nvPr/>
        </p:nvSpPr>
        <p:spPr bwMode="auto">
          <a:xfrm>
            <a:off x="2062163" y="4991100"/>
            <a:ext cx="492125" cy="620713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 u="none">
              <a:solidFill>
                <a:srgbClr val="000099"/>
              </a:solidFill>
            </a:endParaRPr>
          </a:p>
        </p:txBody>
      </p:sp>
      <p:sp>
        <p:nvSpPr>
          <p:cNvPr id="32775" name="Rectangle 8"/>
          <p:cNvSpPr>
            <a:spLocks noChangeArrowheads="1"/>
          </p:cNvSpPr>
          <p:nvPr/>
        </p:nvSpPr>
        <p:spPr bwMode="auto">
          <a:xfrm>
            <a:off x="3287713" y="4129088"/>
            <a:ext cx="492125" cy="1482725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 u="none">
              <a:solidFill>
                <a:srgbClr val="000099"/>
              </a:solidFill>
            </a:endParaRPr>
          </a:p>
        </p:txBody>
      </p:sp>
      <p:sp>
        <p:nvSpPr>
          <p:cNvPr id="32776" name="Rectangle 9"/>
          <p:cNvSpPr>
            <a:spLocks noChangeArrowheads="1"/>
          </p:cNvSpPr>
          <p:nvPr/>
        </p:nvSpPr>
        <p:spPr bwMode="auto">
          <a:xfrm>
            <a:off x="4513263" y="3386138"/>
            <a:ext cx="492125" cy="2225675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 u="none">
              <a:solidFill>
                <a:srgbClr val="000099"/>
              </a:solidFill>
            </a:endParaRPr>
          </a:p>
        </p:txBody>
      </p:sp>
      <p:sp>
        <p:nvSpPr>
          <p:cNvPr id="32777" name="Rectangle 10"/>
          <p:cNvSpPr>
            <a:spLocks noChangeArrowheads="1"/>
          </p:cNvSpPr>
          <p:nvPr/>
        </p:nvSpPr>
        <p:spPr bwMode="auto">
          <a:xfrm>
            <a:off x="5738813" y="3265488"/>
            <a:ext cx="490537" cy="2346325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 u="none">
              <a:solidFill>
                <a:srgbClr val="000099"/>
              </a:solidFill>
            </a:endParaRPr>
          </a:p>
        </p:txBody>
      </p:sp>
      <p:sp>
        <p:nvSpPr>
          <p:cNvPr id="32778" name="Rectangle 11"/>
          <p:cNvSpPr>
            <a:spLocks noChangeArrowheads="1"/>
          </p:cNvSpPr>
          <p:nvPr/>
        </p:nvSpPr>
        <p:spPr bwMode="auto">
          <a:xfrm>
            <a:off x="6965950" y="3136900"/>
            <a:ext cx="488950" cy="2474913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 u="none">
              <a:solidFill>
                <a:srgbClr val="000099"/>
              </a:solidFill>
            </a:endParaRPr>
          </a:p>
        </p:txBody>
      </p:sp>
      <p:sp>
        <p:nvSpPr>
          <p:cNvPr id="32779" name="Rectangle 12"/>
          <p:cNvSpPr>
            <a:spLocks noChangeArrowheads="1"/>
          </p:cNvSpPr>
          <p:nvPr/>
        </p:nvSpPr>
        <p:spPr bwMode="auto">
          <a:xfrm>
            <a:off x="8188325" y="4378325"/>
            <a:ext cx="492125" cy="1233488"/>
          </a:xfrm>
          <a:prstGeom prst="rect">
            <a:avLst/>
          </a:prstGeom>
          <a:solidFill>
            <a:srgbClr val="3333CC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endParaRPr lang="x-none" altLang="x-none" sz="1800" u="none">
              <a:solidFill>
                <a:srgbClr val="000099"/>
              </a:solidFill>
            </a:endParaRPr>
          </a:p>
        </p:txBody>
      </p:sp>
      <p:sp>
        <p:nvSpPr>
          <p:cNvPr id="32780" name="Line 13"/>
          <p:cNvSpPr>
            <a:spLocks noChangeShapeType="1"/>
          </p:cNvSpPr>
          <p:nvPr/>
        </p:nvSpPr>
        <p:spPr bwMode="auto">
          <a:xfrm>
            <a:off x="1698625" y="1903413"/>
            <a:ext cx="1588" cy="3708400"/>
          </a:xfrm>
          <a:prstGeom prst="line">
            <a:avLst/>
          </a:prstGeom>
          <a:noFill/>
          <a:ln w="7938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81" name="Line 14"/>
          <p:cNvSpPr>
            <a:spLocks noChangeShapeType="1"/>
          </p:cNvSpPr>
          <p:nvPr/>
        </p:nvSpPr>
        <p:spPr bwMode="auto">
          <a:xfrm>
            <a:off x="1636713" y="5611813"/>
            <a:ext cx="61912" cy="1587"/>
          </a:xfrm>
          <a:prstGeom prst="line">
            <a:avLst/>
          </a:prstGeom>
          <a:noFill/>
          <a:ln w="79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82" name="Line 15"/>
          <p:cNvSpPr>
            <a:spLocks noChangeShapeType="1"/>
          </p:cNvSpPr>
          <p:nvPr/>
        </p:nvSpPr>
        <p:spPr bwMode="auto">
          <a:xfrm>
            <a:off x="1636713" y="4378325"/>
            <a:ext cx="61912" cy="1588"/>
          </a:xfrm>
          <a:prstGeom prst="line">
            <a:avLst/>
          </a:prstGeom>
          <a:noFill/>
          <a:ln w="7938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83" name="Line 16"/>
          <p:cNvSpPr>
            <a:spLocks noChangeShapeType="1"/>
          </p:cNvSpPr>
          <p:nvPr/>
        </p:nvSpPr>
        <p:spPr bwMode="auto">
          <a:xfrm>
            <a:off x="1636713" y="3136900"/>
            <a:ext cx="61912" cy="1588"/>
          </a:xfrm>
          <a:prstGeom prst="line">
            <a:avLst/>
          </a:prstGeom>
          <a:noFill/>
          <a:ln w="7938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84" name="Line 17"/>
          <p:cNvSpPr>
            <a:spLocks noChangeShapeType="1"/>
          </p:cNvSpPr>
          <p:nvPr/>
        </p:nvSpPr>
        <p:spPr bwMode="auto">
          <a:xfrm>
            <a:off x="1636713" y="1903413"/>
            <a:ext cx="61912" cy="1587"/>
          </a:xfrm>
          <a:prstGeom prst="line">
            <a:avLst/>
          </a:prstGeom>
          <a:noFill/>
          <a:ln w="7938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85" name="Line 18"/>
          <p:cNvSpPr>
            <a:spLocks noChangeShapeType="1"/>
          </p:cNvSpPr>
          <p:nvPr/>
        </p:nvSpPr>
        <p:spPr bwMode="auto">
          <a:xfrm>
            <a:off x="1698625" y="5611813"/>
            <a:ext cx="7353300" cy="1587"/>
          </a:xfrm>
          <a:prstGeom prst="line">
            <a:avLst/>
          </a:prstGeom>
          <a:noFill/>
          <a:ln w="7938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86" name="Line 19"/>
          <p:cNvSpPr>
            <a:spLocks noChangeShapeType="1"/>
          </p:cNvSpPr>
          <p:nvPr/>
        </p:nvSpPr>
        <p:spPr bwMode="auto">
          <a:xfrm flipV="1">
            <a:off x="1698625" y="5611813"/>
            <a:ext cx="1588" cy="63500"/>
          </a:xfrm>
          <a:prstGeom prst="line">
            <a:avLst/>
          </a:prstGeom>
          <a:noFill/>
          <a:ln w="7938">
            <a:solidFill>
              <a:srgbClr val="FFFFFF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87" name="Line 20"/>
          <p:cNvSpPr>
            <a:spLocks noChangeShapeType="1"/>
          </p:cNvSpPr>
          <p:nvPr/>
        </p:nvSpPr>
        <p:spPr bwMode="auto">
          <a:xfrm flipV="1">
            <a:off x="2924175" y="5611813"/>
            <a:ext cx="1588" cy="63500"/>
          </a:xfrm>
          <a:prstGeom prst="line">
            <a:avLst/>
          </a:prstGeom>
          <a:noFill/>
          <a:ln w="7938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88" name="Line 21"/>
          <p:cNvSpPr>
            <a:spLocks noChangeShapeType="1"/>
          </p:cNvSpPr>
          <p:nvPr/>
        </p:nvSpPr>
        <p:spPr bwMode="auto">
          <a:xfrm flipV="1">
            <a:off x="4151313" y="5611813"/>
            <a:ext cx="0" cy="63500"/>
          </a:xfrm>
          <a:prstGeom prst="line">
            <a:avLst/>
          </a:prstGeom>
          <a:noFill/>
          <a:ln w="7938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89" name="Line 22"/>
          <p:cNvSpPr>
            <a:spLocks noChangeShapeType="1"/>
          </p:cNvSpPr>
          <p:nvPr/>
        </p:nvSpPr>
        <p:spPr bwMode="auto">
          <a:xfrm flipV="1">
            <a:off x="5375275" y="5611813"/>
            <a:ext cx="1588" cy="63500"/>
          </a:xfrm>
          <a:prstGeom prst="line">
            <a:avLst/>
          </a:prstGeom>
          <a:noFill/>
          <a:ln w="7938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90" name="Line 23"/>
          <p:cNvSpPr>
            <a:spLocks noChangeShapeType="1"/>
          </p:cNvSpPr>
          <p:nvPr/>
        </p:nvSpPr>
        <p:spPr bwMode="auto">
          <a:xfrm flipV="1">
            <a:off x="6600825" y="5611813"/>
            <a:ext cx="1588" cy="63500"/>
          </a:xfrm>
          <a:prstGeom prst="line">
            <a:avLst/>
          </a:prstGeom>
          <a:noFill/>
          <a:ln w="7938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91" name="Line 24"/>
          <p:cNvSpPr>
            <a:spLocks noChangeShapeType="1"/>
          </p:cNvSpPr>
          <p:nvPr/>
        </p:nvSpPr>
        <p:spPr bwMode="auto">
          <a:xfrm flipV="1">
            <a:off x="7826375" y="5611813"/>
            <a:ext cx="1588" cy="63500"/>
          </a:xfrm>
          <a:prstGeom prst="line">
            <a:avLst/>
          </a:prstGeom>
          <a:noFill/>
          <a:ln w="7938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92" name="Line 25"/>
          <p:cNvSpPr>
            <a:spLocks noChangeShapeType="1"/>
          </p:cNvSpPr>
          <p:nvPr/>
        </p:nvSpPr>
        <p:spPr bwMode="auto">
          <a:xfrm flipV="1">
            <a:off x="9051925" y="5611813"/>
            <a:ext cx="1588" cy="63500"/>
          </a:xfrm>
          <a:prstGeom prst="line">
            <a:avLst/>
          </a:prstGeom>
          <a:noFill/>
          <a:ln w="7938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32793" name="Rectangle 26"/>
          <p:cNvSpPr>
            <a:spLocks noChangeArrowheads="1"/>
          </p:cNvSpPr>
          <p:nvPr/>
        </p:nvSpPr>
        <p:spPr bwMode="auto">
          <a:xfrm>
            <a:off x="1417638" y="5483225"/>
            <a:ext cx="14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2000" u="none">
                <a:solidFill>
                  <a:srgbClr val="000099"/>
                </a:solidFill>
              </a:rPr>
              <a:t>0</a:t>
            </a:r>
          </a:p>
        </p:txBody>
      </p:sp>
      <p:sp>
        <p:nvSpPr>
          <p:cNvPr id="32794" name="Rectangle 27"/>
          <p:cNvSpPr>
            <a:spLocks noChangeArrowheads="1"/>
          </p:cNvSpPr>
          <p:nvPr/>
        </p:nvSpPr>
        <p:spPr bwMode="auto">
          <a:xfrm>
            <a:off x="1295400" y="4249738"/>
            <a:ext cx="284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2000" u="none">
                <a:solidFill>
                  <a:srgbClr val="000099"/>
                </a:solidFill>
              </a:rPr>
              <a:t>10</a:t>
            </a:r>
          </a:p>
        </p:txBody>
      </p:sp>
      <p:sp>
        <p:nvSpPr>
          <p:cNvPr id="32795" name="Rectangle 28"/>
          <p:cNvSpPr>
            <a:spLocks noChangeArrowheads="1"/>
          </p:cNvSpPr>
          <p:nvPr/>
        </p:nvSpPr>
        <p:spPr bwMode="auto">
          <a:xfrm>
            <a:off x="1295400" y="3008313"/>
            <a:ext cx="284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2000" u="none">
                <a:solidFill>
                  <a:srgbClr val="000099"/>
                </a:solidFill>
              </a:rPr>
              <a:t>20</a:t>
            </a:r>
          </a:p>
        </p:txBody>
      </p:sp>
      <p:sp>
        <p:nvSpPr>
          <p:cNvPr id="32796" name="Rectangle 29"/>
          <p:cNvSpPr>
            <a:spLocks noChangeArrowheads="1"/>
          </p:cNvSpPr>
          <p:nvPr/>
        </p:nvSpPr>
        <p:spPr bwMode="auto">
          <a:xfrm>
            <a:off x="1295400" y="1774825"/>
            <a:ext cx="2841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2000" u="none">
                <a:solidFill>
                  <a:srgbClr val="000099"/>
                </a:solidFill>
              </a:rPr>
              <a:t>30</a:t>
            </a:r>
          </a:p>
        </p:txBody>
      </p:sp>
      <p:sp>
        <p:nvSpPr>
          <p:cNvPr id="32797" name="Rectangle 30"/>
          <p:cNvSpPr>
            <a:spLocks noChangeArrowheads="1"/>
          </p:cNvSpPr>
          <p:nvPr/>
        </p:nvSpPr>
        <p:spPr bwMode="auto">
          <a:xfrm>
            <a:off x="2255838" y="5805488"/>
            <a:ext cx="14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2000" u="none">
                <a:solidFill>
                  <a:srgbClr val="000099"/>
                </a:solidFill>
              </a:rPr>
              <a:t>1</a:t>
            </a:r>
          </a:p>
        </p:txBody>
      </p:sp>
      <p:sp>
        <p:nvSpPr>
          <p:cNvPr id="32798" name="Rectangle 31"/>
          <p:cNvSpPr>
            <a:spLocks noChangeArrowheads="1"/>
          </p:cNvSpPr>
          <p:nvPr/>
        </p:nvSpPr>
        <p:spPr bwMode="auto">
          <a:xfrm>
            <a:off x="3481388" y="5805488"/>
            <a:ext cx="14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2000" u="none">
                <a:solidFill>
                  <a:srgbClr val="000099"/>
                </a:solidFill>
              </a:rPr>
              <a:t>2</a:t>
            </a:r>
          </a:p>
        </p:txBody>
      </p:sp>
      <p:sp>
        <p:nvSpPr>
          <p:cNvPr id="32799" name="Rectangle 32"/>
          <p:cNvSpPr>
            <a:spLocks noChangeArrowheads="1"/>
          </p:cNvSpPr>
          <p:nvPr/>
        </p:nvSpPr>
        <p:spPr bwMode="auto">
          <a:xfrm>
            <a:off x="4708525" y="5805488"/>
            <a:ext cx="14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2000" u="none">
                <a:solidFill>
                  <a:srgbClr val="000099"/>
                </a:solidFill>
              </a:rPr>
              <a:t>3</a:t>
            </a:r>
          </a:p>
        </p:txBody>
      </p:sp>
      <p:sp>
        <p:nvSpPr>
          <p:cNvPr id="32800" name="Rectangle 33"/>
          <p:cNvSpPr>
            <a:spLocks noChangeArrowheads="1"/>
          </p:cNvSpPr>
          <p:nvPr/>
        </p:nvSpPr>
        <p:spPr bwMode="auto">
          <a:xfrm>
            <a:off x="5932488" y="5805488"/>
            <a:ext cx="14287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2000" u="none">
                <a:solidFill>
                  <a:srgbClr val="000099"/>
                </a:solidFill>
              </a:rPr>
              <a:t>4</a:t>
            </a:r>
          </a:p>
        </p:txBody>
      </p:sp>
      <p:sp>
        <p:nvSpPr>
          <p:cNvPr id="32801" name="Rectangle 34"/>
          <p:cNvSpPr>
            <a:spLocks noChangeArrowheads="1"/>
          </p:cNvSpPr>
          <p:nvPr/>
        </p:nvSpPr>
        <p:spPr bwMode="auto">
          <a:xfrm>
            <a:off x="7156450" y="5805488"/>
            <a:ext cx="141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2000" u="none">
                <a:solidFill>
                  <a:srgbClr val="000099"/>
                </a:solidFill>
              </a:rPr>
              <a:t>5</a:t>
            </a:r>
          </a:p>
        </p:txBody>
      </p:sp>
      <p:sp>
        <p:nvSpPr>
          <p:cNvPr id="32802" name="Rectangle 35"/>
          <p:cNvSpPr>
            <a:spLocks noChangeArrowheads="1"/>
          </p:cNvSpPr>
          <p:nvPr/>
        </p:nvSpPr>
        <p:spPr bwMode="auto">
          <a:xfrm>
            <a:off x="8318500" y="5805488"/>
            <a:ext cx="290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2000" u="none">
                <a:solidFill>
                  <a:srgbClr val="000099"/>
                </a:solidFill>
              </a:rPr>
              <a:t>6+</a:t>
            </a:r>
          </a:p>
        </p:txBody>
      </p:sp>
      <p:sp>
        <p:nvSpPr>
          <p:cNvPr id="32804" name="Line 15"/>
          <p:cNvSpPr>
            <a:spLocks noChangeShapeType="1"/>
          </p:cNvSpPr>
          <p:nvPr/>
        </p:nvSpPr>
        <p:spPr bwMode="auto">
          <a:xfrm>
            <a:off x="1631950" y="5610225"/>
            <a:ext cx="61913" cy="1588"/>
          </a:xfrm>
          <a:prstGeom prst="line">
            <a:avLst/>
          </a:prstGeom>
          <a:noFill/>
          <a:ln w="7938">
            <a:solidFill>
              <a:srgbClr val="0000CC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69886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Immagine 2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83182" y="4969038"/>
            <a:ext cx="1632161" cy="1088107"/>
          </a:xfrm>
          <a:prstGeom prst="rect">
            <a:avLst/>
          </a:prstGeom>
        </p:spPr>
      </p:pic>
      <p:sp>
        <p:nvSpPr>
          <p:cNvPr id="14" name="Text Box 2"/>
          <p:cNvSpPr txBox="1">
            <a:spLocks noChangeArrowheads="1"/>
          </p:cNvSpPr>
          <p:nvPr/>
        </p:nvSpPr>
        <p:spPr bwMode="auto">
          <a:xfrm>
            <a:off x="0" y="124212"/>
            <a:ext cx="10287000" cy="95410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CC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US" altLang="x-none" sz="2800" b="1" dirty="0" err="1">
                <a:solidFill>
                  <a:srgbClr val="002060"/>
                </a:solidFill>
              </a:rPr>
              <a:t>L’invecchiamento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fisiologico</a:t>
            </a:r>
            <a:r>
              <a:rPr lang="en-US" altLang="x-none" sz="2800" b="1" dirty="0">
                <a:solidFill>
                  <a:srgbClr val="002060"/>
                </a:solidFill>
              </a:rPr>
              <a:t> e </a:t>
            </a:r>
            <a:r>
              <a:rPr lang="en-US" altLang="x-none" sz="2800" b="1" dirty="0" err="1">
                <a:solidFill>
                  <a:srgbClr val="002060"/>
                </a:solidFill>
              </a:rPr>
              <a:t>ancor</a:t>
            </a:r>
            <a:r>
              <a:rPr lang="en-US" altLang="x-none" sz="2800" b="1" dirty="0">
                <a:solidFill>
                  <a:srgbClr val="002060"/>
                </a:solidFill>
              </a:rPr>
              <a:t> di </a:t>
            </a:r>
            <a:r>
              <a:rPr lang="en-US" altLang="x-none" sz="2800" b="1" dirty="0" err="1">
                <a:solidFill>
                  <a:srgbClr val="002060"/>
                </a:solidFill>
              </a:rPr>
              <a:t>più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quello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patologico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dei</a:t>
            </a:r>
            <a:r>
              <a:rPr lang="en-US" altLang="x-none" sz="2800" b="1" dirty="0">
                <a:solidFill>
                  <a:srgbClr val="002060"/>
                </a:solidFill>
              </a:rPr>
              <a:t> 4  </a:t>
            </a:r>
            <a:r>
              <a:rPr lang="en-US" altLang="x-none" sz="2800" b="1" dirty="0" err="1">
                <a:solidFill>
                  <a:srgbClr val="002060"/>
                </a:solidFill>
              </a:rPr>
              <a:t>organi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vitali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condizionano</a:t>
            </a:r>
            <a:r>
              <a:rPr lang="en-US" altLang="x-none" sz="2800" b="1" dirty="0">
                <a:solidFill>
                  <a:srgbClr val="002060"/>
                </a:solidFill>
              </a:rPr>
              <a:t> la </a:t>
            </a:r>
            <a:r>
              <a:rPr lang="en-US" altLang="x-none" sz="2800" b="1" dirty="0" err="1">
                <a:solidFill>
                  <a:srgbClr val="002060"/>
                </a:solidFill>
              </a:rPr>
              <a:t>prognosi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degli</a:t>
            </a:r>
            <a:r>
              <a:rPr lang="en-US" altLang="x-none" sz="2800" b="1" dirty="0">
                <a:solidFill>
                  <a:srgbClr val="002060"/>
                </a:solidFill>
              </a:rPr>
              <a:t> </a:t>
            </a:r>
            <a:r>
              <a:rPr lang="en-US" altLang="x-none" sz="2800" b="1" dirty="0" err="1">
                <a:solidFill>
                  <a:srgbClr val="002060"/>
                </a:solidFill>
              </a:rPr>
              <a:t>anziani</a:t>
            </a:r>
            <a:r>
              <a:rPr lang="en-US" altLang="x-none" sz="2800" b="1" dirty="0">
                <a:solidFill>
                  <a:srgbClr val="002060"/>
                </a:solidFill>
              </a:rPr>
              <a:t> COVID-19</a:t>
            </a:r>
          </a:p>
        </p:txBody>
      </p:sp>
      <p:sp>
        <p:nvSpPr>
          <p:cNvPr id="15" name="Line 15"/>
          <p:cNvSpPr>
            <a:spLocks noChangeShapeType="1"/>
          </p:cNvSpPr>
          <p:nvPr/>
        </p:nvSpPr>
        <p:spPr bwMode="auto">
          <a:xfrm>
            <a:off x="511651" y="1108182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2" name="Gruppo 1"/>
          <p:cNvGrpSpPr/>
          <p:nvPr/>
        </p:nvGrpSpPr>
        <p:grpSpPr>
          <a:xfrm>
            <a:off x="2500759" y="1617194"/>
            <a:ext cx="5285482" cy="4684648"/>
            <a:chOff x="2500759" y="1680987"/>
            <a:chExt cx="5285482" cy="4684648"/>
          </a:xfrm>
        </p:grpSpPr>
        <p:pic>
          <p:nvPicPr>
            <p:cNvPr id="28" name="Immagine 2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5574839" y="1680987"/>
              <a:ext cx="1683779" cy="1683779"/>
            </a:xfrm>
            <a:prstGeom prst="rect">
              <a:avLst/>
            </a:prstGeom>
          </p:spPr>
        </p:pic>
        <p:grpSp>
          <p:nvGrpSpPr>
            <p:cNvPr id="18" name="Gruppo 17"/>
            <p:cNvGrpSpPr/>
            <p:nvPr/>
          </p:nvGrpSpPr>
          <p:grpSpPr>
            <a:xfrm>
              <a:off x="3097160" y="4969038"/>
              <a:ext cx="2605550" cy="1177712"/>
              <a:chOff x="4617962" y="3295502"/>
              <a:chExt cx="2342309" cy="866616"/>
            </a:xfrm>
          </p:grpSpPr>
          <p:pic>
            <p:nvPicPr>
              <p:cNvPr id="19" name="Immagine 18" descr="isultato immagini per Rene"/>
              <p:cNvPicPr/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617962" y="3298283"/>
                <a:ext cx="2342309" cy="863835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20" name="CasellaDiTesto 19"/>
              <p:cNvSpPr txBox="1"/>
              <p:nvPr/>
            </p:nvSpPr>
            <p:spPr>
              <a:xfrm>
                <a:off x="5513832" y="3295502"/>
                <a:ext cx="1353312" cy="866616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it-IT"/>
              </a:p>
            </p:txBody>
          </p:sp>
        </p:grpSp>
        <p:grpSp>
          <p:nvGrpSpPr>
            <p:cNvPr id="23" name="Gruppo 22"/>
            <p:cNvGrpSpPr/>
            <p:nvPr/>
          </p:nvGrpSpPr>
          <p:grpSpPr>
            <a:xfrm>
              <a:off x="3220182" y="1990995"/>
              <a:ext cx="2123768" cy="1077451"/>
              <a:chOff x="6361470" y="3993770"/>
              <a:chExt cx="3925530" cy="1853193"/>
            </a:xfrm>
          </p:grpSpPr>
          <p:pic>
            <p:nvPicPr>
              <p:cNvPr id="24" name="Immagine 23"/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6361470" y="3993770"/>
                <a:ext cx="3925529" cy="1853193"/>
              </a:xfrm>
              <a:prstGeom prst="rect">
                <a:avLst/>
              </a:prstGeom>
            </p:spPr>
          </p:pic>
          <p:sp>
            <p:nvSpPr>
              <p:cNvPr id="25" name="CasellaDiTesto 24"/>
              <p:cNvSpPr txBox="1"/>
              <p:nvPr/>
            </p:nvSpPr>
            <p:spPr>
              <a:xfrm>
                <a:off x="8239432" y="3993770"/>
                <a:ext cx="2047568" cy="1853193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 rtlCol="0">
                <a:spAutoFit/>
              </a:bodyPr>
              <a:lstStyle/>
              <a:p>
                <a:endParaRPr lang="it-IT"/>
              </a:p>
            </p:txBody>
          </p:sp>
        </p:grpSp>
        <p:sp>
          <p:nvSpPr>
            <p:cNvPr id="5" name="Oval 5"/>
            <p:cNvSpPr>
              <a:spLocks noChangeArrowheads="1"/>
            </p:cNvSpPr>
            <p:nvPr/>
          </p:nvSpPr>
          <p:spPr bwMode="auto">
            <a:xfrm>
              <a:off x="2500759" y="1720305"/>
              <a:ext cx="3288358" cy="315039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519"/>
            </a:p>
          </p:txBody>
        </p:sp>
        <p:sp>
          <p:nvSpPr>
            <p:cNvPr id="4" name="Oval 4"/>
            <p:cNvSpPr>
              <a:spLocks noChangeArrowheads="1"/>
            </p:cNvSpPr>
            <p:nvPr/>
          </p:nvSpPr>
          <p:spPr bwMode="auto">
            <a:xfrm>
              <a:off x="4467076" y="1705571"/>
              <a:ext cx="3319165" cy="315039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519"/>
            </a:p>
          </p:txBody>
        </p:sp>
        <p:sp>
          <p:nvSpPr>
            <p:cNvPr id="10" name="Oval 7"/>
            <p:cNvSpPr>
              <a:spLocks noChangeArrowheads="1"/>
            </p:cNvSpPr>
            <p:nvPr/>
          </p:nvSpPr>
          <p:spPr bwMode="auto">
            <a:xfrm>
              <a:off x="2508357" y="3190657"/>
              <a:ext cx="3341935" cy="315039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519"/>
            </a:p>
          </p:txBody>
        </p:sp>
        <p:sp>
          <p:nvSpPr>
            <p:cNvPr id="13" name="Oval 7"/>
            <p:cNvSpPr>
              <a:spLocks noChangeArrowheads="1"/>
            </p:cNvSpPr>
            <p:nvPr/>
          </p:nvSpPr>
          <p:spPr bwMode="auto">
            <a:xfrm>
              <a:off x="4440397" y="3215241"/>
              <a:ext cx="3341935" cy="3150394"/>
            </a:xfrm>
            <a:prstGeom prst="ellipse">
              <a:avLst/>
            </a:prstGeom>
            <a:noFill/>
            <a:ln w="28575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1519"/>
            </a:p>
          </p:txBody>
        </p:sp>
      </p:grpSp>
      <p:graphicFrame>
        <p:nvGraphicFramePr>
          <p:cNvPr id="12" name="Object 1031"/>
          <p:cNvGraphicFramePr>
            <a:graphicFrameLocks noChangeAspect="1"/>
          </p:cNvGraphicFramePr>
          <p:nvPr/>
        </p:nvGraphicFramePr>
        <p:xfrm>
          <a:off x="4654682" y="3575804"/>
          <a:ext cx="954776" cy="969086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7" imgW="971591" imgH="961910" progId="Paint.Picture">
                  <p:embed/>
                </p:oleObj>
              </mc:Choice>
              <mc:Fallback>
                <p:oleObj name="Immagine bitmap" r:id="rId7" imgW="971591" imgH="961910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654682" y="3575804"/>
                        <a:ext cx="954776" cy="969086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08765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/>
          <p:nvPr/>
        </p:nvPicPr>
        <p:blipFill>
          <a:blip r:embed="rId3"/>
          <a:stretch>
            <a:fillRect/>
          </a:stretch>
        </p:blipFill>
        <p:spPr>
          <a:xfrm>
            <a:off x="1786234" y="1507716"/>
            <a:ext cx="6714531" cy="482425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0" y="216309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Come si muore di COVID-19</a:t>
            </a:r>
          </a:p>
        </p:txBody>
      </p:sp>
      <p:sp>
        <p:nvSpPr>
          <p:cNvPr id="5" name="Line 5"/>
          <p:cNvSpPr>
            <a:spLocks noChangeShapeType="1"/>
          </p:cNvSpPr>
          <p:nvPr/>
        </p:nvSpPr>
        <p:spPr bwMode="auto">
          <a:xfrm>
            <a:off x="333375" y="1007808"/>
            <a:ext cx="9620250" cy="1905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92420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" y="392939"/>
            <a:ext cx="10286999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it-IT" sz="2800" b="1" dirty="0">
                <a:solidFill>
                  <a:srgbClr val="002060"/>
                </a:solidFill>
                <a:latin typeface="+mn-lt"/>
              </a:rPr>
              <a:t>Meccanismi fisiopatologici della </a:t>
            </a:r>
            <a:r>
              <a:rPr lang="it-IT" sz="2800" b="1">
                <a:solidFill>
                  <a:srgbClr val="002060"/>
                </a:solidFill>
                <a:latin typeface="+mn-lt"/>
              </a:rPr>
              <a:t>morte dell’anziano COVID-19</a:t>
            </a:r>
            <a:endParaRPr lang="it-IT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505615" y="1108634"/>
            <a:ext cx="9275763" cy="22225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28697" y="1822832"/>
            <a:ext cx="8229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it-IT" sz="2800" dirty="0">
                <a:solidFill>
                  <a:srgbClr val="002060"/>
                </a:solidFill>
              </a:rPr>
              <a:t>Invecchiamento fisiologico: la Vulnerabilità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it-IT" sz="2800" dirty="0">
                <a:solidFill>
                  <a:srgbClr val="002060"/>
                </a:solidFill>
              </a:rPr>
              <a:t>Invecchiamento patologico: la Fragilità</a:t>
            </a:r>
          </a:p>
          <a:p>
            <a:pPr marL="457200" marR="0" lvl="0" indent="-7938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t-IT" sz="2800" dirty="0">
                <a:solidFill>
                  <a:srgbClr val="002060"/>
                </a:solidFill>
              </a:rPr>
              <a:t>  </a:t>
            </a:r>
            <a:r>
              <a:rPr lang="it-IT" sz="2800" i="1" dirty="0">
                <a:solidFill>
                  <a:srgbClr val="002060"/>
                </a:solidFill>
              </a:rPr>
              <a:t>Infiammazione sistemica secondaria a polmonite</a:t>
            </a:r>
          </a:p>
          <a:p>
            <a:pPr marL="457200" marR="0" lvl="0" indent="-7938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t-IT" sz="2800" i="1" dirty="0">
                <a:solidFill>
                  <a:srgbClr val="002060"/>
                </a:solidFill>
              </a:rPr>
              <a:t>  Trombosi intravascolare diffusa</a:t>
            </a:r>
          </a:p>
          <a:p>
            <a:pPr marL="457200" marR="0" lvl="0" indent="-7938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t-IT" sz="2800" i="1" dirty="0">
                <a:solidFill>
                  <a:srgbClr val="002060"/>
                </a:solidFill>
              </a:rPr>
              <a:t>  Scompensi a cascata </a:t>
            </a:r>
          </a:p>
        </p:txBody>
      </p:sp>
    </p:spTree>
    <p:extLst>
      <p:ext uri="{BB962C8B-B14F-4D97-AF65-F5344CB8AC3E}">
        <p14:creationId xmlns:p14="http://schemas.microsoft.com/office/powerpoint/2010/main" val="3609087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" y="392939"/>
            <a:ext cx="10286999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it-IT" sz="2800" b="1" dirty="0">
                <a:solidFill>
                  <a:srgbClr val="002060"/>
                </a:solidFill>
                <a:latin typeface="+mn-lt"/>
              </a:rPr>
              <a:t>Meccanismi fisiopatologici della </a:t>
            </a:r>
            <a:r>
              <a:rPr lang="it-IT" sz="2800" b="1">
                <a:solidFill>
                  <a:srgbClr val="002060"/>
                </a:solidFill>
                <a:latin typeface="+mn-lt"/>
              </a:rPr>
              <a:t>morte dell’anziano COVID-19</a:t>
            </a:r>
            <a:endParaRPr lang="it-IT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505615" y="1108634"/>
            <a:ext cx="9275763" cy="22225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28697" y="1822832"/>
            <a:ext cx="8229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it-IT" sz="2800" dirty="0">
                <a:solidFill>
                  <a:srgbClr val="002060"/>
                </a:solidFill>
              </a:rPr>
              <a:t>Invecchiamento fisiologico: la Vulnerabilità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it-IT" sz="2800" dirty="0">
                <a:solidFill>
                  <a:srgbClr val="002060"/>
                </a:solidFill>
              </a:rPr>
              <a:t>Invecchiamento patologico: la Fragilità</a:t>
            </a:r>
          </a:p>
          <a:p>
            <a:pPr marL="457200" marR="0" lvl="0" indent="-7938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t-IT" sz="2800" dirty="0">
                <a:solidFill>
                  <a:schemeClr val="bg1"/>
                </a:solidFill>
              </a:rPr>
              <a:t>  </a:t>
            </a:r>
            <a:r>
              <a:rPr lang="it-IT" sz="2800" i="1" dirty="0">
                <a:solidFill>
                  <a:schemeClr val="bg1"/>
                </a:solidFill>
              </a:rPr>
              <a:t>Infiammazione sistemica secondaria a polmonite</a:t>
            </a:r>
          </a:p>
          <a:p>
            <a:pPr marL="457200" marR="0" lvl="0" indent="-7938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t-IT" sz="2800" i="1" dirty="0">
                <a:solidFill>
                  <a:schemeClr val="bg1"/>
                </a:solidFill>
              </a:rPr>
              <a:t>  Trombosi intravascolare diffusa</a:t>
            </a:r>
          </a:p>
          <a:p>
            <a:pPr marL="457200" marR="0" lvl="0" indent="-7938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t-IT" sz="2800" i="1" dirty="0">
                <a:solidFill>
                  <a:schemeClr val="bg1"/>
                </a:solidFill>
              </a:rPr>
              <a:t>  Scompensi a cascata </a:t>
            </a:r>
          </a:p>
        </p:txBody>
      </p:sp>
    </p:spTree>
    <p:extLst>
      <p:ext uri="{BB962C8B-B14F-4D97-AF65-F5344CB8AC3E}">
        <p14:creationId xmlns:p14="http://schemas.microsoft.com/office/powerpoint/2010/main" val="1066657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501649" y="1457864"/>
            <a:ext cx="9240838" cy="4893647"/>
            <a:chOff x="501649" y="1457864"/>
            <a:chExt cx="9240838" cy="4893647"/>
          </a:xfrm>
        </p:grpSpPr>
        <p:sp>
          <p:nvSpPr>
            <p:cNvPr id="254989" name="Rectangle 13"/>
            <p:cNvSpPr>
              <a:spLocks noChangeArrowheads="1"/>
            </p:cNvSpPr>
            <p:nvPr/>
          </p:nvSpPr>
          <p:spPr bwMode="auto">
            <a:xfrm>
              <a:off x="501649" y="1457864"/>
              <a:ext cx="5916692" cy="489364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buSzPct val="120000"/>
                <a:buFont typeface="Wingdings" charset="2"/>
                <a:buChar char="§"/>
                <a:defRPr/>
              </a:pPr>
              <a:r>
                <a:rPr lang="it-IT" altLang="x-none" sz="2400" b="0" dirty="0">
                  <a:solidFill>
                    <a:srgbClr val="002060"/>
                  </a:solidFill>
                </a:rPr>
                <a:t> </a:t>
              </a:r>
              <a:r>
                <a:rPr lang="it-IT" altLang="x-none" sz="2400" b="0" dirty="0" err="1">
                  <a:solidFill>
                    <a:srgbClr val="002060"/>
                  </a:solidFill>
                </a:rPr>
                <a:t>Old-Old</a:t>
              </a:r>
              <a:r>
                <a:rPr lang="it-IT" altLang="x-none" sz="2400" b="0" dirty="0">
                  <a:solidFill>
                    <a:srgbClr val="002060"/>
                  </a:solidFill>
                </a:rPr>
                <a:t>, </a:t>
              </a:r>
              <a:r>
                <a:rPr lang="it-IT" altLang="x-none" sz="2400" b="0" dirty="0" err="1">
                  <a:solidFill>
                    <a:srgbClr val="002060"/>
                  </a:solidFill>
                </a:rPr>
                <a:t>Oldest-Old</a:t>
              </a:r>
              <a:endParaRPr lang="it-IT" altLang="x-none" sz="2400" b="0" dirty="0">
                <a:solidFill>
                  <a:srgbClr val="002060"/>
                </a:solidFill>
              </a:endParaRPr>
            </a:p>
            <a:p>
              <a:pPr>
                <a:buSzPct val="120000"/>
                <a:buFont typeface="Wingdings" charset="2"/>
                <a:buChar char="§"/>
                <a:defRPr/>
              </a:pPr>
              <a:r>
                <a:rPr lang="it-IT" altLang="x-none" sz="2400" b="0" dirty="0">
                  <a:solidFill>
                    <a:srgbClr val="002060"/>
                  </a:solidFill>
                </a:rPr>
                <a:t> </a:t>
              </a:r>
              <a:r>
                <a:rPr lang="it-IT" altLang="x-none" sz="2400" b="0" dirty="0" err="1">
                  <a:solidFill>
                    <a:srgbClr val="002060"/>
                  </a:solidFill>
                </a:rPr>
                <a:t>Comorbilità</a:t>
              </a:r>
              <a:r>
                <a:rPr lang="it-IT" altLang="x-none" sz="2400" b="0" dirty="0">
                  <a:solidFill>
                    <a:srgbClr val="002060"/>
                  </a:solidFill>
                </a:rPr>
                <a:t> attiva:</a:t>
              </a:r>
            </a:p>
            <a:p>
              <a:pPr marL="536575" indent="-263525">
                <a:buFont typeface="Wingdings" charset="2"/>
                <a:buChar char="§"/>
                <a:defRPr/>
              </a:pPr>
              <a:r>
                <a:rPr lang="it-IT" altLang="x-none" sz="2400" b="0" dirty="0">
                  <a:solidFill>
                    <a:srgbClr val="002060"/>
                  </a:solidFill>
                </a:rPr>
                <a:t>  BPCO e/o asmatici</a:t>
              </a:r>
            </a:p>
            <a:p>
              <a:pPr marL="536575" indent="-263525">
                <a:buFont typeface="Wingdings" charset="2"/>
                <a:buChar char="§"/>
                <a:defRPr/>
              </a:pPr>
              <a:r>
                <a:rPr lang="it-IT" altLang="x-none" sz="2400" b="0" dirty="0">
                  <a:solidFill>
                    <a:srgbClr val="002060"/>
                  </a:solidFill>
                </a:rPr>
                <a:t>  Cardiopatici</a:t>
              </a:r>
            </a:p>
            <a:p>
              <a:pPr marL="536575" indent="-263525">
                <a:buFont typeface="Wingdings" charset="2"/>
                <a:buChar char="§"/>
                <a:defRPr/>
              </a:pPr>
              <a:r>
                <a:rPr lang="it-IT" altLang="x-none" sz="2400" b="0" dirty="0">
                  <a:solidFill>
                    <a:srgbClr val="002060"/>
                  </a:solidFill>
                </a:rPr>
                <a:t>  Insufficienza renale</a:t>
              </a:r>
            </a:p>
            <a:p>
              <a:pPr marL="536575" indent="-263525">
                <a:buFont typeface="Wingdings" charset="2"/>
                <a:buChar char="§"/>
                <a:defRPr/>
              </a:pPr>
              <a:r>
                <a:rPr lang="it-IT" altLang="x-none" sz="2400" b="0" dirty="0">
                  <a:solidFill>
                    <a:srgbClr val="002060"/>
                  </a:solidFill>
                </a:rPr>
                <a:t>  </a:t>
              </a:r>
              <a:r>
                <a:rPr lang="it-IT" altLang="x-none" sz="2400" b="0" dirty="0" err="1">
                  <a:solidFill>
                    <a:srgbClr val="002060"/>
                  </a:solidFill>
                </a:rPr>
                <a:t>Cerebrovasculopatici</a:t>
              </a:r>
              <a:endParaRPr lang="it-IT" altLang="x-none" sz="2400" b="0" dirty="0">
                <a:solidFill>
                  <a:srgbClr val="002060"/>
                </a:solidFill>
              </a:endParaRPr>
            </a:p>
            <a:p>
              <a:pPr marL="536575" indent="-263525">
                <a:buFont typeface="Wingdings" charset="2"/>
                <a:buChar char="§"/>
                <a:defRPr/>
              </a:pPr>
              <a:r>
                <a:rPr lang="it-IT" altLang="x-none" sz="2400" b="0" dirty="0">
                  <a:solidFill>
                    <a:srgbClr val="002060"/>
                  </a:solidFill>
                </a:rPr>
                <a:t>  Diabetici </a:t>
              </a:r>
            </a:p>
            <a:p>
              <a:pPr marL="536575" indent="-263525">
                <a:buFont typeface="Wingdings" charset="2"/>
                <a:buChar char="§"/>
                <a:defRPr/>
              </a:pPr>
              <a:r>
                <a:rPr lang="it-IT" altLang="x-none" sz="2400" dirty="0">
                  <a:solidFill>
                    <a:srgbClr val="002060"/>
                  </a:solidFill>
                </a:rPr>
                <a:t>  </a:t>
              </a:r>
              <a:r>
                <a:rPr lang="it-IT" altLang="x-none" sz="2400" b="0" dirty="0">
                  <a:solidFill>
                    <a:srgbClr val="002060"/>
                  </a:solidFill>
                </a:rPr>
                <a:t>Dementi gravi</a:t>
              </a:r>
            </a:p>
            <a:p>
              <a:pPr marL="536575" indent="-263525">
                <a:buFont typeface="Wingdings" charset="2"/>
                <a:buChar char="§"/>
                <a:defRPr/>
              </a:pPr>
              <a:r>
                <a:rPr lang="it-IT" altLang="x-none" sz="2400" b="0" dirty="0">
                  <a:solidFill>
                    <a:srgbClr val="002060"/>
                  </a:solidFill>
                </a:rPr>
                <a:t>  Immunodeficienza</a:t>
              </a:r>
            </a:p>
            <a:p>
              <a:pPr>
                <a:buSzPct val="120000"/>
                <a:buFont typeface="Wingdings" charset="2"/>
                <a:buChar char="§"/>
                <a:defRPr/>
              </a:pPr>
              <a:r>
                <a:rPr lang="it-IT" altLang="x-none" sz="2400" b="0" dirty="0">
                  <a:solidFill>
                    <a:srgbClr val="002060"/>
                  </a:solidFill>
                </a:rPr>
                <a:t> Disabilità</a:t>
              </a:r>
            </a:p>
            <a:p>
              <a:pPr>
                <a:buSzPct val="120000"/>
                <a:buFont typeface="Wingdings" charset="2"/>
                <a:buChar char="§"/>
                <a:defRPr/>
              </a:pPr>
              <a:r>
                <a:rPr lang="it-IT" altLang="x-none" sz="2400" b="0" dirty="0">
                  <a:solidFill>
                    <a:srgbClr val="002060"/>
                  </a:solidFill>
                </a:rPr>
                <a:t> Residenti in RSA</a:t>
              </a:r>
            </a:p>
            <a:p>
              <a:pPr>
                <a:buSzPct val="120000"/>
                <a:buFont typeface="Wingdings" charset="2"/>
                <a:buChar char="§"/>
                <a:defRPr/>
              </a:pPr>
              <a:r>
                <a:rPr lang="it-IT" altLang="x-none" sz="2400" b="0" dirty="0">
                  <a:solidFill>
                    <a:srgbClr val="002060"/>
                  </a:solidFill>
                </a:rPr>
                <a:t> Deficit immunologico congenito o acquisito	  </a:t>
              </a:r>
            </a:p>
          </p:txBody>
        </p:sp>
        <p:grpSp>
          <p:nvGrpSpPr>
            <p:cNvPr id="2" name="Gruppo 1"/>
            <p:cNvGrpSpPr/>
            <p:nvPr/>
          </p:nvGrpSpPr>
          <p:grpSpPr>
            <a:xfrm>
              <a:off x="5369279" y="1939892"/>
              <a:ext cx="4373208" cy="3540125"/>
              <a:chOff x="5097463" y="1898650"/>
              <a:chExt cx="4343400" cy="3540125"/>
            </a:xfrm>
          </p:grpSpPr>
          <p:sp>
            <p:nvSpPr>
              <p:cNvPr id="254979" name="Text Box 3"/>
              <p:cNvSpPr txBox="1">
                <a:spLocks noChangeArrowheads="1"/>
              </p:cNvSpPr>
              <p:nvPr/>
            </p:nvSpPr>
            <p:spPr bwMode="auto">
              <a:xfrm>
                <a:off x="5303838" y="3662363"/>
                <a:ext cx="1841500" cy="923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x-none" sz="1800" dirty="0" err="1">
                    <a:solidFill>
                      <a:srgbClr val="002060"/>
                    </a:solidFill>
                  </a:rPr>
                  <a:t>Stato</a:t>
                </a:r>
                <a:r>
                  <a:rPr lang="en-US" altLang="x-none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x-none" dirty="0" err="1">
                    <a:solidFill>
                      <a:srgbClr val="002060"/>
                    </a:solidFill>
                  </a:rPr>
                  <a:t>c</a:t>
                </a:r>
                <a:r>
                  <a:rPr lang="en-US" altLang="x-none" sz="1800" dirty="0" err="1">
                    <a:solidFill>
                      <a:srgbClr val="002060"/>
                    </a:solidFill>
                  </a:rPr>
                  <a:t>ritico</a:t>
                </a:r>
                <a:r>
                  <a:rPr lang="en-US" altLang="x-none" sz="1800" dirty="0">
                    <a:solidFill>
                      <a:srgbClr val="002060"/>
                    </a:solidFill>
                  </a:rPr>
                  <a:t> </a:t>
                </a:r>
              </a:p>
              <a:p>
                <a:pPr algn="ctr">
                  <a:defRPr/>
                </a:pPr>
                <a:r>
                  <a:rPr lang="en-US" altLang="x-none" sz="1800" dirty="0">
                    <a:solidFill>
                      <a:srgbClr val="002060"/>
                    </a:solidFill>
                  </a:rPr>
                  <a:t>socio-</a:t>
                </a:r>
                <a:r>
                  <a:rPr lang="en-US" altLang="x-none" sz="1800" dirty="0" err="1">
                    <a:solidFill>
                      <a:srgbClr val="002060"/>
                    </a:solidFill>
                  </a:rPr>
                  <a:t>economico</a:t>
                </a:r>
                <a:r>
                  <a:rPr lang="en-US" altLang="x-none" sz="1800" dirty="0">
                    <a:solidFill>
                      <a:srgbClr val="002060"/>
                    </a:solidFill>
                  </a:rPr>
                  <a:t>-</a:t>
                </a:r>
              </a:p>
              <a:p>
                <a:pPr algn="ctr">
                  <a:defRPr/>
                </a:pPr>
                <a:r>
                  <a:rPr lang="en-US" altLang="x-none" dirty="0" err="1">
                    <a:solidFill>
                      <a:srgbClr val="002060"/>
                    </a:solidFill>
                  </a:rPr>
                  <a:t>ambientale</a:t>
                </a:r>
                <a:r>
                  <a:rPr lang="en-US" altLang="x-none" sz="1800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  <p:sp>
            <p:nvSpPr>
              <p:cNvPr id="254980" name="Text Box 4"/>
              <p:cNvSpPr txBox="1">
                <a:spLocks noChangeArrowheads="1"/>
              </p:cNvSpPr>
              <p:nvPr/>
            </p:nvSpPr>
            <p:spPr bwMode="auto">
              <a:xfrm>
                <a:off x="6502401" y="1928813"/>
                <a:ext cx="1573213" cy="646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x-none" sz="1800" dirty="0">
                    <a:solidFill>
                      <a:srgbClr val="002060"/>
                    </a:solidFill>
                  </a:rPr>
                  <a:t>Oldest Old</a:t>
                </a:r>
              </a:p>
              <a:p>
                <a:pPr algn="ctr">
                  <a:defRPr/>
                </a:pPr>
                <a:r>
                  <a:rPr lang="en-US" altLang="x-none" sz="1800" dirty="0">
                    <a:solidFill>
                      <a:srgbClr val="002060"/>
                    </a:solidFill>
                  </a:rPr>
                  <a:t>“</a:t>
                </a:r>
                <a:r>
                  <a:rPr lang="en-US" altLang="x-none" sz="1800" dirty="0" err="1">
                    <a:solidFill>
                      <a:srgbClr val="002060"/>
                    </a:solidFill>
                  </a:rPr>
                  <a:t>Vulnerabilità</a:t>
                </a:r>
                <a:r>
                  <a:rPr lang="en-US" altLang="x-none" sz="1800" dirty="0">
                    <a:solidFill>
                      <a:srgbClr val="002060"/>
                    </a:solidFill>
                  </a:rPr>
                  <a:t>”</a:t>
                </a:r>
              </a:p>
            </p:txBody>
          </p:sp>
          <p:sp>
            <p:nvSpPr>
              <p:cNvPr id="254981" name="Text Box 5"/>
              <p:cNvSpPr txBox="1">
                <a:spLocks noChangeArrowheads="1"/>
              </p:cNvSpPr>
              <p:nvPr/>
            </p:nvSpPr>
            <p:spPr bwMode="auto">
              <a:xfrm>
                <a:off x="6670676" y="4505325"/>
                <a:ext cx="1295400" cy="923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x-none" sz="1800" dirty="0" err="1">
                    <a:solidFill>
                      <a:srgbClr val="002060"/>
                    </a:solidFill>
                  </a:rPr>
                  <a:t>Polifarmaco</a:t>
                </a:r>
                <a:endParaRPr lang="en-US" altLang="x-none" sz="1800" dirty="0">
                  <a:solidFill>
                    <a:srgbClr val="002060"/>
                  </a:solidFill>
                </a:endParaRPr>
              </a:p>
              <a:p>
                <a:pPr algn="ctr">
                  <a:defRPr/>
                </a:pPr>
                <a:r>
                  <a:rPr lang="en-US" altLang="x-none" dirty="0" err="1">
                    <a:solidFill>
                      <a:srgbClr val="002060"/>
                    </a:solidFill>
                  </a:rPr>
                  <a:t>terapia</a:t>
                </a:r>
                <a:endParaRPr lang="en-US" altLang="x-none" sz="1800" dirty="0">
                  <a:solidFill>
                    <a:srgbClr val="002060"/>
                  </a:solidFill>
                </a:endParaRPr>
              </a:p>
              <a:p>
                <a:pPr algn="ctr">
                  <a:defRPr/>
                </a:pPr>
                <a:r>
                  <a:rPr lang="en-US" altLang="x-none" dirty="0">
                    <a:solidFill>
                      <a:srgbClr val="002060"/>
                    </a:solidFill>
                  </a:rPr>
                  <a:t>ADRs</a:t>
                </a:r>
                <a:endParaRPr lang="en-US" altLang="x-none" sz="1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54982" name="Text Box 6"/>
              <p:cNvSpPr txBox="1">
                <a:spLocks noChangeArrowheads="1"/>
              </p:cNvSpPr>
              <p:nvPr/>
            </p:nvSpPr>
            <p:spPr bwMode="auto">
              <a:xfrm>
                <a:off x="7281863" y="2995613"/>
                <a:ext cx="2149475" cy="646113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 algn="ctr">
                  <a:defRPr/>
                </a:pPr>
                <a:r>
                  <a:rPr lang="en-US" altLang="x-none" dirty="0" err="1">
                    <a:solidFill>
                      <a:srgbClr val="002060"/>
                    </a:solidFill>
                  </a:rPr>
                  <a:t>Comorbidità</a:t>
                </a:r>
                <a:endParaRPr lang="en-US" altLang="x-none" dirty="0">
                  <a:solidFill>
                    <a:srgbClr val="002060"/>
                  </a:solidFill>
                </a:endParaRPr>
              </a:p>
              <a:p>
                <a:pPr algn="ctr">
                  <a:defRPr/>
                </a:pPr>
                <a:r>
                  <a:rPr lang="en-US" altLang="x-none" dirty="0" err="1">
                    <a:solidFill>
                      <a:srgbClr val="002060"/>
                    </a:solidFill>
                  </a:rPr>
                  <a:t>o</a:t>
                </a:r>
                <a:r>
                  <a:rPr lang="en-US" altLang="x-none" sz="1800" dirty="0" err="1">
                    <a:solidFill>
                      <a:srgbClr val="002060"/>
                    </a:solidFill>
                  </a:rPr>
                  <a:t>rgano</a:t>
                </a:r>
                <a:r>
                  <a:rPr lang="en-US" altLang="x-none" sz="1800" dirty="0">
                    <a:solidFill>
                      <a:srgbClr val="002060"/>
                    </a:solidFill>
                  </a:rPr>
                  <a:t> target</a:t>
                </a:r>
              </a:p>
            </p:txBody>
          </p:sp>
          <p:sp>
            <p:nvSpPr>
              <p:cNvPr id="254983" name="Text Box 7"/>
              <p:cNvSpPr txBox="1">
                <a:spLocks noChangeArrowheads="1"/>
              </p:cNvSpPr>
              <p:nvPr/>
            </p:nvSpPr>
            <p:spPr bwMode="auto">
              <a:xfrm>
                <a:off x="7705726" y="3654425"/>
                <a:ext cx="1400175" cy="923925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en-US" altLang="x-none" sz="1800" dirty="0">
                    <a:solidFill>
                      <a:srgbClr val="002060"/>
                    </a:solidFill>
                  </a:rPr>
                  <a:t> </a:t>
                </a:r>
                <a:r>
                  <a:rPr lang="en-US" altLang="x-none" dirty="0" err="1">
                    <a:solidFill>
                      <a:srgbClr val="002060"/>
                    </a:solidFill>
                  </a:rPr>
                  <a:t>Comorbidità</a:t>
                </a:r>
                <a:endParaRPr lang="en-US" altLang="x-none" dirty="0">
                  <a:solidFill>
                    <a:srgbClr val="002060"/>
                  </a:solidFill>
                </a:endParaRPr>
              </a:p>
              <a:p>
                <a:pPr algn="ctr">
                  <a:defRPr/>
                </a:pPr>
                <a:r>
                  <a:rPr lang="en-US" altLang="x-none" dirty="0">
                    <a:solidFill>
                      <a:srgbClr val="002060"/>
                    </a:solidFill>
                  </a:rPr>
                  <a:t>e</a:t>
                </a:r>
                <a:r>
                  <a:rPr lang="en-US" altLang="x-none" sz="1800" dirty="0">
                    <a:solidFill>
                      <a:srgbClr val="002060"/>
                    </a:solidFill>
                  </a:rPr>
                  <a:t>xtra-</a:t>
                </a:r>
                <a:r>
                  <a:rPr lang="en-US" altLang="x-none" sz="1800" dirty="0" err="1">
                    <a:solidFill>
                      <a:srgbClr val="002060"/>
                    </a:solidFill>
                  </a:rPr>
                  <a:t>organo</a:t>
                </a:r>
                <a:endParaRPr lang="en-US" altLang="x-none" sz="1800" dirty="0">
                  <a:solidFill>
                    <a:srgbClr val="002060"/>
                  </a:solidFill>
                </a:endParaRPr>
              </a:p>
              <a:p>
                <a:pPr algn="ctr">
                  <a:defRPr/>
                </a:pPr>
                <a:r>
                  <a:rPr lang="en-US" altLang="x-none" dirty="0">
                    <a:solidFill>
                      <a:srgbClr val="002060"/>
                    </a:solidFill>
                  </a:rPr>
                  <a:t>target</a:t>
                </a:r>
                <a:r>
                  <a:rPr lang="en-US" altLang="x-none" sz="1800" dirty="0">
                    <a:solidFill>
                      <a:srgbClr val="002060"/>
                    </a:solidFill>
                  </a:rPr>
                  <a:t> </a:t>
                </a:r>
              </a:p>
            </p:txBody>
          </p:sp>
          <p:sp>
            <p:nvSpPr>
              <p:cNvPr id="254984" name="Text Box 8"/>
              <p:cNvSpPr txBox="1">
                <a:spLocks noChangeArrowheads="1"/>
              </p:cNvSpPr>
              <p:nvPr/>
            </p:nvSpPr>
            <p:spPr bwMode="auto">
              <a:xfrm>
                <a:off x="5626101" y="3248025"/>
                <a:ext cx="1046163" cy="3698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66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>
                <a:spAutoFit/>
              </a:bodyPr>
              <a:lstStyle/>
              <a:p>
                <a:pPr algn="just">
                  <a:defRPr/>
                </a:pPr>
                <a:r>
                  <a:rPr lang="en-US" altLang="x-none" sz="1800" dirty="0" err="1">
                    <a:solidFill>
                      <a:srgbClr val="002060"/>
                    </a:solidFill>
                  </a:rPr>
                  <a:t>Disabilità</a:t>
                </a:r>
                <a:endParaRPr lang="en-US" altLang="x-none" sz="1800" dirty="0">
                  <a:solidFill>
                    <a:srgbClr val="002060"/>
                  </a:solidFill>
                </a:endParaRPr>
              </a:p>
            </p:txBody>
          </p:sp>
          <p:sp>
            <p:nvSpPr>
              <p:cNvPr id="254985" name="AutoShape 9"/>
              <p:cNvSpPr>
                <a:spLocks noChangeArrowheads="1"/>
              </p:cNvSpPr>
              <p:nvPr/>
            </p:nvSpPr>
            <p:spPr bwMode="auto">
              <a:xfrm>
                <a:off x="5097463" y="1898650"/>
                <a:ext cx="4343400" cy="3540125"/>
              </a:xfrm>
              <a:prstGeom prst="hexagon">
                <a:avLst>
                  <a:gd name="adj" fmla="val 30673"/>
                  <a:gd name="vf" fmla="val 115470"/>
                </a:avLst>
              </a:prstGeom>
              <a:noFill/>
              <a:ln w="28575">
                <a:solidFill>
                  <a:srgbClr val="0000CC"/>
                </a:solidFill>
                <a:miter lim="800000"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bg1"/>
                    </a:solidFill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just">
                  <a:defRPr/>
                </a:pPr>
                <a:endParaRPr lang="it-IT" altLang="x-none" b="0">
                  <a:solidFill>
                    <a:srgbClr val="0000CC"/>
                  </a:solidFill>
                </a:endParaRPr>
              </a:p>
            </p:txBody>
          </p:sp>
          <p:sp>
            <p:nvSpPr>
              <p:cNvPr id="254986" name="Line 10"/>
              <p:cNvSpPr>
                <a:spLocks noChangeShapeType="1"/>
              </p:cNvSpPr>
              <p:nvPr/>
            </p:nvSpPr>
            <p:spPr bwMode="auto">
              <a:xfrm>
                <a:off x="6203951" y="1898650"/>
                <a:ext cx="2130425" cy="3540125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54987" name="Line 11"/>
              <p:cNvSpPr>
                <a:spLocks noChangeShapeType="1"/>
              </p:cNvSpPr>
              <p:nvPr/>
            </p:nvSpPr>
            <p:spPr bwMode="auto">
              <a:xfrm flipH="1">
                <a:off x="6203951" y="1898650"/>
                <a:ext cx="2130425" cy="3540125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it-IT"/>
              </a:p>
            </p:txBody>
          </p:sp>
          <p:sp>
            <p:nvSpPr>
              <p:cNvPr id="254988" name="Line 12"/>
              <p:cNvSpPr>
                <a:spLocks noChangeShapeType="1"/>
              </p:cNvSpPr>
              <p:nvPr/>
            </p:nvSpPr>
            <p:spPr bwMode="auto">
              <a:xfrm>
                <a:off x="5097463" y="3668713"/>
                <a:ext cx="4343400" cy="0"/>
              </a:xfrm>
              <a:prstGeom prst="line">
                <a:avLst/>
              </a:prstGeom>
              <a:noFill/>
              <a:ln w="28575">
                <a:solidFill>
                  <a:srgbClr val="0000CC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pPr algn="ctr">
                  <a:defRPr/>
                </a:pPr>
                <a:endParaRPr lang="it-IT"/>
              </a:p>
            </p:txBody>
          </p:sp>
        </p:grpSp>
      </p:grpSp>
      <p:sp>
        <p:nvSpPr>
          <p:cNvPr id="17" name="Line 15"/>
          <p:cNvSpPr>
            <a:spLocks noChangeShapeType="1"/>
          </p:cNvSpPr>
          <p:nvPr/>
        </p:nvSpPr>
        <p:spPr bwMode="auto">
          <a:xfrm>
            <a:off x="501649" y="1073021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16" name="Text Box 13"/>
          <p:cNvSpPr txBox="1">
            <a:spLocks noChangeArrowheads="1"/>
          </p:cNvSpPr>
          <p:nvPr/>
        </p:nvSpPr>
        <p:spPr bwMode="auto">
          <a:xfrm>
            <a:off x="0" y="66900"/>
            <a:ext cx="10287000" cy="8925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x-none" sz="2800" b="1" dirty="0">
                <a:solidFill>
                  <a:srgbClr val="002060"/>
                </a:solidFill>
              </a:rPr>
              <a:t>L’anziano fragile in corso di epidemia COVID-19</a:t>
            </a:r>
          </a:p>
          <a:p>
            <a:pPr algn="ctr">
              <a:defRPr/>
            </a:pPr>
            <a:r>
              <a:rPr lang="it-IT" altLang="x-none" sz="2400" i="1" dirty="0">
                <a:solidFill>
                  <a:srgbClr val="002060"/>
                </a:solidFill>
              </a:rPr>
              <a:t>Soggetti ad alto rischio</a:t>
            </a:r>
          </a:p>
        </p:txBody>
      </p:sp>
    </p:spTree>
    <p:extLst>
      <p:ext uri="{BB962C8B-B14F-4D97-AF65-F5344CB8AC3E}">
        <p14:creationId xmlns:p14="http://schemas.microsoft.com/office/powerpoint/2010/main" val="1554044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15AC9C24-B48E-4D47-9102-5CDEADF658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422" y="1538559"/>
            <a:ext cx="6228155" cy="4331931"/>
          </a:xfrm>
          <a:prstGeom prst="rect">
            <a:avLst/>
          </a:prstGeom>
          <a:noFill/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itolo 1">
            <a:extLst>
              <a:ext uri="{FF2B5EF4-FFF2-40B4-BE49-F238E27FC236}">
                <a16:creationId xmlns:a16="http://schemas.microsoft.com/office/drawing/2014/main" id="{D762A1DB-E7F8-4244-97C8-6E3D3D1CCC8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254150"/>
            <a:ext cx="10287000" cy="1118444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Sopravvivenza di anziani fragili COVID-19                                                  </a:t>
            </a:r>
            <a:r>
              <a:rPr lang="it-IT" sz="2400" b="1" i="1" dirty="0">
                <a:solidFill>
                  <a:srgbClr val="002060"/>
                </a:solidFill>
                <a:cs typeface="Arial" panose="020B0604020202020204" pitchFamily="34" charset="0"/>
              </a:rPr>
              <a:t>COPE:</a:t>
            </a:r>
            <a:r>
              <a:rPr lang="it-IT" sz="2400" b="1" dirty="0">
                <a:solidFill>
                  <a:srgbClr val="002060"/>
                </a:solidFill>
                <a:cs typeface="Arial" panose="020B0604020202020204" pitchFamily="34" charset="0"/>
              </a:rPr>
              <a:t> </a:t>
            </a:r>
            <a:r>
              <a:rPr lang="it-IT" sz="2400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studio europeo, multicentrico, osservazionale </a:t>
            </a:r>
            <a:br>
              <a:rPr lang="it-IT" sz="2400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r>
              <a:rPr lang="it-IT" sz="2400" i="1" dirty="0" err="1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n</a:t>
            </a:r>
            <a:r>
              <a:rPr lang="it-IT" sz="2400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  <a:t>= 1564 pazienti COVID-19</a:t>
            </a:r>
            <a:br>
              <a:rPr lang="it-IT" sz="2400" i="1" dirty="0">
                <a:solidFill>
                  <a:srgbClr val="002060"/>
                </a:solidFill>
                <a:latin typeface="+mn-lt"/>
                <a:cs typeface="Arial" panose="020B0604020202020204" pitchFamily="34" charset="0"/>
              </a:rPr>
            </a:br>
            <a:endParaRPr lang="it-IT" sz="2400" i="1" dirty="0">
              <a:solidFill>
                <a:srgbClr val="002060"/>
              </a:solidFill>
              <a:latin typeface="+mn-lt"/>
              <a:cs typeface="Arial" panose="020B0604020202020204" pitchFamily="34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711E7C5E-A912-FD40-B1D4-71668577AA11}"/>
              </a:ext>
            </a:extLst>
          </p:cNvPr>
          <p:cNvSpPr/>
          <p:nvPr/>
        </p:nvSpPr>
        <p:spPr>
          <a:xfrm>
            <a:off x="6247210" y="6286110"/>
            <a:ext cx="349527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>
                <a:solidFill>
                  <a:srgbClr val="002060"/>
                </a:solidFill>
                <a:cs typeface="Arial"/>
              </a:rPr>
              <a:t>Pan D</a:t>
            </a:r>
            <a:r>
              <a:rPr lang="en-US" sz="1600" i="1" dirty="0">
                <a:solidFill>
                  <a:srgbClr val="002060"/>
                </a:solidFill>
                <a:cs typeface="Arial"/>
              </a:rPr>
              <a:t> et al. Lancet Public Health 2020</a:t>
            </a:r>
            <a:endParaRPr lang="it-IT" sz="1600" i="1" dirty="0">
              <a:solidFill>
                <a:srgbClr val="002060"/>
              </a:solidFill>
              <a:cs typeface="Arial"/>
            </a:endParaRPr>
          </a:p>
        </p:txBody>
      </p:sp>
      <p:sp>
        <p:nvSpPr>
          <p:cNvPr id="8" name="Line 15"/>
          <p:cNvSpPr>
            <a:spLocks noChangeShapeType="1"/>
          </p:cNvSpPr>
          <p:nvPr/>
        </p:nvSpPr>
        <p:spPr bwMode="auto">
          <a:xfrm>
            <a:off x="501649" y="1230334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1472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65011" y="676819"/>
            <a:ext cx="7255297" cy="5619391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5143500" y="6128763"/>
            <a:ext cx="49259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>
                <a:solidFill>
                  <a:srgbClr val="002060"/>
                </a:solidFill>
              </a:rPr>
              <a:t>Istituto Superiore di Sanità (ISS), Roma, 27 ottobre 2020 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0" y="256701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</a:rPr>
              <a:t>Numero di decessi COVID-19 per fascia di età in Italia</a:t>
            </a:r>
          </a:p>
        </p:txBody>
      </p:sp>
      <p:sp>
        <p:nvSpPr>
          <p:cNvPr id="7" name="Line 7"/>
          <p:cNvSpPr>
            <a:spLocks noChangeShapeType="1"/>
          </p:cNvSpPr>
          <p:nvPr/>
        </p:nvSpPr>
        <p:spPr bwMode="auto">
          <a:xfrm>
            <a:off x="554777" y="858595"/>
            <a:ext cx="9275763" cy="22225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875650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1" y="285331"/>
            <a:ext cx="10286999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it-IT" b="1" dirty="0">
                <a:solidFill>
                  <a:srgbClr val="002060"/>
                </a:solidFill>
                <a:latin typeface="+mn-lt"/>
              </a:rPr>
              <a:t>Meccanismi fisiopatologici attraverso i quali il COVID-19</a:t>
            </a:r>
          </a:p>
          <a:p>
            <a:pPr algn="ctr">
              <a:spcBef>
                <a:spcPts val="0"/>
              </a:spcBef>
              <a:buNone/>
            </a:pPr>
            <a:r>
              <a:rPr lang="it-IT" b="1" dirty="0">
                <a:solidFill>
                  <a:srgbClr val="002060"/>
                </a:solidFill>
                <a:latin typeface="+mn-lt"/>
              </a:rPr>
              <a:t>porta alla morte l’anziano</a:t>
            </a:r>
            <a:endParaRPr lang="it-IT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505618" y="1428452"/>
            <a:ext cx="9275763" cy="22225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28697" y="1930987"/>
            <a:ext cx="939377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it-IT" sz="2800" dirty="0">
                <a:solidFill>
                  <a:srgbClr val="002060"/>
                </a:solidFill>
              </a:rPr>
              <a:t>Invecchiamento fisiologico: la Vulnerabilità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it-IT" sz="2800" dirty="0">
                <a:solidFill>
                  <a:srgbClr val="002060"/>
                </a:solidFill>
              </a:rPr>
              <a:t>Invecchiamento patologico: la Fragilità</a:t>
            </a:r>
          </a:p>
          <a:p>
            <a:pPr marL="457200" marR="0" lvl="0" indent="-7938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t-IT" sz="2800" dirty="0">
                <a:solidFill>
                  <a:srgbClr val="002060"/>
                </a:solidFill>
              </a:rPr>
              <a:t>  </a:t>
            </a:r>
            <a:r>
              <a:rPr lang="it-IT" sz="2800" i="1" dirty="0">
                <a:solidFill>
                  <a:srgbClr val="002060"/>
                </a:solidFill>
              </a:rPr>
              <a:t>Infiammazione sistemica secondaria a </a:t>
            </a:r>
            <a:r>
              <a:rPr lang="it-IT" sz="2800" i="1" dirty="0" err="1">
                <a:solidFill>
                  <a:srgbClr val="002060"/>
                </a:solidFill>
              </a:rPr>
              <a:t>polmonite</a:t>
            </a:r>
            <a:r>
              <a:rPr lang="it-IT" sz="2800" i="1" dirty="0" err="1">
                <a:solidFill>
                  <a:schemeClr val="bg1"/>
                </a:solidFill>
              </a:rPr>
              <a:t>Trombosi</a:t>
            </a:r>
            <a:r>
              <a:rPr lang="it-IT" sz="2800" i="1" dirty="0">
                <a:solidFill>
                  <a:schemeClr val="bg1"/>
                </a:solidFill>
              </a:rPr>
              <a:t> intravascolare diffusa</a:t>
            </a:r>
          </a:p>
          <a:p>
            <a:pPr marL="457200" marR="0" lvl="0" indent="-7938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t-IT" sz="2800" i="1" dirty="0">
                <a:solidFill>
                  <a:schemeClr val="bg1"/>
                </a:solidFill>
              </a:rPr>
              <a:t>  Scompensi a cascata </a:t>
            </a:r>
          </a:p>
        </p:txBody>
      </p:sp>
      <p:sp>
        <p:nvSpPr>
          <p:cNvPr id="6" name="CasellaDiTesto 5"/>
          <p:cNvSpPr txBox="1"/>
          <p:nvPr/>
        </p:nvSpPr>
        <p:spPr>
          <a:xfrm flipH="1">
            <a:off x="3998287" y="578810"/>
            <a:ext cx="488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0220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uppo 9"/>
          <p:cNvGrpSpPr/>
          <p:nvPr/>
        </p:nvGrpSpPr>
        <p:grpSpPr>
          <a:xfrm>
            <a:off x="-1155513" y="2594281"/>
            <a:ext cx="4207816" cy="2066925"/>
            <a:chOff x="6361470" y="3993770"/>
            <a:chExt cx="3925530" cy="1853193"/>
          </a:xfrm>
        </p:grpSpPr>
        <p:pic>
          <p:nvPicPr>
            <p:cNvPr id="12" name="Immagine 1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6361470" y="3993770"/>
              <a:ext cx="3925529" cy="1853193"/>
            </a:xfrm>
            <a:prstGeom prst="rect">
              <a:avLst/>
            </a:prstGeom>
          </p:spPr>
        </p:pic>
        <p:sp>
          <p:nvSpPr>
            <p:cNvPr id="13" name="CasellaDiTesto 12"/>
            <p:cNvSpPr txBox="1"/>
            <p:nvPr/>
          </p:nvSpPr>
          <p:spPr>
            <a:xfrm>
              <a:off x="8239432" y="3993770"/>
              <a:ext cx="2047568" cy="185319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endParaRPr lang="it-IT"/>
            </a:p>
          </p:txBody>
        </p:sp>
      </p:grpSp>
      <p:sp>
        <p:nvSpPr>
          <p:cNvPr id="262146" name="Text Box 2"/>
          <p:cNvSpPr txBox="1">
            <a:spLocks noChangeArrowheads="1"/>
          </p:cNvSpPr>
          <p:nvPr/>
        </p:nvSpPr>
        <p:spPr bwMode="auto">
          <a:xfrm>
            <a:off x="-21262" y="434276"/>
            <a:ext cx="1028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x-none" sz="2800" b="1">
                <a:solidFill>
                  <a:srgbClr val="002060"/>
                </a:solidFill>
              </a:rPr>
              <a:t>Polmonite interstiziale da COVID-19</a:t>
            </a:r>
            <a:endParaRPr lang="en-US" altLang="x-none" sz="2800" b="1" dirty="0">
              <a:solidFill>
                <a:srgbClr val="002060"/>
              </a:solidFill>
            </a:endParaRPr>
          </a:p>
        </p:txBody>
      </p:sp>
      <p:sp>
        <p:nvSpPr>
          <p:cNvPr id="262148" name="AutoShape 4"/>
          <p:cNvSpPr>
            <a:spLocks noChangeArrowheads="1"/>
          </p:cNvSpPr>
          <p:nvPr/>
        </p:nvSpPr>
        <p:spPr bwMode="auto">
          <a:xfrm>
            <a:off x="5000625" y="3114675"/>
            <a:ext cx="1524000" cy="533400"/>
          </a:xfrm>
          <a:prstGeom prst="rightArrow">
            <a:avLst>
              <a:gd name="adj1" fmla="val 50000"/>
              <a:gd name="adj2" fmla="val 71429"/>
            </a:avLst>
          </a:prstGeom>
          <a:solidFill>
            <a:srgbClr val="FFFFFF"/>
          </a:solidFill>
          <a:ln w="9525">
            <a:solidFill>
              <a:srgbClr val="FFFFFF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262149" name="Text Box 5"/>
          <p:cNvSpPr txBox="1">
            <a:spLocks noChangeArrowheads="1"/>
          </p:cNvSpPr>
          <p:nvPr/>
        </p:nvSpPr>
        <p:spPr bwMode="auto">
          <a:xfrm>
            <a:off x="3035300" y="4575175"/>
            <a:ext cx="18415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it-IT" altLang="x-none" sz="2000" b="0"/>
          </a:p>
        </p:txBody>
      </p:sp>
      <p:sp>
        <p:nvSpPr>
          <p:cNvPr id="262151" name="Line 7"/>
          <p:cNvSpPr>
            <a:spLocks noChangeShapeType="1"/>
          </p:cNvSpPr>
          <p:nvPr/>
        </p:nvSpPr>
        <p:spPr bwMode="auto">
          <a:xfrm flipV="1">
            <a:off x="3360420" y="3637895"/>
            <a:ext cx="3737610" cy="0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 algn="ctr">
              <a:defRPr/>
            </a:pPr>
            <a:endParaRPr lang="it-IT"/>
          </a:p>
        </p:txBody>
      </p:sp>
      <p:graphicFrame>
        <p:nvGraphicFramePr>
          <p:cNvPr id="46087" name="Object 8"/>
          <p:cNvGraphicFramePr>
            <a:graphicFrameLocks noChangeAspect="1"/>
          </p:cNvGraphicFramePr>
          <p:nvPr/>
        </p:nvGraphicFramePr>
        <p:xfrm>
          <a:off x="7448550" y="2514600"/>
          <a:ext cx="2087563" cy="20669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Immagine bitmap" r:id="rId4" imgW="905001" imgH="895238" progId="Paint.Picture">
                  <p:embed/>
                </p:oleObj>
              </mc:Choice>
              <mc:Fallback>
                <p:oleObj name="Immagine bitmap" r:id="rId4" imgW="905001" imgH="895238" progId="Paint.Picture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7448550" y="2514600"/>
                        <a:ext cx="2087563" cy="20669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blurRad="63500" dist="38099" dir="2700000" algn="ctr" rotWithShape="0">
                                <a:schemeClr val="bg2">
                                  <a:alpha val="74997"/>
                                </a:schemeClr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62153" name="Text Box 9"/>
          <p:cNvSpPr txBox="1">
            <a:spLocks noChangeArrowheads="1"/>
          </p:cNvSpPr>
          <p:nvPr/>
        </p:nvSpPr>
        <p:spPr bwMode="auto">
          <a:xfrm>
            <a:off x="3294560" y="2950538"/>
            <a:ext cx="3873155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altLang="x-none" sz="2800" b="1" dirty="0">
                <a:solidFill>
                  <a:srgbClr val="FF0000"/>
                </a:solidFill>
              </a:rPr>
              <a:t>Infiammazione sistemica</a:t>
            </a:r>
          </a:p>
        </p:txBody>
      </p:sp>
      <p:sp>
        <p:nvSpPr>
          <p:cNvPr id="11" name="Line 15"/>
          <p:cNvSpPr>
            <a:spLocks noChangeShapeType="1"/>
          </p:cNvSpPr>
          <p:nvPr/>
        </p:nvSpPr>
        <p:spPr bwMode="auto">
          <a:xfrm>
            <a:off x="501819" y="1221363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=""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" name="CasellaDiTesto 1"/>
          <p:cNvSpPr txBox="1"/>
          <p:nvPr/>
        </p:nvSpPr>
        <p:spPr>
          <a:xfrm>
            <a:off x="-1306491" y="2525455"/>
            <a:ext cx="2299549" cy="225302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/>
          </a:p>
        </p:txBody>
      </p:sp>
      <p:sp>
        <p:nvSpPr>
          <p:cNvPr id="14" name="Text Box 9"/>
          <p:cNvSpPr txBox="1">
            <a:spLocks noChangeArrowheads="1"/>
          </p:cNvSpPr>
          <p:nvPr/>
        </p:nvSpPr>
        <p:spPr bwMode="auto">
          <a:xfrm>
            <a:off x="3294560" y="3791194"/>
            <a:ext cx="380347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it-IT" altLang="x-none" sz="2800" b="1" dirty="0">
                <a:solidFill>
                  <a:srgbClr val="FF0000"/>
                </a:solidFill>
              </a:rPr>
              <a:t>Tempesta </a:t>
            </a:r>
            <a:r>
              <a:rPr lang="it-IT" altLang="x-none" sz="2800" b="1" dirty="0" err="1">
                <a:solidFill>
                  <a:srgbClr val="FF0000"/>
                </a:solidFill>
              </a:rPr>
              <a:t>citochinica</a:t>
            </a:r>
            <a:endParaRPr lang="it-IT" altLang="x-none" sz="28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1011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29" name="Rectangle 2"/>
          <p:cNvSpPr>
            <a:spLocks noChangeArrowheads="1"/>
          </p:cNvSpPr>
          <p:nvPr/>
        </p:nvSpPr>
        <p:spPr bwMode="auto">
          <a:xfrm>
            <a:off x="6521450" y="6381750"/>
            <a:ext cx="3064237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1600" i="1">
                <a:solidFill>
                  <a:srgbClr val="002060"/>
                </a:solidFill>
                <a:latin typeface="+mn-lt"/>
              </a:rPr>
              <a:t>Engstrom</a:t>
            </a:r>
            <a:r>
              <a:rPr lang="it-IT" altLang="x-none" sz="1600" i="1" dirty="0">
                <a:solidFill>
                  <a:srgbClr val="002060"/>
                </a:solidFill>
                <a:latin typeface="+mn-lt"/>
              </a:rPr>
              <a:t> G et al, </a:t>
            </a:r>
            <a:r>
              <a:rPr lang="it-IT" altLang="x-none" sz="1600" i="1" dirty="0" err="1">
                <a:solidFill>
                  <a:srgbClr val="002060"/>
                </a:solidFill>
                <a:latin typeface="+mn-lt"/>
              </a:rPr>
              <a:t>Circulation</a:t>
            </a:r>
            <a:r>
              <a:rPr lang="it-IT" altLang="x-none" sz="1600" i="1" dirty="0">
                <a:solidFill>
                  <a:srgbClr val="002060"/>
                </a:solidFill>
                <a:latin typeface="+mn-lt"/>
              </a:rPr>
              <a:t> 2002</a:t>
            </a:r>
          </a:p>
        </p:txBody>
      </p:sp>
      <p:pic>
        <p:nvPicPr>
          <p:cNvPr id="73730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6437" y="1533543"/>
            <a:ext cx="6443663" cy="466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31" name="Rectangle 4"/>
          <p:cNvSpPr>
            <a:spLocks noChangeArrowheads="1"/>
          </p:cNvSpPr>
          <p:nvPr/>
        </p:nvSpPr>
        <p:spPr bwMode="auto">
          <a:xfrm>
            <a:off x="0" y="130175"/>
            <a:ext cx="10287000" cy="9541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x-none" sz="2800" b="1" i="0" dirty="0">
                <a:solidFill>
                  <a:srgbClr val="002060"/>
                </a:solidFill>
                <a:latin typeface="+mn-lt"/>
              </a:rPr>
              <a:t>Eventi cardiaci in uomini stratificati in quartili di capacità vitale                e proteine infiammatorie</a:t>
            </a:r>
          </a:p>
        </p:txBody>
      </p:sp>
      <p:sp>
        <p:nvSpPr>
          <p:cNvPr id="73732" name="Text Box 5"/>
          <p:cNvSpPr txBox="1">
            <a:spLocks noChangeArrowheads="1"/>
          </p:cNvSpPr>
          <p:nvPr/>
        </p:nvSpPr>
        <p:spPr bwMode="auto">
          <a:xfrm>
            <a:off x="122238" y="6151563"/>
            <a:ext cx="37593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1400" i="0" dirty="0">
                <a:solidFill>
                  <a:srgbClr val="002060"/>
                </a:solidFill>
                <a:latin typeface="Arial" charset="0"/>
              </a:rPr>
              <a:t>FVC = force </a:t>
            </a:r>
            <a:r>
              <a:rPr lang="it-IT" altLang="x-none" sz="1400" i="0" dirty="0" err="1">
                <a:solidFill>
                  <a:srgbClr val="002060"/>
                </a:solidFill>
                <a:latin typeface="Arial" charset="0"/>
              </a:rPr>
              <a:t>vital</a:t>
            </a:r>
            <a:r>
              <a:rPr lang="it-IT" altLang="x-none" sz="1400" i="0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it-IT" altLang="x-none" sz="1400" i="0" dirty="0" err="1">
                <a:solidFill>
                  <a:srgbClr val="002060"/>
                </a:solidFill>
                <a:latin typeface="Arial" charset="0"/>
              </a:rPr>
              <a:t>capacity</a:t>
            </a:r>
            <a:endParaRPr lang="it-IT" altLang="x-none" sz="1400" i="0" dirty="0">
              <a:solidFill>
                <a:srgbClr val="002060"/>
              </a:solidFill>
              <a:latin typeface="Arial" charset="0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1400" i="0" dirty="0">
                <a:solidFill>
                  <a:srgbClr val="002060"/>
                </a:solidFill>
                <a:latin typeface="Arial" charset="0"/>
              </a:rPr>
              <a:t>ISP = </a:t>
            </a:r>
            <a:r>
              <a:rPr lang="it-IT" altLang="x-none" sz="1400" i="0" dirty="0" err="1">
                <a:solidFill>
                  <a:srgbClr val="002060"/>
                </a:solidFill>
                <a:latin typeface="Arial" charset="0"/>
              </a:rPr>
              <a:t>inflammation</a:t>
            </a:r>
            <a:r>
              <a:rPr lang="it-IT" altLang="x-none" sz="1400" i="0" dirty="0">
                <a:solidFill>
                  <a:srgbClr val="002060"/>
                </a:solidFill>
                <a:latin typeface="Arial" charset="0"/>
              </a:rPr>
              <a:t>-sensitive plasma </a:t>
            </a:r>
            <a:r>
              <a:rPr lang="it-IT" altLang="x-none" sz="1400" i="0" dirty="0" err="1">
                <a:solidFill>
                  <a:srgbClr val="002060"/>
                </a:solidFill>
                <a:latin typeface="Arial" charset="0"/>
              </a:rPr>
              <a:t>proteins</a:t>
            </a:r>
            <a:endParaRPr lang="it-IT" altLang="x-none" sz="1400" i="0" dirty="0">
              <a:solidFill>
                <a:srgbClr val="002060"/>
              </a:solidFill>
              <a:latin typeface="Arial" charset="0"/>
            </a:endParaRPr>
          </a:p>
        </p:txBody>
      </p:sp>
      <p:sp>
        <p:nvSpPr>
          <p:cNvPr id="73733" name="Line 6"/>
          <p:cNvSpPr>
            <a:spLocks noChangeShapeType="1"/>
          </p:cNvSpPr>
          <p:nvPr/>
        </p:nvSpPr>
        <p:spPr bwMode="auto">
          <a:xfrm>
            <a:off x="304801" y="1170091"/>
            <a:ext cx="9786938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40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369" name="Group 2"/>
          <p:cNvGrpSpPr>
            <a:grpSpLocks/>
          </p:cNvGrpSpPr>
          <p:nvPr/>
        </p:nvGrpSpPr>
        <p:grpSpPr bwMode="auto">
          <a:xfrm>
            <a:off x="0" y="188383"/>
            <a:ext cx="10286998" cy="6473825"/>
            <a:chOff x="0" y="108"/>
            <a:chExt cx="6480" cy="4078"/>
          </a:xfrm>
        </p:grpSpPr>
        <p:sp>
          <p:nvSpPr>
            <p:cNvPr id="58370" name="Text Box 3"/>
            <p:cNvSpPr txBox="1">
              <a:spLocks noChangeArrowheads="1"/>
            </p:cNvSpPr>
            <p:nvPr/>
          </p:nvSpPr>
          <p:spPr bwMode="auto">
            <a:xfrm>
              <a:off x="0" y="108"/>
              <a:ext cx="6480" cy="3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square" lIns="90000" tIns="46800" rIns="90000" bIns="468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GB" altLang="x-none" sz="2800" b="1" i="0" dirty="0">
                  <a:solidFill>
                    <a:srgbClr val="002060"/>
                  </a:solidFill>
                  <a:latin typeface="+mn-lt"/>
                </a:rPr>
                <a:t>Di </a:t>
              </a:r>
              <a:r>
                <a:rPr lang="en-GB" altLang="x-none" sz="2800" b="1" i="0" dirty="0" err="1">
                  <a:solidFill>
                    <a:srgbClr val="002060"/>
                  </a:solidFill>
                  <a:latin typeface="+mn-lt"/>
                </a:rPr>
                <a:t>cosa</a:t>
              </a:r>
              <a:r>
                <a:rPr lang="en-GB" altLang="x-none" sz="2800" b="1" i="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GB" altLang="x-none" sz="2800" b="1" i="0" dirty="0" err="1">
                  <a:solidFill>
                    <a:srgbClr val="002060"/>
                  </a:solidFill>
                  <a:latin typeface="+mn-lt"/>
                </a:rPr>
                <a:t>muoiono</a:t>
              </a:r>
              <a:r>
                <a:rPr lang="en-GB" altLang="x-none" sz="2800" b="1" i="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GB" altLang="x-none" sz="2800" b="1" i="0" dirty="0" err="1">
                  <a:solidFill>
                    <a:srgbClr val="002060"/>
                  </a:solidFill>
                  <a:latin typeface="+mn-lt"/>
                </a:rPr>
                <a:t>i</a:t>
              </a:r>
              <a:r>
                <a:rPr lang="en-GB" altLang="x-none" sz="2800" b="1" i="0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en-GB" altLang="x-none" sz="2800" b="1" i="0" dirty="0" err="1">
                  <a:solidFill>
                    <a:srgbClr val="002060"/>
                  </a:solidFill>
                  <a:latin typeface="+mn-lt"/>
                </a:rPr>
                <a:t>pazienti</a:t>
              </a:r>
              <a:r>
                <a:rPr lang="en-GB" altLang="x-none" sz="2800" b="1" i="0" dirty="0">
                  <a:solidFill>
                    <a:srgbClr val="002060"/>
                  </a:solidFill>
                  <a:latin typeface="+mn-lt"/>
                </a:rPr>
                <a:t> con BPCO?</a:t>
              </a:r>
            </a:p>
          </p:txBody>
        </p:sp>
        <p:sp>
          <p:nvSpPr>
            <p:cNvPr id="58371" name="Text Box 4"/>
            <p:cNvSpPr txBox="1">
              <a:spLocks noChangeArrowheads="1"/>
            </p:cNvSpPr>
            <p:nvPr/>
          </p:nvSpPr>
          <p:spPr bwMode="auto">
            <a:xfrm>
              <a:off x="3531" y="3971"/>
              <a:ext cx="2585" cy="2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90000" tIns="46800" rIns="90000" bIns="4680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r" eaLnBrk="1" hangingPunct="1">
                <a:spcBef>
                  <a:spcPct val="50000"/>
                </a:spcBef>
                <a:buFontTx/>
                <a:buNone/>
              </a:pPr>
              <a:r>
                <a:rPr lang="en-GB" altLang="x-none" sz="1600" i="1" dirty="0" err="1">
                  <a:solidFill>
                    <a:srgbClr val="000099"/>
                  </a:solidFill>
                  <a:latin typeface="+mn-lt"/>
                </a:rPr>
                <a:t>Mannino</a:t>
              </a:r>
              <a:r>
                <a:rPr lang="en-GB" altLang="x-none" sz="1600" i="1" dirty="0">
                  <a:solidFill>
                    <a:srgbClr val="000099"/>
                  </a:solidFill>
                  <a:latin typeface="+mn-lt"/>
                </a:rPr>
                <a:t> DM et al, Respiratory Medicine 2006</a:t>
              </a:r>
            </a:p>
          </p:txBody>
        </p:sp>
        <p:sp>
          <p:nvSpPr>
            <p:cNvPr id="58372" name="Line 5"/>
            <p:cNvSpPr>
              <a:spLocks noChangeShapeType="1"/>
            </p:cNvSpPr>
            <p:nvPr/>
          </p:nvSpPr>
          <p:spPr bwMode="auto">
            <a:xfrm>
              <a:off x="2390" y="1116"/>
              <a:ext cx="1" cy="1882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373" name="Line 6"/>
            <p:cNvSpPr>
              <a:spLocks noChangeShapeType="1"/>
            </p:cNvSpPr>
            <p:nvPr/>
          </p:nvSpPr>
          <p:spPr bwMode="auto">
            <a:xfrm>
              <a:off x="3079" y="1116"/>
              <a:ext cx="1" cy="1882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374" name="Line 7"/>
            <p:cNvSpPr>
              <a:spLocks noChangeShapeType="1"/>
            </p:cNvSpPr>
            <p:nvPr/>
          </p:nvSpPr>
          <p:spPr bwMode="auto">
            <a:xfrm>
              <a:off x="3774" y="1116"/>
              <a:ext cx="1" cy="1882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375" name="Line 8"/>
            <p:cNvSpPr>
              <a:spLocks noChangeShapeType="1"/>
            </p:cNvSpPr>
            <p:nvPr/>
          </p:nvSpPr>
          <p:spPr bwMode="auto">
            <a:xfrm>
              <a:off x="4463" y="1116"/>
              <a:ext cx="1" cy="1882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376" name="Line 9"/>
            <p:cNvSpPr>
              <a:spLocks noChangeShapeType="1"/>
            </p:cNvSpPr>
            <p:nvPr/>
          </p:nvSpPr>
          <p:spPr bwMode="auto">
            <a:xfrm>
              <a:off x="5151" y="1116"/>
              <a:ext cx="1" cy="1882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377" name="Rectangle 10"/>
            <p:cNvSpPr>
              <a:spLocks noChangeArrowheads="1"/>
            </p:cNvSpPr>
            <p:nvPr/>
          </p:nvSpPr>
          <p:spPr bwMode="auto">
            <a:xfrm>
              <a:off x="1701" y="2669"/>
              <a:ext cx="1033" cy="192"/>
            </a:xfrm>
            <a:prstGeom prst="rect">
              <a:avLst/>
            </a:prstGeom>
            <a:solidFill>
              <a:srgbClr val="ED2F3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78" name="Rectangle 11"/>
            <p:cNvSpPr>
              <a:spLocks noChangeArrowheads="1"/>
            </p:cNvSpPr>
            <p:nvPr/>
          </p:nvSpPr>
          <p:spPr bwMode="auto">
            <a:xfrm>
              <a:off x="1701" y="2669"/>
              <a:ext cx="1033" cy="192"/>
            </a:xfrm>
            <a:prstGeom prst="rect">
              <a:avLst/>
            </a:prstGeom>
            <a:noFill/>
            <a:ln w="11113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79" name="Rectangle 12"/>
            <p:cNvSpPr>
              <a:spLocks noChangeArrowheads="1"/>
            </p:cNvSpPr>
            <p:nvPr/>
          </p:nvSpPr>
          <p:spPr bwMode="auto">
            <a:xfrm>
              <a:off x="1701" y="2201"/>
              <a:ext cx="102" cy="186"/>
            </a:xfrm>
            <a:prstGeom prst="rect">
              <a:avLst/>
            </a:prstGeom>
            <a:solidFill>
              <a:srgbClr val="ED2F3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80" name="Rectangle 13"/>
            <p:cNvSpPr>
              <a:spLocks noChangeArrowheads="1"/>
            </p:cNvSpPr>
            <p:nvPr/>
          </p:nvSpPr>
          <p:spPr bwMode="auto">
            <a:xfrm>
              <a:off x="1701" y="2201"/>
              <a:ext cx="102" cy="186"/>
            </a:xfrm>
            <a:prstGeom prst="rect">
              <a:avLst/>
            </a:prstGeom>
            <a:noFill/>
            <a:ln w="11113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81" name="Rectangle 14"/>
            <p:cNvSpPr>
              <a:spLocks noChangeArrowheads="1"/>
            </p:cNvSpPr>
            <p:nvPr/>
          </p:nvSpPr>
          <p:spPr bwMode="auto">
            <a:xfrm>
              <a:off x="1701" y="1727"/>
              <a:ext cx="34" cy="192"/>
            </a:xfrm>
            <a:prstGeom prst="rect">
              <a:avLst/>
            </a:prstGeom>
            <a:solidFill>
              <a:srgbClr val="ED2F3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82" name="Rectangle 15"/>
            <p:cNvSpPr>
              <a:spLocks noChangeArrowheads="1"/>
            </p:cNvSpPr>
            <p:nvPr/>
          </p:nvSpPr>
          <p:spPr bwMode="auto">
            <a:xfrm>
              <a:off x="1701" y="1727"/>
              <a:ext cx="34" cy="192"/>
            </a:xfrm>
            <a:prstGeom prst="rect">
              <a:avLst/>
            </a:prstGeom>
            <a:noFill/>
            <a:ln w="11113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83" name="Rectangle 16"/>
            <p:cNvSpPr>
              <a:spLocks noChangeArrowheads="1"/>
            </p:cNvSpPr>
            <p:nvPr/>
          </p:nvSpPr>
          <p:spPr bwMode="auto">
            <a:xfrm>
              <a:off x="2734" y="2669"/>
              <a:ext cx="763" cy="192"/>
            </a:xfrm>
            <a:prstGeom prst="rect">
              <a:avLst/>
            </a:prstGeom>
            <a:solidFill>
              <a:srgbClr val="33CCFF"/>
            </a:solidFill>
            <a:ln w="11176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84" name="Rectangle 17"/>
            <p:cNvSpPr>
              <a:spLocks noChangeArrowheads="1"/>
            </p:cNvSpPr>
            <p:nvPr/>
          </p:nvSpPr>
          <p:spPr bwMode="auto">
            <a:xfrm>
              <a:off x="1803" y="2201"/>
              <a:ext cx="1174" cy="186"/>
            </a:xfrm>
            <a:prstGeom prst="rect">
              <a:avLst/>
            </a:prstGeom>
            <a:solidFill>
              <a:srgbClr val="33CCFF"/>
            </a:solidFill>
            <a:ln w="11176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85" name="Rectangle 18"/>
            <p:cNvSpPr>
              <a:spLocks noChangeArrowheads="1"/>
            </p:cNvSpPr>
            <p:nvPr/>
          </p:nvSpPr>
          <p:spPr bwMode="auto">
            <a:xfrm>
              <a:off x="1735" y="1727"/>
              <a:ext cx="1553" cy="192"/>
            </a:xfrm>
            <a:prstGeom prst="rect">
              <a:avLst/>
            </a:prstGeom>
            <a:solidFill>
              <a:srgbClr val="33CCFF"/>
            </a:solidFill>
            <a:ln w="11176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86" name="Rectangle 19"/>
            <p:cNvSpPr>
              <a:spLocks noChangeArrowheads="1"/>
            </p:cNvSpPr>
            <p:nvPr/>
          </p:nvSpPr>
          <p:spPr bwMode="auto">
            <a:xfrm>
              <a:off x="1701" y="1260"/>
              <a:ext cx="1310" cy="186"/>
            </a:xfrm>
            <a:prstGeom prst="rect">
              <a:avLst/>
            </a:prstGeom>
            <a:solidFill>
              <a:srgbClr val="33CCFF"/>
            </a:solidFill>
            <a:ln w="11176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87" name="Rectangle 20"/>
            <p:cNvSpPr>
              <a:spLocks noChangeArrowheads="1"/>
            </p:cNvSpPr>
            <p:nvPr/>
          </p:nvSpPr>
          <p:spPr bwMode="auto">
            <a:xfrm>
              <a:off x="3497" y="2669"/>
              <a:ext cx="723" cy="192"/>
            </a:xfrm>
            <a:prstGeom prst="rect">
              <a:avLst/>
            </a:prstGeom>
            <a:solidFill>
              <a:srgbClr val="0000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88" name="Rectangle 21"/>
            <p:cNvSpPr>
              <a:spLocks noChangeArrowheads="1"/>
            </p:cNvSpPr>
            <p:nvPr/>
          </p:nvSpPr>
          <p:spPr bwMode="auto">
            <a:xfrm>
              <a:off x="3497" y="2669"/>
              <a:ext cx="723" cy="192"/>
            </a:xfrm>
            <a:prstGeom prst="rect">
              <a:avLst/>
            </a:prstGeom>
            <a:noFill/>
            <a:ln w="11113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89" name="Rectangle 22"/>
            <p:cNvSpPr>
              <a:spLocks noChangeArrowheads="1"/>
            </p:cNvSpPr>
            <p:nvPr/>
          </p:nvSpPr>
          <p:spPr bwMode="auto">
            <a:xfrm>
              <a:off x="2977" y="2201"/>
              <a:ext cx="865" cy="186"/>
            </a:xfrm>
            <a:prstGeom prst="rect">
              <a:avLst/>
            </a:prstGeom>
            <a:solidFill>
              <a:srgbClr val="0000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90" name="Rectangle 23"/>
            <p:cNvSpPr>
              <a:spLocks noChangeArrowheads="1"/>
            </p:cNvSpPr>
            <p:nvPr/>
          </p:nvSpPr>
          <p:spPr bwMode="auto">
            <a:xfrm>
              <a:off x="2977" y="2201"/>
              <a:ext cx="865" cy="186"/>
            </a:xfrm>
            <a:prstGeom prst="rect">
              <a:avLst/>
            </a:prstGeom>
            <a:noFill/>
            <a:ln w="11113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91" name="Rectangle 24"/>
            <p:cNvSpPr>
              <a:spLocks noChangeArrowheads="1"/>
            </p:cNvSpPr>
            <p:nvPr/>
          </p:nvSpPr>
          <p:spPr bwMode="auto">
            <a:xfrm>
              <a:off x="3288" y="1727"/>
              <a:ext cx="243" cy="192"/>
            </a:xfrm>
            <a:prstGeom prst="rect">
              <a:avLst/>
            </a:prstGeom>
            <a:solidFill>
              <a:srgbClr val="0000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92" name="Rectangle 25"/>
            <p:cNvSpPr>
              <a:spLocks noChangeArrowheads="1"/>
            </p:cNvSpPr>
            <p:nvPr/>
          </p:nvSpPr>
          <p:spPr bwMode="auto">
            <a:xfrm>
              <a:off x="3288" y="1727"/>
              <a:ext cx="243" cy="192"/>
            </a:xfrm>
            <a:prstGeom prst="rect">
              <a:avLst/>
            </a:prstGeom>
            <a:noFill/>
            <a:ln w="11113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93" name="Rectangle 26"/>
            <p:cNvSpPr>
              <a:spLocks noChangeArrowheads="1"/>
            </p:cNvSpPr>
            <p:nvPr/>
          </p:nvSpPr>
          <p:spPr bwMode="auto">
            <a:xfrm>
              <a:off x="3011" y="1260"/>
              <a:ext cx="142" cy="186"/>
            </a:xfrm>
            <a:prstGeom prst="rect">
              <a:avLst/>
            </a:prstGeom>
            <a:solidFill>
              <a:srgbClr val="0000CC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94" name="Rectangle 27"/>
            <p:cNvSpPr>
              <a:spLocks noChangeArrowheads="1"/>
            </p:cNvSpPr>
            <p:nvPr/>
          </p:nvSpPr>
          <p:spPr bwMode="auto">
            <a:xfrm>
              <a:off x="3011" y="1260"/>
              <a:ext cx="142" cy="186"/>
            </a:xfrm>
            <a:prstGeom prst="rect">
              <a:avLst/>
            </a:prstGeom>
            <a:noFill/>
            <a:ln w="11113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95" name="Rectangle 28"/>
            <p:cNvSpPr>
              <a:spLocks noChangeArrowheads="1"/>
            </p:cNvSpPr>
            <p:nvPr/>
          </p:nvSpPr>
          <p:spPr bwMode="auto">
            <a:xfrm>
              <a:off x="4220" y="2669"/>
              <a:ext cx="931" cy="192"/>
            </a:xfrm>
            <a:prstGeom prst="rect">
              <a:avLst/>
            </a:prstGeom>
            <a:solidFill>
              <a:srgbClr val="6666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96" name="Rectangle 29"/>
            <p:cNvSpPr>
              <a:spLocks noChangeArrowheads="1"/>
            </p:cNvSpPr>
            <p:nvPr/>
          </p:nvSpPr>
          <p:spPr bwMode="auto">
            <a:xfrm>
              <a:off x="4220" y="2669"/>
              <a:ext cx="931" cy="192"/>
            </a:xfrm>
            <a:prstGeom prst="rect">
              <a:avLst/>
            </a:prstGeom>
            <a:noFill/>
            <a:ln w="11113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97" name="Rectangle 30"/>
            <p:cNvSpPr>
              <a:spLocks noChangeArrowheads="1"/>
            </p:cNvSpPr>
            <p:nvPr/>
          </p:nvSpPr>
          <p:spPr bwMode="auto">
            <a:xfrm>
              <a:off x="3842" y="2201"/>
              <a:ext cx="1309" cy="186"/>
            </a:xfrm>
            <a:prstGeom prst="rect">
              <a:avLst/>
            </a:prstGeom>
            <a:solidFill>
              <a:srgbClr val="6666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98" name="Rectangle 31"/>
            <p:cNvSpPr>
              <a:spLocks noChangeArrowheads="1"/>
            </p:cNvSpPr>
            <p:nvPr/>
          </p:nvSpPr>
          <p:spPr bwMode="auto">
            <a:xfrm>
              <a:off x="3842" y="2201"/>
              <a:ext cx="1309" cy="186"/>
            </a:xfrm>
            <a:prstGeom prst="rect">
              <a:avLst/>
            </a:prstGeom>
            <a:noFill/>
            <a:ln w="11113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399" name="Rectangle 32"/>
            <p:cNvSpPr>
              <a:spLocks noChangeArrowheads="1"/>
            </p:cNvSpPr>
            <p:nvPr/>
          </p:nvSpPr>
          <p:spPr bwMode="auto">
            <a:xfrm>
              <a:off x="3531" y="1727"/>
              <a:ext cx="1620" cy="192"/>
            </a:xfrm>
            <a:prstGeom prst="rect">
              <a:avLst/>
            </a:prstGeom>
            <a:solidFill>
              <a:srgbClr val="6666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400" name="Rectangle 33"/>
            <p:cNvSpPr>
              <a:spLocks noChangeArrowheads="1"/>
            </p:cNvSpPr>
            <p:nvPr/>
          </p:nvSpPr>
          <p:spPr bwMode="auto">
            <a:xfrm>
              <a:off x="3531" y="1727"/>
              <a:ext cx="1620" cy="192"/>
            </a:xfrm>
            <a:prstGeom prst="rect">
              <a:avLst/>
            </a:prstGeom>
            <a:noFill/>
            <a:ln w="11113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401" name="Rectangle 34"/>
            <p:cNvSpPr>
              <a:spLocks noChangeArrowheads="1"/>
            </p:cNvSpPr>
            <p:nvPr/>
          </p:nvSpPr>
          <p:spPr bwMode="auto">
            <a:xfrm>
              <a:off x="3153" y="1260"/>
              <a:ext cx="1998" cy="186"/>
            </a:xfrm>
            <a:prstGeom prst="rect">
              <a:avLst/>
            </a:prstGeom>
            <a:solidFill>
              <a:srgbClr val="6666F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402" name="Rectangle 35"/>
            <p:cNvSpPr>
              <a:spLocks noChangeArrowheads="1"/>
            </p:cNvSpPr>
            <p:nvPr/>
          </p:nvSpPr>
          <p:spPr bwMode="auto">
            <a:xfrm>
              <a:off x="3153" y="1260"/>
              <a:ext cx="1998" cy="186"/>
            </a:xfrm>
            <a:prstGeom prst="rect">
              <a:avLst/>
            </a:prstGeom>
            <a:noFill/>
            <a:ln w="11113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403" name="Line 36"/>
            <p:cNvSpPr>
              <a:spLocks noChangeShapeType="1"/>
            </p:cNvSpPr>
            <p:nvPr/>
          </p:nvSpPr>
          <p:spPr bwMode="auto">
            <a:xfrm>
              <a:off x="1701" y="2998"/>
              <a:ext cx="3450" cy="1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404" name="Line 37"/>
            <p:cNvSpPr>
              <a:spLocks noChangeShapeType="1"/>
            </p:cNvSpPr>
            <p:nvPr/>
          </p:nvSpPr>
          <p:spPr bwMode="auto">
            <a:xfrm flipV="1">
              <a:off x="1701" y="2998"/>
              <a:ext cx="1" cy="36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405" name="Line 38"/>
            <p:cNvSpPr>
              <a:spLocks noChangeShapeType="1"/>
            </p:cNvSpPr>
            <p:nvPr/>
          </p:nvSpPr>
          <p:spPr bwMode="auto">
            <a:xfrm flipV="1">
              <a:off x="2390" y="2998"/>
              <a:ext cx="1" cy="36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406" name="Line 39"/>
            <p:cNvSpPr>
              <a:spLocks noChangeShapeType="1"/>
            </p:cNvSpPr>
            <p:nvPr/>
          </p:nvSpPr>
          <p:spPr bwMode="auto">
            <a:xfrm flipV="1">
              <a:off x="3079" y="2998"/>
              <a:ext cx="1" cy="36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407" name="Line 40"/>
            <p:cNvSpPr>
              <a:spLocks noChangeShapeType="1"/>
            </p:cNvSpPr>
            <p:nvPr/>
          </p:nvSpPr>
          <p:spPr bwMode="auto">
            <a:xfrm flipV="1">
              <a:off x="3774" y="2998"/>
              <a:ext cx="1" cy="36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408" name="Line 41"/>
            <p:cNvSpPr>
              <a:spLocks noChangeShapeType="1"/>
            </p:cNvSpPr>
            <p:nvPr/>
          </p:nvSpPr>
          <p:spPr bwMode="auto">
            <a:xfrm flipV="1">
              <a:off x="4463" y="2998"/>
              <a:ext cx="1" cy="36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409" name="Line 42"/>
            <p:cNvSpPr>
              <a:spLocks noChangeShapeType="1"/>
            </p:cNvSpPr>
            <p:nvPr/>
          </p:nvSpPr>
          <p:spPr bwMode="auto">
            <a:xfrm flipV="1">
              <a:off x="5151" y="2998"/>
              <a:ext cx="1" cy="36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410" name="Line 43"/>
            <p:cNvSpPr>
              <a:spLocks noChangeShapeType="1"/>
            </p:cNvSpPr>
            <p:nvPr/>
          </p:nvSpPr>
          <p:spPr bwMode="auto">
            <a:xfrm>
              <a:off x="1701" y="1116"/>
              <a:ext cx="1" cy="1882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411" name="Line 44"/>
            <p:cNvSpPr>
              <a:spLocks noChangeShapeType="1"/>
            </p:cNvSpPr>
            <p:nvPr/>
          </p:nvSpPr>
          <p:spPr bwMode="auto">
            <a:xfrm>
              <a:off x="1647" y="2998"/>
              <a:ext cx="54" cy="1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412" name="Line 45"/>
            <p:cNvSpPr>
              <a:spLocks noChangeShapeType="1"/>
            </p:cNvSpPr>
            <p:nvPr/>
          </p:nvSpPr>
          <p:spPr bwMode="auto">
            <a:xfrm>
              <a:off x="1647" y="2525"/>
              <a:ext cx="54" cy="1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413" name="Line 46"/>
            <p:cNvSpPr>
              <a:spLocks noChangeShapeType="1"/>
            </p:cNvSpPr>
            <p:nvPr/>
          </p:nvSpPr>
          <p:spPr bwMode="auto">
            <a:xfrm>
              <a:off x="1647" y="2057"/>
              <a:ext cx="54" cy="1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414" name="Line 47"/>
            <p:cNvSpPr>
              <a:spLocks noChangeShapeType="1"/>
            </p:cNvSpPr>
            <p:nvPr/>
          </p:nvSpPr>
          <p:spPr bwMode="auto">
            <a:xfrm>
              <a:off x="1647" y="1584"/>
              <a:ext cx="54" cy="1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415" name="Line 48"/>
            <p:cNvSpPr>
              <a:spLocks noChangeShapeType="1"/>
            </p:cNvSpPr>
            <p:nvPr/>
          </p:nvSpPr>
          <p:spPr bwMode="auto">
            <a:xfrm>
              <a:off x="1647" y="1116"/>
              <a:ext cx="54" cy="1"/>
            </a:xfrm>
            <a:prstGeom prst="line">
              <a:avLst/>
            </a:prstGeom>
            <a:noFill/>
            <a:ln w="11113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/>
            </a:p>
          </p:txBody>
        </p:sp>
        <p:sp>
          <p:nvSpPr>
            <p:cNvPr id="58416" name="Rectangle 49"/>
            <p:cNvSpPr>
              <a:spLocks noChangeArrowheads="1"/>
            </p:cNvSpPr>
            <p:nvPr/>
          </p:nvSpPr>
          <p:spPr bwMode="auto">
            <a:xfrm>
              <a:off x="1710" y="3100"/>
              <a:ext cx="164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400" i="0">
                  <a:solidFill>
                    <a:srgbClr val="002060"/>
                  </a:solidFill>
                  <a:latin typeface="Arial" charset="0"/>
                </a:rPr>
                <a:t>0%</a:t>
              </a:r>
              <a:endParaRPr lang="it-IT" altLang="x-none" sz="2000" i="0">
                <a:solidFill>
                  <a:srgbClr val="002060"/>
                </a:solidFill>
                <a:latin typeface="Arial" charset="0"/>
              </a:endParaRPr>
            </a:p>
          </p:txBody>
        </p:sp>
        <p:sp>
          <p:nvSpPr>
            <p:cNvPr id="58417" name="Rectangle 50"/>
            <p:cNvSpPr>
              <a:spLocks noChangeArrowheads="1"/>
            </p:cNvSpPr>
            <p:nvPr/>
          </p:nvSpPr>
          <p:spPr bwMode="auto">
            <a:xfrm>
              <a:off x="2287" y="3100"/>
              <a:ext cx="226" cy="1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400" i="0">
                  <a:solidFill>
                    <a:srgbClr val="002060"/>
                  </a:solidFill>
                  <a:latin typeface="Arial" charset="0"/>
                </a:rPr>
                <a:t>20%</a:t>
              </a:r>
              <a:endParaRPr lang="it-IT" altLang="x-none" sz="2000" i="0">
                <a:solidFill>
                  <a:srgbClr val="002060"/>
                </a:solidFill>
                <a:latin typeface="Arial" charset="0"/>
              </a:endParaRPr>
            </a:p>
          </p:txBody>
        </p:sp>
        <p:sp>
          <p:nvSpPr>
            <p:cNvPr id="58418" name="Rectangle 51"/>
            <p:cNvSpPr>
              <a:spLocks noChangeArrowheads="1"/>
            </p:cNvSpPr>
            <p:nvPr/>
          </p:nvSpPr>
          <p:spPr bwMode="auto">
            <a:xfrm>
              <a:off x="2968" y="3100"/>
              <a:ext cx="22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400" i="0">
                  <a:solidFill>
                    <a:srgbClr val="000099"/>
                  </a:solidFill>
                  <a:latin typeface="Arial" charset="0"/>
                </a:rPr>
                <a:t>40%</a:t>
              </a:r>
              <a:endParaRPr lang="it-IT" altLang="x-none" sz="2000" i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58419" name="Rectangle 52"/>
            <p:cNvSpPr>
              <a:spLocks noChangeArrowheads="1"/>
            </p:cNvSpPr>
            <p:nvPr/>
          </p:nvSpPr>
          <p:spPr bwMode="auto">
            <a:xfrm>
              <a:off x="3657" y="3100"/>
              <a:ext cx="22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400" i="0">
                  <a:solidFill>
                    <a:srgbClr val="000099"/>
                  </a:solidFill>
                  <a:latin typeface="Arial" charset="0"/>
                </a:rPr>
                <a:t>60%</a:t>
              </a:r>
              <a:endParaRPr lang="it-IT" altLang="x-none" sz="2000" i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58420" name="Rectangle 53"/>
            <p:cNvSpPr>
              <a:spLocks noChangeArrowheads="1"/>
            </p:cNvSpPr>
            <p:nvPr/>
          </p:nvSpPr>
          <p:spPr bwMode="auto">
            <a:xfrm>
              <a:off x="4338" y="3100"/>
              <a:ext cx="224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400" i="0">
                  <a:solidFill>
                    <a:srgbClr val="000099"/>
                  </a:solidFill>
                  <a:latin typeface="Arial" charset="0"/>
                </a:rPr>
                <a:t>80%</a:t>
              </a:r>
              <a:endParaRPr lang="it-IT" altLang="x-none" sz="2000" i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58421" name="Rectangle 54"/>
            <p:cNvSpPr>
              <a:spLocks noChangeArrowheads="1"/>
            </p:cNvSpPr>
            <p:nvPr/>
          </p:nvSpPr>
          <p:spPr bwMode="auto">
            <a:xfrm>
              <a:off x="5009" y="3100"/>
              <a:ext cx="286" cy="13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400" i="0">
                  <a:solidFill>
                    <a:srgbClr val="000099"/>
                  </a:solidFill>
                  <a:latin typeface="Arial" charset="0"/>
                </a:rPr>
                <a:t>100%</a:t>
              </a:r>
              <a:endParaRPr lang="it-IT" altLang="x-none" sz="2000" i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58422" name="Rectangle 55"/>
            <p:cNvSpPr>
              <a:spLocks noChangeArrowheads="1"/>
            </p:cNvSpPr>
            <p:nvPr/>
          </p:nvSpPr>
          <p:spPr bwMode="auto">
            <a:xfrm>
              <a:off x="831" y="2681"/>
              <a:ext cx="6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800" b="1" i="0">
                  <a:solidFill>
                    <a:srgbClr val="000099"/>
                  </a:solidFill>
                  <a:latin typeface="Arial" charset="0"/>
                </a:rPr>
                <a:t>GOLD 3/4</a:t>
              </a:r>
              <a:endParaRPr lang="it-IT" altLang="x-none" sz="2000" i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58423" name="Rectangle 56"/>
            <p:cNvSpPr>
              <a:spLocks noChangeArrowheads="1"/>
            </p:cNvSpPr>
            <p:nvPr/>
          </p:nvSpPr>
          <p:spPr bwMode="auto">
            <a:xfrm>
              <a:off x="966" y="2207"/>
              <a:ext cx="53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800" b="1" i="0">
                  <a:solidFill>
                    <a:srgbClr val="002060"/>
                  </a:solidFill>
                  <a:latin typeface="Arial" charset="0"/>
                </a:rPr>
                <a:t>GOLD 2</a:t>
              </a:r>
              <a:endParaRPr lang="it-IT" altLang="x-none" sz="2000" i="0">
                <a:solidFill>
                  <a:srgbClr val="002060"/>
                </a:solidFill>
                <a:latin typeface="Arial" charset="0"/>
              </a:endParaRPr>
            </a:p>
          </p:txBody>
        </p:sp>
        <p:sp>
          <p:nvSpPr>
            <p:cNvPr id="58424" name="Rectangle 57"/>
            <p:cNvSpPr>
              <a:spLocks noChangeArrowheads="1"/>
            </p:cNvSpPr>
            <p:nvPr/>
          </p:nvSpPr>
          <p:spPr bwMode="auto">
            <a:xfrm>
              <a:off x="783" y="1739"/>
              <a:ext cx="7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800" b="1" i="0">
                  <a:solidFill>
                    <a:srgbClr val="002060"/>
                  </a:solidFill>
                  <a:latin typeface="Arial" charset="0"/>
                </a:rPr>
                <a:t>Restricted</a:t>
              </a:r>
              <a:endParaRPr lang="it-IT" altLang="x-none" sz="2000" i="0">
                <a:solidFill>
                  <a:srgbClr val="002060"/>
                </a:solidFill>
                <a:latin typeface="Arial" charset="0"/>
              </a:endParaRPr>
            </a:p>
          </p:txBody>
        </p:sp>
        <p:sp>
          <p:nvSpPr>
            <p:cNvPr id="58425" name="Rectangle 58"/>
            <p:cNvSpPr>
              <a:spLocks noChangeArrowheads="1"/>
            </p:cNvSpPr>
            <p:nvPr/>
          </p:nvSpPr>
          <p:spPr bwMode="auto">
            <a:xfrm>
              <a:off x="1013" y="1266"/>
              <a:ext cx="49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800" b="1" i="0">
                  <a:solidFill>
                    <a:srgbClr val="002060"/>
                  </a:solidFill>
                  <a:latin typeface="Arial" charset="0"/>
                </a:rPr>
                <a:t>Normal</a:t>
              </a:r>
              <a:endParaRPr lang="it-IT" altLang="x-none" sz="2000" i="0">
                <a:solidFill>
                  <a:srgbClr val="002060"/>
                </a:solidFill>
                <a:latin typeface="Arial" charset="0"/>
              </a:endParaRPr>
            </a:p>
          </p:txBody>
        </p:sp>
        <p:sp>
          <p:nvSpPr>
            <p:cNvPr id="58426" name="Rectangle 59"/>
            <p:cNvSpPr>
              <a:spLocks noChangeArrowheads="1"/>
            </p:cNvSpPr>
            <p:nvPr/>
          </p:nvSpPr>
          <p:spPr bwMode="auto">
            <a:xfrm>
              <a:off x="1816" y="3400"/>
              <a:ext cx="102" cy="90"/>
            </a:xfrm>
            <a:prstGeom prst="rect">
              <a:avLst/>
            </a:prstGeom>
            <a:solidFill>
              <a:srgbClr val="ED2F3F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427" name="Rectangle 60"/>
            <p:cNvSpPr>
              <a:spLocks noChangeArrowheads="1"/>
            </p:cNvSpPr>
            <p:nvPr/>
          </p:nvSpPr>
          <p:spPr bwMode="auto">
            <a:xfrm>
              <a:off x="1816" y="3400"/>
              <a:ext cx="102" cy="90"/>
            </a:xfrm>
            <a:prstGeom prst="rect">
              <a:avLst/>
            </a:prstGeom>
            <a:noFill/>
            <a:ln w="11113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428" name="Rectangle 61"/>
            <p:cNvSpPr>
              <a:spLocks noChangeArrowheads="1"/>
            </p:cNvSpPr>
            <p:nvPr/>
          </p:nvSpPr>
          <p:spPr bwMode="auto">
            <a:xfrm>
              <a:off x="1965" y="3364"/>
              <a:ext cx="41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800" b="1" i="0">
                  <a:solidFill>
                    <a:srgbClr val="000099"/>
                  </a:solidFill>
                  <a:latin typeface="Arial" charset="0"/>
                </a:rPr>
                <a:t>COPD</a:t>
              </a:r>
              <a:endParaRPr lang="it-IT" altLang="x-none" sz="2000" i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58429" name="Rectangle 62"/>
            <p:cNvSpPr>
              <a:spLocks noChangeArrowheads="1"/>
            </p:cNvSpPr>
            <p:nvPr/>
          </p:nvSpPr>
          <p:spPr bwMode="auto">
            <a:xfrm>
              <a:off x="2498" y="3400"/>
              <a:ext cx="101" cy="90"/>
            </a:xfrm>
            <a:prstGeom prst="rect">
              <a:avLst/>
            </a:prstGeom>
            <a:solidFill>
              <a:srgbClr val="33CCFF"/>
            </a:solidFill>
            <a:ln w="11176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430" name="Rectangle 63"/>
            <p:cNvSpPr>
              <a:spLocks noChangeArrowheads="1"/>
            </p:cNvSpPr>
            <p:nvPr/>
          </p:nvSpPr>
          <p:spPr bwMode="auto">
            <a:xfrm>
              <a:off x="2647" y="3364"/>
              <a:ext cx="30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800" b="1" i="0">
                  <a:solidFill>
                    <a:srgbClr val="000099"/>
                  </a:solidFill>
                  <a:latin typeface="Arial" charset="0"/>
                </a:rPr>
                <a:t>CVD</a:t>
              </a:r>
              <a:endParaRPr lang="it-IT" altLang="x-none" sz="2000" i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58431" name="Rectangle 64"/>
            <p:cNvSpPr>
              <a:spLocks noChangeArrowheads="1"/>
            </p:cNvSpPr>
            <p:nvPr/>
          </p:nvSpPr>
          <p:spPr bwMode="auto">
            <a:xfrm>
              <a:off x="3281" y="3400"/>
              <a:ext cx="102" cy="90"/>
            </a:xfrm>
            <a:prstGeom prst="rect">
              <a:avLst/>
            </a:prstGeom>
            <a:solidFill>
              <a:srgbClr val="FBC4CB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432" name="Rectangle 65"/>
            <p:cNvSpPr>
              <a:spLocks noChangeArrowheads="1"/>
            </p:cNvSpPr>
            <p:nvPr/>
          </p:nvSpPr>
          <p:spPr bwMode="auto">
            <a:xfrm>
              <a:off x="3281" y="3400"/>
              <a:ext cx="102" cy="90"/>
            </a:xfrm>
            <a:prstGeom prst="rect">
              <a:avLst/>
            </a:prstGeom>
            <a:solidFill>
              <a:srgbClr val="0000CC"/>
            </a:solidFill>
            <a:ln w="11113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433" name="Rectangle 66"/>
            <p:cNvSpPr>
              <a:spLocks noChangeArrowheads="1"/>
            </p:cNvSpPr>
            <p:nvPr/>
          </p:nvSpPr>
          <p:spPr bwMode="auto">
            <a:xfrm>
              <a:off x="3430" y="3364"/>
              <a:ext cx="856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800" b="1" i="0">
                  <a:solidFill>
                    <a:srgbClr val="000099"/>
                  </a:solidFill>
                  <a:latin typeface="Arial" charset="0"/>
                </a:rPr>
                <a:t>Lung cancer</a:t>
              </a:r>
              <a:endParaRPr lang="it-IT" altLang="x-none" sz="2000" i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58434" name="Rectangle 67"/>
            <p:cNvSpPr>
              <a:spLocks noChangeArrowheads="1"/>
            </p:cNvSpPr>
            <p:nvPr/>
          </p:nvSpPr>
          <p:spPr bwMode="auto">
            <a:xfrm>
              <a:off x="4470" y="3400"/>
              <a:ext cx="101" cy="90"/>
            </a:xfrm>
            <a:prstGeom prst="rect">
              <a:avLst/>
            </a:prstGeom>
            <a:solidFill>
              <a:srgbClr val="019FC7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435" name="Rectangle 68"/>
            <p:cNvSpPr>
              <a:spLocks noChangeArrowheads="1"/>
            </p:cNvSpPr>
            <p:nvPr/>
          </p:nvSpPr>
          <p:spPr bwMode="auto">
            <a:xfrm>
              <a:off x="4470" y="3400"/>
              <a:ext cx="101" cy="90"/>
            </a:xfrm>
            <a:prstGeom prst="rect">
              <a:avLst/>
            </a:prstGeom>
            <a:solidFill>
              <a:srgbClr val="6666FF"/>
            </a:solidFill>
            <a:ln w="11113">
              <a:noFill/>
              <a:miter lim="800000"/>
              <a:headEnd/>
              <a:tailEnd/>
            </a:ln>
          </p:spPr>
          <p:txBody>
            <a:bodyPr/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endParaRPr lang="x-none" altLang="x-none" sz="2400"/>
            </a:p>
          </p:txBody>
        </p:sp>
        <p:sp>
          <p:nvSpPr>
            <p:cNvPr id="58436" name="Rectangle 69"/>
            <p:cNvSpPr>
              <a:spLocks noChangeArrowheads="1"/>
            </p:cNvSpPr>
            <p:nvPr/>
          </p:nvSpPr>
          <p:spPr bwMode="auto">
            <a:xfrm>
              <a:off x="4618" y="3364"/>
              <a:ext cx="384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wrap="none" lIns="0" tIns="0" rIns="0" bIns="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t-IT" altLang="x-none" sz="1800" b="1" i="0">
                  <a:solidFill>
                    <a:srgbClr val="000099"/>
                  </a:solidFill>
                  <a:latin typeface="Arial" charset="0"/>
                </a:rPr>
                <a:t>Other</a:t>
              </a:r>
              <a:endParaRPr lang="it-IT" altLang="x-none" sz="2000" i="0">
                <a:solidFill>
                  <a:srgbClr val="000099"/>
                </a:solidFill>
                <a:latin typeface="Arial" charset="0"/>
              </a:endParaRPr>
            </a:p>
          </p:txBody>
        </p:sp>
        <p:sp>
          <p:nvSpPr>
            <p:cNvPr id="58437" name="Line 70"/>
            <p:cNvSpPr>
              <a:spLocks noChangeShapeType="1"/>
            </p:cNvSpPr>
            <p:nvPr/>
          </p:nvSpPr>
          <p:spPr bwMode="auto">
            <a:xfrm>
              <a:off x="201" y="527"/>
              <a:ext cx="6165" cy="0"/>
            </a:xfrm>
            <a:prstGeom prst="line">
              <a:avLst/>
            </a:prstGeom>
            <a:noFill/>
            <a:ln w="57150">
              <a:noFill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/>
            <a:lstStyle/>
            <a:p>
              <a:endParaRPr lang="it-IT"/>
            </a:p>
          </p:txBody>
        </p:sp>
      </p:grpSp>
      <p:sp>
        <p:nvSpPr>
          <p:cNvPr id="71" name="Line 6"/>
          <p:cNvSpPr>
            <a:spLocks noChangeShapeType="1"/>
          </p:cNvSpPr>
          <p:nvPr/>
        </p:nvSpPr>
        <p:spPr bwMode="auto">
          <a:xfrm>
            <a:off x="269346" y="853546"/>
            <a:ext cx="9786938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6818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050" y="1557338"/>
            <a:ext cx="9153525" cy="439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Rectangle 3"/>
          <p:cNvSpPr>
            <a:spLocks noChangeArrowheads="1"/>
          </p:cNvSpPr>
          <p:nvPr/>
        </p:nvSpPr>
        <p:spPr bwMode="auto">
          <a:xfrm>
            <a:off x="7248525" y="6237288"/>
            <a:ext cx="2305183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1600" i="1">
                <a:solidFill>
                  <a:srgbClr val="000099"/>
                </a:solidFill>
                <a:latin typeface="+mn-lt"/>
              </a:rPr>
              <a:t>Huiart</a:t>
            </a:r>
            <a:r>
              <a:rPr lang="it-IT" altLang="x-none" sz="1600" i="1" dirty="0">
                <a:solidFill>
                  <a:srgbClr val="000099"/>
                </a:solidFill>
                <a:latin typeface="+mn-lt"/>
              </a:rPr>
              <a:t> L et al. </a:t>
            </a:r>
            <a:r>
              <a:rPr lang="it-IT" altLang="x-none" sz="1600" i="1" dirty="0" err="1">
                <a:solidFill>
                  <a:srgbClr val="000099"/>
                </a:solidFill>
                <a:latin typeface="+mn-lt"/>
              </a:rPr>
              <a:t>Chest</a:t>
            </a:r>
            <a:r>
              <a:rPr lang="it-IT" altLang="x-none" sz="1600" i="1" dirty="0">
                <a:solidFill>
                  <a:srgbClr val="000099"/>
                </a:solidFill>
                <a:latin typeface="+mn-lt"/>
              </a:rPr>
              <a:t> 2005</a:t>
            </a:r>
          </a:p>
        </p:txBody>
      </p:sp>
      <p:sp>
        <p:nvSpPr>
          <p:cNvPr id="60419" name="Rectangle 4"/>
          <p:cNvSpPr>
            <a:spLocks noChangeArrowheads="1"/>
          </p:cNvSpPr>
          <p:nvPr/>
        </p:nvSpPr>
        <p:spPr bwMode="auto">
          <a:xfrm>
            <a:off x="0" y="249257"/>
            <a:ext cx="99361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x-none" sz="2800" b="1" dirty="0">
                <a:solidFill>
                  <a:srgbClr val="002060"/>
                </a:solidFill>
                <a:latin typeface="+mn-lt"/>
              </a:rPr>
              <a:t>Cause di morte cardiovascolare </a:t>
            </a:r>
            <a:r>
              <a:rPr lang="it-IT" altLang="x-none" sz="2800" b="1">
                <a:solidFill>
                  <a:srgbClr val="002060"/>
                </a:solidFill>
                <a:latin typeface="+mn-lt"/>
              </a:rPr>
              <a:t>nella BPCO</a:t>
            </a:r>
            <a:endParaRPr lang="it-IT" altLang="x-none" sz="2800" b="1" i="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60420" name="Line 5"/>
          <p:cNvSpPr>
            <a:spLocks noChangeShapeType="1"/>
          </p:cNvSpPr>
          <p:nvPr/>
        </p:nvSpPr>
        <p:spPr bwMode="auto">
          <a:xfrm>
            <a:off x="314632" y="1015623"/>
            <a:ext cx="9786938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36830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301" y="1159032"/>
            <a:ext cx="8483600" cy="5994944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417733" y="6409267"/>
            <a:ext cx="347980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sz="1600" i="1" dirty="0">
                <a:solidFill>
                  <a:srgbClr val="002060"/>
                </a:solidFill>
              </a:rPr>
              <a:t>Fara A et al Open </a:t>
            </a:r>
            <a:r>
              <a:rPr lang="tr-TR" sz="1600" i="1" dirty="0" err="1">
                <a:solidFill>
                  <a:srgbClr val="002060"/>
                </a:solidFill>
              </a:rPr>
              <a:t>Biol</a:t>
            </a:r>
            <a:r>
              <a:rPr lang="tr-TR" sz="1600" i="1" dirty="0">
                <a:solidFill>
                  <a:srgbClr val="002060"/>
                </a:solidFill>
              </a:rPr>
              <a:t>. 2020;10: 200160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0" y="110942"/>
            <a:ext cx="102870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</a:rPr>
              <a:t>Ingresso COVID-19, replicazione e attivazione immunitaria innata</a:t>
            </a:r>
            <a:r>
              <a:rPr lang="it-IT" dirty="0">
                <a:solidFill>
                  <a:srgbClr val="002060"/>
                </a:solidFill>
              </a:rPr>
              <a:t> </a:t>
            </a:r>
          </a:p>
          <a:p>
            <a:pPr algn="ctr"/>
            <a:r>
              <a:rPr lang="it-IT" sz="2000" i="1" dirty="0">
                <a:solidFill>
                  <a:srgbClr val="002060"/>
                </a:solidFill>
              </a:rPr>
              <a:t>la proteina </a:t>
            </a:r>
            <a:r>
              <a:rPr lang="it-IT" sz="2000" i="1" dirty="0" err="1">
                <a:solidFill>
                  <a:srgbClr val="002060"/>
                </a:solidFill>
              </a:rPr>
              <a:t>spike</a:t>
            </a:r>
            <a:r>
              <a:rPr lang="it-IT" sz="2000" i="1" dirty="0">
                <a:solidFill>
                  <a:srgbClr val="002060"/>
                </a:solidFill>
              </a:rPr>
              <a:t> innesca TLR4, </a:t>
            </a:r>
            <a:r>
              <a:rPr lang="it-IT" sz="2000" i="1" dirty="0" err="1">
                <a:solidFill>
                  <a:srgbClr val="002060"/>
                </a:solidFill>
              </a:rPr>
              <a:t>ssRNA</a:t>
            </a:r>
            <a:r>
              <a:rPr lang="it-IT" sz="2000" i="1" dirty="0">
                <a:solidFill>
                  <a:srgbClr val="002060"/>
                </a:solidFill>
              </a:rPr>
              <a:t> attiva TLR7 e </a:t>
            </a:r>
            <a:r>
              <a:rPr lang="it-IT" sz="2000" i="1" dirty="0" err="1">
                <a:solidFill>
                  <a:srgbClr val="002060"/>
                </a:solidFill>
              </a:rPr>
              <a:t>dsRNA</a:t>
            </a:r>
            <a:r>
              <a:rPr lang="it-IT" sz="2000" i="1" dirty="0">
                <a:solidFill>
                  <a:srgbClr val="002060"/>
                </a:solidFill>
              </a:rPr>
              <a:t> porta all'attivazione di TLR3; </a:t>
            </a:r>
          </a:p>
          <a:p>
            <a:pPr algn="ctr"/>
            <a:r>
              <a:rPr lang="it-IT" sz="2000" i="1" dirty="0">
                <a:solidFill>
                  <a:srgbClr val="002060"/>
                </a:solidFill>
              </a:rPr>
              <a:t>dopo l'attivazione di TLR, vengono attivati ​​IRF e vie di segnalazione dipendenti da NF-</a:t>
            </a:r>
            <a:r>
              <a:rPr lang="it-IT" sz="2000" i="1" dirty="0" err="1">
                <a:solidFill>
                  <a:srgbClr val="002060"/>
                </a:solidFill>
              </a:rPr>
              <a:t>κB</a:t>
            </a:r>
            <a:r>
              <a:rPr lang="it-IT" sz="2000" i="1" dirty="0">
                <a:solidFill>
                  <a:srgbClr val="002060"/>
                </a:solidFill>
              </a:rPr>
              <a:t> che portano a interferoni di tipo I / II e citochine pro-infiammatorie [7].</a:t>
            </a:r>
          </a:p>
        </p:txBody>
      </p:sp>
      <p:sp>
        <p:nvSpPr>
          <p:cNvPr id="8" name="Line 5"/>
          <p:cNvSpPr>
            <a:spLocks noChangeShapeType="1"/>
          </p:cNvSpPr>
          <p:nvPr/>
        </p:nvSpPr>
        <p:spPr bwMode="auto">
          <a:xfrm>
            <a:off x="314632" y="1557492"/>
            <a:ext cx="9786938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528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1" y="-2380474"/>
            <a:ext cx="9338734" cy="13215487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4131" y="-2651407"/>
            <a:ext cx="9338734" cy="13215487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-2" y="-66673"/>
            <a:ext cx="10286999" cy="1325563"/>
          </a:xfrm>
        </p:spPr>
        <p:txBody>
          <a:bodyPr>
            <a:no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  <a:latin typeface="+mn-lt"/>
              </a:rPr>
              <a:t>Gamma di citochine misurate in campioni di siero COVID-19     </a:t>
            </a:r>
            <a:r>
              <a:rPr lang="it-IT" sz="2000" i="1" dirty="0">
                <a:solidFill>
                  <a:srgbClr val="002060"/>
                </a:solidFill>
                <a:latin typeface="+mn-lt"/>
              </a:rPr>
              <a:t>(</a:t>
            </a:r>
            <a:r>
              <a:rPr lang="it-IT" sz="2000" i="1" dirty="0" err="1">
                <a:solidFill>
                  <a:srgbClr val="002060"/>
                </a:solidFill>
                <a:latin typeface="+mn-lt"/>
              </a:rPr>
              <a:t>n</a:t>
            </a:r>
            <a:r>
              <a:rPr lang="it-IT" sz="2000" i="1" dirty="0">
                <a:solidFill>
                  <a:srgbClr val="002060"/>
                </a:solidFill>
                <a:latin typeface="+mn-lt"/>
              </a:rPr>
              <a:t>=1.959) rispetto a donatori sani (nero, </a:t>
            </a:r>
            <a:r>
              <a:rPr lang="it-IT" sz="2000" i="1" dirty="0" err="1">
                <a:solidFill>
                  <a:srgbClr val="002060"/>
                </a:solidFill>
                <a:latin typeface="+mn-lt"/>
              </a:rPr>
              <a:t>n</a:t>
            </a:r>
            <a:r>
              <a:rPr lang="it-IT" sz="2000" i="1" dirty="0">
                <a:solidFill>
                  <a:srgbClr val="002060"/>
                </a:solidFill>
                <a:latin typeface="+mn-lt"/>
              </a:rPr>
              <a:t>= 9) e pazienti con mieloma multiplo (blu, </a:t>
            </a:r>
            <a:r>
              <a:rPr lang="it-IT" sz="2000" i="1" dirty="0" err="1">
                <a:solidFill>
                  <a:srgbClr val="002060"/>
                </a:solidFill>
                <a:latin typeface="+mn-lt"/>
              </a:rPr>
              <a:t>n</a:t>
            </a:r>
            <a:r>
              <a:rPr lang="it-IT" sz="2000" i="1" dirty="0">
                <a:solidFill>
                  <a:srgbClr val="002060"/>
                </a:solidFill>
                <a:latin typeface="+mn-lt"/>
              </a:rPr>
              <a:t>= 151)</a:t>
            </a:r>
          </a:p>
        </p:txBody>
      </p:sp>
      <p:sp>
        <p:nvSpPr>
          <p:cNvPr id="6" name="Line 6"/>
          <p:cNvSpPr>
            <a:spLocks noChangeShapeType="1"/>
          </p:cNvSpPr>
          <p:nvPr/>
        </p:nvSpPr>
        <p:spPr bwMode="auto">
          <a:xfrm>
            <a:off x="313268" y="1068491"/>
            <a:ext cx="9786938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5080001" y="6451600"/>
            <a:ext cx="461433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rgbClr val="002060"/>
                </a:solidFill>
              </a:rPr>
              <a:t>Del Valle DM et al Nature Medicine 2020;26:1836-43</a:t>
            </a:r>
          </a:p>
        </p:txBody>
      </p:sp>
    </p:spTree>
    <p:extLst>
      <p:ext uri="{BB962C8B-B14F-4D97-AF65-F5344CB8AC3E}">
        <p14:creationId xmlns:p14="http://schemas.microsoft.com/office/powerpoint/2010/main" val="87875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4733" y="1676400"/>
            <a:ext cx="7505996" cy="4252689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4123268" y="6375400"/>
            <a:ext cx="56895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rgbClr val="002060"/>
                </a:solidFill>
              </a:rPr>
              <a:t>Castella-</a:t>
            </a:r>
            <a:r>
              <a:rPr lang="it-IT" sz="1600" i="1" dirty="0" err="1">
                <a:solidFill>
                  <a:srgbClr val="002060"/>
                </a:solidFill>
              </a:rPr>
              <a:t>Ruiz</a:t>
            </a:r>
            <a:r>
              <a:rPr lang="it-IT" sz="1600" i="1" dirty="0">
                <a:solidFill>
                  <a:srgbClr val="002060"/>
                </a:solidFill>
              </a:rPr>
              <a:t> VJ et al  </a:t>
            </a:r>
            <a:r>
              <a:rPr lang="it-IT" sz="1600" i="1" dirty="0" err="1">
                <a:solidFill>
                  <a:srgbClr val="002060"/>
                </a:solidFill>
              </a:rPr>
              <a:t>Cytokine</a:t>
            </a:r>
            <a:r>
              <a:rPr lang="it-IT" sz="1600" i="1" dirty="0">
                <a:solidFill>
                  <a:srgbClr val="002060"/>
                </a:solidFill>
              </a:rPr>
              <a:t> </a:t>
            </a:r>
            <a:r>
              <a:rPr lang="it-IT" sz="1600" i="1" dirty="0" err="1">
                <a:solidFill>
                  <a:srgbClr val="002060"/>
                </a:solidFill>
              </a:rPr>
              <a:t>Growth</a:t>
            </a:r>
            <a:r>
              <a:rPr lang="it-IT" sz="1600" i="1" dirty="0">
                <a:solidFill>
                  <a:srgbClr val="002060"/>
                </a:solidFill>
              </a:rPr>
              <a:t> </a:t>
            </a:r>
            <a:r>
              <a:rPr lang="it-IT" sz="1600" i="1" dirty="0" err="1">
                <a:solidFill>
                  <a:srgbClr val="002060"/>
                </a:solidFill>
              </a:rPr>
              <a:t>Factor</a:t>
            </a:r>
            <a:r>
              <a:rPr lang="it-IT" sz="1600" i="1" dirty="0">
                <a:solidFill>
                  <a:srgbClr val="002060"/>
                </a:solidFill>
              </a:rPr>
              <a:t> </a:t>
            </a:r>
            <a:r>
              <a:rPr lang="it-IT" sz="1600" i="1" dirty="0" err="1">
                <a:solidFill>
                  <a:srgbClr val="002060"/>
                </a:solidFill>
              </a:rPr>
              <a:t>Rev</a:t>
            </a:r>
            <a:r>
              <a:rPr lang="it-IT" sz="1600" i="1" dirty="0">
                <a:solidFill>
                  <a:srgbClr val="002060"/>
                </a:solidFill>
              </a:rPr>
              <a:t> 2020;</a:t>
            </a:r>
            <a:r>
              <a:rPr lang="fi-FI" sz="1600" i="1" dirty="0">
                <a:solidFill>
                  <a:srgbClr val="002060"/>
                </a:solidFill>
              </a:rPr>
              <a:t> 54: 62–75</a:t>
            </a:r>
            <a:endParaRPr lang="it-IT" sz="1600" i="1" dirty="0">
              <a:solidFill>
                <a:srgbClr val="002060"/>
              </a:solidFill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186267"/>
            <a:ext cx="10287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</a:rPr>
              <a:t>Infiammazione sistemica</a:t>
            </a:r>
          </a:p>
          <a:p>
            <a:pPr algn="ctr"/>
            <a:r>
              <a:rPr lang="it-IT" sz="2400" i="1" dirty="0">
                <a:solidFill>
                  <a:srgbClr val="002060"/>
                </a:solidFill>
              </a:rPr>
              <a:t>Tempesta </a:t>
            </a:r>
            <a:r>
              <a:rPr lang="it-IT" sz="2400" i="1" dirty="0" err="1">
                <a:solidFill>
                  <a:srgbClr val="002060"/>
                </a:solidFill>
              </a:rPr>
              <a:t>citochinica</a:t>
            </a:r>
            <a:endParaRPr lang="it-IT" sz="2400" i="1" dirty="0">
              <a:solidFill>
                <a:srgbClr val="002060"/>
              </a:solidFill>
            </a:endParaRPr>
          </a:p>
        </p:txBody>
      </p:sp>
      <p:sp>
        <p:nvSpPr>
          <p:cNvPr id="5" name="Line 15"/>
          <p:cNvSpPr>
            <a:spLocks noChangeShapeType="1"/>
          </p:cNvSpPr>
          <p:nvPr/>
        </p:nvSpPr>
        <p:spPr bwMode="auto">
          <a:xfrm>
            <a:off x="518440" y="1183389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20750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uppo 3"/>
          <p:cNvGrpSpPr/>
          <p:nvPr/>
        </p:nvGrpSpPr>
        <p:grpSpPr>
          <a:xfrm>
            <a:off x="0" y="672076"/>
            <a:ext cx="5550195" cy="4188573"/>
            <a:chOff x="311298" y="1414130"/>
            <a:chExt cx="5717634" cy="4040371"/>
          </a:xfrm>
        </p:grpSpPr>
        <p:pic>
          <p:nvPicPr>
            <p:cNvPr id="2" name="Immagine 1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1298" y="1414130"/>
              <a:ext cx="5717634" cy="4040371"/>
            </a:xfrm>
            <a:prstGeom prst="rect">
              <a:avLst/>
            </a:prstGeom>
          </p:spPr>
        </p:pic>
        <p:sp>
          <p:nvSpPr>
            <p:cNvPr id="3" name="CasellaDiTesto 2"/>
            <p:cNvSpPr txBox="1"/>
            <p:nvPr/>
          </p:nvSpPr>
          <p:spPr>
            <a:xfrm>
              <a:off x="691116" y="1786270"/>
              <a:ext cx="430618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/>
            </a:p>
          </p:txBody>
        </p:sp>
      </p:grpSp>
      <p:pic>
        <p:nvPicPr>
          <p:cNvPr id="5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7451" y="863462"/>
            <a:ext cx="5656522" cy="3997187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0" y="38213"/>
            <a:ext cx="1028699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</a:rPr>
              <a:t>Teorie concorrenti della risposta immunitaria dell'ospite nella sepsi </a:t>
            </a:r>
            <a:r>
              <a:rPr lang="it-IT" sz="2400" i="1" dirty="0"/>
              <a:t>l'attivazione delle risposte immunitarie sia pro- che anti-infiammatorie                avviene subito dopo l'esordio della </a:t>
            </a:r>
            <a:r>
              <a:rPr lang="it-IT" sz="2800" dirty="0"/>
              <a:t>sepsi </a:t>
            </a:r>
            <a:endParaRPr lang="it-IT" sz="2800" b="1" dirty="0">
              <a:solidFill>
                <a:srgbClr val="002060"/>
              </a:solidFill>
            </a:endParaRPr>
          </a:p>
        </p:txBody>
      </p:sp>
      <p:sp>
        <p:nvSpPr>
          <p:cNvPr id="7" name="Line 6"/>
          <p:cNvSpPr>
            <a:spLocks noChangeShapeType="1"/>
          </p:cNvSpPr>
          <p:nvPr/>
        </p:nvSpPr>
        <p:spPr bwMode="auto">
          <a:xfrm>
            <a:off x="313268" y="1334310"/>
            <a:ext cx="9786938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5284383" y="6153371"/>
            <a:ext cx="45932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 err="1"/>
              <a:t>Hotchkiss</a:t>
            </a:r>
            <a:r>
              <a:rPr lang="it-IT" sz="1600" i="1" dirty="0"/>
              <a:t> RS et al  </a:t>
            </a:r>
            <a:r>
              <a:rPr lang="it-IT" sz="1600" i="1" dirty="0" err="1"/>
              <a:t>Nat</a:t>
            </a:r>
            <a:r>
              <a:rPr lang="it-IT" sz="1600" i="1" dirty="0"/>
              <a:t> </a:t>
            </a:r>
            <a:r>
              <a:rPr lang="it-IT" sz="1600" i="1" dirty="0" err="1"/>
              <a:t>Rev</a:t>
            </a:r>
            <a:r>
              <a:rPr lang="it-IT" sz="1600" i="1" dirty="0"/>
              <a:t> </a:t>
            </a:r>
            <a:r>
              <a:rPr lang="it-IT" sz="1600" i="1" dirty="0" err="1"/>
              <a:t>Immunol</a:t>
            </a:r>
            <a:r>
              <a:rPr lang="it-IT" sz="1600" i="1" dirty="0"/>
              <a:t> 2013;13: 862-74 </a:t>
            </a:r>
          </a:p>
        </p:txBody>
      </p:sp>
      <p:sp>
        <p:nvSpPr>
          <p:cNvPr id="9" name="CasellaDiTesto 8"/>
          <p:cNvSpPr txBox="1"/>
          <p:nvPr/>
        </p:nvSpPr>
        <p:spPr>
          <a:xfrm>
            <a:off x="5210997" y="4437516"/>
            <a:ext cx="4924489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Una teoria concorrente si basa sull’esistenza di un'attivazione precoce dell'immunità innata e la soppressione dell'immunità adattativa, sostenendo che:</a:t>
            </a:r>
          </a:p>
          <a:p>
            <a:pPr marL="9525" lvl="0"/>
            <a:r>
              <a:rPr lang="it-IT" sz="800" dirty="0"/>
              <a:t>1. le morti nella sepsi siano dovute all'attivazione persistente dell'immunità innata con conseguente infiammazione intrattabile e lesioni d'organo; </a:t>
            </a:r>
          </a:p>
          <a:p>
            <a:pPr lvl="0"/>
            <a:r>
              <a:rPr lang="it-IT" sz="800" dirty="0"/>
              <a:t>2. le morti tardive nella sepsi sono dovute a una persistente infiammazione innata guidata dal sistema immunitario.</a:t>
            </a:r>
          </a:p>
          <a:p>
            <a:r>
              <a:rPr lang="it-IT" sz="800" dirty="0"/>
              <a:t> </a:t>
            </a:r>
          </a:p>
        </p:txBody>
      </p:sp>
      <p:sp>
        <p:nvSpPr>
          <p:cNvPr id="14" name="Rectangle 4"/>
          <p:cNvSpPr>
            <a:spLocks noChangeArrowheads="1"/>
          </p:cNvSpPr>
          <p:nvPr/>
        </p:nvSpPr>
        <p:spPr bwMode="auto">
          <a:xfrm>
            <a:off x="566590" y="4437516"/>
            <a:ext cx="4492894" cy="1400383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vert="horz" wrap="square" lIns="91440" tIns="45720" rIns="91440" bIns="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justLow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x-none" altLang="x-non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  <a:ea typeface="Courier New" charset="0"/>
              </a:rPr>
              <a:t>Le cellule della immunità innata</a:t>
            </a:r>
            <a:r>
              <a:rPr lang="it-IT" altLang="x-none" sz="800" dirty="0">
                <a:latin typeface="Courier New" charset="0"/>
                <a:ea typeface="Courier New" charset="0"/>
              </a:rPr>
              <a:t> </a:t>
            </a:r>
            <a:r>
              <a:rPr kumimoji="0" lang="x-none" altLang="x-non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  <a:ea typeface="Courier New" charset="0"/>
              </a:rPr>
              <a:t>rilasciano grandi quantità di citochine pro-infiammatorie che guidano l'infiammazione </a:t>
            </a:r>
            <a:r>
              <a:rPr kumimoji="0" lang="x-none" altLang="x-none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  <a:ea typeface="Courier New" charset="0"/>
              </a:rPr>
              <a:t>(linea blu-giorni1-3</a:t>
            </a:r>
            <a:r>
              <a:rPr kumimoji="0" lang="x-none" altLang="x-non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  <a:ea typeface="Courier New" charset="0"/>
              </a:rPr>
              <a:t>). L'intensità della risposta infiammatoria iniziale varia con la carica patogena e la virulenza, le comorbilità del paziente e </a:t>
            </a:r>
            <a:r>
              <a:rPr kumimoji="0" lang="it-IT" altLang="x-non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  <a:ea typeface="Courier New" charset="0"/>
              </a:rPr>
              <a:t>i </a:t>
            </a:r>
            <a:r>
              <a:rPr kumimoji="0" lang="x-none" altLang="x-non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  <a:ea typeface="Courier New" charset="0"/>
              </a:rPr>
              <a:t>fattori genetici dell'ospite. Le morti precoci nella sepsi </a:t>
            </a:r>
            <a:r>
              <a:rPr kumimoji="0" lang="x-none" altLang="x-none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  <a:ea typeface="Courier New" charset="0"/>
              </a:rPr>
              <a:t>(linea rossa superiore-giorno3) </a:t>
            </a:r>
            <a:r>
              <a:rPr kumimoji="0" lang="x-none" altLang="x-non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  <a:ea typeface="Courier New" charset="0"/>
              </a:rPr>
              <a:t>sono dovute</a:t>
            </a:r>
            <a:r>
              <a:rPr kumimoji="0" lang="it-IT" altLang="x-none" sz="800" b="0" i="0" u="none" strike="noStrike" cap="none" normalizeH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  <a:ea typeface="Courier New" charset="0"/>
              </a:rPr>
              <a:t> alla </a:t>
            </a:r>
            <a:r>
              <a:rPr kumimoji="0" lang="x-none" altLang="x-non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  <a:ea typeface="Courier New" charset="0"/>
              </a:rPr>
              <a:t>"tempesta di citochine". La maggior parte dei pazienti ripristina l'immunità innata e adattativa e sopravvive all'infezione</a:t>
            </a:r>
            <a:r>
              <a:rPr kumimoji="0" lang="x-none" altLang="x-none" sz="800" b="0" i="1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  <a:ea typeface="Courier New" charset="0"/>
              </a:rPr>
              <a:t>(guarigione-giorno6)</a:t>
            </a:r>
            <a:r>
              <a:rPr kumimoji="0" lang="x-none" altLang="x-non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  <a:ea typeface="Courier New" charset="0"/>
              </a:rPr>
              <a:t>. Se la sepsi persiste, si verifica un fallimento del sistema immunitario</a:t>
            </a:r>
            <a:r>
              <a:rPr kumimoji="0" lang="it-IT" altLang="x-non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  <a:ea typeface="Courier New" charset="0"/>
              </a:rPr>
              <a:t>,</a:t>
            </a:r>
            <a:r>
              <a:rPr kumimoji="0" lang="x-none" altLang="x-none" sz="800" b="0" i="0" u="none" strike="noStrike" cap="none" normalizeH="0" baseline="0" dirty="0">
                <a:ln>
                  <a:noFill/>
                </a:ln>
                <a:solidFill>
                  <a:schemeClr val="tx1"/>
                </a:solidFill>
                <a:effectLst/>
                <a:latin typeface="Courier New" charset="0"/>
                <a:ea typeface="Courier New" charset="0"/>
              </a:rPr>
              <a:t>sia innato che adattativo, entrando in uno stato immuno-soppressivo profondo (linee blu e rosse dopo il giorno 6). </a:t>
            </a:r>
            <a:endParaRPr kumimoji="0" lang="x-none" altLang="x-none" sz="8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34094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64" y="1511315"/>
            <a:ext cx="3278671" cy="463973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443133" y="6239414"/>
            <a:ext cx="3564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/>
              <a:t>Fara</a:t>
            </a:r>
            <a:r>
              <a:rPr lang="de-DE" sz="1600" i="1" dirty="0"/>
              <a:t> A Open </a:t>
            </a:r>
            <a:r>
              <a:rPr lang="de-DE" sz="1600" i="1" dirty="0" err="1"/>
              <a:t>Biol</a:t>
            </a:r>
            <a:r>
              <a:rPr lang="de-DE" sz="1600" i="1" dirty="0"/>
              <a:t>. 10: 200160. http://</a:t>
            </a:r>
            <a:r>
              <a:rPr lang="de-DE" sz="1600" i="1" dirty="0" err="1"/>
              <a:t>dx.doi.org</a:t>
            </a:r>
            <a:r>
              <a:rPr lang="de-DE" sz="1600" i="1" dirty="0"/>
              <a:t>/10.1098/rsob.200160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87574"/>
            <a:ext cx="10287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Espressione di ACE2 nei tessuti umani</a:t>
            </a:r>
            <a:r>
              <a:rPr lang="it-IT" dirty="0"/>
              <a:t>. </a:t>
            </a:r>
          </a:p>
          <a:p>
            <a:pPr algn="ctr"/>
            <a:r>
              <a:rPr lang="it-IT" sz="2400" i="1" dirty="0"/>
              <a:t>COVID-19 utilizza ACE2 per invadere le cellule umane</a:t>
            </a:r>
            <a:r>
              <a:rPr lang="it-IT" dirty="0"/>
              <a:t> </a:t>
            </a: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313268" y="1068491"/>
            <a:ext cx="9786938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2474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0" y="219200"/>
            <a:ext cx="10287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</a:rPr>
              <a:t>Caratteristiche cliniche dei pazienti COVID-19 deceduti in Italia</a:t>
            </a:r>
          </a:p>
          <a:p>
            <a:pPr algn="ctr"/>
            <a:r>
              <a:rPr lang="it-IT" sz="2400" i="1" dirty="0" err="1">
                <a:solidFill>
                  <a:srgbClr val="002060"/>
                </a:solidFill>
              </a:rPr>
              <a:t>n</a:t>
            </a:r>
            <a:r>
              <a:rPr lang="it-IT" sz="2400" i="1" dirty="0">
                <a:solidFill>
                  <a:srgbClr val="002060"/>
                </a:solidFill>
              </a:rPr>
              <a:t>= 5.047</a:t>
            </a:r>
          </a:p>
        </p:txBody>
      </p:sp>
      <p:grpSp>
        <p:nvGrpSpPr>
          <p:cNvPr id="11" name="Gruppo 10"/>
          <p:cNvGrpSpPr/>
          <p:nvPr/>
        </p:nvGrpSpPr>
        <p:grpSpPr>
          <a:xfrm>
            <a:off x="531240" y="1981518"/>
            <a:ext cx="9224519" cy="3908717"/>
            <a:chOff x="952500" y="2024201"/>
            <a:chExt cx="10202138" cy="4141250"/>
          </a:xfrm>
        </p:grpSpPr>
        <p:pic>
          <p:nvPicPr>
            <p:cNvPr id="4" name="Immagine 3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500" y="2271877"/>
              <a:ext cx="5373140" cy="3893574"/>
            </a:xfrm>
            <a:prstGeom prst="rect">
              <a:avLst/>
            </a:prstGeom>
          </p:spPr>
        </p:pic>
        <p:pic>
          <p:nvPicPr>
            <p:cNvPr id="5" name="Immagine 4"/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89361" y="2271877"/>
              <a:ext cx="5365277" cy="3887876"/>
            </a:xfrm>
            <a:prstGeom prst="rect">
              <a:avLst/>
            </a:prstGeom>
          </p:spPr>
        </p:pic>
        <p:sp>
          <p:nvSpPr>
            <p:cNvPr id="7" name="CasellaDiTesto 6"/>
            <p:cNvSpPr txBox="1"/>
            <p:nvPr/>
          </p:nvSpPr>
          <p:spPr>
            <a:xfrm>
              <a:off x="1484232" y="2024201"/>
              <a:ext cx="4341323" cy="3966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519" b="1" dirty="0"/>
                <a:t>Numero di patologia</a:t>
              </a:r>
            </a:p>
          </p:txBody>
        </p:sp>
        <p:sp>
          <p:nvSpPr>
            <p:cNvPr id="8" name="CasellaDiTesto 7"/>
            <p:cNvSpPr txBox="1"/>
            <p:nvPr/>
          </p:nvSpPr>
          <p:spPr>
            <a:xfrm>
              <a:off x="6002165" y="2048785"/>
              <a:ext cx="4757830" cy="68093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519" b="1" dirty="0"/>
                <a:t>Patologie </a:t>
              </a:r>
              <a:r>
                <a:rPr lang="it-IT" sz="1519" b="1" dirty="0" err="1"/>
                <a:t>presistenti</a:t>
              </a:r>
              <a:r>
                <a:rPr lang="it-IT" sz="1519" b="1" dirty="0"/>
                <a:t> più frequenti per sesso</a:t>
              </a:r>
            </a:p>
          </p:txBody>
        </p:sp>
      </p:grpSp>
      <p:sp>
        <p:nvSpPr>
          <p:cNvPr id="12" name="Rettangolo 11"/>
          <p:cNvSpPr/>
          <p:nvPr/>
        </p:nvSpPr>
        <p:spPr>
          <a:xfrm>
            <a:off x="5102942" y="6216395"/>
            <a:ext cx="49259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>
                <a:solidFill>
                  <a:srgbClr val="002060"/>
                </a:solidFill>
              </a:rPr>
              <a:t>Istituto Superiore di Sanità (ISS), Roma, 27 ottobre 2020  </a:t>
            </a:r>
          </a:p>
        </p:txBody>
      </p:sp>
      <p:sp>
        <p:nvSpPr>
          <p:cNvPr id="14" name="Line 7"/>
          <p:cNvSpPr>
            <a:spLocks noChangeShapeType="1"/>
          </p:cNvSpPr>
          <p:nvPr/>
        </p:nvSpPr>
        <p:spPr bwMode="auto">
          <a:xfrm>
            <a:off x="531240" y="1235079"/>
            <a:ext cx="9275763" cy="22225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8017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2" y="511473"/>
            <a:ext cx="10286999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it-IT" b="1" dirty="0">
                <a:solidFill>
                  <a:srgbClr val="002060"/>
                </a:solidFill>
                <a:latin typeface="+mn-lt"/>
              </a:rPr>
              <a:t>Meccanismi fisiopatologici della </a:t>
            </a:r>
            <a:r>
              <a:rPr lang="it-IT" b="1">
                <a:solidFill>
                  <a:srgbClr val="002060"/>
                </a:solidFill>
                <a:latin typeface="+mn-lt"/>
              </a:rPr>
              <a:t>morte l’anziano COVID-19</a:t>
            </a:r>
            <a:endParaRPr lang="it-IT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505618" y="1320300"/>
            <a:ext cx="9275763" cy="22225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28697" y="1822832"/>
            <a:ext cx="8229600" cy="33239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it-IT" sz="2800" dirty="0">
                <a:solidFill>
                  <a:srgbClr val="002060"/>
                </a:solidFill>
              </a:rPr>
              <a:t>Invecchiamento fisiologico: la Vulnerabilità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it-IT" sz="2800" dirty="0">
                <a:solidFill>
                  <a:srgbClr val="002060"/>
                </a:solidFill>
              </a:rPr>
              <a:t>Invecchiamento patologico: la Fragilità</a:t>
            </a:r>
          </a:p>
          <a:p>
            <a:pPr marL="449262"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it-IT" sz="2800" dirty="0">
                <a:solidFill>
                  <a:srgbClr val="002060"/>
                </a:solidFill>
              </a:rPr>
              <a:t>  </a:t>
            </a:r>
            <a:r>
              <a:rPr lang="it-IT" sz="2800" i="1" dirty="0">
                <a:solidFill>
                  <a:schemeClr val="bg1"/>
                </a:solidFill>
              </a:rPr>
              <a:t>Infiammazione sistemica secondaria a polmonite</a:t>
            </a:r>
          </a:p>
          <a:p>
            <a:pPr marL="457200" marR="0" lvl="0" indent="-7938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t-IT" sz="2800" i="1" dirty="0">
                <a:solidFill>
                  <a:srgbClr val="002060"/>
                </a:solidFill>
              </a:rPr>
              <a:t>  Trombosi intravascolare diffusa</a:t>
            </a:r>
          </a:p>
          <a:p>
            <a:pPr marL="449262" marR="0" lvl="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defRPr/>
            </a:pPr>
            <a:r>
              <a:rPr lang="it-IT" sz="2800" i="1" dirty="0">
                <a:solidFill>
                  <a:srgbClr val="002060"/>
                </a:solidFill>
              </a:rPr>
              <a:t>  </a:t>
            </a:r>
            <a:r>
              <a:rPr lang="it-IT" sz="2800" i="1" dirty="0">
                <a:solidFill>
                  <a:schemeClr val="bg1"/>
                </a:solidFill>
              </a:rPr>
              <a:t>Scompensi a cascata </a:t>
            </a:r>
          </a:p>
        </p:txBody>
      </p:sp>
    </p:spTree>
    <p:extLst>
      <p:ext uri="{BB962C8B-B14F-4D97-AF65-F5344CB8AC3E}">
        <p14:creationId xmlns:p14="http://schemas.microsoft.com/office/powerpoint/2010/main" val="889464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uppo 1"/>
          <p:cNvGrpSpPr/>
          <p:nvPr/>
        </p:nvGrpSpPr>
        <p:grpSpPr>
          <a:xfrm>
            <a:off x="709612" y="1040651"/>
            <a:ext cx="9577388" cy="4935538"/>
            <a:chOff x="606425" y="698500"/>
            <a:chExt cx="9577388" cy="4935538"/>
          </a:xfrm>
        </p:grpSpPr>
        <p:grpSp>
          <p:nvGrpSpPr>
            <p:cNvPr id="24577" name="Gruppo 3"/>
            <p:cNvGrpSpPr>
              <a:grpSpLocks/>
            </p:cNvGrpSpPr>
            <p:nvPr/>
          </p:nvGrpSpPr>
          <p:grpSpPr bwMode="auto">
            <a:xfrm>
              <a:off x="606425" y="2060575"/>
              <a:ext cx="4105275" cy="3573463"/>
              <a:chOff x="751012" y="1295509"/>
              <a:chExt cx="8709731" cy="5157827"/>
            </a:xfrm>
          </p:grpSpPr>
          <p:pic>
            <p:nvPicPr>
              <p:cNvPr id="5" name="Picture 2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5109" y="1295509"/>
                <a:ext cx="8635634" cy="4960771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4586" name="CasellaDiTesto 5"/>
              <p:cNvSpPr txBox="1">
                <a:spLocks noChangeArrowheads="1"/>
              </p:cNvSpPr>
              <p:nvPr/>
            </p:nvSpPr>
            <p:spPr bwMode="auto">
              <a:xfrm>
                <a:off x="751012" y="5877272"/>
                <a:ext cx="5184576" cy="576064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  <p:grpSp>
          <p:nvGrpSpPr>
            <p:cNvPr id="24578" name="Gruppo 7"/>
            <p:cNvGrpSpPr>
              <a:grpSpLocks/>
            </p:cNvGrpSpPr>
            <p:nvPr/>
          </p:nvGrpSpPr>
          <p:grpSpPr bwMode="auto">
            <a:xfrm>
              <a:off x="4927600" y="698500"/>
              <a:ext cx="5256213" cy="4718050"/>
              <a:chOff x="-190280" y="25165"/>
              <a:chExt cx="9740673" cy="6967926"/>
            </a:xfrm>
          </p:grpSpPr>
          <p:pic>
            <p:nvPicPr>
              <p:cNvPr id="9" name="Picture 2"/>
              <p:cNvPicPr>
                <a:picLocks noChangeAspect="1" noChangeArrowheads="1"/>
              </p:cNvPicPr>
              <p:nvPr/>
            </p:nvPicPr>
            <p:blipFill>
              <a:blip r:embed="rId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190280" y="25165"/>
                <a:ext cx="9740673" cy="6967926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</p:pic>
          <p:sp>
            <p:nvSpPr>
              <p:cNvPr id="24584" name="CasellaDiTesto 9"/>
              <p:cNvSpPr txBox="1">
                <a:spLocks noChangeArrowheads="1"/>
              </p:cNvSpPr>
              <p:nvPr/>
            </p:nvSpPr>
            <p:spPr bwMode="auto">
              <a:xfrm>
                <a:off x="1039044" y="201133"/>
                <a:ext cx="7992888" cy="864096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>
                <a:spAutoFit/>
              </a:bodyPr>
              <a:lstStyle>
                <a:lvl1pPr>
                  <a:spcBef>
                    <a:spcPct val="20000"/>
                  </a:spcBef>
                  <a:buChar char="•"/>
                  <a:defRPr sz="3200">
                    <a:solidFill>
                      <a:schemeClr val="tx1"/>
                    </a:solidFill>
                    <a:latin typeface="Arial" charset="0"/>
                  </a:defRPr>
                </a:lvl1pPr>
                <a:lvl2pPr marL="742950" indent="-285750">
                  <a:spcBef>
                    <a:spcPct val="20000"/>
                  </a:spcBef>
                  <a:buChar char="–"/>
                  <a:defRPr sz="2800">
                    <a:solidFill>
                      <a:schemeClr val="tx1"/>
                    </a:solidFill>
                    <a:latin typeface="Arial" charset="0"/>
                  </a:defRPr>
                </a:lvl2pPr>
                <a:lvl3pPr marL="1143000" indent="-228600">
                  <a:spcBef>
                    <a:spcPct val="20000"/>
                  </a:spcBef>
                  <a:buChar char="•"/>
                  <a:defRPr sz="2400">
                    <a:solidFill>
                      <a:schemeClr val="tx1"/>
                    </a:solidFill>
                    <a:latin typeface="Arial" charset="0"/>
                  </a:defRPr>
                </a:lvl3pPr>
                <a:lvl4pPr marL="1600200" indent="-228600">
                  <a:spcBef>
                    <a:spcPct val="20000"/>
                  </a:spcBef>
                  <a:buChar char="–"/>
                  <a:defRPr sz="2000">
                    <a:solidFill>
                      <a:schemeClr val="tx1"/>
                    </a:solidFill>
                    <a:latin typeface="Arial" charset="0"/>
                  </a:defRPr>
                </a:lvl4pPr>
                <a:lvl5pPr marL="2057400" indent="-228600">
                  <a:spcBef>
                    <a:spcPct val="20000"/>
                  </a:spcBef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5pPr>
                <a:lvl6pPr marL="25146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6pPr>
                <a:lvl7pPr marL="29718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7pPr>
                <a:lvl8pPr marL="34290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8pPr>
                <a:lvl9pPr marL="3886200" indent="-228600" eaLnBrk="0" fontAlgn="base" hangingPunct="0">
                  <a:spcBef>
                    <a:spcPct val="20000"/>
                  </a:spcBef>
                  <a:spcAft>
                    <a:spcPct val="0"/>
                  </a:spcAft>
                  <a:buChar char="»"/>
                  <a:defRPr sz="2000">
                    <a:solidFill>
                      <a:schemeClr val="tx1"/>
                    </a:solidFill>
                    <a:latin typeface="Arial" charset="0"/>
                  </a:defRPr>
                </a:lvl9pPr>
              </a:lstStyle>
              <a:p>
                <a:pPr>
                  <a:spcBef>
                    <a:spcPct val="0"/>
                  </a:spcBef>
                  <a:buFontTx/>
                  <a:buNone/>
                </a:pPr>
                <a:endParaRPr lang="x-none" altLang="x-none" sz="1800"/>
              </a:p>
            </p:txBody>
          </p:sp>
        </p:grpSp>
      </p:grpSp>
      <p:sp>
        <p:nvSpPr>
          <p:cNvPr id="11" name="Line 3"/>
          <p:cNvSpPr>
            <a:spLocks noChangeShapeType="1"/>
          </p:cNvSpPr>
          <p:nvPr/>
        </p:nvSpPr>
        <p:spPr bwMode="auto">
          <a:xfrm>
            <a:off x="225425" y="981075"/>
            <a:ext cx="9772650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24580" name="Rettangolo 11"/>
          <p:cNvSpPr>
            <a:spLocks noChangeArrowheads="1"/>
          </p:cNvSpPr>
          <p:nvPr/>
        </p:nvSpPr>
        <p:spPr bwMode="auto">
          <a:xfrm>
            <a:off x="0" y="28948"/>
            <a:ext cx="10287000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28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Sviluppo e progressione della placca aterosclerotica</a:t>
            </a:r>
          </a:p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2400" i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un processo infiammatorio dinamico</a:t>
            </a:r>
          </a:p>
        </p:txBody>
      </p:sp>
      <p:sp>
        <p:nvSpPr>
          <p:cNvPr id="24581" name="Rettangolo 12"/>
          <p:cNvSpPr>
            <a:spLocks noChangeArrowheads="1"/>
          </p:cNvSpPr>
          <p:nvPr/>
        </p:nvSpPr>
        <p:spPr bwMode="auto">
          <a:xfrm>
            <a:off x="3646488" y="6219825"/>
            <a:ext cx="6351587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1600" i="1">
                <a:latin typeface="Calibri" charset="0"/>
                <a:ea typeface="Calibri" charset="0"/>
                <a:cs typeface="Calibri" charset="0"/>
              </a:rPr>
              <a:t>Modified from Crawford MH, DiMarco JP  Cardiology, London, 2001,Mosby</a:t>
            </a:r>
          </a:p>
        </p:txBody>
      </p:sp>
    </p:spTree>
    <p:extLst>
      <p:ext uri="{BB962C8B-B14F-4D97-AF65-F5344CB8AC3E}">
        <p14:creationId xmlns:p14="http://schemas.microsoft.com/office/powerpoint/2010/main" val="1840189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/>
        </p:nvSpPr>
        <p:spPr>
          <a:xfrm>
            <a:off x="743565" y="1710813"/>
            <a:ext cx="8799870" cy="378565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285750" indent="-285750">
              <a:buFont typeface="Wingdings" charset="2"/>
              <a:buChar char="§"/>
            </a:pPr>
            <a:r>
              <a:rPr lang="it-IT" sz="2400" dirty="0"/>
              <a:t>Le cellule immunitarie dominano le lesioni iniziali </a:t>
            </a:r>
          </a:p>
          <a:p>
            <a:r>
              <a:rPr lang="it-IT" sz="2400" dirty="0"/>
              <a:t> </a:t>
            </a:r>
          </a:p>
          <a:p>
            <a:pPr marL="285750" indent="-285750">
              <a:buFont typeface="Wingdings" charset="2"/>
              <a:buChar char="§"/>
            </a:pPr>
            <a:r>
              <a:rPr lang="it-IT" sz="2400" dirty="0"/>
              <a:t>Le molecole immunitarie accelerano la progressione della lesione</a:t>
            </a:r>
          </a:p>
          <a:p>
            <a:pPr marL="285750" indent="-285750">
              <a:buFont typeface="Wingdings" charset="2"/>
              <a:buChar char="§"/>
            </a:pPr>
            <a:endParaRPr lang="it-IT" sz="2400" dirty="0"/>
          </a:p>
          <a:p>
            <a:pPr marL="285750" indent="-285750">
              <a:buFont typeface="Wingdings" charset="2"/>
              <a:buChar char="§"/>
            </a:pPr>
            <a:r>
              <a:rPr lang="it-IT" sz="2400" dirty="0"/>
              <a:t>L'attivazione dell'infiammazione provoca sindromi trombotiche acute</a:t>
            </a:r>
          </a:p>
          <a:p>
            <a:pPr marL="285750" indent="-285750">
              <a:buFont typeface="Wingdings" charset="2"/>
              <a:buChar char="§"/>
            </a:pPr>
            <a:endParaRPr lang="it-IT" sz="2400" dirty="0"/>
          </a:p>
          <a:p>
            <a:pPr marL="285750" indent="-285750">
              <a:buFont typeface="Wingdings" charset="2"/>
              <a:buChar char="§"/>
            </a:pPr>
            <a:r>
              <a:rPr lang="it-IT" sz="2400" dirty="0"/>
              <a:t>L'aterosclerosi è una malattia infiammatoria in cui i meccanismi immunitari interagiscono con i fattori di rischio metabolici per avviare, propagare e attivare lesioni nella parete arteriosa</a:t>
            </a:r>
            <a:endParaRPr lang="it-IT" sz="2400" dirty="0">
              <a:effectLst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255639"/>
            <a:ext cx="10287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</a:rPr>
              <a:t>Aterosclerosi </a:t>
            </a:r>
            <a:r>
              <a:rPr lang="it-IT" sz="2800" b="1">
                <a:solidFill>
                  <a:srgbClr val="002060"/>
                </a:solidFill>
              </a:rPr>
              <a:t>e infiammazione</a:t>
            </a:r>
          </a:p>
        </p:txBody>
      </p:sp>
      <p:sp>
        <p:nvSpPr>
          <p:cNvPr id="4" name="Line 4"/>
          <p:cNvSpPr>
            <a:spLocks noChangeShapeType="1"/>
          </p:cNvSpPr>
          <p:nvPr/>
        </p:nvSpPr>
        <p:spPr bwMode="auto">
          <a:xfrm>
            <a:off x="255639" y="932416"/>
            <a:ext cx="9786938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14267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Rectangle 3"/>
          <p:cNvSpPr>
            <a:spLocks noChangeArrowheads="1"/>
          </p:cNvSpPr>
          <p:nvPr/>
        </p:nvSpPr>
        <p:spPr bwMode="auto">
          <a:xfrm>
            <a:off x="201613" y="115888"/>
            <a:ext cx="10004425" cy="8925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x-none" sz="2800" b="1" i="0" dirty="0">
                <a:solidFill>
                  <a:srgbClr val="002060"/>
                </a:solidFill>
                <a:latin typeface="+mn-lt"/>
              </a:rPr>
              <a:t>Citochine chiave dell’attività infiammatoria sistemica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x-none" sz="2400" i="1" dirty="0">
                <a:solidFill>
                  <a:srgbClr val="002060"/>
                </a:solidFill>
                <a:latin typeface="+mn-lt"/>
              </a:rPr>
              <a:t>ruolo sull’endotelio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96838" y="1211263"/>
            <a:ext cx="8637280" cy="5521397"/>
            <a:chOff x="96838" y="1211263"/>
            <a:chExt cx="8637280" cy="5521397"/>
          </a:xfrm>
        </p:grpSpPr>
        <p:pic>
          <p:nvPicPr>
            <p:cNvPr id="74753" name="Picture 2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9718" y="1211263"/>
              <a:ext cx="7264400" cy="423386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4755" name="Rectangle 4"/>
            <p:cNvSpPr>
              <a:spLocks noChangeArrowheads="1"/>
            </p:cNvSpPr>
            <p:nvPr/>
          </p:nvSpPr>
          <p:spPr bwMode="auto">
            <a:xfrm>
              <a:off x="96838" y="5563109"/>
              <a:ext cx="7351712" cy="116955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CRP=C-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reactiveprotein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;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ICAM=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intracellular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adhesion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molecule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;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PAI-1=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plasminogen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activator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inhibitor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type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 1;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SAA=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serum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amyloid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 A; 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tPA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  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tissue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type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plasminogen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activator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;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VCAM=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vascular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cell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adhesion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 </a:t>
              </a:r>
              <a:r>
                <a:rPr lang="it-IT" altLang="x-none" sz="1400" dirty="0" err="1">
                  <a:solidFill>
                    <a:srgbClr val="002060"/>
                  </a:solidFill>
                  <a:latin typeface="Arial" charset="0"/>
                </a:rPr>
                <a:t>molecule</a:t>
              </a:r>
              <a:r>
                <a:rPr lang="it-IT" altLang="x-none" sz="1400" dirty="0">
                  <a:solidFill>
                    <a:srgbClr val="002060"/>
                  </a:solidFill>
                  <a:latin typeface="Arial" charset="0"/>
                </a:rPr>
                <a:t>.</a:t>
              </a:r>
            </a:p>
          </p:txBody>
        </p:sp>
      </p:grpSp>
      <p:sp>
        <p:nvSpPr>
          <p:cNvPr id="74756" name="Rectangle 5"/>
          <p:cNvSpPr>
            <a:spLocks noChangeArrowheads="1"/>
          </p:cNvSpPr>
          <p:nvPr/>
        </p:nvSpPr>
        <p:spPr bwMode="auto">
          <a:xfrm>
            <a:off x="5994400" y="6477000"/>
            <a:ext cx="4292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x-none" sz="1600" i="1" dirty="0" err="1">
                <a:solidFill>
                  <a:srgbClr val="002060"/>
                </a:solidFill>
                <a:latin typeface="+mn-lt"/>
              </a:rPr>
              <a:t>Kinlay</a:t>
            </a:r>
            <a:r>
              <a:rPr lang="it-IT" altLang="x-none" sz="16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altLang="x-none" sz="1600" i="1" dirty="0" err="1">
                <a:solidFill>
                  <a:srgbClr val="002060"/>
                </a:solidFill>
                <a:latin typeface="+mn-lt"/>
              </a:rPr>
              <a:t>S</a:t>
            </a:r>
            <a:r>
              <a:rPr lang="it-IT" altLang="x-none" sz="1600" i="1" dirty="0">
                <a:solidFill>
                  <a:srgbClr val="002060"/>
                </a:solidFill>
                <a:latin typeface="+mn-lt"/>
              </a:rPr>
              <a:t> &amp; Selwyn AP, </a:t>
            </a:r>
            <a:r>
              <a:rPr lang="it-IT" altLang="x-none" sz="1600" i="1" dirty="0" err="1">
                <a:solidFill>
                  <a:srgbClr val="002060"/>
                </a:solidFill>
                <a:latin typeface="+mn-lt"/>
              </a:rPr>
              <a:t>Am</a:t>
            </a:r>
            <a:r>
              <a:rPr lang="it-IT" altLang="x-none" sz="16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altLang="x-none" sz="1600" i="1" dirty="0" err="1">
                <a:solidFill>
                  <a:srgbClr val="002060"/>
                </a:solidFill>
                <a:latin typeface="+mn-lt"/>
              </a:rPr>
              <a:t>J</a:t>
            </a:r>
            <a:r>
              <a:rPr lang="it-IT" altLang="x-none" sz="1600" i="1" dirty="0">
                <a:solidFill>
                  <a:srgbClr val="002060"/>
                </a:solidFill>
                <a:latin typeface="+mn-lt"/>
              </a:rPr>
              <a:t> </a:t>
            </a:r>
            <a:r>
              <a:rPr lang="it-IT" altLang="x-none" sz="1600" i="1" dirty="0" err="1">
                <a:solidFill>
                  <a:srgbClr val="002060"/>
                </a:solidFill>
                <a:latin typeface="+mn-lt"/>
              </a:rPr>
              <a:t>Cardiol</a:t>
            </a:r>
            <a:r>
              <a:rPr lang="it-IT" altLang="x-none" sz="1600" i="1" dirty="0">
                <a:solidFill>
                  <a:srgbClr val="002060"/>
                </a:solidFill>
                <a:latin typeface="+mn-lt"/>
              </a:rPr>
              <a:t> 2003</a:t>
            </a:r>
          </a:p>
        </p:txBody>
      </p:sp>
      <p:sp>
        <p:nvSpPr>
          <p:cNvPr id="74757" name="Line 6"/>
          <p:cNvSpPr>
            <a:spLocks noChangeShapeType="1"/>
          </p:cNvSpPr>
          <p:nvPr/>
        </p:nvSpPr>
        <p:spPr bwMode="auto">
          <a:xfrm>
            <a:off x="319088" y="1013589"/>
            <a:ext cx="9786937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34004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7" name="Rectangle 2"/>
          <p:cNvSpPr>
            <a:spLocks noChangeArrowheads="1"/>
          </p:cNvSpPr>
          <p:nvPr/>
        </p:nvSpPr>
        <p:spPr bwMode="auto">
          <a:xfrm>
            <a:off x="730250" y="1700213"/>
            <a:ext cx="1092200" cy="409575"/>
          </a:xfrm>
          <a:prstGeom prst="rect">
            <a:avLst/>
          </a:prstGeom>
          <a:solidFill>
            <a:srgbClr val="99CCFF"/>
          </a:solidFill>
          <a:ln w="12700">
            <a:solidFill>
              <a:srgbClr val="000099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2000" b="1" i="0">
                <a:solidFill>
                  <a:srgbClr val="002060"/>
                </a:solidFill>
                <a:latin typeface="Arial Narrow" charset="0"/>
              </a:rPr>
              <a:t>Contact</a:t>
            </a:r>
          </a:p>
        </p:txBody>
      </p:sp>
      <p:sp>
        <p:nvSpPr>
          <p:cNvPr id="231427" name="Freeform 3"/>
          <p:cNvSpPr>
            <a:spLocks/>
          </p:cNvSpPr>
          <p:nvPr/>
        </p:nvSpPr>
        <p:spPr bwMode="auto">
          <a:xfrm>
            <a:off x="1530350" y="3586163"/>
            <a:ext cx="966788" cy="1587"/>
          </a:xfrm>
          <a:custGeom>
            <a:avLst/>
            <a:gdLst>
              <a:gd name="T0" fmla="*/ 0 w 609"/>
              <a:gd name="T1" fmla="*/ 0 h 1"/>
              <a:gd name="T2" fmla="*/ 0 w 609"/>
              <a:gd name="T3" fmla="*/ 0 h 1"/>
              <a:gd name="T4" fmla="*/ 1532255792 w 609"/>
              <a:gd name="T5" fmla="*/ 0 h 1"/>
              <a:gd name="T6" fmla="*/ 0 60000 65536"/>
              <a:gd name="T7" fmla="*/ 0 60000 65536"/>
              <a:gd name="T8" fmla="*/ 0 60000 65536"/>
              <a:gd name="T9" fmla="*/ 0 w 609"/>
              <a:gd name="T10" fmla="*/ 0 h 1"/>
              <a:gd name="T11" fmla="*/ 609 w 609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9" h="1">
                <a:moveTo>
                  <a:pt x="0" y="0"/>
                </a:moveTo>
                <a:lnTo>
                  <a:pt x="0" y="0"/>
                </a:lnTo>
                <a:lnTo>
                  <a:pt x="608" y="0"/>
                </a:lnTo>
              </a:path>
            </a:pathLst>
          </a:custGeom>
          <a:noFill/>
          <a:ln w="12700" cap="rnd" cmpd="sng">
            <a:solidFill>
              <a:srgbClr val="00009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231428" name="Freeform 4"/>
          <p:cNvSpPr>
            <a:spLocks/>
          </p:cNvSpPr>
          <p:nvPr/>
        </p:nvSpPr>
        <p:spPr bwMode="auto">
          <a:xfrm flipH="1">
            <a:off x="5143500" y="2781300"/>
            <a:ext cx="80963" cy="1620838"/>
          </a:xfrm>
          <a:custGeom>
            <a:avLst/>
            <a:gdLst>
              <a:gd name="T0" fmla="*/ 0 w 1"/>
              <a:gd name="T1" fmla="*/ 0 h 1203"/>
              <a:gd name="T2" fmla="*/ 0 w 1"/>
              <a:gd name="T3" fmla="*/ 0 h 1203"/>
              <a:gd name="T4" fmla="*/ 0 w 1"/>
              <a:gd name="T5" fmla="*/ 2147483646 h 1203"/>
              <a:gd name="T6" fmla="*/ 0 60000 65536"/>
              <a:gd name="T7" fmla="*/ 0 60000 65536"/>
              <a:gd name="T8" fmla="*/ 0 60000 65536"/>
              <a:gd name="T9" fmla="*/ 0 w 1"/>
              <a:gd name="T10" fmla="*/ 0 h 1203"/>
              <a:gd name="T11" fmla="*/ 1 w 1"/>
              <a:gd name="T12" fmla="*/ 1203 h 1203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203">
                <a:moveTo>
                  <a:pt x="0" y="0"/>
                </a:moveTo>
                <a:lnTo>
                  <a:pt x="0" y="0"/>
                </a:lnTo>
                <a:lnTo>
                  <a:pt x="0" y="1202"/>
                </a:lnTo>
              </a:path>
            </a:pathLst>
          </a:custGeom>
          <a:noFill/>
          <a:ln w="12700" cap="rnd" cmpd="sng">
            <a:solidFill>
              <a:srgbClr val="00009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231429" name="Freeform 5"/>
          <p:cNvSpPr>
            <a:spLocks/>
          </p:cNvSpPr>
          <p:nvPr/>
        </p:nvSpPr>
        <p:spPr bwMode="auto">
          <a:xfrm>
            <a:off x="5402263" y="4589463"/>
            <a:ext cx="1106487" cy="1587"/>
          </a:xfrm>
          <a:custGeom>
            <a:avLst/>
            <a:gdLst>
              <a:gd name="T0" fmla="*/ 0 w 697"/>
              <a:gd name="T1" fmla="*/ 0 h 1"/>
              <a:gd name="T2" fmla="*/ 0 w 697"/>
              <a:gd name="T3" fmla="*/ 0 h 1"/>
              <a:gd name="T4" fmla="*/ 1754027957 w 697"/>
              <a:gd name="T5" fmla="*/ 0 h 1"/>
              <a:gd name="T6" fmla="*/ 0 60000 65536"/>
              <a:gd name="T7" fmla="*/ 0 60000 65536"/>
              <a:gd name="T8" fmla="*/ 0 60000 65536"/>
              <a:gd name="T9" fmla="*/ 0 w 697"/>
              <a:gd name="T10" fmla="*/ 0 h 1"/>
              <a:gd name="T11" fmla="*/ 697 w 697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97" h="1">
                <a:moveTo>
                  <a:pt x="0" y="0"/>
                </a:moveTo>
                <a:lnTo>
                  <a:pt x="0" y="0"/>
                </a:lnTo>
                <a:lnTo>
                  <a:pt x="696" y="0"/>
                </a:lnTo>
              </a:path>
            </a:pathLst>
          </a:custGeom>
          <a:noFill/>
          <a:ln w="12700" cap="rnd" cmpd="sng">
            <a:solidFill>
              <a:srgbClr val="00009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231430" name="Freeform 6"/>
          <p:cNvSpPr>
            <a:spLocks/>
          </p:cNvSpPr>
          <p:nvPr/>
        </p:nvSpPr>
        <p:spPr bwMode="auto">
          <a:xfrm>
            <a:off x="8329613" y="4856163"/>
            <a:ext cx="1587" cy="881062"/>
          </a:xfrm>
          <a:custGeom>
            <a:avLst/>
            <a:gdLst>
              <a:gd name="T0" fmla="*/ 0 w 1"/>
              <a:gd name="T1" fmla="*/ 0 h 555"/>
              <a:gd name="T2" fmla="*/ 0 w 1"/>
              <a:gd name="T3" fmla="*/ 0 h 555"/>
              <a:gd name="T4" fmla="*/ 0 w 1"/>
              <a:gd name="T5" fmla="*/ 1396165770 h 555"/>
              <a:gd name="T6" fmla="*/ 0 60000 65536"/>
              <a:gd name="T7" fmla="*/ 0 60000 65536"/>
              <a:gd name="T8" fmla="*/ 0 60000 65536"/>
              <a:gd name="T9" fmla="*/ 0 w 1"/>
              <a:gd name="T10" fmla="*/ 0 h 555"/>
              <a:gd name="T11" fmla="*/ 1 w 1"/>
              <a:gd name="T12" fmla="*/ 555 h 555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555">
                <a:moveTo>
                  <a:pt x="0" y="0"/>
                </a:moveTo>
                <a:lnTo>
                  <a:pt x="0" y="0"/>
                </a:lnTo>
                <a:lnTo>
                  <a:pt x="0" y="554"/>
                </a:lnTo>
              </a:path>
            </a:pathLst>
          </a:custGeom>
          <a:noFill/>
          <a:ln w="12700" cap="rnd" cmpd="sng">
            <a:solidFill>
              <a:srgbClr val="00009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231431" name="Freeform 7"/>
          <p:cNvSpPr>
            <a:spLocks/>
          </p:cNvSpPr>
          <p:nvPr/>
        </p:nvSpPr>
        <p:spPr bwMode="auto">
          <a:xfrm flipV="1">
            <a:off x="7491413" y="5281613"/>
            <a:ext cx="717550" cy="69850"/>
          </a:xfrm>
          <a:custGeom>
            <a:avLst/>
            <a:gdLst>
              <a:gd name="T0" fmla="*/ 0 w 601"/>
              <a:gd name="T1" fmla="*/ 0 h 1"/>
              <a:gd name="T2" fmla="*/ 0 w 601"/>
              <a:gd name="T3" fmla="*/ 0 h 1"/>
              <a:gd name="T4" fmla="*/ 855276619 w 601"/>
              <a:gd name="T5" fmla="*/ 0 h 1"/>
              <a:gd name="T6" fmla="*/ 0 60000 65536"/>
              <a:gd name="T7" fmla="*/ 0 60000 65536"/>
              <a:gd name="T8" fmla="*/ 0 60000 65536"/>
              <a:gd name="T9" fmla="*/ 0 w 601"/>
              <a:gd name="T10" fmla="*/ 0 h 1"/>
              <a:gd name="T11" fmla="*/ 601 w 601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601" h="1">
                <a:moveTo>
                  <a:pt x="0" y="0"/>
                </a:moveTo>
                <a:lnTo>
                  <a:pt x="0" y="0"/>
                </a:lnTo>
                <a:lnTo>
                  <a:pt x="600" y="0"/>
                </a:lnTo>
              </a:path>
            </a:pathLst>
          </a:custGeom>
          <a:noFill/>
          <a:ln w="12700" cap="rnd" cmpd="sng">
            <a:solidFill>
              <a:srgbClr val="00009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231432" name="Freeform 8"/>
          <p:cNvSpPr>
            <a:spLocks/>
          </p:cNvSpPr>
          <p:nvPr/>
        </p:nvSpPr>
        <p:spPr bwMode="auto">
          <a:xfrm>
            <a:off x="8016875" y="6172200"/>
            <a:ext cx="892175" cy="1588"/>
          </a:xfrm>
          <a:custGeom>
            <a:avLst/>
            <a:gdLst>
              <a:gd name="T0" fmla="*/ 0 w 561"/>
              <a:gd name="T1" fmla="*/ 0 h 1"/>
              <a:gd name="T2" fmla="*/ 0 w 561"/>
              <a:gd name="T3" fmla="*/ 0 h 1"/>
              <a:gd name="T4" fmla="*/ 1416323837 w 561"/>
              <a:gd name="T5" fmla="*/ 0 h 1"/>
              <a:gd name="T6" fmla="*/ 0 60000 65536"/>
              <a:gd name="T7" fmla="*/ 0 60000 65536"/>
              <a:gd name="T8" fmla="*/ 0 60000 65536"/>
              <a:gd name="T9" fmla="*/ 0 w 561"/>
              <a:gd name="T10" fmla="*/ 0 h 1"/>
              <a:gd name="T11" fmla="*/ 561 w 561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61" h="1">
                <a:moveTo>
                  <a:pt x="0" y="0"/>
                </a:moveTo>
                <a:lnTo>
                  <a:pt x="0" y="0"/>
                </a:lnTo>
                <a:lnTo>
                  <a:pt x="560" y="0"/>
                </a:lnTo>
              </a:path>
            </a:pathLst>
          </a:custGeom>
          <a:noFill/>
          <a:ln w="12700" cap="rnd" cmpd="sng">
            <a:solidFill>
              <a:srgbClr val="00009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231433" name="Freeform 9"/>
          <p:cNvSpPr>
            <a:spLocks/>
          </p:cNvSpPr>
          <p:nvPr/>
        </p:nvSpPr>
        <p:spPr bwMode="auto">
          <a:xfrm>
            <a:off x="2597150" y="2028825"/>
            <a:ext cx="1588" cy="1884363"/>
          </a:xfrm>
          <a:custGeom>
            <a:avLst/>
            <a:gdLst>
              <a:gd name="T0" fmla="*/ 0 w 1"/>
              <a:gd name="T1" fmla="*/ 0 h 1187"/>
              <a:gd name="T2" fmla="*/ 0 w 1"/>
              <a:gd name="T3" fmla="*/ 0 h 1187"/>
              <a:gd name="T4" fmla="*/ 0 w 1"/>
              <a:gd name="T5" fmla="*/ 2147483646 h 1187"/>
              <a:gd name="T6" fmla="*/ 0 60000 65536"/>
              <a:gd name="T7" fmla="*/ 0 60000 65536"/>
              <a:gd name="T8" fmla="*/ 0 60000 65536"/>
              <a:gd name="T9" fmla="*/ 0 w 1"/>
              <a:gd name="T10" fmla="*/ 0 h 1187"/>
              <a:gd name="T11" fmla="*/ 1 w 1"/>
              <a:gd name="T12" fmla="*/ 1187 h 118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187">
                <a:moveTo>
                  <a:pt x="0" y="0"/>
                </a:moveTo>
                <a:lnTo>
                  <a:pt x="0" y="0"/>
                </a:lnTo>
                <a:lnTo>
                  <a:pt x="0" y="1186"/>
                </a:lnTo>
              </a:path>
            </a:pathLst>
          </a:custGeom>
          <a:noFill/>
          <a:ln w="12700" cap="rnd" cmpd="sng">
            <a:solidFill>
              <a:srgbClr val="00009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231434" name="Freeform 10"/>
          <p:cNvSpPr>
            <a:spLocks/>
          </p:cNvSpPr>
          <p:nvPr/>
        </p:nvSpPr>
        <p:spPr bwMode="auto">
          <a:xfrm flipV="1">
            <a:off x="6357938" y="6092825"/>
            <a:ext cx="696912" cy="79375"/>
          </a:xfrm>
          <a:custGeom>
            <a:avLst/>
            <a:gdLst>
              <a:gd name="T0" fmla="*/ 0 w 570"/>
              <a:gd name="T1" fmla="*/ 0 h 1"/>
              <a:gd name="T2" fmla="*/ 0 w 570"/>
              <a:gd name="T3" fmla="*/ 0 h 1"/>
              <a:gd name="T4" fmla="*/ 850585987 w 570"/>
              <a:gd name="T5" fmla="*/ 0 h 1"/>
              <a:gd name="T6" fmla="*/ 0 60000 65536"/>
              <a:gd name="T7" fmla="*/ 0 60000 65536"/>
              <a:gd name="T8" fmla="*/ 0 60000 65536"/>
              <a:gd name="T9" fmla="*/ 0 w 570"/>
              <a:gd name="T10" fmla="*/ 0 h 1"/>
              <a:gd name="T11" fmla="*/ 570 w 570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570" h="1">
                <a:moveTo>
                  <a:pt x="0" y="0"/>
                </a:moveTo>
                <a:lnTo>
                  <a:pt x="0" y="0"/>
                </a:lnTo>
                <a:lnTo>
                  <a:pt x="569" y="0"/>
                </a:lnTo>
              </a:path>
            </a:pathLst>
          </a:custGeom>
          <a:noFill/>
          <a:ln w="12700" cap="rnd" cmpd="sng">
            <a:solidFill>
              <a:srgbClr val="00009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231435" name="Freeform 11"/>
          <p:cNvSpPr>
            <a:spLocks/>
          </p:cNvSpPr>
          <p:nvPr/>
        </p:nvSpPr>
        <p:spPr bwMode="auto">
          <a:xfrm>
            <a:off x="2724150" y="2525713"/>
            <a:ext cx="2389188" cy="1149350"/>
          </a:xfrm>
          <a:custGeom>
            <a:avLst/>
            <a:gdLst>
              <a:gd name="T0" fmla="*/ 2147483646 w 1505"/>
              <a:gd name="T1" fmla="*/ 1822073763 h 724"/>
              <a:gd name="T2" fmla="*/ 2147483646 w 1505"/>
              <a:gd name="T3" fmla="*/ 1736388450 h 724"/>
              <a:gd name="T4" fmla="*/ 1814512880 w 1505"/>
              <a:gd name="T5" fmla="*/ 1091228450 h 724"/>
              <a:gd name="T6" fmla="*/ 1814512880 w 1505"/>
              <a:gd name="T7" fmla="*/ 0 h 724"/>
              <a:gd name="T8" fmla="*/ 1814512880 w 1505"/>
              <a:gd name="T9" fmla="*/ 1091228450 h 724"/>
              <a:gd name="T10" fmla="*/ 0 w 1505"/>
              <a:gd name="T11" fmla="*/ 1761590013 h 724"/>
              <a:gd name="T12" fmla="*/ 0 60000 65536"/>
              <a:gd name="T13" fmla="*/ 0 60000 65536"/>
              <a:gd name="T14" fmla="*/ 0 60000 65536"/>
              <a:gd name="T15" fmla="*/ 0 60000 65536"/>
              <a:gd name="T16" fmla="*/ 0 60000 65536"/>
              <a:gd name="T17" fmla="*/ 0 60000 65536"/>
              <a:gd name="T18" fmla="*/ 0 w 1505"/>
              <a:gd name="T19" fmla="*/ 0 h 724"/>
              <a:gd name="T20" fmla="*/ 1505 w 1505"/>
              <a:gd name="T21" fmla="*/ 724 h 724"/>
            </a:gdLst>
            <a:ahLst/>
            <a:cxnLst>
              <a:cxn ang="T12">
                <a:pos x="T0" y="T1"/>
              </a:cxn>
              <a:cxn ang="T13">
                <a:pos x="T2" y="T3"/>
              </a:cxn>
              <a:cxn ang="T14">
                <a:pos x="T4" y="T5"/>
              </a:cxn>
              <a:cxn ang="T15">
                <a:pos x="T6" y="T7"/>
              </a:cxn>
              <a:cxn ang="T16">
                <a:pos x="T8" y="T9"/>
              </a:cxn>
              <a:cxn ang="T17">
                <a:pos x="T10" y="T11"/>
              </a:cxn>
            </a:cxnLst>
            <a:rect l="T18" t="T19" r="T20" b="T21"/>
            <a:pathLst>
              <a:path w="1505" h="724">
                <a:moveTo>
                  <a:pt x="1504" y="723"/>
                </a:moveTo>
                <a:lnTo>
                  <a:pt x="1424" y="689"/>
                </a:lnTo>
                <a:lnTo>
                  <a:pt x="720" y="433"/>
                </a:lnTo>
                <a:lnTo>
                  <a:pt x="720" y="0"/>
                </a:lnTo>
                <a:lnTo>
                  <a:pt x="720" y="433"/>
                </a:lnTo>
                <a:lnTo>
                  <a:pt x="0" y="699"/>
                </a:lnTo>
              </a:path>
            </a:pathLst>
          </a:custGeom>
          <a:noFill/>
          <a:ln w="12700" cap="rnd" cmpd="sng">
            <a:solidFill>
              <a:srgbClr val="000099"/>
            </a:solidFill>
            <a:prstDash val="solid"/>
            <a:round/>
            <a:headEnd type="stealth" w="med" len="med"/>
            <a:tailEnd type="stealth" w="med" len="med"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231436" name="Freeform 12"/>
          <p:cNvSpPr>
            <a:spLocks/>
          </p:cNvSpPr>
          <p:nvPr/>
        </p:nvSpPr>
        <p:spPr bwMode="auto">
          <a:xfrm>
            <a:off x="6561138" y="5524500"/>
            <a:ext cx="4762" cy="542925"/>
          </a:xfrm>
          <a:custGeom>
            <a:avLst/>
            <a:gdLst>
              <a:gd name="T0" fmla="*/ 0 w 2"/>
              <a:gd name="T1" fmla="*/ 0 h 342"/>
              <a:gd name="T2" fmla="*/ 5669161 w 2"/>
              <a:gd name="T3" fmla="*/ 7561263 h 342"/>
              <a:gd name="T4" fmla="*/ 5669161 w 2"/>
              <a:gd name="T5" fmla="*/ 859374075 h 342"/>
              <a:gd name="T6" fmla="*/ 0 60000 65536"/>
              <a:gd name="T7" fmla="*/ 0 60000 65536"/>
              <a:gd name="T8" fmla="*/ 0 60000 65536"/>
              <a:gd name="T9" fmla="*/ 0 w 2"/>
              <a:gd name="T10" fmla="*/ 0 h 342"/>
              <a:gd name="T11" fmla="*/ 2 w 2"/>
              <a:gd name="T12" fmla="*/ 342 h 342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" h="342">
                <a:moveTo>
                  <a:pt x="0" y="0"/>
                </a:moveTo>
                <a:lnTo>
                  <a:pt x="1" y="3"/>
                </a:lnTo>
                <a:lnTo>
                  <a:pt x="1" y="341"/>
                </a:lnTo>
              </a:path>
            </a:pathLst>
          </a:custGeom>
          <a:noFill/>
          <a:ln w="12700" cap="rnd" cmpd="sng">
            <a:solidFill>
              <a:srgbClr val="00009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231437" name="Freeform 13"/>
          <p:cNvSpPr>
            <a:spLocks/>
          </p:cNvSpPr>
          <p:nvPr/>
        </p:nvSpPr>
        <p:spPr bwMode="auto">
          <a:xfrm flipH="1">
            <a:off x="6484938" y="3644900"/>
            <a:ext cx="77787" cy="1423988"/>
          </a:xfrm>
          <a:custGeom>
            <a:avLst/>
            <a:gdLst>
              <a:gd name="T0" fmla="*/ 0 w 1"/>
              <a:gd name="T1" fmla="*/ 0 h 1019"/>
              <a:gd name="T2" fmla="*/ 0 w 1"/>
              <a:gd name="T3" fmla="*/ 0 h 1019"/>
              <a:gd name="T4" fmla="*/ 0 w 1"/>
              <a:gd name="T5" fmla="*/ 1987980876 h 1019"/>
              <a:gd name="T6" fmla="*/ 0 60000 65536"/>
              <a:gd name="T7" fmla="*/ 0 60000 65536"/>
              <a:gd name="T8" fmla="*/ 0 60000 65536"/>
              <a:gd name="T9" fmla="*/ 0 w 1"/>
              <a:gd name="T10" fmla="*/ 0 h 1019"/>
              <a:gd name="T11" fmla="*/ 1 w 1"/>
              <a:gd name="T12" fmla="*/ 1019 h 101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1019">
                <a:moveTo>
                  <a:pt x="0" y="0"/>
                </a:moveTo>
                <a:lnTo>
                  <a:pt x="0" y="0"/>
                </a:lnTo>
                <a:lnTo>
                  <a:pt x="0" y="1018"/>
                </a:lnTo>
              </a:path>
            </a:pathLst>
          </a:custGeom>
          <a:noFill/>
          <a:ln w="12700" cap="rnd" cmpd="sng">
            <a:solidFill>
              <a:srgbClr val="00009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231438" name="Freeform 14"/>
          <p:cNvSpPr>
            <a:spLocks/>
          </p:cNvSpPr>
          <p:nvPr/>
        </p:nvSpPr>
        <p:spPr bwMode="auto">
          <a:xfrm>
            <a:off x="1225550" y="2543175"/>
            <a:ext cx="1588" cy="868363"/>
          </a:xfrm>
          <a:custGeom>
            <a:avLst/>
            <a:gdLst>
              <a:gd name="T0" fmla="*/ 0 w 1"/>
              <a:gd name="T1" fmla="*/ 0 h 547"/>
              <a:gd name="T2" fmla="*/ 0 w 1"/>
              <a:gd name="T3" fmla="*/ 0 h 547"/>
              <a:gd name="T4" fmla="*/ 0 w 1"/>
              <a:gd name="T5" fmla="*/ 1376006105 h 547"/>
              <a:gd name="T6" fmla="*/ 0 60000 65536"/>
              <a:gd name="T7" fmla="*/ 0 60000 65536"/>
              <a:gd name="T8" fmla="*/ 0 60000 65536"/>
              <a:gd name="T9" fmla="*/ 0 w 1"/>
              <a:gd name="T10" fmla="*/ 0 h 547"/>
              <a:gd name="T11" fmla="*/ 1 w 1"/>
              <a:gd name="T12" fmla="*/ 547 h 547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" h="547">
                <a:moveTo>
                  <a:pt x="0" y="0"/>
                </a:moveTo>
                <a:lnTo>
                  <a:pt x="0" y="0"/>
                </a:lnTo>
                <a:lnTo>
                  <a:pt x="0" y="546"/>
                </a:lnTo>
              </a:path>
            </a:pathLst>
          </a:custGeom>
          <a:noFill/>
          <a:ln w="12700" cap="rnd" cmpd="sng">
            <a:solidFill>
              <a:srgbClr val="00009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231440" name="Rectangle 16"/>
          <p:cNvSpPr>
            <a:spLocks noChangeArrowheads="1"/>
          </p:cNvSpPr>
          <p:nvPr/>
        </p:nvSpPr>
        <p:spPr bwMode="auto">
          <a:xfrm>
            <a:off x="8027560" y="5724525"/>
            <a:ext cx="573876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XIII</a:t>
            </a:r>
            <a:r>
              <a:rPr lang="it-IT" sz="1800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</a:t>
            </a:r>
          </a:p>
        </p:txBody>
      </p:sp>
      <p:sp>
        <p:nvSpPr>
          <p:cNvPr id="231441" name="Rectangle 17"/>
          <p:cNvSpPr>
            <a:spLocks noChangeArrowheads="1"/>
          </p:cNvSpPr>
          <p:nvPr/>
        </p:nvSpPr>
        <p:spPr bwMode="auto">
          <a:xfrm>
            <a:off x="8096367" y="4429125"/>
            <a:ext cx="468078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XIII</a:t>
            </a:r>
          </a:p>
        </p:txBody>
      </p:sp>
      <p:sp>
        <p:nvSpPr>
          <p:cNvPr id="231442" name="Rectangle 18"/>
          <p:cNvSpPr>
            <a:spLocks noChangeArrowheads="1"/>
          </p:cNvSpPr>
          <p:nvPr/>
        </p:nvSpPr>
        <p:spPr bwMode="auto">
          <a:xfrm>
            <a:off x="5613493" y="4953000"/>
            <a:ext cx="1779334" cy="6437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sz="3600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Thrombin</a:t>
            </a:r>
          </a:p>
        </p:txBody>
      </p:sp>
      <p:sp>
        <p:nvSpPr>
          <p:cNvPr id="231443" name="Rectangle 19"/>
          <p:cNvSpPr>
            <a:spLocks noChangeArrowheads="1"/>
          </p:cNvSpPr>
          <p:nvPr/>
        </p:nvSpPr>
        <p:spPr bwMode="auto">
          <a:xfrm>
            <a:off x="8909050" y="5864225"/>
            <a:ext cx="977833" cy="55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it-IT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Fibrin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2000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(strong)</a:t>
            </a:r>
          </a:p>
        </p:txBody>
      </p:sp>
      <p:sp>
        <p:nvSpPr>
          <p:cNvPr id="231444" name="Rectangle 20"/>
          <p:cNvSpPr>
            <a:spLocks noChangeArrowheads="1"/>
          </p:cNvSpPr>
          <p:nvPr/>
        </p:nvSpPr>
        <p:spPr bwMode="auto">
          <a:xfrm>
            <a:off x="4496272" y="5918200"/>
            <a:ext cx="1700788" cy="52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sz="2800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Fibrinogen</a:t>
            </a:r>
          </a:p>
        </p:txBody>
      </p:sp>
      <p:sp>
        <p:nvSpPr>
          <p:cNvPr id="231445" name="Rectangle 21"/>
          <p:cNvSpPr>
            <a:spLocks noChangeArrowheads="1"/>
          </p:cNvSpPr>
          <p:nvPr/>
        </p:nvSpPr>
        <p:spPr bwMode="auto">
          <a:xfrm>
            <a:off x="7054731" y="5962650"/>
            <a:ext cx="838372" cy="557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lnSpc>
                <a:spcPct val="80000"/>
              </a:lnSpc>
              <a:defRPr/>
            </a:pPr>
            <a:r>
              <a:rPr lang="it-IT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Fibrin</a:t>
            </a:r>
          </a:p>
          <a:p>
            <a:pPr algn="ctr">
              <a:lnSpc>
                <a:spcPct val="80000"/>
              </a:lnSpc>
              <a:defRPr/>
            </a:pPr>
            <a:r>
              <a:rPr lang="it-IT" sz="2000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(weak)</a:t>
            </a:r>
          </a:p>
        </p:txBody>
      </p:sp>
      <p:sp>
        <p:nvSpPr>
          <p:cNvPr id="231446" name="Rectangle 22"/>
          <p:cNvSpPr>
            <a:spLocks noChangeArrowheads="1"/>
          </p:cNvSpPr>
          <p:nvPr/>
        </p:nvSpPr>
        <p:spPr bwMode="auto">
          <a:xfrm>
            <a:off x="2396960" y="1609725"/>
            <a:ext cx="362280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IX</a:t>
            </a:r>
          </a:p>
        </p:txBody>
      </p:sp>
      <p:sp>
        <p:nvSpPr>
          <p:cNvPr id="231447" name="Rectangle 23"/>
          <p:cNvSpPr>
            <a:spLocks noChangeArrowheads="1"/>
          </p:cNvSpPr>
          <p:nvPr/>
        </p:nvSpPr>
        <p:spPr bwMode="auto">
          <a:xfrm>
            <a:off x="1032504" y="2092325"/>
            <a:ext cx="362280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XI</a:t>
            </a:r>
          </a:p>
        </p:txBody>
      </p:sp>
      <p:sp>
        <p:nvSpPr>
          <p:cNvPr id="231448" name="Rectangle 24"/>
          <p:cNvSpPr>
            <a:spLocks noChangeArrowheads="1"/>
          </p:cNvSpPr>
          <p:nvPr/>
        </p:nvSpPr>
        <p:spPr bwMode="auto">
          <a:xfrm>
            <a:off x="975636" y="3387725"/>
            <a:ext cx="468078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XI</a:t>
            </a:r>
            <a:r>
              <a:rPr lang="it-IT" sz="1800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</a:t>
            </a:r>
          </a:p>
        </p:txBody>
      </p:sp>
      <p:sp>
        <p:nvSpPr>
          <p:cNvPr id="231449" name="Rectangle 25"/>
          <p:cNvSpPr>
            <a:spLocks noChangeArrowheads="1"/>
          </p:cNvSpPr>
          <p:nvPr/>
        </p:nvSpPr>
        <p:spPr bwMode="auto">
          <a:xfrm>
            <a:off x="2374223" y="3857625"/>
            <a:ext cx="468078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IX</a:t>
            </a:r>
            <a:r>
              <a:rPr lang="it-IT" sz="1800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</a:t>
            </a:r>
          </a:p>
        </p:txBody>
      </p:sp>
      <p:sp>
        <p:nvSpPr>
          <p:cNvPr id="75801" name="Rectangle 26"/>
          <p:cNvSpPr>
            <a:spLocks noChangeArrowheads="1"/>
          </p:cNvSpPr>
          <p:nvPr/>
        </p:nvSpPr>
        <p:spPr bwMode="auto">
          <a:xfrm>
            <a:off x="4721005" y="4194175"/>
            <a:ext cx="702116" cy="76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4400" b="1" i="0">
                <a:solidFill>
                  <a:srgbClr val="002060"/>
                </a:solidFill>
                <a:latin typeface="Arial Narrow" charset="0"/>
              </a:rPr>
              <a:t>X</a:t>
            </a:r>
            <a:r>
              <a:rPr lang="it-IT" altLang="x-none" sz="3600" b="1" i="0">
                <a:solidFill>
                  <a:srgbClr val="002060"/>
                </a:solidFill>
                <a:latin typeface="Arial Narrow" charset="0"/>
              </a:rPr>
              <a:t>a</a:t>
            </a:r>
          </a:p>
        </p:txBody>
      </p:sp>
      <p:sp>
        <p:nvSpPr>
          <p:cNvPr id="231451" name="Rectangle 27"/>
          <p:cNvSpPr>
            <a:spLocks noChangeArrowheads="1"/>
          </p:cNvSpPr>
          <p:nvPr/>
        </p:nvSpPr>
        <p:spPr bwMode="auto">
          <a:xfrm>
            <a:off x="5647414" y="4568825"/>
            <a:ext cx="405047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V</a:t>
            </a:r>
            <a:r>
              <a:rPr lang="it-IT" sz="1800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</a:t>
            </a:r>
          </a:p>
        </p:txBody>
      </p:sp>
      <p:sp>
        <p:nvSpPr>
          <p:cNvPr id="231452" name="Rectangle 28"/>
          <p:cNvSpPr>
            <a:spLocks noChangeArrowheads="1"/>
          </p:cNvSpPr>
          <p:nvPr/>
        </p:nvSpPr>
        <p:spPr bwMode="auto">
          <a:xfrm>
            <a:off x="631687" y="2700338"/>
            <a:ext cx="520976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XII</a:t>
            </a:r>
            <a:r>
              <a:rPr lang="it-IT" sz="1800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</a:t>
            </a:r>
          </a:p>
        </p:txBody>
      </p:sp>
      <p:sp>
        <p:nvSpPr>
          <p:cNvPr id="231453" name="Rectangle 29"/>
          <p:cNvSpPr>
            <a:spLocks noChangeArrowheads="1"/>
          </p:cNvSpPr>
          <p:nvPr/>
        </p:nvSpPr>
        <p:spPr bwMode="auto">
          <a:xfrm>
            <a:off x="5572999" y="3095625"/>
            <a:ext cx="1946047" cy="5206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sz="2800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Prothrombin</a:t>
            </a:r>
            <a:endParaRPr lang="it-IT" sz="2800" b="1" i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Arial Narrow" pitchFamily="34" charset="0"/>
            </a:endParaRPr>
          </a:p>
        </p:txBody>
      </p:sp>
      <p:sp>
        <p:nvSpPr>
          <p:cNvPr id="231454" name="Rectangle 30"/>
          <p:cNvSpPr>
            <a:spLocks noChangeArrowheads="1"/>
          </p:cNvSpPr>
          <p:nvPr/>
        </p:nvSpPr>
        <p:spPr bwMode="auto">
          <a:xfrm>
            <a:off x="3562381" y="2111375"/>
            <a:ext cx="814326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TF-VIIa</a:t>
            </a:r>
          </a:p>
        </p:txBody>
      </p:sp>
      <p:sp>
        <p:nvSpPr>
          <p:cNvPr id="231455" name="Rectangle 31"/>
          <p:cNvSpPr>
            <a:spLocks noChangeArrowheads="1"/>
          </p:cNvSpPr>
          <p:nvPr/>
        </p:nvSpPr>
        <p:spPr bwMode="auto">
          <a:xfrm>
            <a:off x="3765736" y="4764088"/>
            <a:ext cx="1760098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sz="1800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(Prothrombinase)</a:t>
            </a:r>
          </a:p>
        </p:txBody>
      </p:sp>
      <p:sp>
        <p:nvSpPr>
          <p:cNvPr id="231456" name="Rectangle 32"/>
          <p:cNvSpPr>
            <a:spLocks noChangeArrowheads="1"/>
          </p:cNvSpPr>
          <p:nvPr/>
        </p:nvSpPr>
        <p:spPr bwMode="auto">
          <a:xfrm>
            <a:off x="3881764" y="2678113"/>
            <a:ext cx="424797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PL</a:t>
            </a:r>
          </a:p>
        </p:txBody>
      </p:sp>
      <p:sp>
        <p:nvSpPr>
          <p:cNvPr id="231457" name="Rectangle 33"/>
          <p:cNvSpPr>
            <a:spLocks noChangeArrowheads="1"/>
          </p:cNvSpPr>
          <p:nvPr/>
        </p:nvSpPr>
        <p:spPr bwMode="auto">
          <a:xfrm>
            <a:off x="5639127" y="4073525"/>
            <a:ext cx="424797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PL</a:t>
            </a:r>
          </a:p>
        </p:txBody>
      </p:sp>
      <p:sp>
        <p:nvSpPr>
          <p:cNvPr id="231458" name="Rectangle 34"/>
          <p:cNvSpPr>
            <a:spLocks noChangeArrowheads="1"/>
          </p:cNvSpPr>
          <p:nvPr/>
        </p:nvSpPr>
        <p:spPr bwMode="auto">
          <a:xfrm>
            <a:off x="3841750" y="3724275"/>
            <a:ext cx="1057275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0488" tIns="44450" rIns="90488" bIns="44450">
            <a:spAutoFit/>
          </a:bodyPr>
          <a:lstStyle/>
          <a:p>
            <a:pPr algn="ctr">
              <a:defRPr/>
            </a:pPr>
            <a:r>
              <a:rPr lang="it-IT" sz="1800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(Tenase)</a:t>
            </a:r>
          </a:p>
        </p:txBody>
      </p:sp>
      <p:sp>
        <p:nvSpPr>
          <p:cNvPr id="231459" name="Rectangle 35"/>
          <p:cNvSpPr>
            <a:spLocks noChangeArrowheads="1"/>
          </p:cNvSpPr>
          <p:nvPr/>
        </p:nvSpPr>
        <p:spPr bwMode="auto">
          <a:xfrm>
            <a:off x="3287318" y="4124325"/>
            <a:ext cx="573876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VIII</a:t>
            </a:r>
            <a:r>
              <a:rPr lang="it-IT" sz="1800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</a:t>
            </a:r>
          </a:p>
        </p:txBody>
      </p:sp>
      <p:sp>
        <p:nvSpPr>
          <p:cNvPr id="231460" name="Rectangle 36"/>
          <p:cNvSpPr>
            <a:spLocks noChangeArrowheads="1"/>
          </p:cNvSpPr>
          <p:nvPr/>
        </p:nvSpPr>
        <p:spPr bwMode="auto">
          <a:xfrm>
            <a:off x="3360270" y="3667125"/>
            <a:ext cx="424797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PL</a:t>
            </a:r>
          </a:p>
        </p:txBody>
      </p:sp>
      <p:sp>
        <p:nvSpPr>
          <p:cNvPr id="231462" name="Freeform 38"/>
          <p:cNvSpPr>
            <a:spLocks/>
          </p:cNvSpPr>
          <p:nvPr/>
        </p:nvSpPr>
        <p:spPr bwMode="auto">
          <a:xfrm>
            <a:off x="2889250" y="4103688"/>
            <a:ext cx="2198688" cy="1587"/>
          </a:xfrm>
          <a:custGeom>
            <a:avLst/>
            <a:gdLst>
              <a:gd name="T0" fmla="*/ 0 w 1385"/>
              <a:gd name="T1" fmla="*/ 0 h 1"/>
              <a:gd name="T2" fmla="*/ 0 w 1385"/>
              <a:gd name="T3" fmla="*/ 0 h 1"/>
              <a:gd name="T4" fmla="*/ 2147483646 w 1385"/>
              <a:gd name="T5" fmla="*/ 0 h 1"/>
              <a:gd name="T6" fmla="*/ 0 60000 65536"/>
              <a:gd name="T7" fmla="*/ 0 60000 65536"/>
              <a:gd name="T8" fmla="*/ 0 60000 65536"/>
              <a:gd name="T9" fmla="*/ 0 w 1385"/>
              <a:gd name="T10" fmla="*/ 0 h 1"/>
              <a:gd name="T11" fmla="*/ 1385 w 1385"/>
              <a:gd name="T12" fmla="*/ 1 h 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1385" h="1">
                <a:moveTo>
                  <a:pt x="0" y="0"/>
                </a:moveTo>
                <a:lnTo>
                  <a:pt x="0" y="0"/>
                </a:lnTo>
                <a:lnTo>
                  <a:pt x="1384" y="0"/>
                </a:lnTo>
              </a:path>
            </a:pathLst>
          </a:custGeom>
          <a:noFill/>
          <a:ln w="12700" cap="rnd" cmpd="sng">
            <a:solidFill>
              <a:srgbClr val="000099"/>
            </a:solidFill>
            <a:prstDash val="solid"/>
            <a:round/>
            <a:headEnd type="none" w="sm" len="sm"/>
            <a:tailEnd type="stealth" w="med" len="med"/>
          </a:ln>
          <a:effectLst>
            <a:outerShdw blurRad="63500" dist="17961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75813" name="Rectangle 39"/>
          <p:cNvSpPr>
            <a:spLocks noChangeArrowheads="1"/>
          </p:cNvSpPr>
          <p:nvPr/>
        </p:nvSpPr>
        <p:spPr bwMode="auto">
          <a:xfrm>
            <a:off x="1603375" y="1196975"/>
            <a:ext cx="2082800" cy="366713"/>
          </a:xfrm>
          <a:prstGeom prst="rect">
            <a:avLst/>
          </a:prstGeom>
          <a:solidFill>
            <a:srgbClr val="99CCFF"/>
          </a:solidFill>
          <a:ln w="12700">
            <a:solidFill>
              <a:srgbClr val="000099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2000" b="1" i="0">
                <a:solidFill>
                  <a:srgbClr val="002060"/>
                </a:solidFill>
                <a:latin typeface="Arial Narrow" charset="0"/>
              </a:rPr>
              <a:t>Intrinsic Pathway</a:t>
            </a:r>
          </a:p>
        </p:txBody>
      </p:sp>
      <p:sp>
        <p:nvSpPr>
          <p:cNvPr id="231464" name="Rectangle 40"/>
          <p:cNvSpPr>
            <a:spLocks noChangeArrowheads="1"/>
          </p:cNvSpPr>
          <p:nvPr/>
        </p:nvSpPr>
        <p:spPr bwMode="auto">
          <a:xfrm>
            <a:off x="1322055" y="2700338"/>
            <a:ext cx="561052" cy="366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0488" tIns="44450" rIns="90488" bIns="44450">
            <a:spAutoFit/>
          </a:bodyPr>
          <a:lstStyle/>
          <a:p>
            <a:pPr algn="ctr">
              <a:defRPr/>
            </a:pPr>
            <a:r>
              <a:rPr lang="it-IT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HK</a:t>
            </a:r>
            <a:r>
              <a:rPr lang="it-IT" sz="1800" b="1" i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 Narrow" pitchFamily="34" charset="0"/>
              </a:rPr>
              <a:t>a</a:t>
            </a:r>
          </a:p>
        </p:txBody>
      </p:sp>
      <p:sp>
        <p:nvSpPr>
          <p:cNvPr id="75815" name="Rectangle 41"/>
          <p:cNvSpPr>
            <a:spLocks noChangeArrowheads="1"/>
          </p:cNvSpPr>
          <p:nvPr/>
        </p:nvSpPr>
        <p:spPr bwMode="auto">
          <a:xfrm>
            <a:off x="5137150" y="1125538"/>
            <a:ext cx="2238375" cy="438150"/>
          </a:xfrm>
          <a:prstGeom prst="rect">
            <a:avLst/>
          </a:prstGeom>
          <a:solidFill>
            <a:srgbClr val="99CCFF"/>
          </a:solidFill>
          <a:ln w="12700">
            <a:solidFill>
              <a:srgbClr val="000099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2000" b="1" i="0">
                <a:solidFill>
                  <a:srgbClr val="002060"/>
                </a:solidFill>
                <a:latin typeface="Arial Narrow" charset="0"/>
              </a:rPr>
              <a:t>Extrinsic Pathway</a:t>
            </a:r>
          </a:p>
        </p:txBody>
      </p:sp>
      <p:sp>
        <p:nvSpPr>
          <p:cNvPr id="75816" name="Rectangle 42"/>
          <p:cNvSpPr>
            <a:spLocks noChangeArrowheads="1"/>
          </p:cNvSpPr>
          <p:nvPr/>
        </p:nvSpPr>
        <p:spPr bwMode="auto">
          <a:xfrm>
            <a:off x="5548313" y="2636838"/>
            <a:ext cx="2233612" cy="412750"/>
          </a:xfrm>
          <a:prstGeom prst="rect">
            <a:avLst/>
          </a:prstGeom>
          <a:solidFill>
            <a:srgbClr val="99CCFF"/>
          </a:solidFill>
          <a:ln w="12700">
            <a:solidFill>
              <a:srgbClr val="000099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2000" b="1" i="0">
                <a:solidFill>
                  <a:srgbClr val="002060"/>
                </a:solidFill>
                <a:latin typeface="Arial Narrow" charset="0"/>
              </a:rPr>
              <a:t>Common Pathway</a:t>
            </a:r>
          </a:p>
        </p:txBody>
      </p:sp>
      <p:sp>
        <p:nvSpPr>
          <p:cNvPr id="75817" name="Rectangle 43"/>
          <p:cNvSpPr>
            <a:spLocks noChangeArrowheads="1"/>
          </p:cNvSpPr>
          <p:nvPr/>
        </p:nvSpPr>
        <p:spPr bwMode="auto">
          <a:xfrm>
            <a:off x="3051175" y="1665288"/>
            <a:ext cx="1473200" cy="406400"/>
          </a:xfrm>
          <a:prstGeom prst="rect">
            <a:avLst/>
          </a:prstGeom>
          <a:solidFill>
            <a:srgbClr val="99CCFF"/>
          </a:solidFill>
          <a:ln w="12700">
            <a:solidFill>
              <a:srgbClr val="000099"/>
            </a:solidFill>
            <a:miter lim="800000"/>
            <a:headEnd/>
            <a:tailEnd/>
          </a:ln>
        </p:spPr>
        <p:txBody>
          <a:bodyPr wrap="none" lIns="90488" tIns="44450" rIns="90488" bIns="44450"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2000" b="1" i="0">
                <a:solidFill>
                  <a:srgbClr val="002060"/>
                </a:solidFill>
                <a:latin typeface="Arial Narrow" charset="0"/>
              </a:rPr>
              <a:t>TF Pathway</a:t>
            </a:r>
          </a:p>
        </p:txBody>
      </p:sp>
      <p:sp>
        <p:nvSpPr>
          <p:cNvPr id="75818" name="Rectangle 44"/>
          <p:cNvSpPr>
            <a:spLocks noGrp="1" noChangeArrowheads="1"/>
          </p:cNvSpPr>
          <p:nvPr>
            <p:ph type="title"/>
          </p:nvPr>
        </p:nvSpPr>
        <p:spPr>
          <a:xfrm>
            <a:off x="0" y="115888"/>
            <a:ext cx="10287000" cy="609600"/>
          </a:xfrm>
          <a:noFill/>
        </p:spPr>
        <p:txBody>
          <a:bodyPr lIns="90488" tIns="44450" rIns="90488" bIns="44450">
            <a:normAutofit/>
          </a:bodyPr>
          <a:lstStyle/>
          <a:p>
            <a:pPr algn="ctr" eaLnBrk="1" hangingPunct="1"/>
            <a:r>
              <a:rPr lang="it-IT" altLang="x-none" sz="2800" b="1">
                <a:solidFill>
                  <a:srgbClr val="002060"/>
                </a:solidFill>
                <a:latin typeface="+mn-lt"/>
              </a:rPr>
              <a:t>Cascata coagulativa</a:t>
            </a:r>
            <a:endParaRPr lang="it-IT" altLang="x-none" sz="2800" b="1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75819" name="Rectangle 45"/>
          <p:cNvSpPr>
            <a:spLocks noChangeArrowheads="1"/>
          </p:cNvSpPr>
          <p:nvPr/>
        </p:nvSpPr>
        <p:spPr bwMode="auto">
          <a:xfrm>
            <a:off x="2279650" y="5297488"/>
            <a:ext cx="2179638" cy="654050"/>
          </a:xfrm>
          <a:prstGeom prst="rect">
            <a:avLst/>
          </a:prstGeom>
          <a:solidFill>
            <a:srgbClr val="99CCFF"/>
          </a:solidFill>
          <a:ln w="12700">
            <a:solidFill>
              <a:srgbClr val="0000FF"/>
            </a:solidFill>
            <a:miter lim="800000"/>
            <a:headEnd/>
            <a:tailEnd/>
          </a:ln>
        </p:spPr>
        <p:txBody>
          <a:bodyPr lIns="92075" tIns="46038" rIns="92075" bIns="46038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50000"/>
              </a:spcBef>
              <a:buFontTx/>
              <a:buNone/>
            </a:pPr>
            <a:r>
              <a:rPr lang="it-IT" altLang="x-none" sz="1800" b="1" i="0">
                <a:solidFill>
                  <a:srgbClr val="002060"/>
                </a:solidFill>
                <a:latin typeface="Arial Narrow" charset="0"/>
              </a:rPr>
              <a:t>Protein C, Protein S, Antithrombin III</a:t>
            </a:r>
          </a:p>
        </p:txBody>
      </p:sp>
      <p:grpSp>
        <p:nvGrpSpPr>
          <p:cNvPr id="2" name="Gruppo 1"/>
          <p:cNvGrpSpPr/>
          <p:nvPr/>
        </p:nvGrpSpPr>
        <p:grpSpPr>
          <a:xfrm>
            <a:off x="5887181" y="1724300"/>
            <a:ext cx="3353098" cy="705321"/>
            <a:chOff x="5887181" y="1606315"/>
            <a:chExt cx="3353098" cy="705321"/>
          </a:xfrm>
        </p:grpSpPr>
        <p:sp>
          <p:nvSpPr>
            <p:cNvPr id="75790" name="Rectangle 15"/>
            <p:cNvSpPr>
              <a:spLocks noChangeArrowheads="1"/>
            </p:cNvSpPr>
            <p:nvPr/>
          </p:nvSpPr>
          <p:spPr bwMode="auto">
            <a:xfrm>
              <a:off x="5887181" y="1606315"/>
              <a:ext cx="3353098" cy="705321"/>
            </a:xfrm>
            <a:prstGeom prst="rect">
              <a:avLst/>
            </a:prstGeom>
            <a:solidFill>
              <a:srgbClr val="99CCFF"/>
            </a:solidFill>
            <a:ln w="9525">
              <a:solidFill>
                <a:srgbClr val="000099"/>
              </a:solidFill>
              <a:miter lim="800000"/>
              <a:headEnd/>
              <a:tailEnd/>
            </a:ln>
          </p:spPr>
          <p:txBody>
            <a:bodyPr wrap="none" lIns="90488" tIns="44450" rIns="90488" bIns="44450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Times New Roman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Times New Roman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Times New Roman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Times New Roman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Times New Roman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x-none" sz="2000" b="1" i="0" dirty="0" err="1">
                  <a:solidFill>
                    <a:srgbClr val="002060"/>
                  </a:solidFill>
                  <a:latin typeface="Arial Narrow" charset="0"/>
                </a:rPr>
                <a:t>Tissue</a:t>
              </a:r>
              <a:r>
                <a:rPr lang="it-IT" altLang="x-none" sz="2000" b="1" i="0" dirty="0">
                  <a:solidFill>
                    <a:srgbClr val="002060"/>
                  </a:solidFill>
                  <a:latin typeface="Arial Narrow" charset="0"/>
                </a:rPr>
                <a:t> </a:t>
              </a:r>
              <a:r>
                <a:rPr lang="it-IT" altLang="x-none" sz="2000" b="1" i="0" dirty="0" err="1">
                  <a:solidFill>
                    <a:srgbClr val="002060"/>
                  </a:solidFill>
                  <a:latin typeface="Arial Narrow" charset="0"/>
                </a:rPr>
                <a:t>Factor</a:t>
              </a:r>
              <a:endParaRPr lang="it-IT" altLang="x-none" sz="2000" b="1" i="0" dirty="0">
                <a:solidFill>
                  <a:srgbClr val="002060"/>
                </a:solidFill>
                <a:latin typeface="Arial Narrow" charset="0"/>
              </a:endParaRPr>
            </a:p>
            <a:p>
              <a:pPr algn="ctr">
                <a:spcBef>
                  <a:spcPct val="0"/>
                </a:spcBef>
                <a:buFontTx/>
                <a:buNone/>
              </a:pPr>
              <a:r>
                <a:rPr lang="it-IT" altLang="x-none" sz="2000" b="1" i="0" dirty="0" err="1">
                  <a:solidFill>
                    <a:srgbClr val="002060"/>
                  </a:solidFill>
                  <a:latin typeface="Arial Narrow" charset="0"/>
                </a:rPr>
                <a:t>Tissue</a:t>
              </a:r>
              <a:r>
                <a:rPr lang="it-IT" altLang="x-none" sz="2000" b="1" i="0" dirty="0">
                  <a:solidFill>
                    <a:srgbClr val="002060"/>
                  </a:solidFill>
                  <a:latin typeface="Arial Narrow" charset="0"/>
                </a:rPr>
                <a:t> </a:t>
              </a:r>
              <a:r>
                <a:rPr lang="it-IT" altLang="x-none" sz="2000" b="1" i="0" dirty="0" err="1">
                  <a:solidFill>
                    <a:srgbClr val="002060"/>
                  </a:solidFill>
                  <a:latin typeface="Arial Narrow" charset="0"/>
                </a:rPr>
                <a:t>Factor</a:t>
              </a:r>
              <a:r>
                <a:rPr lang="it-IT" altLang="x-none" sz="2000" b="1" i="0" dirty="0">
                  <a:solidFill>
                    <a:srgbClr val="002060"/>
                  </a:solidFill>
                  <a:latin typeface="Arial Narrow" charset="0"/>
                </a:rPr>
                <a:t> </a:t>
              </a:r>
              <a:r>
                <a:rPr lang="it-IT" altLang="x-none" sz="2000" b="1" i="0" dirty="0" err="1">
                  <a:solidFill>
                    <a:srgbClr val="002060"/>
                  </a:solidFill>
                  <a:latin typeface="Arial Narrow" charset="0"/>
                </a:rPr>
                <a:t>Pathway</a:t>
              </a:r>
              <a:r>
                <a:rPr lang="it-IT" altLang="x-none" sz="2000" b="1" i="0" dirty="0">
                  <a:solidFill>
                    <a:srgbClr val="002060"/>
                  </a:solidFill>
                  <a:latin typeface="Arial Narrow" charset="0"/>
                </a:rPr>
                <a:t> </a:t>
              </a:r>
              <a:r>
                <a:rPr lang="it-IT" altLang="x-none" sz="2000" b="1" i="0" dirty="0" err="1">
                  <a:solidFill>
                    <a:srgbClr val="002060"/>
                  </a:solidFill>
                  <a:latin typeface="Arial Narrow" charset="0"/>
                </a:rPr>
                <a:t>Inhibitor</a:t>
              </a:r>
              <a:endParaRPr lang="it-IT" altLang="x-none" sz="2000" b="1" i="0" dirty="0">
                <a:solidFill>
                  <a:srgbClr val="002060"/>
                </a:solidFill>
                <a:latin typeface="Arial Narrow" charset="0"/>
              </a:endParaRPr>
            </a:p>
          </p:txBody>
        </p:sp>
        <p:sp>
          <p:nvSpPr>
            <p:cNvPr id="75820" name="Line 46"/>
            <p:cNvSpPr>
              <a:spLocks noChangeShapeType="1"/>
            </p:cNvSpPr>
            <p:nvPr/>
          </p:nvSpPr>
          <p:spPr bwMode="auto">
            <a:xfrm flipV="1">
              <a:off x="5887181" y="1954162"/>
              <a:ext cx="3353098" cy="20637"/>
            </a:xfrm>
            <a:prstGeom prst="line">
              <a:avLst/>
            </a:prstGeom>
            <a:noFill/>
            <a:ln w="28575">
              <a:solidFill>
                <a:srgbClr val="000099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2060"/>
                </a:solidFill>
              </a:endParaRPr>
            </a:p>
          </p:txBody>
        </p:sp>
      </p:grpSp>
      <p:sp>
        <p:nvSpPr>
          <p:cNvPr id="75821" name="Line 47"/>
          <p:cNvSpPr>
            <a:spLocks noChangeShapeType="1"/>
          </p:cNvSpPr>
          <p:nvPr/>
        </p:nvSpPr>
        <p:spPr bwMode="auto">
          <a:xfrm flipH="1">
            <a:off x="4556346" y="1984309"/>
            <a:ext cx="1174307" cy="312782"/>
          </a:xfrm>
          <a:prstGeom prst="line">
            <a:avLst/>
          </a:prstGeom>
          <a:noFill/>
          <a:ln w="57150">
            <a:solidFill>
              <a:srgbClr val="FF0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75822" name="Line 48"/>
          <p:cNvSpPr>
            <a:spLocks noChangeShapeType="1"/>
          </p:cNvSpPr>
          <p:nvPr/>
        </p:nvSpPr>
        <p:spPr bwMode="auto">
          <a:xfrm>
            <a:off x="319088" y="836613"/>
            <a:ext cx="9786937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75823" name="Rectangle 49"/>
          <p:cNvSpPr>
            <a:spLocks noChangeArrowheads="1"/>
          </p:cNvSpPr>
          <p:nvPr/>
        </p:nvSpPr>
        <p:spPr bwMode="auto">
          <a:xfrm>
            <a:off x="4968083" y="2162175"/>
            <a:ext cx="492123" cy="7668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90488" tIns="44450" rIns="90488" bIns="4445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Times New Roman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it-IT" altLang="x-none" sz="4400" b="1" i="0">
                <a:solidFill>
                  <a:srgbClr val="002060"/>
                </a:solidFill>
                <a:latin typeface="Arial Narrow" charset="0"/>
              </a:rPr>
              <a:t>X</a:t>
            </a:r>
            <a:endParaRPr lang="it-IT" altLang="x-none" sz="3600" b="1" i="0">
              <a:solidFill>
                <a:srgbClr val="002060"/>
              </a:solidFill>
              <a:latin typeface="Arial Narrow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74224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222375" y="5607050"/>
            <a:ext cx="417513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altLang="x-none" sz="2400" b="1">
                <a:solidFill>
                  <a:schemeClr val="bg1"/>
                </a:solidFill>
              </a:rPr>
              <a:t>//</a:t>
            </a: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8328025" y="6499225"/>
            <a:ext cx="184150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pPr>
              <a:defRPr/>
            </a:pPr>
            <a:endParaRPr lang="x-none" altLang="x-none" sz="1600" b="1" i="1">
              <a:solidFill>
                <a:schemeClr val="bg1"/>
              </a:solidFill>
            </a:endParaRPr>
          </a:p>
        </p:txBody>
      </p:sp>
      <p:sp>
        <p:nvSpPr>
          <p:cNvPr id="25604" name="Text Box 4"/>
          <p:cNvSpPr txBox="1">
            <a:spLocks noChangeArrowheads="1"/>
          </p:cNvSpPr>
          <p:nvPr/>
        </p:nvSpPr>
        <p:spPr bwMode="auto">
          <a:xfrm>
            <a:off x="9655175" y="5948363"/>
            <a:ext cx="11715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it-IT" altLang="x-none" sz="2400" b="1" dirty="0" err="1">
                <a:solidFill>
                  <a:srgbClr val="333399"/>
                </a:solidFill>
                <a:latin typeface="Calibri" charset="0"/>
                <a:ea typeface="Calibri" charset="0"/>
                <a:cs typeface="Calibri" charset="0"/>
              </a:rPr>
              <a:t>yrs</a:t>
            </a:r>
            <a:endParaRPr lang="it-IT" altLang="x-none" sz="2400" b="1" dirty="0">
              <a:solidFill>
                <a:srgbClr val="333399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08" name="Freeform 5"/>
          <p:cNvSpPr>
            <a:spLocks/>
          </p:cNvSpPr>
          <p:nvPr/>
        </p:nvSpPr>
        <p:spPr bwMode="auto">
          <a:xfrm>
            <a:off x="600075" y="5741988"/>
            <a:ext cx="9086850" cy="114300"/>
          </a:xfrm>
          <a:custGeom>
            <a:avLst/>
            <a:gdLst>
              <a:gd name="T0" fmla="*/ 0 w 5710"/>
              <a:gd name="T1" fmla="*/ 2147483646 h 72"/>
              <a:gd name="T2" fmla="*/ 2147483646 w 5710"/>
              <a:gd name="T3" fmla="*/ 0 h 72"/>
              <a:gd name="T4" fmla="*/ 2147483646 w 5710"/>
              <a:gd name="T5" fmla="*/ 0 h 72"/>
              <a:gd name="T6" fmla="*/ 2147483646 w 5710"/>
              <a:gd name="T7" fmla="*/ 2147483646 h 72"/>
              <a:gd name="T8" fmla="*/ 0 w 5710"/>
              <a:gd name="T9" fmla="*/ 2147483646 h 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10" h="72">
                <a:moveTo>
                  <a:pt x="0" y="72"/>
                </a:moveTo>
                <a:lnTo>
                  <a:pt x="113" y="0"/>
                </a:lnTo>
                <a:lnTo>
                  <a:pt x="5710" y="0"/>
                </a:lnTo>
                <a:lnTo>
                  <a:pt x="5597" y="72"/>
                </a:lnTo>
                <a:lnTo>
                  <a:pt x="0" y="72"/>
                </a:lnTo>
                <a:close/>
              </a:path>
            </a:pathLst>
          </a:custGeom>
          <a:noFill/>
          <a:ln w="9525">
            <a:solidFill>
              <a:srgbClr val="0000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09" name="Freeform 6"/>
          <p:cNvSpPr>
            <a:spLocks/>
          </p:cNvSpPr>
          <p:nvPr/>
        </p:nvSpPr>
        <p:spPr bwMode="auto">
          <a:xfrm>
            <a:off x="600075" y="752475"/>
            <a:ext cx="179388" cy="5116513"/>
          </a:xfrm>
          <a:custGeom>
            <a:avLst/>
            <a:gdLst>
              <a:gd name="T0" fmla="*/ 0 w 113"/>
              <a:gd name="T1" fmla="*/ 2147483646 h 3223"/>
              <a:gd name="T2" fmla="*/ 0 w 113"/>
              <a:gd name="T3" fmla="*/ 2147483646 h 3223"/>
              <a:gd name="T4" fmla="*/ 2147483646 w 113"/>
              <a:gd name="T5" fmla="*/ 0 h 3223"/>
              <a:gd name="T6" fmla="*/ 2147483646 w 113"/>
              <a:gd name="T7" fmla="*/ 2147483646 h 3223"/>
              <a:gd name="T8" fmla="*/ 0 w 113"/>
              <a:gd name="T9" fmla="*/ 2147483646 h 322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3" h="3223">
                <a:moveTo>
                  <a:pt x="0" y="3223"/>
                </a:moveTo>
                <a:lnTo>
                  <a:pt x="0" y="73"/>
                </a:lnTo>
                <a:lnTo>
                  <a:pt x="113" y="0"/>
                </a:lnTo>
                <a:lnTo>
                  <a:pt x="113" y="3151"/>
                </a:lnTo>
                <a:lnTo>
                  <a:pt x="0" y="3223"/>
                </a:lnTo>
                <a:close/>
              </a:path>
            </a:pathLst>
          </a:cu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0" name="Freeform 7"/>
          <p:cNvSpPr>
            <a:spLocks/>
          </p:cNvSpPr>
          <p:nvPr/>
        </p:nvSpPr>
        <p:spPr bwMode="auto">
          <a:xfrm>
            <a:off x="600075" y="5741988"/>
            <a:ext cx="9086850" cy="114300"/>
          </a:xfrm>
          <a:custGeom>
            <a:avLst/>
            <a:gdLst>
              <a:gd name="T0" fmla="*/ 2147483646 w 5710"/>
              <a:gd name="T1" fmla="*/ 0 h 72"/>
              <a:gd name="T2" fmla="*/ 2147483646 w 5710"/>
              <a:gd name="T3" fmla="*/ 2147483646 h 72"/>
              <a:gd name="T4" fmla="*/ 0 w 5710"/>
              <a:gd name="T5" fmla="*/ 2147483646 h 72"/>
              <a:gd name="T6" fmla="*/ 2147483646 w 5710"/>
              <a:gd name="T7" fmla="*/ 0 h 72"/>
              <a:gd name="T8" fmla="*/ 2147483646 w 5710"/>
              <a:gd name="T9" fmla="*/ 0 h 72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5710" h="72">
                <a:moveTo>
                  <a:pt x="5710" y="0"/>
                </a:moveTo>
                <a:lnTo>
                  <a:pt x="5597" y="72"/>
                </a:lnTo>
                <a:lnTo>
                  <a:pt x="0" y="72"/>
                </a:lnTo>
                <a:lnTo>
                  <a:pt x="113" y="0"/>
                </a:lnTo>
                <a:lnTo>
                  <a:pt x="5710" y="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1" name="Line 8"/>
          <p:cNvSpPr>
            <a:spLocks noChangeShapeType="1"/>
          </p:cNvSpPr>
          <p:nvPr/>
        </p:nvSpPr>
        <p:spPr bwMode="auto">
          <a:xfrm>
            <a:off x="615950" y="5857875"/>
            <a:ext cx="1588" cy="77788"/>
          </a:xfrm>
          <a:prstGeom prst="line">
            <a:avLst/>
          </a:prstGeom>
          <a:noFill/>
          <a:ln w="14288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2" name="Line 9"/>
          <p:cNvSpPr>
            <a:spLocks noChangeShapeType="1"/>
          </p:cNvSpPr>
          <p:nvPr/>
        </p:nvSpPr>
        <p:spPr bwMode="auto">
          <a:xfrm>
            <a:off x="2238375" y="5856288"/>
            <a:ext cx="1588" cy="77787"/>
          </a:xfrm>
          <a:prstGeom prst="line">
            <a:avLst/>
          </a:prstGeom>
          <a:noFill/>
          <a:ln w="14288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3" name="Line 10"/>
          <p:cNvSpPr>
            <a:spLocks noChangeShapeType="1"/>
          </p:cNvSpPr>
          <p:nvPr/>
        </p:nvSpPr>
        <p:spPr bwMode="auto">
          <a:xfrm>
            <a:off x="3614738" y="5856288"/>
            <a:ext cx="1587" cy="77787"/>
          </a:xfrm>
          <a:prstGeom prst="line">
            <a:avLst/>
          </a:prstGeom>
          <a:noFill/>
          <a:ln w="14288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4" name="Line 11"/>
          <p:cNvSpPr>
            <a:spLocks noChangeShapeType="1"/>
          </p:cNvSpPr>
          <p:nvPr/>
        </p:nvSpPr>
        <p:spPr bwMode="auto">
          <a:xfrm>
            <a:off x="6432550" y="5856288"/>
            <a:ext cx="1588" cy="77787"/>
          </a:xfrm>
          <a:prstGeom prst="line">
            <a:avLst/>
          </a:prstGeom>
          <a:noFill/>
          <a:ln w="14288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5" name="Line 12"/>
          <p:cNvSpPr>
            <a:spLocks noChangeShapeType="1"/>
          </p:cNvSpPr>
          <p:nvPr/>
        </p:nvSpPr>
        <p:spPr bwMode="auto">
          <a:xfrm>
            <a:off x="8123238" y="5856288"/>
            <a:ext cx="0" cy="77787"/>
          </a:xfrm>
          <a:prstGeom prst="line">
            <a:avLst/>
          </a:prstGeom>
          <a:noFill/>
          <a:ln w="14288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6" name="Line 13"/>
          <p:cNvSpPr>
            <a:spLocks noChangeShapeType="1"/>
          </p:cNvSpPr>
          <p:nvPr/>
        </p:nvSpPr>
        <p:spPr bwMode="auto">
          <a:xfrm>
            <a:off x="9509125" y="5856288"/>
            <a:ext cx="0" cy="77787"/>
          </a:xfrm>
          <a:prstGeom prst="line">
            <a:avLst/>
          </a:prstGeom>
          <a:noFill/>
          <a:ln w="14288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17" name="Rectangle 14"/>
          <p:cNvSpPr>
            <a:spLocks noChangeArrowheads="1"/>
          </p:cNvSpPr>
          <p:nvPr/>
        </p:nvSpPr>
        <p:spPr bwMode="auto">
          <a:xfrm>
            <a:off x="496888" y="6024563"/>
            <a:ext cx="1555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>
                <a:solidFill>
                  <a:srgbClr val="333399"/>
                </a:solidFill>
                <a:latin typeface="Calibri" charset="0"/>
                <a:ea typeface="Calibri" charset="0"/>
                <a:cs typeface="Calibri" charset="0"/>
              </a:rPr>
              <a:t>0</a:t>
            </a:r>
            <a:endParaRPr lang="it-IT" altLang="x-none" sz="2800">
              <a:solidFill>
                <a:srgbClr val="333399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18" name="Rectangle 15"/>
          <p:cNvSpPr>
            <a:spLocks noChangeArrowheads="1"/>
          </p:cNvSpPr>
          <p:nvPr/>
        </p:nvSpPr>
        <p:spPr bwMode="auto">
          <a:xfrm>
            <a:off x="2052638" y="6024563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>
                <a:solidFill>
                  <a:srgbClr val="333399"/>
                </a:solidFill>
                <a:latin typeface="Calibri" charset="0"/>
                <a:ea typeface="Calibri" charset="0"/>
                <a:cs typeface="Calibri" charset="0"/>
              </a:rPr>
              <a:t>30</a:t>
            </a:r>
            <a:endParaRPr lang="it-IT" altLang="x-none" sz="2800">
              <a:solidFill>
                <a:srgbClr val="333399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19" name="Rectangle 16"/>
          <p:cNvSpPr>
            <a:spLocks noChangeArrowheads="1"/>
          </p:cNvSpPr>
          <p:nvPr/>
        </p:nvSpPr>
        <p:spPr bwMode="auto">
          <a:xfrm>
            <a:off x="3427413" y="6024563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>
                <a:solidFill>
                  <a:srgbClr val="333399"/>
                </a:solidFill>
                <a:latin typeface="Calibri" charset="0"/>
                <a:ea typeface="Calibri" charset="0"/>
                <a:cs typeface="Calibri" charset="0"/>
              </a:rPr>
              <a:t>40</a:t>
            </a:r>
            <a:endParaRPr lang="it-IT" altLang="x-none" sz="2800">
              <a:solidFill>
                <a:srgbClr val="333399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20" name="Rectangle 17"/>
          <p:cNvSpPr>
            <a:spLocks noChangeArrowheads="1"/>
          </p:cNvSpPr>
          <p:nvPr/>
        </p:nvSpPr>
        <p:spPr bwMode="auto">
          <a:xfrm>
            <a:off x="6254750" y="6024563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>
                <a:solidFill>
                  <a:srgbClr val="333399"/>
                </a:solidFill>
                <a:latin typeface="Calibri" charset="0"/>
                <a:ea typeface="Calibri" charset="0"/>
                <a:cs typeface="Calibri" charset="0"/>
              </a:rPr>
              <a:t>60</a:t>
            </a:r>
            <a:endParaRPr lang="it-IT" altLang="x-none" sz="2800">
              <a:solidFill>
                <a:srgbClr val="333399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21" name="Rectangle 18"/>
          <p:cNvSpPr>
            <a:spLocks noChangeArrowheads="1"/>
          </p:cNvSpPr>
          <p:nvPr/>
        </p:nvSpPr>
        <p:spPr bwMode="auto">
          <a:xfrm>
            <a:off x="7954963" y="6024563"/>
            <a:ext cx="31115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>
                <a:solidFill>
                  <a:srgbClr val="333399"/>
                </a:solidFill>
                <a:latin typeface="Calibri" charset="0"/>
                <a:ea typeface="Calibri" charset="0"/>
                <a:cs typeface="Calibri" charset="0"/>
              </a:rPr>
              <a:t>75</a:t>
            </a:r>
            <a:endParaRPr lang="it-IT" altLang="x-none" sz="2800">
              <a:solidFill>
                <a:srgbClr val="333399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sp>
        <p:nvSpPr>
          <p:cNvPr id="21522" name="Rectangle 19"/>
          <p:cNvSpPr>
            <a:spLocks noChangeArrowheads="1"/>
          </p:cNvSpPr>
          <p:nvPr/>
        </p:nvSpPr>
        <p:spPr bwMode="auto">
          <a:xfrm>
            <a:off x="9237663" y="6024563"/>
            <a:ext cx="465137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>
                <a:solidFill>
                  <a:srgbClr val="333399"/>
                </a:solidFill>
                <a:latin typeface="Calibri" charset="0"/>
                <a:ea typeface="Calibri" charset="0"/>
                <a:cs typeface="Calibri" charset="0"/>
              </a:rPr>
              <a:t>&gt;80</a:t>
            </a:r>
            <a:endParaRPr lang="it-IT" altLang="x-none" sz="2800">
              <a:solidFill>
                <a:srgbClr val="333399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1523" name="Group 20"/>
          <p:cNvGrpSpPr>
            <a:grpSpLocks/>
          </p:cNvGrpSpPr>
          <p:nvPr/>
        </p:nvGrpSpPr>
        <p:grpSpPr bwMode="auto">
          <a:xfrm rot="3743067">
            <a:off x="189706" y="1980407"/>
            <a:ext cx="752475" cy="915988"/>
            <a:chOff x="310" y="1248"/>
            <a:chExt cx="474" cy="576"/>
          </a:xfrm>
        </p:grpSpPr>
        <p:sp>
          <p:nvSpPr>
            <p:cNvPr id="25621" name="AutoShape 21"/>
            <p:cNvSpPr>
              <a:spLocks noChangeArrowheads="1"/>
            </p:cNvSpPr>
            <p:nvPr/>
          </p:nvSpPr>
          <p:spPr bwMode="auto">
            <a:xfrm>
              <a:off x="310" y="1248"/>
              <a:ext cx="432" cy="432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5622" name="AutoShape 22"/>
            <p:cNvSpPr>
              <a:spLocks noChangeArrowheads="1"/>
            </p:cNvSpPr>
            <p:nvPr/>
          </p:nvSpPr>
          <p:spPr bwMode="auto">
            <a:xfrm rot="-1673837">
              <a:off x="582" y="1626"/>
              <a:ext cx="192" cy="192"/>
            </a:xfrm>
            <a:prstGeom prst="plus">
              <a:avLst>
                <a:gd name="adj" fmla="val 25000"/>
              </a:avLst>
            </a:prstGeom>
            <a:solidFill>
              <a:schemeClr val="bg1"/>
            </a:solidFill>
            <a:ln w="9525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  <p:sp>
        <p:nvSpPr>
          <p:cNvPr id="21524" name="Line 23"/>
          <p:cNvSpPr>
            <a:spLocks noChangeShapeType="1"/>
          </p:cNvSpPr>
          <p:nvPr/>
        </p:nvSpPr>
        <p:spPr bwMode="auto">
          <a:xfrm>
            <a:off x="4989513" y="5867400"/>
            <a:ext cx="1587" cy="77788"/>
          </a:xfrm>
          <a:prstGeom prst="line">
            <a:avLst/>
          </a:prstGeom>
          <a:noFill/>
          <a:ln w="14288">
            <a:solidFill>
              <a:schemeClr val="bg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21525" name="Rectangle 24"/>
          <p:cNvSpPr>
            <a:spLocks noChangeArrowheads="1"/>
          </p:cNvSpPr>
          <p:nvPr/>
        </p:nvSpPr>
        <p:spPr bwMode="auto">
          <a:xfrm>
            <a:off x="4802188" y="6035675"/>
            <a:ext cx="311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0" tIns="0" rIns="0" bIns="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it-IT" altLang="x-none" sz="2400" b="1">
                <a:solidFill>
                  <a:srgbClr val="333399"/>
                </a:solidFill>
                <a:latin typeface="Calibri" charset="0"/>
                <a:ea typeface="Calibri" charset="0"/>
                <a:cs typeface="Calibri" charset="0"/>
              </a:rPr>
              <a:t>50</a:t>
            </a:r>
            <a:endParaRPr lang="it-IT" altLang="x-none" sz="2800">
              <a:solidFill>
                <a:srgbClr val="333399"/>
              </a:solidFill>
              <a:latin typeface="Calibri" charset="0"/>
              <a:ea typeface="Calibri" charset="0"/>
              <a:cs typeface="Calibri" charset="0"/>
            </a:endParaRPr>
          </a:p>
        </p:txBody>
      </p:sp>
      <p:grpSp>
        <p:nvGrpSpPr>
          <p:cNvPr id="21526" name="Group 25"/>
          <p:cNvGrpSpPr>
            <a:grpSpLocks/>
          </p:cNvGrpSpPr>
          <p:nvPr/>
        </p:nvGrpSpPr>
        <p:grpSpPr bwMode="auto">
          <a:xfrm>
            <a:off x="250825" y="4208463"/>
            <a:ext cx="806450" cy="835025"/>
            <a:chOff x="368" y="2651"/>
            <a:chExt cx="508" cy="526"/>
          </a:xfrm>
        </p:grpSpPr>
        <p:sp>
          <p:nvSpPr>
            <p:cNvPr id="25626" name="AutoShape 26"/>
            <p:cNvSpPr>
              <a:spLocks noChangeArrowheads="1"/>
            </p:cNvSpPr>
            <p:nvPr/>
          </p:nvSpPr>
          <p:spPr bwMode="auto">
            <a:xfrm rot="13459557">
              <a:off x="681" y="2651"/>
              <a:ext cx="195" cy="220"/>
            </a:xfrm>
            <a:prstGeom prst="downArrow">
              <a:avLst>
                <a:gd name="adj1" fmla="val 50000"/>
                <a:gd name="adj2" fmla="val 28205"/>
              </a:avLst>
            </a:prstGeom>
            <a:solidFill>
              <a:schemeClr val="bg1"/>
            </a:solidFill>
            <a:ln w="9525">
              <a:solidFill>
                <a:srgbClr val="333399"/>
              </a:solidFill>
              <a:miter lim="800000"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  <p:sp>
          <p:nvSpPr>
            <p:cNvPr id="25627" name="AutoShape 27"/>
            <p:cNvSpPr>
              <a:spLocks noChangeArrowheads="1"/>
            </p:cNvSpPr>
            <p:nvPr/>
          </p:nvSpPr>
          <p:spPr bwMode="auto">
            <a:xfrm>
              <a:off x="368" y="2745"/>
              <a:ext cx="433" cy="432"/>
            </a:xfrm>
            <a:custGeom>
              <a:avLst/>
              <a:gdLst>
                <a:gd name="G0" fmla="+- 5400 0 0"/>
                <a:gd name="G1" fmla="+- 21600 0 5400"/>
                <a:gd name="G2" fmla="+- 21600 0 5400"/>
                <a:gd name="G3" fmla="*/ G0 2929 10000"/>
                <a:gd name="G4" fmla="+- 21600 0 G3"/>
                <a:gd name="G5" fmla="+- 21600 0 G3"/>
                <a:gd name="T0" fmla="*/ 10800 w 21600"/>
                <a:gd name="T1" fmla="*/ 0 h 21600"/>
                <a:gd name="T2" fmla="*/ 3163 w 21600"/>
                <a:gd name="T3" fmla="*/ 3163 h 21600"/>
                <a:gd name="T4" fmla="*/ 0 w 21600"/>
                <a:gd name="T5" fmla="*/ 10800 h 21600"/>
                <a:gd name="T6" fmla="*/ 3163 w 21600"/>
                <a:gd name="T7" fmla="*/ 18437 h 21600"/>
                <a:gd name="T8" fmla="*/ 10800 w 21600"/>
                <a:gd name="T9" fmla="*/ 21600 h 21600"/>
                <a:gd name="T10" fmla="*/ 18437 w 21600"/>
                <a:gd name="T11" fmla="*/ 18437 h 21600"/>
                <a:gd name="T12" fmla="*/ 21600 w 21600"/>
                <a:gd name="T13" fmla="*/ 10800 h 21600"/>
                <a:gd name="T14" fmla="*/ 18437 w 21600"/>
                <a:gd name="T15" fmla="*/ 3163 h 21600"/>
                <a:gd name="T16" fmla="*/ 3163 w 21600"/>
                <a:gd name="T17" fmla="*/ 3163 h 21600"/>
                <a:gd name="T18" fmla="*/ 18437 w 21600"/>
                <a:gd name="T19" fmla="*/ 18437 h 2160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T16" t="T17" r="T18" b="T19"/>
              <a:pathLst>
                <a:path w="21600" h="21600">
                  <a:moveTo>
                    <a:pt x="0" y="10800"/>
                  </a:moveTo>
                  <a:cubicBezTo>
                    <a:pt x="0" y="4835"/>
                    <a:pt x="4835" y="0"/>
                    <a:pt x="10800" y="0"/>
                  </a:cubicBezTo>
                  <a:cubicBezTo>
                    <a:pt x="16765" y="0"/>
                    <a:pt x="21600" y="4835"/>
                    <a:pt x="21600" y="10800"/>
                  </a:cubicBezTo>
                  <a:cubicBezTo>
                    <a:pt x="21600" y="16765"/>
                    <a:pt x="16765" y="21600"/>
                    <a:pt x="10800" y="21600"/>
                  </a:cubicBezTo>
                  <a:cubicBezTo>
                    <a:pt x="4835" y="21600"/>
                    <a:pt x="0" y="16765"/>
                    <a:pt x="0" y="10800"/>
                  </a:cubicBezTo>
                  <a:close/>
                  <a:moveTo>
                    <a:pt x="5400" y="10800"/>
                  </a:moveTo>
                  <a:cubicBezTo>
                    <a:pt x="5400" y="13782"/>
                    <a:pt x="7818" y="16200"/>
                    <a:pt x="10800" y="16200"/>
                  </a:cubicBezTo>
                  <a:cubicBezTo>
                    <a:pt x="13782" y="16200"/>
                    <a:pt x="16200" y="13782"/>
                    <a:pt x="16200" y="10800"/>
                  </a:cubicBezTo>
                  <a:cubicBezTo>
                    <a:pt x="16200" y="7818"/>
                    <a:pt x="13782" y="5400"/>
                    <a:pt x="10800" y="5400"/>
                  </a:cubicBezTo>
                  <a:cubicBezTo>
                    <a:pt x="7818" y="5400"/>
                    <a:pt x="5400" y="7818"/>
                    <a:pt x="5400" y="10800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solidFill>
                <a:srgbClr val="333399"/>
              </a:solidFill>
              <a:round/>
              <a:headEnd/>
              <a:tailEnd/>
            </a:ln>
            <a:effectLst/>
            <a:extLs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>
                <a:defRPr/>
              </a:pPr>
              <a:endParaRPr lang="it-IT"/>
            </a:p>
          </p:txBody>
        </p:sp>
      </p:grpSp>
      <p:grpSp>
        <p:nvGrpSpPr>
          <p:cNvPr id="21527" name="Group 28"/>
          <p:cNvGrpSpPr>
            <a:grpSpLocks/>
          </p:cNvGrpSpPr>
          <p:nvPr/>
        </p:nvGrpSpPr>
        <p:grpSpPr bwMode="auto">
          <a:xfrm>
            <a:off x="1214438" y="3605213"/>
            <a:ext cx="7394575" cy="1893887"/>
            <a:chOff x="1577" y="2271"/>
            <a:chExt cx="4657" cy="1193"/>
          </a:xfrm>
        </p:grpSpPr>
        <p:pic>
          <p:nvPicPr>
            <p:cNvPr id="21542" name="Picture 29" descr="Placc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577" y="2271"/>
              <a:ext cx="3561" cy="119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1543" name="Picture 30" descr="rimodel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9766"/>
            <a:stretch>
              <a:fillRect/>
            </a:stretch>
          </p:blipFill>
          <p:spPr bwMode="auto">
            <a:xfrm>
              <a:off x="5174" y="2273"/>
              <a:ext cx="1060" cy="118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5631" name="Text Box 31"/>
          <p:cNvSpPr txBox="1">
            <a:spLocks noChangeArrowheads="1"/>
          </p:cNvSpPr>
          <p:nvPr/>
        </p:nvSpPr>
        <p:spPr bwMode="auto">
          <a:xfrm>
            <a:off x="6942138" y="5622925"/>
            <a:ext cx="417512" cy="457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defRPr/>
            </a:pPr>
            <a:r>
              <a:rPr lang="it-IT" altLang="x-none" sz="2400" b="1">
                <a:solidFill>
                  <a:schemeClr val="bg1"/>
                </a:solidFill>
              </a:rPr>
              <a:t>//</a:t>
            </a:r>
          </a:p>
        </p:txBody>
      </p:sp>
      <p:sp>
        <p:nvSpPr>
          <p:cNvPr id="25632" name="Line 32"/>
          <p:cNvSpPr>
            <a:spLocks noChangeShapeType="1"/>
          </p:cNvSpPr>
          <p:nvPr/>
        </p:nvSpPr>
        <p:spPr bwMode="auto">
          <a:xfrm>
            <a:off x="7196138" y="5845175"/>
            <a:ext cx="2317750" cy="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633" name="Line 33"/>
          <p:cNvSpPr>
            <a:spLocks noChangeShapeType="1"/>
          </p:cNvSpPr>
          <p:nvPr/>
        </p:nvSpPr>
        <p:spPr bwMode="auto">
          <a:xfrm>
            <a:off x="1536700" y="5845175"/>
            <a:ext cx="5505450" cy="0"/>
          </a:xfrm>
          <a:prstGeom prst="line">
            <a:avLst/>
          </a:prstGeom>
          <a:noFill/>
          <a:ln w="38100">
            <a:solidFill>
              <a:schemeClr val="bg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634" name="Line 34"/>
          <p:cNvSpPr>
            <a:spLocks noChangeShapeType="1"/>
          </p:cNvSpPr>
          <p:nvPr/>
        </p:nvSpPr>
        <p:spPr bwMode="auto">
          <a:xfrm>
            <a:off x="7196138" y="5845175"/>
            <a:ext cx="2317750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635" name="Line 35"/>
          <p:cNvSpPr>
            <a:spLocks noChangeShapeType="1"/>
          </p:cNvSpPr>
          <p:nvPr/>
        </p:nvSpPr>
        <p:spPr bwMode="auto">
          <a:xfrm>
            <a:off x="1470025" y="5857875"/>
            <a:ext cx="5583238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636" name="Line 36"/>
          <p:cNvSpPr>
            <a:spLocks noChangeShapeType="1"/>
          </p:cNvSpPr>
          <p:nvPr/>
        </p:nvSpPr>
        <p:spPr bwMode="auto">
          <a:xfrm>
            <a:off x="611188" y="5845175"/>
            <a:ext cx="731837" cy="0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/>
          </a:p>
        </p:txBody>
      </p:sp>
      <p:pic>
        <p:nvPicPr>
          <p:cNvPr id="21534" name="Picture 38" descr="Plac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2263" y="1447800"/>
            <a:ext cx="5653087" cy="1893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35" name="Picture 39" descr="rimodel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766"/>
          <a:stretch>
            <a:fillRect/>
          </a:stretch>
        </p:blipFill>
        <p:spPr bwMode="auto">
          <a:xfrm>
            <a:off x="8521700" y="1473200"/>
            <a:ext cx="1681163" cy="1882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640" name="Text Box 40"/>
          <p:cNvSpPr txBox="1">
            <a:spLocks noChangeArrowheads="1"/>
          </p:cNvSpPr>
          <p:nvPr/>
        </p:nvSpPr>
        <p:spPr bwMode="auto">
          <a:xfrm>
            <a:off x="0" y="44450"/>
            <a:ext cx="1028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ctr">
              <a:defRPr/>
            </a:pPr>
            <a:r>
              <a:rPr lang="it-IT" altLang="x-none" sz="2800" b="1" dirty="0">
                <a:solidFill>
                  <a:srgbClr val="002060"/>
                </a:solidFill>
                <a:latin typeface="Calibri" charset="0"/>
                <a:ea typeface="Calibri" charset="0"/>
                <a:cs typeface="Calibri" charset="0"/>
              </a:rPr>
              <a:t>Progressione aterosclerotica nei due sessi</a:t>
            </a:r>
          </a:p>
        </p:txBody>
      </p:sp>
      <p:sp>
        <p:nvSpPr>
          <p:cNvPr id="25642" name="Line 42"/>
          <p:cNvSpPr>
            <a:spLocks noChangeShapeType="1"/>
          </p:cNvSpPr>
          <p:nvPr/>
        </p:nvSpPr>
        <p:spPr bwMode="auto">
          <a:xfrm flipV="1">
            <a:off x="1093788" y="5661025"/>
            <a:ext cx="485775" cy="360363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643" name="Line 43"/>
          <p:cNvSpPr>
            <a:spLocks noChangeShapeType="1"/>
          </p:cNvSpPr>
          <p:nvPr/>
        </p:nvSpPr>
        <p:spPr bwMode="auto">
          <a:xfrm flipV="1">
            <a:off x="1255713" y="5661025"/>
            <a:ext cx="485775" cy="360363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644" name="Line 44"/>
          <p:cNvSpPr>
            <a:spLocks noChangeShapeType="1"/>
          </p:cNvSpPr>
          <p:nvPr/>
        </p:nvSpPr>
        <p:spPr bwMode="auto">
          <a:xfrm flipV="1">
            <a:off x="6791325" y="5681663"/>
            <a:ext cx="485775" cy="360362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25645" name="Line 45"/>
          <p:cNvSpPr>
            <a:spLocks noChangeShapeType="1"/>
          </p:cNvSpPr>
          <p:nvPr/>
        </p:nvSpPr>
        <p:spPr bwMode="auto">
          <a:xfrm flipV="1">
            <a:off x="6926263" y="5681663"/>
            <a:ext cx="485775" cy="360362"/>
          </a:xfrm>
          <a:prstGeom prst="line">
            <a:avLst/>
          </a:prstGeom>
          <a:noFill/>
          <a:ln w="3810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/>
          <a:lstStyle/>
          <a:p>
            <a:pPr>
              <a:defRPr/>
            </a:pPr>
            <a:endParaRPr lang="it-IT"/>
          </a:p>
        </p:txBody>
      </p:sp>
      <p:sp>
        <p:nvSpPr>
          <p:cNvPr id="45" name="Line 2"/>
          <p:cNvSpPr>
            <a:spLocks noChangeShapeType="1"/>
          </p:cNvSpPr>
          <p:nvPr/>
        </p:nvSpPr>
        <p:spPr bwMode="auto">
          <a:xfrm>
            <a:off x="304800" y="765175"/>
            <a:ext cx="9772650" cy="0"/>
          </a:xfrm>
          <a:prstGeom prst="line">
            <a:avLst/>
          </a:prstGeom>
          <a:noFill/>
          <a:ln w="57150">
            <a:solidFill>
              <a:srgbClr val="000099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7247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D1E2FF3-5023-B541-ADF0-90631648DED5}"/>
              </a:ext>
            </a:extLst>
          </p:cNvPr>
          <p:cNvSpPr/>
          <p:nvPr/>
        </p:nvSpPr>
        <p:spPr>
          <a:xfrm>
            <a:off x="162308" y="355337"/>
            <a:ext cx="9870973" cy="45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36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</a:t>
            </a:r>
            <a:r>
              <a:rPr lang="en-GB" sz="236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prende</a:t>
            </a:r>
            <a:r>
              <a:rPr lang="en-GB" sz="236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236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</a:t>
            </a:r>
            <a:r>
              <a:rPr lang="en-GB" sz="236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6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l’endotelio</a:t>
            </a:r>
            <a:endParaRPr lang="en-GB" sz="236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3A98037-38FA-DF4C-B078-13367B585515}"/>
              </a:ext>
            </a:extLst>
          </p:cNvPr>
          <p:cNvSpPr/>
          <p:nvPr/>
        </p:nvSpPr>
        <p:spPr>
          <a:xfrm>
            <a:off x="5910287" y="6309325"/>
            <a:ext cx="39110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i="1" dirty="0" err="1">
                <a:solidFill>
                  <a:srgbClr val="002060"/>
                </a:solidFill>
                <a:latin typeface="Arial"/>
                <a:cs typeface="Arial"/>
              </a:rPr>
              <a:t>Teuwen</a:t>
            </a:r>
            <a:r>
              <a:rPr lang="it-IT" sz="1600" i="1" dirty="0">
                <a:solidFill>
                  <a:srgbClr val="002060"/>
                </a:solidFill>
                <a:latin typeface="Arial"/>
                <a:cs typeface="Arial"/>
              </a:rPr>
              <a:t> LA </a:t>
            </a:r>
            <a:r>
              <a:rPr lang="en-US" sz="1600" i="1" dirty="0">
                <a:solidFill>
                  <a:srgbClr val="002060"/>
                </a:solidFill>
                <a:latin typeface="Arial"/>
                <a:cs typeface="Arial"/>
              </a:rPr>
              <a:t>et al. Nat Rev </a:t>
            </a:r>
            <a:r>
              <a:rPr lang="en-US" sz="1600" i="1" dirty="0" err="1">
                <a:solidFill>
                  <a:srgbClr val="002060"/>
                </a:solidFill>
                <a:latin typeface="Arial"/>
                <a:cs typeface="Arial"/>
              </a:rPr>
              <a:t>Immunol</a:t>
            </a:r>
            <a:r>
              <a:rPr lang="en-US" sz="1600" i="1" dirty="0">
                <a:solidFill>
                  <a:srgbClr val="002060"/>
                </a:solidFill>
                <a:latin typeface="Arial"/>
                <a:cs typeface="Arial"/>
              </a:rPr>
              <a:t>. 2020</a:t>
            </a:r>
            <a:endParaRPr lang="it-IT" sz="1600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2" name="Immagine 1" descr="Senza tito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58" y="1627083"/>
            <a:ext cx="5269226" cy="415075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744999" y="1440272"/>
            <a:ext cx="3578464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err="1">
                <a:solidFill>
                  <a:srgbClr val="002060"/>
                </a:solidFill>
                <a:cs typeface="Arial"/>
              </a:rPr>
              <a:t>Possibile</a:t>
            </a:r>
            <a:r>
              <a:rPr lang="en-US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b="1" dirty="0" err="1">
                <a:solidFill>
                  <a:srgbClr val="002060"/>
                </a:solidFill>
                <a:cs typeface="Arial"/>
              </a:rPr>
              <a:t>fisiopatologia</a:t>
            </a:r>
            <a:r>
              <a:rPr lang="en-US" b="1" dirty="0">
                <a:solidFill>
                  <a:srgbClr val="002060"/>
                </a:solidFill>
                <a:cs typeface="Arial"/>
              </a:rPr>
              <a:t> :</a:t>
            </a:r>
          </a:p>
          <a:p>
            <a:pPr marL="184150" indent="-184150">
              <a:buFont typeface="Wingdings" charset="2"/>
              <a:buChar char="§"/>
            </a:pPr>
            <a:r>
              <a:rPr lang="en-US" dirty="0">
                <a:solidFill>
                  <a:srgbClr val="002060"/>
                </a:solidFill>
                <a:cs typeface="Arial"/>
              </a:rPr>
              <a:t>Perdita </a:t>
            </a:r>
            <a:r>
              <a:rPr lang="en-US" dirty="0" err="1">
                <a:solidFill>
                  <a:srgbClr val="002060"/>
                </a:solidFill>
                <a:cs typeface="Arial"/>
              </a:rPr>
              <a:t>vascolare</a:t>
            </a:r>
            <a:r>
              <a:rPr lang="en-US" dirty="0">
                <a:solidFill>
                  <a:srgbClr val="002060"/>
                </a:solidFill>
                <a:cs typeface="Arial"/>
              </a:rPr>
              <a:t> </a:t>
            </a:r>
          </a:p>
          <a:p>
            <a:pPr marL="184150" indent="-184150">
              <a:buFont typeface="Wingdings" charset="2"/>
              <a:buChar char="§"/>
            </a:pPr>
            <a:r>
              <a:rPr lang="en-US" dirty="0" err="1">
                <a:solidFill>
                  <a:srgbClr val="002060"/>
                </a:solidFill>
                <a:cs typeface="Arial"/>
              </a:rPr>
              <a:t>Coagulazione</a:t>
            </a:r>
            <a:endParaRPr lang="en-US" dirty="0">
              <a:solidFill>
                <a:srgbClr val="002060"/>
              </a:solidFill>
              <a:cs typeface="Arial"/>
            </a:endParaRPr>
          </a:p>
          <a:p>
            <a:pPr marL="184150" indent="-184150">
              <a:buFont typeface="Wingdings" charset="2"/>
              <a:buChar char="§"/>
            </a:pPr>
            <a:r>
              <a:rPr lang="en-US" dirty="0" err="1">
                <a:solidFill>
                  <a:srgbClr val="002060"/>
                </a:solidFill>
                <a:cs typeface="Arial"/>
              </a:rPr>
              <a:t>Infiammazione</a:t>
            </a:r>
            <a:endParaRPr lang="en-US" dirty="0">
              <a:solidFill>
                <a:srgbClr val="002060"/>
              </a:solidFill>
              <a:cs typeface="Arial"/>
            </a:endParaRPr>
          </a:p>
          <a:p>
            <a:endParaRPr lang="en-US" dirty="0">
              <a:solidFill>
                <a:srgbClr val="002060"/>
              </a:solidFill>
              <a:cs typeface="Arial"/>
            </a:endParaRPr>
          </a:p>
          <a:p>
            <a:r>
              <a:rPr lang="en-US" b="1" dirty="0" err="1">
                <a:solidFill>
                  <a:srgbClr val="002060"/>
                </a:solidFill>
                <a:cs typeface="Arial"/>
              </a:rPr>
              <a:t>Fattori</a:t>
            </a:r>
            <a:r>
              <a:rPr lang="en-US" b="1" dirty="0">
                <a:solidFill>
                  <a:srgbClr val="002060"/>
                </a:solidFill>
                <a:cs typeface="Arial"/>
              </a:rPr>
              <a:t> di </a:t>
            </a:r>
            <a:r>
              <a:rPr lang="en-US" b="1" dirty="0" err="1">
                <a:solidFill>
                  <a:srgbClr val="002060"/>
                </a:solidFill>
                <a:cs typeface="Arial"/>
              </a:rPr>
              <a:t>rischio</a:t>
            </a:r>
            <a:r>
              <a:rPr lang="en-US" b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b="1" i="1" dirty="0">
                <a:solidFill>
                  <a:srgbClr val="002060"/>
                </a:solidFill>
                <a:cs typeface="Arial"/>
              </a:rPr>
              <a:t>(</a:t>
            </a:r>
            <a:r>
              <a:rPr lang="en-US" b="1" i="1" dirty="0" err="1">
                <a:solidFill>
                  <a:srgbClr val="002060"/>
                </a:solidFill>
                <a:cs typeface="Arial"/>
              </a:rPr>
              <a:t>Sindrome</a:t>
            </a:r>
            <a:r>
              <a:rPr lang="en-US" b="1" i="1" dirty="0">
                <a:solidFill>
                  <a:srgbClr val="002060"/>
                </a:solidFill>
                <a:cs typeface="Arial"/>
              </a:rPr>
              <a:t> </a:t>
            </a:r>
            <a:r>
              <a:rPr lang="en-US" b="1" i="1" dirty="0" err="1">
                <a:solidFill>
                  <a:srgbClr val="002060"/>
                </a:solidFill>
                <a:cs typeface="Arial"/>
              </a:rPr>
              <a:t>metabolica</a:t>
            </a:r>
            <a:r>
              <a:rPr lang="en-US" b="1" i="1" dirty="0">
                <a:solidFill>
                  <a:srgbClr val="002060"/>
                </a:solidFill>
                <a:cs typeface="Arial"/>
              </a:rPr>
              <a:t>)</a:t>
            </a:r>
            <a:r>
              <a:rPr lang="en-US" b="1" dirty="0">
                <a:solidFill>
                  <a:srgbClr val="002060"/>
                </a:solidFill>
                <a:cs typeface="Arial"/>
              </a:rPr>
              <a:t>:</a:t>
            </a:r>
          </a:p>
          <a:p>
            <a:r>
              <a:rPr lang="it-IT" dirty="0"/>
              <a:t>Un risultato peggiore può essere spiegato da una disfunzione endoteliale preesistente</a:t>
            </a:r>
          </a:p>
          <a:p>
            <a:endParaRPr lang="it-IT" b="1" dirty="0">
              <a:solidFill>
                <a:srgbClr val="002060"/>
              </a:solidFill>
              <a:cs typeface="Arial"/>
            </a:endParaRPr>
          </a:p>
          <a:p>
            <a:r>
              <a:rPr lang="it-IT" b="1" dirty="0">
                <a:solidFill>
                  <a:srgbClr val="002060"/>
                </a:solidFill>
                <a:cs typeface="Arial"/>
              </a:rPr>
              <a:t>Recente acquisizione scientifica:</a:t>
            </a:r>
          </a:p>
          <a:p>
            <a:r>
              <a:rPr lang="it-IT" dirty="0">
                <a:solidFill>
                  <a:srgbClr val="002060"/>
                </a:solidFill>
                <a:cs typeface="Arial"/>
              </a:rPr>
              <a:t>COVID-19 induce a livello vascolare una de-</a:t>
            </a:r>
            <a:r>
              <a:rPr lang="it-IT" dirty="0" err="1">
                <a:solidFill>
                  <a:srgbClr val="002060"/>
                </a:solidFill>
                <a:cs typeface="Arial"/>
              </a:rPr>
              <a:t>endotelizzazione</a:t>
            </a:r>
            <a:r>
              <a:rPr lang="it-IT" dirty="0">
                <a:solidFill>
                  <a:srgbClr val="002060"/>
                </a:solidFill>
                <a:cs typeface="Arial"/>
              </a:rPr>
              <a:t> che, unitamente alle placche aterosclerotiche, può favorire la trombosi </a:t>
            </a:r>
            <a:r>
              <a:rPr lang="it-IT" dirty="0" err="1">
                <a:solidFill>
                  <a:srgbClr val="002060"/>
                </a:solidFill>
                <a:cs typeface="Arial"/>
              </a:rPr>
              <a:t>endovascolare</a:t>
            </a:r>
            <a:r>
              <a:rPr lang="it-IT" dirty="0">
                <a:solidFill>
                  <a:srgbClr val="002060"/>
                </a:solidFill>
                <a:cs typeface="Arial"/>
              </a:rPr>
              <a:t> </a:t>
            </a:r>
            <a:endParaRPr lang="en-US" dirty="0">
              <a:solidFill>
                <a:srgbClr val="002060"/>
              </a:solidFill>
              <a:cs typeface="Arial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225425" y="1000739"/>
            <a:ext cx="9772650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3818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0D1E2FF3-5023-B541-ADF0-90631648DED5}"/>
              </a:ext>
            </a:extLst>
          </p:cNvPr>
          <p:cNvSpPr/>
          <p:nvPr/>
        </p:nvSpPr>
        <p:spPr>
          <a:xfrm>
            <a:off x="162308" y="355337"/>
            <a:ext cx="9870973" cy="45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36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COVID-19 </a:t>
            </a:r>
            <a:r>
              <a:rPr lang="en-GB" sz="236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prende</a:t>
            </a:r>
            <a:r>
              <a:rPr lang="en-GB" sz="236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di </a:t>
            </a:r>
            <a:r>
              <a:rPr lang="en-GB" sz="236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mira</a:t>
            </a:r>
            <a:r>
              <a:rPr lang="en-GB" sz="2363" b="1" dirty="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GB" sz="2363" b="1" dirty="0" err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l’endotelio</a:t>
            </a:r>
            <a:endParaRPr lang="en-GB" sz="2363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3A98037-38FA-DF4C-B078-13367B585515}"/>
              </a:ext>
            </a:extLst>
          </p:cNvPr>
          <p:cNvSpPr/>
          <p:nvPr/>
        </p:nvSpPr>
        <p:spPr>
          <a:xfrm>
            <a:off x="5910287" y="6309325"/>
            <a:ext cx="391107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i="1" dirty="0" err="1">
                <a:solidFill>
                  <a:srgbClr val="002060"/>
                </a:solidFill>
                <a:latin typeface="Arial"/>
                <a:cs typeface="Arial"/>
              </a:rPr>
              <a:t>Teuwen</a:t>
            </a:r>
            <a:r>
              <a:rPr lang="it-IT" sz="1600" i="1" dirty="0">
                <a:solidFill>
                  <a:srgbClr val="002060"/>
                </a:solidFill>
                <a:latin typeface="Arial"/>
                <a:cs typeface="Arial"/>
              </a:rPr>
              <a:t> LA </a:t>
            </a:r>
            <a:r>
              <a:rPr lang="en-US" sz="1600" i="1" dirty="0">
                <a:solidFill>
                  <a:srgbClr val="002060"/>
                </a:solidFill>
                <a:latin typeface="Arial"/>
                <a:cs typeface="Arial"/>
              </a:rPr>
              <a:t>et al. Nat Rev </a:t>
            </a:r>
            <a:r>
              <a:rPr lang="en-US" sz="1600" i="1" dirty="0" err="1">
                <a:solidFill>
                  <a:srgbClr val="002060"/>
                </a:solidFill>
                <a:latin typeface="Arial"/>
                <a:cs typeface="Arial"/>
              </a:rPr>
              <a:t>Immunol</a:t>
            </a:r>
            <a:r>
              <a:rPr lang="en-US" sz="1600" i="1" dirty="0">
                <a:solidFill>
                  <a:srgbClr val="002060"/>
                </a:solidFill>
                <a:latin typeface="Arial"/>
                <a:cs typeface="Arial"/>
              </a:rPr>
              <a:t>. 2020</a:t>
            </a:r>
            <a:endParaRPr lang="it-IT" sz="1600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pic>
        <p:nvPicPr>
          <p:cNvPr id="2" name="Immagine 1" descr="Senza tito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4558" y="1627083"/>
            <a:ext cx="5269226" cy="4150758"/>
          </a:xfrm>
          <a:prstGeom prst="rect">
            <a:avLst/>
          </a:prstGeom>
        </p:spPr>
      </p:pic>
      <p:sp>
        <p:nvSpPr>
          <p:cNvPr id="4" name="CasellaDiTesto 3"/>
          <p:cNvSpPr txBox="1"/>
          <p:nvPr/>
        </p:nvSpPr>
        <p:spPr>
          <a:xfrm>
            <a:off x="846599" y="1994302"/>
            <a:ext cx="3217401" cy="3416320"/>
          </a:xfrm>
          <a:prstGeom prst="rect">
            <a:avLst/>
          </a:prstGeom>
          <a:noFill/>
          <a:ln w="19050">
            <a:solidFill>
              <a:srgbClr val="002060"/>
            </a:solidFill>
          </a:ln>
        </p:spPr>
        <p:txBody>
          <a:bodyPr wrap="square" rtlCol="0">
            <a:spAutoFit/>
          </a:bodyPr>
          <a:lstStyle/>
          <a:p>
            <a:r>
              <a:rPr lang="it-IT" sz="2400" b="1" dirty="0">
                <a:solidFill>
                  <a:srgbClr val="002060"/>
                </a:solidFill>
                <a:cs typeface="Arial"/>
              </a:rPr>
              <a:t>Recente acquisizione scientifica:</a:t>
            </a:r>
          </a:p>
          <a:p>
            <a:r>
              <a:rPr lang="it-IT" sz="2400" dirty="0">
                <a:solidFill>
                  <a:srgbClr val="002060"/>
                </a:solidFill>
                <a:cs typeface="Arial"/>
              </a:rPr>
              <a:t>COVID-19 induce a livello vascolare una de-</a:t>
            </a:r>
            <a:r>
              <a:rPr lang="it-IT" sz="2400" dirty="0" err="1">
                <a:solidFill>
                  <a:srgbClr val="002060"/>
                </a:solidFill>
                <a:cs typeface="Arial"/>
              </a:rPr>
              <a:t>endotelizzazione</a:t>
            </a:r>
            <a:r>
              <a:rPr lang="it-IT" sz="2400" dirty="0">
                <a:solidFill>
                  <a:srgbClr val="002060"/>
                </a:solidFill>
                <a:cs typeface="Arial"/>
              </a:rPr>
              <a:t> che, unitamente alle placche aterosclerotiche, può favorire la trombosi </a:t>
            </a:r>
            <a:r>
              <a:rPr lang="it-IT" sz="2400" dirty="0" err="1">
                <a:solidFill>
                  <a:srgbClr val="002060"/>
                </a:solidFill>
                <a:cs typeface="Arial"/>
              </a:rPr>
              <a:t>endovascolare</a:t>
            </a:r>
            <a:r>
              <a:rPr lang="it-IT" sz="2400" dirty="0">
                <a:solidFill>
                  <a:srgbClr val="002060"/>
                </a:solidFill>
                <a:cs typeface="Arial"/>
              </a:rPr>
              <a:t> </a:t>
            </a:r>
            <a:endParaRPr lang="en-US" sz="2400" dirty="0">
              <a:solidFill>
                <a:srgbClr val="002060"/>
              </a:solidFill>
              <a:cs typeface="Arial"/>
            </a:endParaRPr>
          </a:p>
        </p:txBody>
      </p:sp>
      <p:sp>
        <p:nvSpPr>
          <p:cNvPr id="8" name="Line 3"/>
          <p:cNvSpPr>
            <a:spLocks noChangeShapeType="1"/>
          </p:cNvSpPr>
          <p:nvPr/>
        </p:nvSpPr>
        <p:spPr bwMode="auto">
          <a:xfrm>
            <a:off x="225425" y="1000739"/>
            <a:ext cx="9772650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38806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4164" y="1511315"/>
            <a:ext cx="3278671" cy="4639733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6443133" y="6239414"/>
            <a:ext cx="356446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de-DE" sz="1600" i="1" dirty="0" err="1"/>
              <a:t>Fara</a:t>
            </a:r>
            <a:r>
              <a:rPr lang="de-DE" sz="1600" i="1" dirty="0"/>
              <a:t> A Open </a:t>
            </a:r>
            <a:r>
              <a:rPr lang="de-DE" sz="1600" i="1" dirty="0" err="1"/>
              <a:t>Biol</a:t>
            </a:r>
            <a:r>
              <a:rPr lang="de-DE" sz="1600" i="1" dirty="0"/>
              <a:t>. 10: 200160. http://</a:t>
            </a:r>
            <a:r>
              <a:rPr lang="de-DE" sz="1600" i="1" dirty="0" err="1"/>
              <a:t>dx.doi.org</a:t>
            </a:r>
            <a:r>
              <a:rPr lang="de-DE" sz="1600" i="1" dirty="0"/>
              <a:t>/10.1098/rsob.200160 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87574"/>
            <a:ext cx="10287000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/>
              <a:t>Espressione di ACE2 nei tessuti umani</a:t>
            </a:r>
            <a:r>
              <a:rPr lang="it-IT" dirty="0"/>
              <a:t>. </a:t>
            </a:r>
          </a:p>
          <a:p>
            <a:pPr algn="ctr"/>
            <a:r>
              <a:rPr lang="it-IT" sz="2400" i="1" dirty="0"/>
              <a:t>COVID-19 utilizza ACE2 per invadere le cellule umane</a:t>
            </a:r>
            <a:r>
              <a:rPr lang="it-IT" dirty="0"/>
              <a:t> </a:t>
            </a:r>
          </a:p>
        </p:txBody>
      </p:sp>
      <p:sp>
        <p:nvSpPr>
          <p:cNvPr id="5" name="Line 6"/>
          <p:cNvSpPr>
            <a:spLocks noChangeShapeType="1"/>
          </p:cNvSpPr>
          <p:nvPr/>
        </p:nvSpPr>
        <p:spPr bwMode="auto">
          <a:xfrm>
            <a:off x="313268" y="1068491"/>
            <a:ext cx="9786938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69160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B3A98037-38FA-DF4C-B078-13367B585515}"/>
              </a:ext>
            </a:extLst>
          </p:cNvPr>
          <p:cNvSpPr/>
          <p:nvPr/>
        </p:nvSpPr>
        <p:spPr>
          <a:xfrm>
            <a:off x="958742" y="6354724"/>
            <a:ext cx="348851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i="1" dirty="0" err="1">
                <a:solidFill>
                  <a:srgbClr val="002060"/>
                </a:solidFill>
                <a:cs typeface="Arial"/>
              </a:rPr>
              <a:t>Lazaridis</a:t>
            </a:r>
            <a:r>
              <a:rPr lang="it-IT" sz="1600" i="1" dirty="0">
                <a:solidFill>
                  <a:srgbClr val="002060"/>
                </a:solidFill>
                <a:cs typeface="Arial"/>
              </a:rPr>
              <a:t> C </a:t>
            </a:r>
            <a:r>
              <a:rPr lang="en-US" sz="1600" i="1" dirty="0">
                <a:solidFill>
                  <a:srgbClr val="002060"/>
                </a:solidFill>
                <a:cs typeface="Arial"/>
              </a:rPr>
              <a:t>et al. Hellenic J </a:t>
            </a:r>
            <a:r>
              <a:rPr lang="en-US" sz="1600" i="1" dirty="0" err="1">
                <a:solidFill>
                  <a:srgbClr val="002060"/>
                </a:solidFill>
                <a:cs typeface="Arial"/>
              </a:rPr>
              <a:t>Cardiol</a:t>
            </a:r>
            <a:r>
              <a:rPr lang="en-US" sz="1600" i="1" dirty="0">
                <a:solidFill>
                  <a:srgbClr val="002060"/>
                </a:solidFill>
                <a:cs typeface="Arial"/>
              </a:rPr>
              <a:t>. 2020</a:t>
            </a:r>
            <a:endParaRPr lang="it-IT" sz="1600" i="1" dirty="0">
              <a:solidFill>
                <a:srgbClr val="002060"/>
              </a:solidFill>
              <a:cs typeface="Arial"/>
            </a:endParaRPr>
          </a:p>
        </p:txBody>
      </p:sp>
      <p:pic>
        <p:nvPicPr>
          <p:cNvPr id="2" name="Immagine 1" descr="Senza titolo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133" y="1371679"/>
            <a:ext cx="3295736" cy="4808163"/>
          </a:xfrm>
          <a:prstGeom prst="rect">
            <a:avLst/>
          </a:prstGeom>
        </p:spPr>
      </p:pic>
      <p:pic>
        <p:nvPicPr>
          <p:cNvPr id="4" name="Immagine 3" descr="Senza titolo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273" y="1311837"/>
            <a:ext cx="4250672" cy="4814460"/>
          </a:xfrm>
          <a:prstGeom prst="rect">
            <a:avLst/>
          </a:prstGeom>
        </p:spPr>
      </p:pic>
      <p:sp>
        <p:nvSpPr>
          <p:cNvPr id="8" name="Rettangolo 7">
            <a:extLst>
              <a:ext uri="{FF2B5EF4-FFF2-40B4-BE49-F238E27FC236}">
                <a16:creationId xmlns:a16="http://schemas.microsoft.com/office/drawing/2014/main" id="{B3A98037-38FA-DF4C-B078-13367B585515}"/>
              </a:ext>
            </a:extLst>
          </p:cNvPr>
          <p:cNvSpPr/>
          <p:nvPr/>
        </p:nvSpPr>
        <p:spPr>
          <a:xfrm>
            <a:off x="5359203" y="6354724"/>
            <a:ext cx="390081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i="1" dirty="0" err="1">
                <a:solidFill>
                  <a:srgbClr val="002060"/>
                </a:solidFill>
                <a:cs typeface="Arial"/>
              </a:rPr>
              <a:t>Guzik</a:t>
            </a:r>
            <a:r>
              <a:rPr lang="it-IT" sz="1600" i="1" dirty="0">
                <a:solidFill>
                  <a:srgbClr val="002060"/>
                </a:solidFill>
                <a:cs typeface="Arial"/>
              </a:rPr>
              <a:t> TJ </a:t>
            </a:r>
            <a:r>
              <a:rPr lang="en-US" sz="1600" i="1" dirty="0">
                <a:solidFill>
                  <a:srgbClr val="002060"/>
                </a:solidFill>
                <a:cs typeface="Arial"/>
              </a:rPr>
              <a:t>et al. Cardiovascular Research. 2020</a:t>
            </a:r>
            <a:endParaRPr lang="it-IT" sz="1600" i="1" dirty="0">
              <a:solidFill>
                <a:srgbClr val="002060"/>
              </a:solidFill>
              <a:cs typeface="Arial"/>
            </a:endParaRPr>
          </a:p>
        </p:txBody>
      </p:sp>
      <p:sp>
        <p:nvSpPr>
          <p:cNvPr id="9" name="Line 3"/>
          <p:cNvSpPr>
            <a:spLocks noChangeShapeType="1"/>
          </p:cNvSpPr>
          <p:nvPr/>
        </p:nvSpPr>
        <p:spPr bwMode="auto">
          <a:xfrm>
            <a:off x="240268" y="1118726"/>
            <a:ext cx="9772650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10" name="Line 3"/>
          <p:cNvSpPr>
            <a:spLocks noChangeShapeType="1"/>
          </p:cNvSpPr>
          <p:nvPr/>
        </p:nvSpPr>
        <p:spPr bwMode="auto">
          <a:xfrm>
            <a:off x="297948" y="1118726"/>
            <a:ext cx="9772650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  <p:sp>
        <p:nvSpPr>
          <p:cNvPr id="3" name="Rettangolo 2"/>
          <p:cNvSpPr/>
          <p:nvPr/>
        </p:nvSpPr>
        <p:spPr>
          <a:xfrm>
            <a:off x="0" y="188666"/>
            <a:ext cx="10270093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</a:rPr>
              <a:t>Cascata patogenetica COVID-19</a:t>
            </a:r>
          </a:p>
          <a:p>
            <a:pPr algn="ctr"/>
            <a:r>
              <a:rPr lang="it-IT" sz="2400" i="1" dirty="0">
                <a:solidFill>
                  <a:srgbClr val="002060"/>
                </a:solidFill>
              </a:rPr>
              <a:t>polmonite ed apparato cardio-vascolare</a:t>
            </a:r>
          </a:p>
        </p:txBody>
      </p:sp>
    </p:spTree>
    <p:extLst>
      <p:ext uri="{BB962C8B-B14F-4D97-AF65-F5344CB8AC3E}">
        <p14:creationId xmlns:p14="http://schemas.microsoft.com/office/powerpoint/2010/main" val="14600128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-84862" y="124355"/>
            <a:ext cx="10287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800" b="1" dirty="0">
                <a:solidFill>
                  <a:srgbClr val="002060"/>
                </a:solidFill>
              </a:rPr>
              <a:t>Caratteristiche dei pazienti deceduti COVID-19 in Italia</a:t>
            </a:r>
          </a:p>
          <a:p>
            <a:pPr algn="ctr"/>
            <a:r>
              <a:rPr lang="it-IT" sz="2400" i="1" dirty="0"/>
              <a:t>complicanze più frequenti</a:t>
            </a:r>
          </a:p>
          <a:p>
            <a:pPr algn="ctr"/>
            <a:endParaRPr lang="it-IT" sz="2800" b="1" dirty="0">
              <a:solidFill>
                <a:srgbClr val="002060"/>
              </a:solidFill>
            </a:endParaRPr>
          </a:p>
        </p:txBody>
      </p:sp>
      <p:sp>
        <p:nvSpPr>
          <p:cNvPr id="6" name="Line 7"/>
          <p:cNvSpPr>
            <a:spLocks noChangeShapeType="1"/>
          </p:cNvSpPr>
          <p:nvPr/>
        </p:nvSpPr>
        <p:spPr bwMode="auto">
          <a:xfrm>
            <a:off x="558409" y="1177909"/>
            <a:ext cx="9275763" cy="22225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grpSp>
        <p:nvGrpSpPr>
          <p:cNvPr id="10" name="Gruppo 9"/>
          <p:cNvGrpSpPr/>
          <p:nvPr/>
        </p:nvGrpSpPr>
        <p:grpSpPr>
          <a:xfrm>
            <a:off x="1448970" y="1267201"/>
            <a:ext cx="7219335" cy="4971311"/>
            <a:chOff x="1337995" y="1709506"/>
            <a:chExt cx="7219335" cy="4971311"/>
          </a:xfrm>
        </p:grpSpPr>
        <p:pic>
          <p:nvPicPr>
            <p:cNvPr id="3" name="Immagine 2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7995" y="1709506"/>
              <a:ext cx="7219335" cy="4971311"/>
            </a:xfrm>
            <a:prstGeom prst="rect">
              <a:avLst/>
            </a:prstGeom>
          </p:spPr>
        </p:pic>
        <p:sp>
          <p:nvSpPr>
            <p:cNvPr id="8" name="CasellaDiTesto 7"/>
            <p:cNvSpPr txBox="1"/>
            <p:nvPr/>
          </p:nvSpPr>
          <p:spPr>
            <a:xfrm>
              <a:off x="4803001" y="6007508"/>
              <a:ext cx="393290" cy="400110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it-IT" sz="2000">
                  <a:solidFill>
                    <a:srgbClr val="002060"/>
                  </a:solidFill>
                </a:rPr>
                <a:t>%</a:t>
              </a:r>
              <a:endParaRPr lang="it-IT" sz="2000" dirty="0">
                <a:solidFill>
                  <a:srgbClr val="002060"/>
                </a:solidFill>
              </a:endParaRP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5388077" y="5909187"/>
              <a:ext cx="226142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endParaRPr lang="it-IT" dirty="0"/>
            </a:p>
          </p:txBody>
        </p:sp>
      </p:grpSp>
      <p:sp>
        <p:nvSpPr>
          <p:cNvPr id="12" name="Rettangolo 11"/>
          <p:cNvSpPr/>
          <p:nvPr/>
        </p:nvSpPr>
        <p:spPr>
          <a:xfrm>
            <a:off x="5102942" y="6216395"/>
            <a:ext cx="492596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600" i="1" dirty="0">
                <a:solidFill>
                  <a:srgbClr val="002060"/>
                </a:solidFill>
              </a:rPr>
              <a:t>Istituto Superiore di Sanità (ISS), Roma, 27 ottobre 2020  </a:t>
            </a:r>
          </a:p>
        </p:txBody>
      </p:sp>
    </p:spTree>
    <p:extLst>
      <p:ext uri="{BB962C8B-B14F-4D97-AF65-F5344CB8AC3E}">
        <p14:creationId xmlns:p14="http://schemas.microsoft.com/office/powerpoint/2010/main" val="1882908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1" y="392939"/>
            <a:ext cx="10286999" cy="525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spcBef>
                <a:spcPts val="0"/>
              </a:spcBef>
              <a:buNone/>
            </a:pPr>
            <a:r>
              <a:rPr lang="it-IT" sz="2800" b="1" dirty="0">
                <a:solidFill>
                  <a:srgbClr val="002060"/>
                </a:solidFill>
                <a:latin typeface="+mn-lt"/>
              </a:rPr>
              <a:t>Meccanismi fisiopatologici della </a:t>
            </a:r>
            <a:r>
              <a:rPr lang="it-IT" sz="2800" b="1">
                <a:solidFill>
                  <a:srgbClr val="002060"/>
                </a:solidFill>
                <a:latin typeface="+mn-lt"/>
              </a:rPr>
              <a:t>morte dell’anziano COVID-19</a:t>
            </a:r>
            <a:endParaRPr lang="it-IT" sz="2800" dirty="0">
              <a:solidFill>
                <a:srgbClr val="002060"/>
              </a:solidFill>
              <a:latin typeface="+mn-lt"/>
            </a:endParaRP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505615" y="1108634"/>
            <a:ext cx="9275763" cy="22225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28697" y="1822832"/>
            <a:ext cx="8229600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it-IT" sz="2800" dirty="0">
                <a:solidFill>
                  <a:srgbClr val="002060"/>
                </a:solidFill>
              </a:rPr>
              <a:t>Invecchiamento fisiologico: la Vulnerabilità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it-IT" sz="2800" dirty="0">
                <a:solidFill>
                  <a:srgbClr val="002060"/>
                </a:solidFill>
              </a:rPr>
              <a:t>Invecchiamento patologico: la Fragilità</a:t>
            </a:r>
          </a:p>
          <a:p>
            <a:pPr marL="457200" marR="0" lvl="0" indent="-7938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t-IT" sz="2800" dirty="0">
                <a:solidFill>
                  <a:srgbClr val="002060"/>
                </a:solidFill>
              </a:rPr>
              <a:t>  </a:t>
            </a:r>
            <a:r>
              <a:rPr lang="it-IT" sz="2800" i="1" dirty="0">
                <a:solidFill>
                  <a:srgbClr val="002060"/>
                </a:solidFill>
              </a:rPr>
              <a:t>Infiammazione sistemica secondaria a polmonite</a:t>
            </a:r>
          </a:p>
          <a:p>
            <a:pPr marL="457200" marR="0" lvl="0" indent="-7938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t-IT" sz="2800" i="1" dirty="0">
                <a:solidFill>
                  <a:srgbClr val="002060"/>
                </a:solidFill>
              </a:rPr>
              <a:t>  Trombosi intravascolare diffusa</a:t>
            </a:r>
          </a:p>
          <a:p>
            <a:pPr marL="457200" marR="0" lvl="0" indent="-7938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defRPr/>
            </a:pPr>
            <a:r>
              <a:rPr lang="it-IT" sz="2800" i="1" dirty="0">
                <a:solidFill>
                  <a:srgbClr val="002060"/>
                </a:solidFill>
              </a:rPr>
              <a:t>  Scompensi a cascata </a:t>
            </a:r>
          </a:p>
        </p:txBody>
      </p:sp>
    </p:spTree>
    <p:extLst>
      <p:ext uri="{BB962C8B-B14F-4D97-AF65-F5344CB8AC3E}">
        <p14:creationId xmlns:p14="http://schemas.microsoft.com/office/powerpoint/2010/main" val="6651230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453620A8-9132-5648-8541-E0A192C217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25773" y="1441251"/>
            <a:ext cx="5635455" cy="4323755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0D1E2FF3-5023-B541-ADF0-90631648DED5}"/>
              </a:ext>
            </a:extLst>
          </p:cNvPr>
          <p:cNvSpPr/>
          <p:nvPr/>
        </p:nvSpPr>
        <p:spPr>
          <a:xfrm>
            <a:off x="0" y="311291"/>
            <a:ext cx="10287000" cy="4559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2363" b="1" dirty="0">
                <a:solidFill>
                  <a:srgbClr val="002060"/>
                </a:solidFill>
                <a:cs typeface="Arial" panose="020B0604020202020204" pitchFamily="34" charset="0"/>
              </a:rPr>
              <a:t>Livello di severità della virosi </a:t>
            </a:r>
            <a:r>
              <a:rPr lang="it-IT" sz="2363" b="1">
                <a:solidFill>
                  <a:srgbClr val="002060"/>
                </a:solidFill>
                <a:cs typeface="Arial" panose="020B0604020202020204" pitchFamily="34" charset="0"/>
              </a:rPr>
              <a:t>COVID-19 </a:t>
            </a:r>
            <a:endParaRPr lang="it-IT" sz="2363" b="1" dirty="0">
              <a:solidFill>
                <a:srgbClr val="002060"/>
              </a:solidFill>
              <a:cs typeface="Arial" panose="020B0604020202020204" pitchFamily="34" charset="0"/>
            </a:endParaRPr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id="{B3A98037-38FA-DF4C-B078-13367B585515}"/>
              </a:ext>
            </a:extLst>
          </p:cNvPr>
          <p:cNvSpPr/>
          <p:nvPr/>
        </p:nvSpPr>
        <p:spPr>
          <a:xfrm>
            <a:off x="6126398" y="6205517"/>
            <a:ext cx="378110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i="1" dirty="0" err="1">
                <a:solidFill>
                  <a:srgbClr val="002060"/>
                </a:solidFill>
                <a:latin typeface="Arial"/>
                <a:cs typeface="Arial"/>
              </a:rPr>
              <a:t>Pinney</a:t>
            </a:r>
            <a:r>
              <a:rPr lang="it-IT" sz="1600" i="1" dirty="0">
                <a:solidFill>
                  <a:srgbClr val="002060"/>
                </a:solidFill>
                <a:latin typeface="Arial"/>
                <a:cs typeface="Arial"/>
              </a:rPr>
              <a:t> SP </a:t>
            </a:r>
            <a:r>
              <a:rPr lang="en-US" sz="1600" i="1" dirty="0">
                <a:solidFill>
                  <a:srgbClr val="002060"/>
                </a:solidFill>
                <a:latin typeface="Arial"/>
                <a:cs typeface="Arial"/>
              </a:rPr>
              <a:t>et al J Am Coll </a:t>
            </a:r>
            <a:r>
              <a:rPr lang="en-US" sz="1600" i="1" dirty="0" err="1">
                <a:solidFill>
                  <a:srgbClr val="002060"/>
                </a:solidFill>
                <a:latin typeface="Arial"/>
                <a:cs typeface="Arial"/>
              </a:rPr>
              <a:t>Cardiol</a:t>
            </a:r>
            <a:r>
              <a:rPr lang="en-US" sz="1600" i="1" dirty="0">
                <a:solidFill>
                  <a:srgbClr val="002060"/>
                </a:solidFill>
                <a:latin typeface="Arial"/>
                <a:cs typeface="Arial"/>
              </a:rPr>
              <a:t>. 2020</a:t>
            </a:r>
            <a:endParaRPr lang="it-IT" sz="1600" i="1" dirty="0">
              <a:solidFill>
                <a:srgbClr val="002060"/>
              </a:solidFill>
              <a:latin typeface="Arial"/>
              <a:cs typeface="Arial"/>
            </a:endParaRPr>
          </a:p>
        </p:txBody>
      </p:sp>
      <p:sp>
        <p:nvSpPr>
          <p:cNvPr id="7" name="Line 3"/>
          <p:cNvSpPr>
            <a:spLocks noChangeShapeType="1"/>
          </p:cNvSpPr>
          <p:nvPr/>
        </p:nvSpPr>
        <p:spPr bwMode="auto">
          <a:xfrm>
            <a:off x="225425" y="1000739"/>
            <a:ext cx="9772650" cy="0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eaLnBrk="1" hangingPunct="1">
              <a:defRPr/>
            </a:pPr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34064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/>
          <p:cNvGrpSpPr/>
          <p:nvPr/>
        </p:nvGrpSpPr>
        <p:grpSpPr>
          <a:xfrm>
            <a:off x="5088414" y="1270053"/>
            <a:ext cx="4664075" cy="2960687"/>
            <a:chOff x="4927600" y="1484313"/>
            <a:chExt cx="4664075" cy="2960687"/>
          </a:xfrm>
        </p:grpSpPr>
        <p:sp>
          <p:nvSpPr>
            <p:cNvPr id="259074" name="Oval 2"/>
            <p:cNvSpPr>
              <a:spLocks noChangeAspect="1" noChangeArrowheads="1"/>
            </p:cNvSpPr>
            <p:nvPr/>
          </p:nvSpPr>
          <p:spPr bwMode="auto">
            <a:xfrm>
              <a:off x="7353300" y="2376488"/>
              <a:ext cx="2238375" cy="14128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59078" name="Oval 6"/>
            <p:cNvSpPr>
              <a:spLocks noChangeAspect="1" noChangeArrowheads="1"/>
            </p:cNvSpPr>
            <p:nvPr/>
          </p:nvSpPr>
          <p:spPr bwMode="auto">
            <a:xfrm>
              <a:off x="6294438" y="3032125"/>
              <a:ext cx="2238375" cy="14128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59079" name="Oval 7"/>
            <p:cNvSpPr>
              <a:spLocks noChangeAspect="1" noChangeArrowheads="1"/>
            </p:cNvSpPr>
            <p:nvPr/>
          </p:nvSpPr>
          <p:spPr bwMode="auto">
            <a:xfrm>
              <a:off x="5100638" y="2382838"/>
              <a:ext cx="2238375" cy="14128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59080" name="Oval 8"/>
            <p:cNvSpPr>
              <a:spLocks noChangeAspect="1" noChangeArrowheads="1"/>
            </p:cNvSpPr>
            <p:nvPr/>
          </p:nvSpPr>
          <p:spPr bwMode="auto">
            <a:xfrm>
              <a:off x="5378450" y="1543050"/>
              <a:ext cx="2238375" cy="141605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59081" name="Text Box 9"/>
            <p:cNvSpPr txBox="1">
              <a:spLocks noChangeArrowheads="1"/>
            </p:cNvSpPr>
            <p:nvPr/>
          </p:nvSpPr>
          <p:spPr bwMode="auto">
            <a:xfrm>
              <a:off x="5118100" y="1619250"/>
              <a:ext cx="2130425" cy="134620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/>
            <a:lstStyle/>
            <a:p>
              <a:pPr algn="ctr">
                <a:lnSpc>
                  <a:spcPct val="90000"/>
                </a:lnSpc>
                <a:defRPr/>
              </a:pPr>
              <a:r>
                <a:rPr lang="it-IT" altLang="x-none" sz="1800">
                  <a:solidFill>
                    <a:schemeClr val="bg1"/>
                  </a:solidFill>
                </a:rPr>
                <a:t>Stato 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it-IT" altLang="x-none" sz="1800">
                  <a:solidFill>
                    <a:schemeClr val="bg1"/>
                  </a:solidFill>
                </a:rPr>
                <a:t>socio-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it-IT" altLang="x-none" sz="1800">
                  <a:solidFill>
                    <a:schemeClr val="bg1"/>
                  </a:solidFill>
                </a:rPr>
                <a:t>ambientale</a:t>
              </a:r>
            </a:p>
            <a:p>
              <a:pPr algn="ctr">
                <a:lnSpc>
                  <a:spcPct val="90000"/>
                </a:lnSpc>
                <a:defRPr/>
              </a:pPr>
              <a:r>
                <a:rPr lang="it-IT" altLang="x-none" sz="1800">
                  <a:solidFill>
                    <a:schemeClr val="bg1"/>
                  </a:solidFill>
                </a:rPr>
                <a:t>critico</a:t>
              </a:r>
            </a:p>
          </p:txBody>
        </p:sp>
        <p:sp>
          <p:nvSpPr>
            <p:cNvPr id="259082" name="Text Box 10"/>
            <p:cNvSpPr txBox="1">
              <a:spLocks noChangeArrowheads="1"/>
            </p:cNvSpPr>
            <p:nvPr/>
          </p:nvSpPr>
          <p:spPr bwMode="auto">
            <a:xfrm>
              <a:off x="6743700" y="3644900"/>
              <a:ext cx="1568450" cy="6413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altLang="x-none" sz="1800" dirty="0" err="1">
                  <a:solidFill>
                    <a:schemeClr val="bg1"/>
                  </a:solidFill>
                </a:rPr>
                <a:t>Polifarmaco</a:t>
              </a:r>
              <a:r>
                <a:rPr lang="it-IT" altLang="x-none" sz="1800" dirty="0">
                  <a:solidFill>
                    <a:schemeClr val="bg1"/>
                  </a:solidFill>
                </a:rPr>
                <a:t>-</a:t>
              </a:r>
            </a:p>
            <a:p>
              <a:pPr algn="ctr">
                <a:defRPr/>
              </a:pPr>
              <a:r>
                <a:rPr lang="it-IT" altLang="x-none" sz="1800" dirty="0">
                  <a:solidFill>
                    <a:schemeClr val="bg1"/>
                  </a:solidFill>
                </a:rPr>
                <a:t>terapia</a:t>
              </a:r>
            </a:p>
          </p:txBody>
        </p:sp>
        <p:sp>
          <p:nvSpPr>
            <p:cNvPr id="259083" name="Text Box 11"/>
            <p:cNvSpPr txBox="1">
              <a:spLocks noChangeArrowheads="1"/>
            </p:cNvSpPr>
            <p:nvPr/>
          </p:nvSpPr>
          <p:spPr bwMode="auto">
            <a:xfrm>
              <a:off x="4927600" y="2924175"/>
              <a:ext cx="2117725" cy="3667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it-IT" altLang="x-none" sz="1800">
                  <a:solidFill>
                    <a:schemeClr val="bg1"/>
                  </a:solidFill>
                  <a:sym typeface="Symbol" charset="2"/>
                </a:rPr>
                <a:t>Disabilità</a:t>
              </a:r>
              <a:endParaRPr lang="it-IT" altLang="x-none" sz="1800">
                <a:solidFill>
                  <a:schemeClr val="bg1"/>
                </a:solidFill>
              </a:endParaRPr>
            </a:p>
          </p:txBody>
        </p:sp>
        <p:sp>
          <p:nvSpPr>
            <p:cNvPr id="259084" name="Oval 12"/>
            <p:cNvSpPr>
              <a:spLocks noChangeArrowheads="1"/>
            </p:cNvSpPr>
            <p:nvPr/>
          </p:nvSpPr>
          <p:spPr bwMode="auto">
            <a:xfrm>
              <a:off x="7975600" y="2762250"/>
              <a:ext cx="1066800" cy="381000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9525">
              <a:solidFill>
                <a:schemeClr val="accent5">
                  <a:lumMod val="60000"/>
                  <a:lumOff val="40000"/>
                </a:schemeClr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59085" name="Text Box 13"/>
            <p:cNvSpPr txBox="1">
              <a:spLocks noChangeArrowheads="1"/>
            </p:cNvSpPr>
            <p:nvPr/>
          </p:nvSpPr>
          <p:spPr bwMode="auto">
            <a:xfrm>
              <a:off x="8039100" y="2917825"/>
              <a:ext cx="1530350" cy="366713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7"/>
                </a:schemeClr>
              </a:outerShdw>
            </a:effec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altLang="x-none" sz="1800">
                  <a:solidFill>
                    <a:schemeClr val="bg1"/>
                  </a:solidFill>
                </a:rPr>
                <a:t>Comorbidità</a:t>
              </a:r>
            </a:p>
          </p:txBody>
        </p:sp>
        <p:sp>
          <p:nvSpPr>
            <p:cNvPr id="259090" name="Oval 18"/>
            <p:cNvSpPr>
              <a:spLocks noChangeAspect="1" noChangeArrowheads="1"/>
            </p:cNvSpPr>
            <p:nvPr/>
          </p:nvSpPr>
          <p:spPr bwMode="auto">
            <a:xfrm>
              <a:off x="6796088" y="1484313"/>
              <a:ext cx="2238375" cy="141287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59091" name="Arco 19"/>
            <p:cNvSpPr>
              <a:spLocks noChangeAspect="1"/>
            </p:cNvSpPr>
            <p:nvPr/>
          </p:nvSpPr>
          <p:spPr bwMode="auto">
            <a:xfrm flipH="1">
              <a:off x="6802438" y="1484313"/>
              <a:ext cx="1096962" cy="658812"/>
            </a:xfrm>
            <a:custGeom>
              <a:avLst/>
              <a:gdLst>
                <a:gd name="G0" fmla="+- 0 0 0"/>
                <a:gd name="G1" fmla="+- 21572 0 0"/>
                <a:gd name="G2" fmla="+- 21600 0 0"/>
                <a:gd name="T0" fmla="*/ 1102 w 21600"/>
                <a:gd name="T1" fmla="*/ 0 h 21572"/>
                <a:gd name="T2" fmla="*/ 21600 w 21600"/>
                <a:gd name="T3" fmla="*/ 21572 h 21572"/>
                <a:gd name="T4" fmla="*/ 0 w 21600"/>
                <a:gd name="T5" fmla="*/ 21572 h 2157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</a:cxnLst>
              <a:rect l="0" t="0" r="r" b="b"/>
              <a:pathLst>
                <a:path w="21600" h="21572" fill="none" extrusionOk="0">
                  <a:moveTo>
                    <a:pt x="1101" y="0"/>
                  </a:moveTo>
                  <a:cubicBezTo>
                    <a:pt x="12588" y="586"/>
                    <a:pt x="21600" y="10070"/>
                    <a:pt x="21600" y="21572"/>
                  </a:cubicBezTo>
                </a:path>
                <a:path w="21600" h="21572" stroke="0" extrusionOk="0">
                  <a:moveTo>
                    <a:pt x="1101" y="0"/>
                  </a:moveTo>
                  <a:cubicBezTo>
                    <a:pt x="12588" y="586"/>
                    <a:pt x="21600" y="10070"/>
                    <a:pt x="21600" y="21572"/>
                  </a:cubicBezTo>
                  <a:lnTo>
                    <a:pt x="0" y="21572"/>
                  </a:lnTo>
                  <a:close/>
                </a:path>
              </a:pathLst>
            </a:cu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59092" name="Text Box 20"/>
            <p:cNvSpPr txBox="1">
              <a:spLocks noChangeArrowheads="1"/>
            </p:cNvSpPr>
            <p:nvPr/>
          </p:nvSpPr>
          <p:spPr bwMode="auto">
            <a:xfrm>
              <a:off x="7427913" y="2082800"/>
              <a:ext cx="184150" cy="36671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endParaRPr lang="it-IT" altLang="x-none" sz="1800" b="0">
                <a:solidFill>
                  <a:srgbClr val="0000CC"/>
                </a:solidFill>
                <a:latin typeface="Times New Roman" charset="0"/>
              </a:endParaRPr>
            </a:p>
          </p:txBody>
        </p:sp>
        <p:sp>
          <p:nvSpPr>
            <p:cNvPr id="259093" name="Oval 21"/>
            <p:cNvSpPr>
              <a:spLocks noChangeArrowheads="1"/>
            </p:cNvSpPr>
            <p:nvPr/>
          </p:nvSpPr>
          <p:spPr bwMode="auto">
            <a:xfrm>
              <a:off x="6583363" y="2349500"/>
              <a:ext cx="1389062" cy="987425"/>
            </a:xfrm>
            <a:prstGeom prst="ellipse">
              <a:avLst/>
            </a:prstGeom>
            <a:solidFill>
              <a:schemeClr val="accent5">
                <a:lumMod val="60000"/>
                <a:lumOff val="40000"/>
              </a:schemeClr>
            </a:solidFill>
            <a:ln w="28575">
              <a:solidFill>
                <a:schemeClr val="bg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59094" name="Text Box 22"/>
            <p:cNvSpPr txBox="1">
              <a:spLocks noChangeArrowheads="1"/>
            </p:cNvSpPr>
            <p:nvPr/>
          </p:nvSpPr>
          <p:spPr bwMode="auto">
            <a:xfrm>
              <a:off x="6604000" y="2636838"/>
              <a:ext cx="1403350" cy="366712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altLang="x-none" sz="1800">
                  <a:solidFill>
                    <a:schemeClr val="bg1"/>
                  </a:solidFill>
                </a:rPr>
                <a:t>FRAGILITÀ</a:t>
              </a:r>
            </a:p>
          </p:txBody>
        </p:sp>
        <p:sp>
          <p:nvSpPr>
            <p:cNvPr id="259095" name="Text Box 23"/>
            <p:cNvSpPr txBox="1">
              <a:spLocks noChangeArrowheads="1"/>
            </p:cNvSpPr>
            <p:nvPr/>
          </p:nvSpPr>
          <p:spPr bwMode="auto">
            <a:xfrm>
              <a:off x="6977063" y="1708150"/>
              <a:ext cx="1911350" cy="641350"/>
            </a:xfrm>
            <a:prstGeom prst="rect">
              <a:avLst/>
            </a:prstGeom>
            <a:noFill/>
            <a:ln>
              <a:noFill/>
            </a:ln>
            <a:effectLst>
              <a:outerShdw blurRad="63500" dist="38099" dir="2700000" algn="ctr" rotWithShape="0">
                <a:schemeClr val="tx2">
                  <a:alpha val="74997"/>
                </a:schemeClr>
              </a:outerShdw>
            </a:effectLst>
            <a:extLst>
              <a:ext uri="{909E8E84-426E-40DD-AFC4-6F175D3DCCD1}">
                <a14:hiddenFill xmlns:a14="http://schemas.microsoft.com/office/drawing/2010/main">
                  <a:solidFill>
                    <a:schemeClr val="accent2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it-IT" altLang="x-none" sz="1800">
                  <a:solidFill>
                    <a:schemeClr val="bg1"/>
                  </a:solidFill>
                </a:rPr>
                <a:t>Invecchiamento</a:t>
              </a:r>
            </a:p>
            <a:p>
              <a:pPr algn="ctr">
                <a:defRPr/>
              </a:pPr>
              <a:r>
                <a:rPr lang="it-IT" altLang="x-none" sz="1800">
                  <a:solidFill>
                    <a:schemeClr val="bg1"/>
                  </a:solidFill>
                </a:rPr>
                <a:t>avanzato</a:t>
              </a:r>
            </a:p>
          </p:txBody>
        </p:sp>
      </p:grpSp>
      <p:sp>
        <p:nvSpPr>
          <p:cNvPr id="259096" name="Text Box 24"/>
          <p:cNvSpPr txBox="1">
            <a:spLocks noChangeArrowheads="1"/>
          </p:cNvSpPr>
          <p:nvPr/>
        </p:nvSpPr>
        <p:spPr bwMode="auto">
          <a:xfrm>
            <a:off x="-11430" y="204743"/>
            <a:ext cx="1028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>
                    <a:alpha val="50000"/>
                  </a:srgbClr>
                </a:solidFill>
              </a14:hiddenFill>
            </a:ext>
            <a:ext uri="{91240B29-F687-4F45-9708-019B960494DF}">
              <a14:hiddenLine xmlns:a14="http://schemas.microsoft.com/office/drawing/2010/main" w="8001">
                <a:solidFill>
                  <a:srgbClr val="FFFFFF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x-none" sz="2800" b="1" dirty="0">
                <a:solidFill>
                  <a:srgbClr val="002060"/>
                </a:solidFill>
              </a:rPr>
              <a:t>Scompenso a cascata durante infezione COVID-19</a:t>
            </a:r>
          </a:p>
        </p:txBody>
      </p:sp>
      <p:sp>
        <p:nvSpPr>
          <p:cNvPr id="38" name="Line 15"/>
          <p:cNvSpPr>
            <a:spLocks noChangeShapeType="1"/>
          </p:cNvSpPr>
          <p:nvPr/>
        </p:nvSpPr>
        <p:spPr bwMode="auto">
          <a:xfrm>
            <a:off x="511651" y="995959"/>
            <a:ext cx="9240838" cy="0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231761" y="6065260"/>
            <a:ext cx="690849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/>
              <a:t>(*)  </a:t>
            </a:r>
            <a:r>
              <a:rPr lang="it-IT" b="1" dirty="0"/>
              <a:t>insufficienza cardiaca, scompenso metabolico, insufficienza renale,</a:t>
            </a:r>
          </a:p>
          <a:p>
            <a:r>
              <a:rPr lang="it-IT" b="1" dirty="0"/>
              <a:t>       shock cardiogeno</a:t>
            </a:r>
          </a:p>
          <a:p>
            <a:endParaRPr lang="it-IT" dirty="0"/>
          </a:p>
        </p:txBody>
      </p:sp>
      <p:grpSp>
        <p:nvGrpSpPr>
          <p:cNvPr id="2" name="Gruppo 1"/>
          <p:cNvGrpSpPr/>
          <p:nvPr/>
        </p:nvGrpSpPr>
        <p:grpSpPr>
          <a:xfrm>
            <a:off x="713363" y="3737028"/>
            <a:ext cx="8975165" cy="2884487"/>
            <a:chOff x="713363" y="3737028"/>
            <a:chExt cx="8975165" cy="2884487"/>
          </a:xfrm>
        </p:grpSpPr>
        <p:sp>
          <p:nvSpPr>
            <p:cNvPr id="259102" name="Line 30"/>
            <p:cNvSpPr>
              <a:spLocks noChangeShapeType="1"/>
            </p:cNvSpPr>
            <p:nvPr/>
          </p:nvSpPr>
          <p:spPr bwMode="auto">
            <a:xfrm>
              <a:off x="6677416" y="5571106"/>
              <a:ext cx="0" cy="40005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it-IT" b="1">
                <a:solidFill>
                  <a:srgbClr val="002060"/>
                </a:solidFill>
              </a:endParaRPr>
            </a:p>
          </p:txBody>
        </p:sp>
        <p:sp>
          <p:nvSpPr>
            <p:cNvPr id="259103" name="Text Box 31"/>
            <p:cNvSpPr txBox="1">
              <a:spLocks noChangeArrowheads="1"/>
            </p:cNvSpPr>
            <p:nvPr/>
          </p:nvSpPr>
          <p:spPr bwMode="auto">
            <a:xfrm>
              <a:off x="3419008" y="4162661"/>
              <a:ext cx="1381126" cy="646113"/>
            </a:xfrm>
            <a:prstGeom prst="rect">
              <a:avLst/>
            </a:prstGeom>
            <a:noFill/>
            <a:ln w="4826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it-IT" altLang="x-none" sz="1800" b="1" dirty="0">
                  <a:solidFill>
                    <a:srgbClr val="002060"/>
                  </a:solidFill>
                </a:rPr>
                <a:t>Insufficienza</a:t>
              </a:r>
            </a:p>
            <a:p>
              <a:pPr algn="ctr" eaLnBrk="1" hangingPunct="1">
                <a:defRPr/>
              </a:pPr>
              <a:r>
                <a:rPr lang="it-IT" altLang="x-none" sz="1800" b="1" dirty="0">
                  <a:solidFill>
                    <a:srgbClr val="002060"/>
                  </a:solidFill>
                </a:rPr>
                <a:t>respiratoria</a:t>
              </a:r>
            </a:p>
          </p:txBody>
        </p:sp>
        <p:sp>
          <p:nvSpPr>
            <p:cNvPr id="259089" name="Text Box 17"/>
            <p:cNvSpPr txBox="1">
              <a:spLocks noChangeArrowheads="1"/>
            </p:cNvSpPr>
            <p:nvPr/>
          </p:nvSpPr>
          <p:spPr bwMode="auto">
            <a:xfrm>
              <a:off x="713363" y="3737028"/>
              <a:ext cx="1806575" cy="46166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>
                <a:spcBef>
                  <a:spcPct val="50000"/>
                </a:spcBef>
                <a:defRPr/>
              </a:pPr>
              <a:r>
                <a:rPr lang="it-IT" altLang="x-none" sz="2400" b="1" dirty="0">
                  <a:solidFill>
                    <a:srgbClr val="002060"/>
                  </a:solidFill>
                </a:rPr>
                <a:t>COVID-19</a:t>
              </a:r>
            </a:p>
          </p:txBody>
        </p:sp>
        <p:sp>
          <p:nvSpPr>
            <p:cNvPr id="259075" name="Line 3"/>
            <p:cNvSpPr>
              <a:spLocks noChangeShapeType="1"/>
            </p:cNvSpPr>
            <p:nvPr/>
          </p:nvSpPr>
          <p:spPr bwMode="auto">
            <a:xfrm>
              <a:off x="1457424" y="4548240"/>
              <a:ext cx="7761288" cy="2073275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59076" name="Line 4"/>
            <p:cNvSpPr>
              <a:spLocks noChangeShapeType="1"/>
            </p:cNvSpPr>
            <p:nvPr/>
          </p:nvSpPr>
          <p:spPr bwMode="auto">
            <a:xfrm>
              <a:off x="9194899" y="6224640"/>
              <a:ext cx="0" cy="396875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59077" name="Line 5"/>
            <p:cNvSpPr>
              <a:spLocks noChangeShapeType="1"/>
            </p:cNvSpPr>
            <p:nvPr/>
          </p:nvSpPr>
          <p:spPr bwMode="auto">
            <a:xfrm>
              <a:off x="2794099" y="4514903"/>
              <a:ext cx="0" cy="40005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59087" name="Line 15"/>
            <p:cNvSpPr>
              <a:spLocks noChangeShapeType="1"/>
            </p:cNvSpPr>
            <p:nvPr/>
          </p:nvSpPr>
          <p:spPr bwMode="auto">
            <a:xfrm>
              <a:off x="4108549" y="4862565"/>
              <a:ext cx="0" cy="40005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59088" name="Line 16"/>
            <p:cNvSpPr>
              <a:spLocks noChangeShapeType="1"/>
            </p:cNvSpPr>
            <p:nvPr/>
          </p:nvSpPr>
          <p:spPr bwMode="auto">
            <a:xfrm>
              <a:off x="1460599" y="4172003"/>
              <a:ext cx="0" cy="40005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it-IT"/>
            </a:p>
          </p:txBody>
        </p:sp>
        <p:sp>
          <p:nvSpPr>
            <p:cNvPr id="259099" name="Line 27"/>
            <p:cNvSpPr>
              <a:spLocks noChangeShapeType="1"/>
            </p:cNvSpPr>
            <p:nvPr/>
          </p:nvSpPr>
          <p:spPr bwMode="auto">
            <a:xfrm>
              <a:off x="5407127" y="5242035"/>
              <a:ext cx="0" cy="398463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it-IT" b="1">
                <a:solidFill>
                  <a:srgbClr val="002060"/>
                </a:solidFill>
              </a:endParaRPr>
            </a:p>
          </p:txBody>
        </p:sp>
        <p:sp>
          <p:nvSpPr>
            <p:cNvPr id="259100" name="Text Box 28"/>
            <p:cNvSpPr txBox="1">
              <a:spLocks noChangeArrowheads="1"/>
            </p:cNvSpPr>
            <p:nvPr/>
          </p:nvSpPr>
          <p:spPr bwMode="auto">
            <a:xfrm>
              <a:off x="2215216" y="4095299"/>
              <a:ext cx="1166813" cy="369888"/>
            </a:xfrm>
            <a:prstGeom prst="rect">
              <a:avLst/>
            </a:prstGeom>
            <a:noFill/>
            <a:ln w="4826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it-IT" altLang="x-none" sz="1800" b="1">
                  <a:solidFill>
                    <a:srgbClr val="002060"/>
                  </a:solidFill>
                </a:rPr>
                <a:t>Polmonite</a:t>
              </a:r>
            </a:p>
          </p:txBody>
        </p:sp>
        <p:sp>
          <p:nvSpPr>
            <p:cNvPr id="259104" name="Text Box 32"/>
            <p:cNvSpPr txBox="1">
              <a:spLocks noChangeArrowheads="1"/>
            </p:cNvSpPr>
            <p:nvPr/>
          </p:nvSpPr>
          <p:spPr bwMode="auto">
            <a:xfrm>
              <a:off x="8701270" y="5771131"/>
              <a:ext cx="987258" cy="461665"/>
            </a:xfrm>
            <a:prstGeom prst="rect">
              <a:avLst/>
            </a:prstGeom>
            <a:noFill/>
            <a:ln w="4826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1" hangingPunct="1">
                <a:defRPr/>
              </a:pPr>
              <a:r>
                <a:rPr lang="it-IT" altLang="x-none" sz="2400" b="1" dirty="0">
                  <a:solidFill>
                    <a:srgbClr val="FF0000"/>
                  </a:solidFill>
                </a:rPr>
                <a:t>Morte</a:t>
              </a:r>
            </a:p>
          </p:txBody>
        </p:sp>
        <p:sp>
          <p:nvSpPr>
            <p:cNvPr id="259107" name="Line 35"/>
            <p:cNvSpPr>
              <a:spLocks noChangeShapeType="1"/>
            </p:cNvSpPr>
            <p:nvPr/>
          </p:nvSpPr>
          <p:spPr bwMode="auto">
            <a:xfrm>
              <a:off x="7982062" y="5878571"/>
              <a:ext cx="0" cy="400050"/>
            </a:xfrm>
            <a:prstGeom prst="line">
              <a:avLst/>
            </a:prstGeom>
            <a:noFill/>
            <a:ln w="38100">
              <a:solidFill>
                <a:srgbClr val="00206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pPr algn="ctr">
                <a:defRPr/>
              </a:pPr>
              <a:endParaRPr lang="it-IT" b="1">
                <a:solidFill>
                  <a:srgbClr val="002060"/>
                </a:solidFill>
              </a:endParaRPr>
            </a:p>
          </p:txBody>
        </p:sp>
        <p:sp>
          <p:nvSpPr>
            <p:cNvPr id="259108" name="Text Box 36"/>
            <p:cNvSpPr txBox="1">
              <a:spLocks noChangeArrowheads="1"/>
            </p:cNvSpPr>
            <p:nvPr/>
          </p:nvSpPr>
          <p:spPr bwMode="auto">
            <a:xfrm>
              <a:off x="7137877" y="5272121"/>
              <a:ext cx="1771653" cy="646113"/>
            </a:xfrm>
            <a:prstGeom prst="rect">
              <a:avLst/>
            </a:prstGeom>
            <a:noFill/>
            <a:ln w="4826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it-IT" altLang="x-none" sz="1800" b="1" dirty="0">
                  <a:solidFill>
                    <a:srgbClr val="002060"/>
                  </a:solidFill>
                </a:rPr>
                <a:t>Insufficienza</a:t>
              </a:r>
            </a:p>
            <a:p>
              <a:pPr algn="ctr" eaLnBrk="1" hangingPunct="1">
                <a:defRPr/>
              </a:pPr>
              <a:r>
                <a:rPr lang="it-IT" altLang="x-none" b="1" dirty="0">
                  <a:solidFill>
                    <a:srgbClr val="002060"/>
                  </a:solidFill>
                </a:rPr>
                <a:t>di altri organi (*)</a:t>
              </a:r>
              <a:endParaRPr lang="it-IT" altLang="x-none" sz="1800" b="1" dirty="0">
                <a:solidFill>
                  <a:srgbClr val="002060"/>
                </a:solidFill>
              </a:endParaRPr>
            </a:p>
          </p:txBody>
        </p:sp>
        <p:sp>
          <p:nvSpPr>
            <p:cNvPr id="40" name="Text Box 31"/>
            <p:cNvSpPr txBox="1">
              <a:spLocks noChangeArrowheads="1"/>
            </p:cNvSpPr>
            <p:nvPr/>
          </p:nvSpPr>
          <p:spPr bwMode="auto">
            <a:xfrm>
              <a:off x="5870334" y="4892624"/>
              <a:ext cx="1596143" cy="646331"/>
            </a:xfrm>
            <a:prstGeom prst="rect">
              <a:avLst/>
            </a:prstGeom>
            <a:noFill/>
            <a:ln w="4826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it-IT" altLang="x-none" b="1" dirty="0">
                  <a:solidFill>
                    <a:srgbClr val="002060"/>
                  </a:solidFill>
                </a:rPr>
                <a:t>Trombosi </a:t>
              </a:r>
            </a:p>
            <a:p>
              <a:pPr algn="ctr" eaLnBrk="1" hangingPunct="1">
                <a:defRPr/>
              </a:pPr>
              <a:r>
                <a:rPr lang="it-IT" altLang="x-none" b="1" dirty="0">
                  <a:solidFill>
                    <a:srgbClr val="002060"/>
                  </a:solidFill>
                </a:rPr>
                <a:t>intra-vascolare</a:t>
              </a:r>
              <a:endParaRPr lang="it-IT" altLang="x-none" sz="1800" b="1" dirty="0">
                <a:solidFill>
                  <a:srgbClr val="002060"/>
                </a:solidFill>
              </a:endParaRPr>
            </a:p>
          </p:txBody>
        </p:sp>
        <p:sp>
          <p:nvSpPr>
            <p:cNvPr id="39" name="Text Box 31"/>
            <p:cNvSpPr txBox="1">
              <a:spLocks noChangeArrowheads="1"/>
            </p:cNvSpPr>
            <p:nvPr/>
          </p:nvSpPr>
          <p:spPr bwMode="auto">
            <a:xfrm>
              <a:off x="4627981" y="4585534"/>
              <a:ext cx="1610185" cy="646331"/>
            </a:xfrm>
            <a:prstGeom prst="rect">
              <a:avLst/>
            </a:prstGeom>
            <a:noFill/>
            <a:ln w="4826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0000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algn="ctr" eaLnBrk="1" hangingPunct="1">
                <a:defRPr/>
              </a:pPr>
              <a:r>
                <a:rPr lang="it-IT" altLang="x-none" sz="1800" b="1" dirty="0">
                  <a:solidFill>
                    <a:srgbClr val="002060"/>
                  </a:solidFill>
                </a:rPr>
                <a:t>Infiammazione</a:t>
              </a:r>
            </a:p>
            <a:p>
              <a:pPr algn="ctr" eaLnBrk="1" hangingPunct="1">
                <a:defRPr/>
              </a:pPr>
              <a:r>
                <a:rPr lang="it-IT" altLang="x-none" b="1" dirty="0">
                  <a:solidFill>
                    <a:srgbClr val="002060"/>
                  </a:solidFill>
                </a:rPr>
                <a:t>sistemica</a:t>
              </a:r>
              <a:endParaRPr lang="it-IT" altLang="x-none" sz="1800" b="1" dirty="0">
                <a:solidFill>
                  <a:srgbClr val="002060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58262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0106" name="Text Box 10"/>
          <p:cNvSpPr txBox="1">
            <a:spLocks noChangeArrowheads="1"/>
          </p:cNvSpPr>
          <p:nvPr/>
        </p:nvSpPr>
        <p:spPr bwMode="auto">
          <a:xfrm>
            <a:off x="0" y="112959"/>
            <a:ext cx="10287000" cy="5232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it-IT" altLang="x-none" sz="2800" b="1" dirty="0">
                <a:solidFill>
                  <a:srgbClr val="002060"/>
                </a:solidFill>
              </a:rPr>
              <a:t>Medicina Interna </a:t>
            </a:r>
            <a:r>
              <a:rPr lang="mr-IN" altLang="x-none" sz="2800" b="1" dirty="0">
                <a:solidFill>
                  <a:srgbClr val="002060"/>
                </a:solidFill>
              </a:rPr>
              <a:t>–</a:t>
            </a:r>
            <a:r>
              <a:rPr lang="it-IT" altLang="x-none" sz="2800" b="1" dirty="0">
                <a:solidFill>
                  <a:srgbClr val="002060"/>
                </a:solidFill>
              </a:rPr>
              <a:t> Geriatria </a:t>
            </a:r>
            <a:r>
              <a:rPr lang="mr-IN" altLang="x-none" sz="2800" b="1" dirty="0">
                <a:solidFill>
                  <a:srgbClr val="002060"/>
                </a:solidFill>
              </a:rPr>
              <a:t>–</a:t>
            </a:r>
            <a:r>
              <a:rPr lang="it-IT" altLang="x-none" sz="2800" b="1" dirty="0">
                <a:solidFill>
                  <a:srgbClr val="002060"/>
                </a:solidFill>
              </a:rPr>
              <a:t> Medicina Specialistica</a:t>
            </a:r>
            <a:endParaRPr lang="en-US" altLang="x-none" sz="2800" b="1" dirty="0">
              <a:solidFill>
                <a:srgbClr val="002060"/>
              </a:solidFill>
            </a:endParaRPr>
          </a:p>
        </p:txBody>
      </p:sp>
      <p:grpSp>
        <p:nvGrpSpPr>
          <p:cNvPr id="2" name="Gruppo 1"/>
          <p:cNvGrpSpPr/>
          <p:nvPr/>
        </p:nvGrpSpPr>
        <p:grpSpPr>
          <a:xfrm>
            <a:off x="2398932" y="1676865"/>
            <a:ext cx="5489136" cy="5140928"/>
            <a:chOff x="2160361" y="977801"/>
            <a:chExt cx="5731697" cy="5654681"/>
          </a:xfrm>
        </p:grpSpPr>
        <p:sp>
          <p:nvSpPr>
            <p:cNvPr id="260098" name="Oval 2"/>
            <p:cNvSpPr>
              <a:spLocks noChangeArrowheads="1"/>
            </p:cNvSpPr>
            <p:nvPr/>
          </p:nvSpPr>
          <p:spPr bwMode="auto">
            <a:xfrm>
              <a:off x="3937992" y="977801"/>
              <a:ext cx="2362795" cy="3648670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800">
                <a:solidFill>
                  <a:srgbClr val="002060"/>
                </a:solidFill>
              </a:endParaRPr>
            </a:p>
          </p:txBody>
        </p:sp>
        <p:sp>
          <p:nvSpPr>
            <p:cNvPr id="260099" name="Oval 3"/>
            <p:cNvSpPr>
              <a:spLocks noChangeArrowheads="1"/>
            </p:cNvSpPr>
            <p:nvPr/>
          </p:nvSpPr>
          <p:spPr bwMode="auto">
            <a:xfrm rot="2818121">
              <a:off x="3024167" y="2598336"/>
              <a:ext cx="2362795" cy="3648670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800">
                <a:solidFill>
                  <a:srgbClr val="002060"/>
                </a:solidFill>
              </a:endParaRPr>
            </a:p>
          </p:txBody>
        </p:sp>
        <p:sp>
          <p:nvSpPr>
            <p:cNvPr id="260100" name="Oval 4"/>
            <p:cNvSpPr>
              <a:spLocks noChangeArrowheads="1"/>
            </p:cNvSpPr>
            <p:nvPr/>
          </p:nvSpPr>
          <p:spPr bwMode="auto">
            <a:xfrm rot="-2899979">
              <a:off x="4886325" y="2526209"/>
              <a:ext cx="2362795" cy="3648670"/>
            </a:xfrm>
            <a:prstGeom prst="ellipse">
              <a:avLst/>
            </a:prstGeom>
            <a:noFill/>
            <a:ln w="19050">
              <a:solidFill>
                <a:schemeClr val="accent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it-IT" sz="2800">
                <a:solidFill>
                  <a:srgbClr val="002060"/>
                </a:solidFill>
              </a:endParaRPr>
            </a:p>
          </p:txBody>
        </p:sp>
        <p:sp>
          <p:nvSpPr>
            <p:cNvPr id="260101" name="Oval 5"/>
            <p:cNvSpPr>
              <a:spLocks noChangeArrowheads="1"/>
            </p:cNvSpPr>
            <p:nvPr/>
          </p:nvSpPr>
          <p:spPr bwMode="auto">
            <a:xfrm>
              <a:off x="4239370" y="3007967"/>
              <a:ext cx="1752005" cy="1510903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  <a:ln w="9525">
              <a:solidFill>
                <a:schemeClr val="accent1"/>
              </a:solidFill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 algn="ctr" eaLnBrk="0" hangingPunct="0"/>
              <a:endParaRPr lang="x-none" altLang="x-none" sz="2800" dirty="0">
                <a:solidFill>
                  <a:srgbClr val="002060"/>
                </a:solidFill>
              </a:endParaRPr>
            </a:p>
          </p:txBody>
        </p:sp>
        <p:sp>
          <p:nvSpPr>
            <p:cNvPr id="260103" name="Rectangle 7"/>
            <p:cNvSpPr>
              <a:spLocks noChangeArrowheads="1"/>
            </p:cNvSpPr>
            <p:nvPr/>
          </p:nvSpPr>
          <p:spPr bwMode="auto">
            <a:xfrm>
              <a:off x="4134893" y="3383316"/>
              <a:ext cx="1856482" cy="10494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/>
              <a:r>
                <a:rPr lang="it-IT" altLang="x-none" sz="2800" b="1" dirty="0">
                  <a:solidFill>
                    <a:srgbClr val="002060"/>
                  </a:solidFill>
                  <a:latin typeface="Arial" charset="0"/>
                </a:rPr>
                <a:t>Paziente</a:t>
              </a:r>
            </a:p>
            <a:p>
              <a:pPr algn="ctr" eaLnBrk="0" hangingPunct="0"/>
              <a:r>
                <a:rPr lang="it-IT" altLang="x-none" sz="2800" b="1" dirty="0">
                  <a:solidFill>
                    <a:srgbClr val="002060"/>
                  </a:solidFill>
                  <a:latin typeface="Arial" charset="0"/>
                </a:rPr>
                <a:t>Anziano</a:t>
              </a:r>
            </a:p>
          </p:txBody>
        </p:sp>
        <p:sp>
          <p:nvSpPr>
            <p:cNvPr id="260102" name="Text Box 6"/>
            <p:cNvSpPr txBox="1">
              <a:spLocks noChangeArrowheads="1"/>
            </p:cNvSpPr>
            <p:nvPr/>
          </p:nvSpPr>
          <p:spPr bwMode="auto">
            <a:xfrm>
              <a:off x="4205564" y="1792943"/>
              <a:ext cx="1900343" cy="44009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altLang="x-none" sz="2000" b="1" dirty="0" err="1">
                  <a:solidFill>
                    <a:srgbClr val="002060"/>
                  </a:solidFill>
                </a:rPr>
                <a:t>Monopatologia</a:t>
              </a:r>
              <a:endParaRPr lang="it-IT" altLang="x-none" sz="2000" b="1" dirty="0">
                <a:solidFill>
                  <a:srgbClr val="002060"/>
                </a:solidFill>
              </a:endParaRPr>
            </a:p>
          </p:txBody>
        </p:sp>
        <p:sp>
          <p:nvSpPr>
            <p:cNvPr id="260105" name="Text Box 9"/>
            <p:cNvSpPr txBox="1">
              <a:spLocks noChangeArrowheads="1"/>
            </p:cNvSpPr>
            <p:nvPr/>
          </p:nvSpPr>
          <p:spPr bwMode="auto">
            <a:xfrm>
              <a:off x="2962586" y="4682961"/>
              <a:ext cx="1497684" cy="44009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/>
            <a:p>
              <a:pPr eaLnBrk="0" hangingPunct="0"/>
              <a:r>
                <a:rPr lang="it-IT" altLang="x-none" sz="2000" b="1" dirty="0" err="1">
                  <a:solidFill>
                    <a:srgbClr val="002060"/>
                  </a:solidFill>
                </a:rPr>
                <a:t>Comorbilità</a:t>
              </a:r>
              <a:endParaRPr lang="it-IT" altLang="x-none" sz="2000" b="1" dirty="0">
                <a:solidFill>
                  <a:srgbClr val="002060"/>
                </a:solidFill>
              </a:endParaRPr>
            </a:p>
          </p:txBody>
        </p:sp>
        <p:sp>
          <p:nvSpPr>
            <p:cNvPr id="260107" name="Text Box 11"/>
            <p:cNvSpPr txBox="1">
              <a:spLocks noChangeArrowheads="1"/>
            </p:cNvSpPr>
            <p:nvPr/>
          </p:nvSpPr>
          <p:spPr bwMode="auto">
            <a:xfrm>
              <a:off x="2160361" y="6124681"/>
              <a:ext cx="2786062" cy="507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altLang="x-none" sz="2400" dirty="0">
                  <a:solidFill>
                    <a:srgbClr val="002060"/>
                  </a:solidFill>
                </a:rPr>
                <a:t>Medicina Interna</a:t>
              </a:r>
              <a:endParaRPr lang="en-US" altLang="x-none" sz="2400" dirty="0">
                <a:solidFill>
                  <a:srgbClr val="002060"/>
                </a:solidFill>
              </a:endParaRPr>
            </a:p>
          </p:txBody>
        </p:sp>
        <p:sp>
          <p:nvSpPr>
            <p:cNvPr id="260104" name="Text Box 8"/>
            <p:cNvSpPr txBox="1">
              <a:spLocks noChangeArrowheads="1"/>
            </p:cNvSpPr>
            <p:nvPr/>
          </p:nvSpPr>
          <p:spPr bwMode="auto">
            <a:xfrm>
              <a:off x="5701231" y="4484397"/>
              <a:ext cx="1747986" cy="11171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 algn="ctr" eaLnBrk="0" hangingPunct="0">
                <a:spcBef>
                  <a:spcPct val="50000"/>
                </a:spcBef>
              </a:pPr>
              <a:r>
                <a:rPr lang="it-IT" altLang="x-none" sz="2000" b="1" dirty="0" err="1">
                  <a:solidFill>
                    <a:srgbClr val="002060"/>
                  </a:solidFill>
                </a:rPr>
                <a:t>Comorbilità</a:t>
              </a:r>
              <a:r>
                <a:rPr lang="it-IT" altLang="x-none" sz="2000" b="1" dirty="0">
                  <a:solidFill>
                    <a:srgbClr val="002060"/>
                  </a:solidFill>
                </a:rPr>
                <a:t> Disabilità Fragilità</a:t>
              </a:r>
            </a:p>
          </p:txBody>
        </p:sp>
        <p:sp>
          <p:nvSpPr>
            <p:cNvPr id="260108" name="Text Box 12"/>
            <p:cNvSpPr txBox="1">
              <a:spLocks noChangeArrowheads="1"/>
            </p:cNvSpPr>
            <p:nvPr/>
          </p:nvSpPr>
          <p:spPr bwMode="auto">
            <a:xfrm>
              <a:off x="5991375" y="6124679"/>
              <a:ext cx="1607893" cy="5078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eaLnBrk="0" hangingPunct="0">
                <a:spcBef>
                  <a:spcPct val="50000"/>
                </a:spcBef>
              </a:pPr>
              <a:r>
                <a:rPr lang="it-IT" altLang="x-none" sz="2400" dirty="0">
                  <a:solidFill>
                    <a:srgbClr val="002060"/>
                  </a:solidFill>
                </a:rPr>
                <a:t>Geriatria</a:t>
              </a:r>
              <a:endParaRPr lang="en-US" altLang="x-none" sz="2400" dirty="0">
                <a:solidFill>
                  <a:srgbClr val="002060"/>
                </a:solidFill>
              </a:endParaRPr>
            </a:p>
          </p:txBody>
        </p:sp>
      </p:grpSp>
      <p:sp>
        <p:nvSpPr>
          <p:cNvPr id="13" name="Line 7"/>
          <p:cNvSpPr>
            <a:spLocks noChangeShapeType="1"/>
          </p:cNvSpPr>
          <p:nvPr/>
        </p:nvSpPr>
        <p:spPr bwMode="auto">
          <a:xfrm>
            <a:off x="540979" y="815345"/>
            <a:ext cx="9275763" cy="22225"/>
          </a:xfrm>
          <a:prstGeom prst="line">
            <a:avLst/>
          </a:prstGeom>
          <a:noFill/>
          <a:ln w="5715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3" name="CasellaDiTesto 2"/>
          <p:cNvSpPr txBox="1"/>
          <p:nvPr/>
        </p:nvSpPr>
        <p:spPr>
          <a:xfrm>
            <a:off x="3654582" y="869887"/>
            <a:ext cx="30485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/>
              <a:t>Medicina </a:t>
            </a:r>
            <a:r>
              <a:rPr lang="it-IT" sz="2400"/>
              <a:t>Specialistica d’organo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8329262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69" name="Text Box 18"/>
          <p:cNvSpPr txBox="1">
            <a:spLocks noChangeArrowheads="1"/>
          </p:cNvSpPr>
          <p:nvPr/>
        </p:nvSpPr>
        <p:spPr bwMode="auto">
          <a:xfrm>
            <a:off x="3625520" y="1835230"/>
            <a:ext cx="3952235" cy="43458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indent="361950" eaLnBrk="1" hangingPunct="1">
              <a:spcBef>
                <a:spcPct val="0"/>
              </a:spcBef>
              <a:buFontTx/>
              <a:buNone/>
            </a:pPr>
            <a:r>
              <a:rPr lang="it-IT" altLang="it-IT" sz="2400" b="1" i="1" dirty="0">
                <a:solidFill>
                  <a:srgbClr val="002060"/>
                </a:solidFill>
                <a:latin typeface="+mn-lt"/>
                <a:ea typeface="Calibri" charset="0"/>
                <a:cs typeface="Calibri" charset="0"/>
              </a:rPr>
              <a:t>Cronicità</a:t>
            </a:r>
          </a:p>
          <a:p>
            <a:pPr indent="361950" eaLnBrk="1" hangingPunct="1">
              <a:spcBef>
                <a:spcPct val="0"/>
              </a:spcBef>
              <a:buFontTx/>
              <a:buNone/>
            </a:pPr>
            <a:r>
              <a:rPr lang="it-IT" altLang="it-IT" sz="2400" b="1" i="1" dirty="0" err="1">
                <a:solidFill>
                  <a:srgbClr val="002060"/>
                </a:solidFill>
                <a:latin typeface="+mn-lt"/>
                <a:ea typeface="Calibri" charset="0"/>
                <a:cs typeface="Calibri" charset="0"/>
              </a:rPr>
              <a:t>Comorbilità</a:t>
            </a:r>
            <a:endParaRPr lang="it-IT" altLang="it-IT" sz="2400" b="1" i="1" dirty="0">
              <a:solidFill>
                <a:srgbClr val="002060"/>
              </a:solidFill>
              <a:latin typeface="+mn-lt"/>
              <a:ea typeface="Calibri" charset="0"/>
              <a:cs typeface="Calibri" charset="0"/>
            </a:endParaRPr>
          </a:p>
          <a:p>
            <a:pPr indent="361950" eaLnBrk="1" hangingPunct="1">
              <a:spcBef>
                <a:spcPct val="0"/>
              </a:spcBef>
              <a:buFontTx/>
              <a:buNone/>
            </a:pPr>
            <a:r>
              <a:rPr lang="it-IT" altLang="it-IT" sz="2400" b="1" i="1" dirty="0">
                <a:solidFill>
                  <a:srgbClr val="002060"/>
                </a:solidFill>
                <a:latin typeface="+mn-lt"/>
                <a:ea typeface="Calibri" charset="0"/>
                <a:cs typeface="Calibri" charset="0"/>
              </a:rPr>
              <a:t>Scompensi a cascata </a:t>
            </a:r>
          </a:p>
          <a:p>
            <a:pPr indent="361950" eaLnBrk="1" hangingPunct="1">
              <a:spcBef>
                <a:spcPct val="0"/>
              </a:spcBef>
              <a:buFontTx/>
              <a:buNone/>
            </a:pPr>
            <a:r>
              <a:rPr lang="it-IT" altLang="it-IT" sz="2400" b="1" i="1" dirty="0">
                <a:solidFill>
                  <a:srgbClr val="002060"/>
                </a:solidFill>
                <a:latin typeface="+mn-lt"/>
                <a:ea typeface="Calibri" charset="0"/>
                <a:cs typeface="Calibri" charset="0"/>
              </a:rPr>
              <a:t>Disabilità</a:t>
            </a:r>
            <a:endParaRPr lang="it-IT" altLang="it-IT" sz="2400" b="1" dirty="0">
              <a:solidFill>
                <a:srgbClr val="002060"/>
              </a:solidFill>
              <a:latin typeface="+mn-lt"/>
              <a:ea typeface="Calibri" charset="0"/>
              <a:cs typeface="Calibri" charset="0"/>
            </a:endParaRPr>
          </a:p>
          <a:p>
            <a:pPr marL="577850" eaLnBrk="1" hangingPunct="1">
              <a:spcBef>
                <a:spcPct val="0"/>
              </a:spcBef>
              <a:buFont typeface="Wingdings" charset="2"/>
              <a:buChar char="§"/>
            </a:pPr>
            <a:r>
              <a:rPr lang="it-IT" altLang="it-IT" sz="2200" b="1" dirty="0">
                <a:solidFill>
                  <a:srgbClr val="002060"/>
                </a:solidFill>
                <a:latin typeface="+mn-lt"/>
                <a:ea typeface="Calibri" charset="0"/>
                <a:cs typeface="Calibri" charset="0"/>
              </a:rPr>
              <a:t>   </a:t>
            </a:r>
            <a:r>
              <a:rPr lang="it-IT" altLang="it-IT" sz="2200" dirty="0">
                <a:solidFill>
                  <a:srgbClr val="002060"/>
                </a:solidFill>
                <a:latin typeface="+mn-lt"/>
                <a:ea typeface="Calibri" charset="0"/>
                <a:cs typeface="Calibri" charset="0"/>
              </a:rPr>
              <a:t>VMD</a:t>
            </a:r>
          </a:p>
          <a:p>
            <a:pPr marL="577850" eaLnBrk="1" hangingPunct="1">
              <a:spcBef>
                <a:spcPct val="0"/>
              </a:spcBef>
              <a:buFont typeface="Wingdings" charset="2"/>
              <a:buChar char="§"/>
            </a:pPr>
            <a:r>
              <a:rPr lang="it-IT" altLang="it-IT" sz="2200" dirty="0">
                <a:solidFill>
                  <a:srgbClr val="002060"/>
                </a:solidFill>
                <a:latin typeface="+mn-lt"/>
                <a:ea typeface="Calibri" charset="0"/>
                <a:cs typeface="Calibri" charset="0"/>
              </a:rPr>
              <a:t>   Programma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002060"/>
                </a:solidFill>
                <a:latin typeface="+mn-lt"/>
                <a:ea typeface="Calibri" charset="0"/>
                <a:cs typeface="Calibri" charset="0"/>
              </a:rPr>
              <a:t>              terapeutico-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002060"/>
                </a:solidFill>
                <a:latin typeface="+mn-lt"/>
                <a:ea typeface="Calibri" charset="0"/>
                <a:cs typeface="Calibri" charset="0"/>
              </a:rPr>
              <a:t>              riabilitativo</a:t>
            </a:r>
          </a:p>
          <a:p>
            <a:pPr marL="577850">
              <a:spcBef>
                <a:spcPct val="0"/>
              </a:spcBef>
              <a:buFont typeface="Wingdings" charset="2"/>
              <a:buChar char="§"/>
            </a:pPr>
            <a:r>
              <a:rPr lang="it-IT" altLang="it-IT" sz="2200" dirty="0">
                <a:solidFill>
                  <a:srgbClr val="002060"/>
                </a:solidFill>
                <a:latin typeface="+mn-lt"/>
                <a:ea typeface="Calibri" charset="0"/>
                <a:cs typeface="Calibri" charset="0"/>
              </a:rPr>
              <a:t>   Recupero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002060"/>
                </a:solidFill>
                <a:latin typeface="+mn-lt"/>
                <a:ea typeface="Calibri" charset="0"/>
                <a:cs typeface="Calibri" charset="0"/>
              </a:rPr>
              <a:t>              funzionale</a:t>
            </a:r>
          </a:p>
          <a:p>
            <a:pPr marL="577850" eaLnBrk="1" hangingPunct="1">
              <a:spcBef>
                <a:spcPct val="0"/>
              </a:spcBef>
              <a:buFont typeface="Wingdings" charset="2"/>
              <a:buChar char="§"/>
            </a:pPr>
            <a:r>
              <a:rPr lang="it-IT" altLang="it-IT" sz="2200" dirty="0">
                <a:solidFill>
                  <a:srgbClr val="002060"/>
                </a:solidFill>
                <a:latin typeface="+mn-lt"/>
                <a:ea typeface="Calibri" charset="0"/>
                <a:cs typeface="Calibri" charset="0"/>
              </a:rPr>
              <a:t>   Qualità e durata 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r>
              <a:rPr lang="it-IT" altLang="it-IT" sz="2200" dirty="0">
                <a:solidFill>
                  <a:srgbClr val="002060"/>
                </a:solidFill>
                <a:latin typeface="+mn-lt"/>
                <a:ea typeface="Calibri" charset="0"/>
                <a:cs typeface="Calibri" charset="0"/>
              </a:rPr>
              <a:t>              della vita</a:t>
            </a: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it-IT" altLang="it-IT" sz="2200" b="1" dirty="0">
              <a:solidFill>
                <a:srgbClr val="002060"/>
              </a:solidFill>
              <a:latin typeface="+mn-lt"/>
              <a:ea typeface="Calibri" charset="0"/>
              <a:cs typeface="Calibri" charset="0"/>
            </a:endParaRPr>
          </a:p>
          <a:p>
            <a:pPr eaLnBrk="1" hangingPunct="1">
              <a:lnSpc>
                <a:spcPct val="70000"/>
              </a:lnSpc>
              <a:spcBef>
                <a:spcPct val="0"/>
              </a:spcBef>
              <a:buFontTx/>
              <a:buNone/>
            </a:pPr>
            <a:endParaRPr lang="it-IT" altLang="it-IT" sz="2200" b="1" dirty="0">
              <a:solidFill>
                <a:srgbClr val="002060"/>
              </a:solidFill>
              <a:latin typeface="+mn-lt"/>
              <a:ea typeface="Calibri" charset="0"/>
              <a:cs typeface="Calibri" charset="0"/>
            </a:endParaRPr>
          </a:p>
        </p:txBody>
      </p:sp>
      <p:grpSp>
        <p:nvGrpSpPr>
          <p:cNvPr id="4" name="Gruppo 3"/>
          <p:cNvGrpSpPr/>
          <p:nvPr/>
        </p:nvGrpSpPr>
        <p:grpSpPr>
          <a:xfrm>
            <a:off x="7201248" y="1335226"/>
            <a:ext cx="3400495" cy="1600438"/>
            <a:chOff x="7201248" y="1335226"/>
            <a:chExt cx="3400495" cy="1600438"/>
          </a:xfrm>
        </p:grpSpPr>
        <p:sp>
          <p:nvSpPr>
            <p:cNvPr id="45067" name="Text Box 15"/>
            <p:cNvSpPr txBox="1">
              <a:spLocks noChangeArrowheads="1"/>
            </p:cNvSpPr>
            <p:nvPr/>
          </p:nvSpPr>
          <p:spPr bwMode="auto">
            <a:xfrm>
              <a:off x="7201248" y="1335226"/>
              <a:ext cx="3400495" cy="16004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b="1" dirty="0">
                  <a:solidFill>
                    <a:srgbClr val="002060"/>
                  </a:solidFill>
                  <a:latin typeface="+mn-lt"/>
                </a:rPr>
                <a:t>Caos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1800" b="1" dirty="0">
                  <a:solidFill>
                    <a:srgbClr val="002060"/>
                  </a:solidFill>
                  <a:latin typeface="+mn-lt"/>
                </a:rPr>
                <a:t>       </a:t>
              </a:r>
              <a:r>
                <a:rPr lang="it-IT" altLang="it-IT" sz="2200" dirty="0">
                  <a:solidFill>
                    <a:srgbClr val="002060"/>
                  </a:solidFill>
                  <a:latin typeface="+mn-lt"/>
                </a:rPr>
                <a:t>persona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200" dirty="0">
                  <a:solidFill>
                    <a:srgbClr val="002060"/>
                  </a:solidFill>
                  <a:latin typeface="+mn-lt"/>
                </a:rPr>
                <a:t>      assistenza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200" dirty="0">
                  <a:solidFill>
                    <a:srgbClr val="002060"/>
                  </a:solidFill>
                  <a:latin typeface="+mn-lt"/>
                </a:rPr>
                <a:t>      dignità</a:t>
              </a:r>
            </a:p>
          </p:txBody>
        </p:sp>
        <p:sp>
          <p:nvSpPr>
            <p:cNvPr id="45068" name="Line 16"/>
            <p:cNvSpPr>
              <a:spLocks noChangeShapeType="1"/>
            </p:cNvSpPr>
            <p:nvPr/>
          </p:nvSpPr>
          <p:spPr bwMode="auto">
            <a:xfrm flipH="1">
              <a:off x="7440963" y="1982823"/>
              <a:ext cx="0" cy="806796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2060"/>
                </a:solidFill>
              </a:endParaRPr>
            </a:p>
          </p:txBody>
        </p:sp>
      </p:grpSp>
      <p:sp>
        <p:nvSpPr>
          <p:cNvPr id="45061" name="Line 6"/>
          <p:cNvSpPr>
            <a:spLocks noChangeShapeType="1"/>
          </p:cNvSpPr>
          <p:nvPr/>
        </p:nvSpPr>
        <p:spPr bwMode="auto">
          <a:xfrm>
            <a:off x="1329865" y="1318553"/>
            <a:ext cx="7813803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grpSp>
        <p:nvGrpSpPr>
          <p:cNvPr id="5" name="Gruppo 4"/>
          <p:cNvGrpSpPr/>
          <p:nvPr/>
        </p:nvGrpSpPr>
        <p:grpSpPr>
          <a:xfrm>
            <a:off x="1154950" y="3874377"/>
            <a:ext cx="2035622" cy="1969770"/>
            <a:chOff x="1154950" y="4173268"/>
            <a:chExt cx="2035622" cy="1969770"/>
          </a:xfrm>
        </p:grpSpPr>
        <p:sp>
          <p:nvSpPr>
            <p:cNvPr id="45064" name="Text Box 12"/>
            <p:cNvSpPr txBox="1">
              <a:spLocks noChangeArrowheads="1"/>
            </p:cNvSpPr>
            <p:nvPr/>
          </p:nvSpPr>
          <p:spPr bwMode="auto">
            <a:xfrm>
              <a:off x="1154950" y="4173268"/>
              <a:ext cx="2035622" cy="196977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800" b="1" dirty="0">
                  <a:solidFill>
                    <a:srgbClr val="002060"/>
                  </a:solidFill>
                  <a:latin typeface="+mn-lt"/>
                </a:rPr>
                <a:t> </a:t>
              </a:r>
              <a:r>
                <a:rPr lang="it-IT" altLang="it-IT" b="1" dirty="0">
                  <a:solidFill>
                    <a:srgbClr val="002060"/>
                  </a:solidFill>
                  <a:latin typeface="+mn-lt"/>
                </a:rPr>
                <a:t>Semplicità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400" b="1" dirty="0">
                  <a:solidFill>
                    <a:srgbClr val="002060"/>
                  </a:solidFill>
                  <a:latin typeface="+mn-lt"/>
                </a:rPr>
                <a:t>       </a:t>
              </a:r>
              <a:r>
                <a:rPr lang="it-IT" altLang="it-IT" sz="2200" dirty="0">
                  <a:solidFill>
                    <a:srgbClr val="002060"/>
                  </a:solidFill>
                  <a:latin typeface="+mn-lt"/>
                </a:rPr>
                <a:t>malattia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200" dirty="0">
                  <a:solidFill>
                    <a:srgbClr val="002060"/>
                  </a:solidFill>
                  <a:latin typeface="+mn-lt"/>
                </a:rPr>
                <a:t>       diagnosi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200" dirty="0">
                  <a:solidFill>
                    <a:srgbClr val="002060"/>
                  </a:solidFill>
                  <a:latin typeface="+mn-lt"/>
                </a:rPr>
                <a:t>       terapia</a:t>
              </a:r>
            </a:p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it-IT" altLang="it-IT" sz="2200" dirty="0">
                  <a:solidFill>
                    <a:srgbClr val="002060"/>
                  </a:solidFill>
                  <a:latin typeface="+mn-lt"/>
                </a:rPr>
                <a:t>       guarigione</a:t>
              </a:r>
            </a:p>
          </p:txBody>
        </p:sp>
        <p:sp>
          <p:nvSpPr>
            <p:cNvPr id="45065" name="Line 13"/>
            <p:cNvSpPr>
              <a:spLocks noChangeShapeType="1"/>
            </p:cNvSpPr>
            <p:nvPr/>
          </p:nvSpPr>
          <p:spPr bwMode="auto">
            <a:xfrm flipH="1">
              <a:off x="1474470" y="4858017"/>
              <a:ext cx="22860" cy="1119873"/>
            </a:xfrm>
            <a:prstGeom prst="line">
              <a:avLst/>
            </a:prstGeom>
            <a:noFill/>
            <a:ln w="76200">
              <a:solidFill>
                <a:srgbClr val="0000CC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</a:extLst>
          </p:spPr>
          <p:txBody>
            <a:bodyPr/>
            <a:lstStyle/>
            <a:p>
              <a:endParaRPr lang="it-IT">
                <a:solidFill>
                  <a:srgbClr val="002060"/>
                </a:solidFill>
              </a:endParaRPr>
            </a:p>
          </p:txBody>
        </p:sp>
      </p:grpSp>
      <p:sp>
        <p:nvSpPr>
          <p:cNvPr id="45057" name="Text Box 2"/>
          <p:cNvSpPr txBox="1">
            <a:spLocks noChangeArrowheads="1"/>
          </p:cNvSpPr>
          <p:nvPr/>
        </p:nvSpPr>
        <p:spPr bwMode="auto">
          <a:xfrm rot="16200000">
            <a:off x="-1063884" y="3309570"/>
            <a:ext cx="4058996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2060"/>
                </a:solidFill>
                <a:latin typeface="+mn-lt"/>
              </a:rPr>
              <a:t>Ridotto grado di consenso</a:t>
            </a:r>
          </a:p>
        </p:txBody>
      </p:sp>
      <p:sp>
        <p:nvSpPr>
          <p:cNvPr id="45058" name="Text Box 3"/>
          <p:cNvSpPr txBox="1">
            <a:spLocks noChangeArrowheads="1"/>
          </p:cNvSpPr>
          <p:nvPr/>
        </p:nvSpPr>
        <p:spPr bwMode="auto">
          <a:xfrm>
            <a:off x="5214685" y="5827476"/>
            <a:ext cx="389151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it-IT" altLang="it-IT" sz="2800" b="1">
                <a:solidFill>
                  <a:srgbClr val="003399"/>
                </a:solidFill>
                <a:latin typeface="+mn-lt"/>
              </a:rPr>
              <a:t>Ridotto grado </a:t>
            </a:r>
            <a:r>
              <a:rPr lang="it-IT" altLang="it-IT" sz="2800" b="1" dirty="0">
                <a:solidFill>
                  <a:srgbClr val="003399"/>
                </a:solidFill>
                <a:latin typeface="+mn-lt"/>
              </a:rPr>
              <a:t>di certezza</a:t>
            </a:r>
          </a:p>
        </p:txBody>
      </p:sp>
      <p:sp>
        <p:nvSpPr>
          <p:cNvPr id="45059" name="Line 4"/>
          <p:cNvSpPr>
            <a:spLocks noChangeShapeType="1"/>
          </p:cNvSpPr>
          <p:nvPr/>
        </p:nvSpPr>
        <p:spPr bwMode="auto">
          <a:xfrm flipV="1">
            <a:off x="1269457" y="1267005"/>
            <a:ext cx="0" cy="450708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0" name="Line 5"/>
          <p:cNvSpPr>
            <a:spLocks noChangeShapeType="1"/>
          </p:cNvSpPr>
          <p:nvPr/>
        </p:nvSpPr>
        <p:spPr bwMode="auto">
          <a:xfrm>
            <a:off x="1237557" y="5774085"/>
            <a:ext cx="7979680" cy="0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2" name="Line 7"/>
          <p:cNvSpPr>
            <a:spLocks noChangeShapeType="1"/>
          </p:cNvSpPr>
          <p:nvPr/>
        </p:nvSpPr>
        <p:spPr bwMode="auto">
          <a:xfrm flipH="1">
            <a:off x="9097614" y="1335226"/>
            <a:ext cx="0" cy="4492249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63" name="Arc 11"/>
          <p:cNvSpPr>
            <a:spLocks/>
          </p:cNvSpPr>
          <p:nvPr/>
        </p:nvSpPr>
        <p:spPr bwMode="auto">
          <a:xfrm flipH="1" flipV="1">
            <a:off x="6389368" y="1371942"/>
            <a:ext cx="2754299" cy="1839887"/>
          </a:xfrm>
          <a:custGeom>
            <a:avLst/>
            <a:gdLst>
              <a:gd name="T0" fmla="*/ 0 w 21600"/>
              <a:gd name="T1" fmla="*/ 0 h 21589"/>
              <a:gd name="T2" fmla="*/ 0 w 21600"/>
              <a:gd name="T3" fmla="*/ 0 h 21589"/>
              <a:gd name="T4" fmla="*/ 0 w 21600"/>
              <a:gd name="T5" fmla="*/ 0 h 21589"/>
              <a:gd name="T6" fmla="*/ 0 60000 65536"/>
              <a:gd name="T7" fmla="*/ 0 60000 65536"/>
              <a:gd name="T8" fmla="*/ 0 60000 65536"/>
              <a:gd name="T9" fmla="*/ 0 w 21600"/>
              <a:gd name="T10" fmla="*/ 0 h 21589"/>
              <a:gd name="T11" fmla="*/ 21600 w 21600"/>
              <a:gd name="T12" fmla="*/ 21589 h 21589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589" fill="none" extrusionOk="0">
                <a:moveTo>
                  <a:pt x="692" y="0"/>
                </a:moveTo>
                <a:cubicBezTo>
                  <a:pt x="12346" y="374"/>
                  <a:pt x="21600" y="9929"/>
                  <a:pt x="21600" y="21589"/>
                </a:cubicBezTo>
              </a:path>
              <a:path w="21600" h="21589" stroke="0" extrusionOk="0">
                <a:moveTo>
                  <a:pt x="692" y="0"/>
                </a:moveTo>
                <a:cubicBezTo>
                  <a:pt x="12346" y="374"/>
                  <a:pt x="21600" y="9929"/>
                  <a:pt x="21600" y="21589"/>
                </a:cubicBezTo>
                <a:lnTo>
                  <a:pt x="0" y="21589"/>
                </a:lnTo>
                <a:lnTo>
                  <a:pt x="692" y="0"/>
                </a:lnTo>
                <a:close/>
              </a:path>
            </a:pathLst>
          </a:custGeom>
          <a:noFill/>
          <a:ln w="381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rot="10800000" wrap="none" anchor="ctr"/>
          <a:lstStyle/>
          <a:p>
            <a:endParaRPr lang="it-IT"/>
          </a:p>
        </p:txBody>
      </p:sp>
      <p:sp>
        <p:nvSpPr>
          <p:cNvPr id="45066" name="Arc 14"/>
          <p:cNvSpPr>
            <a:spLocks/>
          </p:cNvSpPr>
          <p:nvPr/>
        </p:nvSpPr>
        <p:spPr bwMode="auto">
          <a:xfrm>
            <a:off x="1329864" y="3291840"/>
            <a:ext cx="2499185" cy="2482245"/>
          </a:xfrm>
          <a:custGeom>
            <a:avLst/>
            <a:gdLst>
              <a:gd name="T0" fmla="*/ 0 w 21600"/>
              <a:gd name="T1" fmla="*/ 0 h 21600"/>
              <a:gd name="T2" fmla="*/ 2147483646 w 21600"/>
              <a:gd name="T3" fmla="*/ 2147483646 h 21600"/>
              <a:gd name="T4" fmla="*/ 0 w 21600"/>
              <a:gd name="T5" fmla="*/ 2147483646 h 21600"/>
              <a:gd name="T6" fmla="*/ 0 60000 65536"/>
              <a:gd name="T7" fmla="*/ 0 60000 65536"/>
              <a:gd name="T8" fmla="*/ 0 60000 65536"/>
              <a:gd name="T9" fmla="*/ 0 w 21600"/>
              <a:gd name="T10" fmla="*/ 0 h 21600"/>
              <a:gd name="T11" fmla="*/ 21600 w 21600"/>
              <a:gd name="T12" fmla="*/ 21600 h 21600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21600" h="21600" fill="none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</a:path>
              <a:path w="21600" h="21600" stroke="0" extrusionOk="0">
                <a:moveTo>
                  <a:pt x="-1" y="0"/>
                </a:moveTo>
                <a:cubicBezTo>
                  <a:pt x="11929" y="0"/>
                  <a:pt x="21600" y="9670"/>
                  <a:pt x="21600" y="21600"/>
                </a:cubicBezTo>
                <a:lnTo>
                  <a:pt x="0" y="21600"/>
                </a:lnTo>
                <a:lnTo>
                  <a:pt x="-1" y="0"/>
                </a:lnTo>
                <a:close/>
              </a:path>
            </a:pathLst>
          </a:custGeom>
          <a:noFill/>
          <a:ln w="38100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it-IT"/>
          </a:p>
        </p:txBody>
      </p:sp>
      <p:sp>
        <p:nvSpPr>
          <p:cNvPr id="45070" name="Line 19"/>
          <p:cNvSpPr>
            <a:spLocks noChangeShapeType="1"/>
          </p:cNvSpPr>
          <p:nvPr/>
        </p:nvSpPr>
        <p:spPr bwMode="auto">
          <a:xfrm>
            <a:off x="4171950" y="3411509"/>
            <a:ext cx="15069" cy="2246341"/>
          </a:xfrm>
          <a:prstGeom prst="line">
            <a:avLst/>
          </a:prstGeom>
          <a:noFill/>
          <a:ln w="76200">
            <a:solidFill>
              <a:srgbClr val="003399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/>
          <a:lstStyle/>
          <a:p>
            <a:endParaRPr lang="it-IT"/>
          </a:p>
        </p:txBody>
      </p:sp>
      <p:sp>
        <p:nvSpPr>
          <p:cNvPr id="45071" name="Rectangle 20"/>
          <p:cNvSpPr>
            <a:spLocks noChangeArrowheads="1"/>
          </p:cNvSpPr>
          <p:nvPr/>
        </p:nvSpPr>
        <p:spPr bwMode="auto">
          <a:xfrm>
            <a:off x="0" y="264478"/>
            <a:ext cx="10287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it-IT" altLang="it-IT" sz="2800" b="1" dirty="0">
                <a:solidFill>
                  <a:srgbClr val="002060"/>
                </a:solidFill>
                <a:latin typeface="+mn-lt"/>
              </a:rPr>
              <a:t>Geriatria: Medicina della Complessità</a:t>
            </a:r>
          </a:p>
        </p:txBody>
      </p:sp>
      <p:sp>
        <p:nvSpPr>
          <p:cNvPr id="45072" name="Line 7"/>
          <p:cNvSpPr>
            <a:spLocks noChangeShapeType="1"/>
          </p:cNvSpPr>
          <p:nvPr/>
        </p:nvSpPr>
        <p:spPr bwMode="auto">
          <a:xfrm>
            <a:off x="576803" y="980031"/>
            <a:ext cx="9275763" cy="22225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>
              <a:solidFill>
                <a:srgbClr val="002060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960620" y="6235106"/>
            <a:ext cx="518922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i="1" dirty="0">
                <a:solidFill>
                  <a:srgbClr val="002060"/>
                </a:solidFill>
                <a:cs typeface="Arial"/>
              </a:rPr>
              <a:t>Zimmerman B et al, Irving, TX:VHA Press 1998</a:t>
            </a:r>
          </a:p>
          <a:p>
            <a:r>
              <a:rPr lang="it-IT" sz="1600" i="1" dirty="0" err="1">
                <a:solidFill>
                  <a:srgbClr val="002060"/>
                </a:solidFill>
                <a:cs typeface="Arial"/>
              </a:rPr>
              <a:t>Stacey</a:t>
            </a:r>
            <a:r>
              <a:rPr lang="it-IT" sz="1600" i="1" dirty="0">
                <a:solidFill>
                  <a:srgbClr val="002060"/>
                </a:solidFill>
                <a:cs typeface="Arial"/>
              </a:rPr>
              <a:t> RD &amp; Ralph D, </a:t>
            </a:r>
            <a:r>
              <a:rPr lang="it-IT" sz="1600" i="1" dirty="0" err="1">
                <a:solidFill>
                  <a:srgbClr val="002060"/>
                </a:solidFill>
                <a:cs typeface="Arial"/>
              </a:rPr>
              <a:t>London</a:t>
            </a:r>
            <a:r>
              <a:rPr lang="it-IT" sz="1600" i="1" dirty="0">
                <a:solidFill>
                  <a:srgbClr val="002060"/>
                </a:solidFill>
                <a:cs typeface="Arial"/>
              </a:rPr>
              <a:t> Financial Time, 1999</a:t>
            </a:r>
          </a:p>
          <a:p>
            <a:endParaRPr lang="it-IT" sz="1600" i="1" dirty="0">
              <a:solidFill>
                <a:srgbClr val="002060"/>
              </a:solidFill>
              <a:cs typeface="Arial"/>
            </a:endParaRPr>
          </a:p>
          <a:p>
            <a:endParaRPr lang="it-IT" sz="1600" i="1" dirty="0">
              <a:solidFill>
                <a:srgbClr val="002060"/>
              </a:solidFill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31810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uppo 7"/>
          <p:cNvGrpSpPr/>
          <p:nvPr/>
        </p:nvGrpSpPr>
        <p:grpSpPr>
          <a:xfrm>
            <a:off x="544375" y="1759217"/>
            <a:ext cx="9234626" cy="2937503"/>
            <a:chOff x="544375" y="1759217"/>
            <a:chExt cx="9234626" cy="2937503"/>
          </a:xfrm>
        </p:grpSpPr>
        <p:pic>
          <p:nvPicPr>
            <p:cNvPr id="2" name="Picture 7" descr="unina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4375" y="1759217"/>
              <a:ext cx="3123467" cy="293750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Immagine 6"/>
            <p:cNvPicPr/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660901" y="1759217"/>
              <a:ext cx="5118100" cy="2937503"/>
            </a:xfrm>
            <a:prstGeom prst="rect">
              <a:avLst/>
            </a:prstGeom>
            <a:noFill/>
          </p:spPr>
        </p:pic>
      </p:grpSp>
    </p:spTree>
    <p:extLst>
      <p:ext uri="{BB962C8B-B14F-4D97-AF65-F5344CB8AC3E}">
        <p14:creationId xmlns:p14="http://schemas.microsoft.com/office/powerpoint/2010/main" val="1406072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1" y="285331"/>
            <a:ext cx="10286999" cy="10793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b="1" dirty="0">
                <a:solidFill>
                  <a:srgbClr val="002060"/>
                </a:solidFill>
                <a:latin typeface="+mn-lt"/>
              </a:rPr>
              <a:t>Il ruolo dell’invecchiamento nell’elevato grado di mortalità degli anziani COVID-19</a:t>
            </a:r>
            <a:r>
              <a:rPr lang="it-IT" dirty="0">
                <a:solidFill>
                  <a:srgbClr val="002060"/>
                </a:solidFill>
                <a:latin typeface="+mn-lt"/>
              </a:rPr>
              <a:t> </a:t>
            </a:r>
          </a:p>
        </p:txBody>
      </p:sp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505618" y="1324078"/>
            <a:ext cx="9275763" cy="22225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1028698" y="2306785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it-IT" sz="2800" dirty="0">
                <a:solidFill>
                  <a:srgbClr val="002060"/>
                </a:solidFill>
              </a:rPr>
              <a:t>Invecchiamento fisiologico: la Vulnerabilità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it-IT" sz="2800" dirty="0">
                <a:solidFill>
                  <a:srgbClr val="002060"/>
                </a:solidFill>
              </a:rPr>
              <a:t>Invecchiamento patologico: la Fragilità</a:t>
            </a:r>
          </a:p>
        </p:txBody>
      </p:sp>
      <p:sp>
        <p:nvSpPr>
          <p:cNvPr id="6" name="CasellaDiTesto 5"/>
          <p:cNvSpPr txBox="1"/>
          <p:nvPr/>
        </p:nvSpPr>
        <p:spPr>
          <a:xfrm flipH="1">
            <a:off x="3998287" y="578810"/>
            <a:ext cx="48802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51633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7"/>
          <p:cNvSpPr>
            <a:spLocks noChangeShapeType="1"/>
          </p:cNvSpPr>
          <p:nvPr/>
        </p:nvSpPr>
        <p:spPr bwMode="auto">
          <a:xfrm>
            <a:off x="505618" y="1143317"/>
            <a:ext cx="9275763" cy="22225"/>
          </a:xfrm>
          <a:prstGeom prst="line">
            <a:avLst/>
          </a:prstGeom>
          <a:noFill/>
          <a:ln w="57150">
            <a:solidFill>
              <a:srgbClr val="00206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noFill/>
              </a14:hiddenFill>
            </a:ext>
          </a:extLst>
        </p:spPr>
        <p:txBody>
          <a:bodyPr wrap="none" anchor="ctr"/>
          <a:lstStyle/>
          <a:p>
            <a:endParaRPr lang="it-IT" dirty="0"/>
          </a:p>
        </p:txBody>
      </p:sp>
      <p:sp>
        <p:nvSpPr>
          <p:cNvPr id="5" name="CasellaDiTesto 4"/>
          <p:cNvSpPr txBox="1"/>
          <p:nvPr/>
        </p:nvSpPr>
        <p:spPr>
          <a:xfrm>
            <a:off x="956677" y="2296152"/>
            <a:ext cx="82296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it-IT" sz="2800" dirty="0">
                <a:solidFill>
                  <a:srgbClr val="002060"/>
                </a:solidFill>
              </a:rPr>
              <a:t>Invecchiamento fisiologico: la Vulnerabilità</a:t>
            </a:r>
          </a:p>
          <a:p>
            <a:pPr marL="457200" marR="0" lvl="0" indent="-457200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Wingdings" charset="2"/>
              <a:buChar char="§"/>
              <a:tabLst/>
              <a:defRPr/>
            </a:pPr>
            <a:r>
              <a:rPr lang="it-IT" sz="2800" dirty="0">
                <a:solidFill>
                  <a:schemeClr val="bg1"/>
                </a:solidFill>
              </a:rPr>
              <a:t>Invecchiamento patologico: la Fragilità</a:t>
            </a:r>
          </a:p>
        </p:txBody>
      </p:sp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-1" y="285331"/>
            <a:ext cx="10286999" cy="586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127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0000" tIns="46800" rIns="90000" bIns="46800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buNone/>
            </a:pPr>
            <a:r>
              <a:rPr lang="it-IT" b="1" dirty="0">
                <a:solidFill>
                  <a:srgbClr val="002060"/>
                </a:solidFill>
                <a:latin typeface="+mn-lt"/>
              </a:rPr>
              <a:t>Il ruolo dell’invecchiamento fisiologico</a:t>
            </a:r>
            <a:endParaRPr lang="it-IT" dirty="0">
              <a:solidFill>
                <a:srgbClr val="002060"/>
              </a:solidFill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2078219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</p:sld>
</file>

<file path=ppt/theme/theme1.xml><?xml version="1.0" encoding="utf-8"?>
<a:theme xmlns:a="http://schemas.openxmlformats.org/drawingml/2006/main" name="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13839</TotalTime>
  <Words>6232</Words>
  <Application>Microsoft Office PowerPoint</Application>
  <PresentationFormat>Diapositive 35 mm</PresentationFormat>
  <Paragraphs>1060</Paragraphs>
  <Slides>75</Slides>
  <Notes>75</Notes>
  <HiddenSlides>0</HiddenSlides>
  <MMClips>0</MMClips>
  <ScaleCrop>false</ScaleCrop>
  <HeadingPairs>
    <vt:vector size="8" baseType="variant">
      <vt:variant>
        <vt:lpstr>Caratteri utilizzati</vt:lpstr>
      </vt:variant>
      <vt:variant>
        <vt:i4>10</vt:i4>
      </vt:variant>
      <vt:variant>
        <vt:lpstr>Tema</vt:lpstr>
      </vt:variant>
      <vt:variant>
        <vt:i4>1</vt:i4>
      </vt:variant>
      <vt:variant>
        <vt:lpstr>Server OLE incorporati</vt:lpstr>
      </vt:variant>
      <vt:variant>
        <vt:i4>2</vt:i4>
      </vt:variant>
      <vt:variant>
        <vt:lpstr>Titoli diapositive</vt:lpstr>
      </vt:variant>
      <vt:variant>
        <vt:i4>75</vt:i4>
      </vt:variant>
    </vt:vector>
  </HeadingPairs>
  <TitlesOfParts>
    <vt:vector size="88" baseType="lpstr">
      <vt:lpstr>ＭＳ Ｐゴシック</vt:lpstr>
      <vt:lpstr>Arial</vt:lpstr>
      <vt:lpstr>Arial Narrow</vt:lpstr>
      <vt:lpstr>Calibri</vt:lpstr>
      <vt:lpstr>Calibri Light</vt:lpstr>
      <vt:lpstr>Courier New</vt:lpstr>
      <vt:lpstr>Helvetica</vt:lpstr>
      <vt:lpstr>Symbol</vt:lpstr>
      <vt:lpstr>Times New Roman</vt:lpstr>
      <vt:lpstr>Wingdings</vt:lpstr>
      <vt:lpstr>Tema di Office</vt:lpstr>
      <vt:lpstr>Immagine bitmap</vt:lpstr>
      <vt:lpstr>Documento</vt:lpstr>
      <vt:lpstr>Presentazione standard di PowerPoint</vt:lpstr>
      <vt:lpstr>Presentazione standard di PowerPoint</vt:lpstr>
      <vt:lpstr>Presentazione standard di PowerPoint</vt:lpstr>
      <vt:lpstr>Struttura della populazione italiana per età                                                    dati in migliaia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Gli effetti dell’età sulla resistenza dell’ospite                                                                   e la tolleranza alla malattia indotta da COVID-19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Comorbilità e sopravvivenza  popolazione &gt;79aa</vt:lpstr>
      <vt:lpstr>Disabilità e sopravvivenza  popolazione  &gt;79 anni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Epidemiologia delle polmoniti                                                                         USA e Europa</vt:lpstr>
      <vt:lpstr>Presentazione standard di PowerPoint</vt:lpstr>
      <vt:lpstr>Presentazione standard di PowerPoint</vt:lpstr>
      <vt:lpstr>Condizioni che peggiorano la BPCO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Sopravvivenza di anziani fragili COVID-19                                                  COPE: studio europeo, multicentrico, osservazionale  n= 1564 pazienti COVID-19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Gamma di citochine misurate in campioni di siero COVID-19     (n=1.959) rispetto a donatori sani (nero, n= 9) e pazienti con mieloma multiplo (blu, n= 151)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Cascata coagulativa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DinoVitale</dc:creator>
  <cp:lastModifiedBy>STEFANIA GRASSO</cp:lastModifiedBy>
  <cp:revision>630</cp:revision>
  <cp:lastPrinted>2020-11-11T13:28:13Z</cp:lastPrinted>
  <dcterms:created xsi:type="dcterms:W3CDTF">2017-03-14T10:58:28Z</dcterms:created>
  <dcterms:modified xsi:type="dcterms:W3CDTF">2024-01-30T10:50:01Z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2ad0b24d-6422-44b0-b3de-abb3a9e8c81a_Enabled">
    <vt:lpwstr>true</vt:lpwstr>
  </property>
  <property fmtid="{D5CDD505-2E9C-101B-9397-08002B2CF9AE}" pid="3" name="MSIP_Label_2ad0b24d-6422-44b0-b3de-abb3a9e8c81a_SetDate">
    <vt:lpwstr>2024-01-30T10:49:42Z</vt:lpwstr>
  </property>
  <property fmtid="{D5CDD505-2E9C-101B-9397-08002B2CF9AE}" pid="4" name="MSIP_Label_2ad0b24d-6422-44b0-b3de-abb3a9e8c81a_Method">
    <vt:lpwstr>Standard</vt:lpwstr>
  </property>
  <property fmtid="{D5CDD505-2E9C-101B-9397-08002B2CF9AE}" pid="5" name="MSIP_Label_2ad0b24d-6422-44b0-b3de-abb3a9e8c81a_Name">
    <vt:lpwstr>defa4170-0d19-0005-0004-bc88714345d2</vt:lpwstr>
  </property>
  <property fmtid="{D5CDD505-2E9C-101B-9397-08002B2CF9AE}" pid="6" name="MSIP_Label_2ad0b24d-6422-44b0-b3de-abb3a9e8c81a_SiteId">
    <vt:lpwstr>2fcfe26a-bb62-46b0-b1e3-28f9da0c45fd</vt:lpwstr>
  </property>
  <property fmtid="{D5CDD505-2E9C-101B-9397-08002B2CF9AE}" pid="7" name="MSIP_Label_2ad0b24d-6422-44b0-b3de-abb3a9e8c81a_ActionId">
    <vt:lpwstr>48d026f8-14fd-4dc7-8fe8-4f27c4d44bdf</vt:lpwstr>
  </property>
  <property fmtid="{D5CDD505-2E9C-101B-9397-08002B2CF9AE}" pid="8" name="MSIP_Label_2ad0b24d-6422-44b0-b3de-abb3a9e8c81a_ContentBits">
    <vt:lpwstr>0</vt:lpwstr>
  </property>
</Properties>
</file>