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comments/comment5.xml" ContentType="application/vnd.openxmlformats-officedocument.presentationml.comments+xml"/>
  <Override PartName="/ppt/notesSlides/notesSlide6.xml" ContentType="application/vnd.openxmlformats-officedocument.presentationml.notesSlide+xml"/>
  <Override PartName="/ppt/comments/comment6.xml" ContentType="application/vnd.openxmlformats-officedocument.presentationml.comments+xml"/>
  <Override PartName="/ppt/notesSlides/notesSlide7.xml" ContentType="application/vnd.openxmlformats-officedocument.presentationml.notesSlide+xml"/>
  <Override PartName="/ppt/comments/comment7.xml" ContentType="application/vnd.openxmlformats-officedocument.presentationml.comments+xml"/>
  <Override PartName="/ppt/notesSlides/notesSlide8.xml" ContentType="application/vnd.openxmlformats-officedocument.presentationml.notesSlide+xml"/>
  <Override PartName="/ppt/comments/comment8.xml" ContentType="application/vnd.openxmlformats-officedocument.presentationml.comments+xml"/>
  <Override PartName="/ppt/notesSlides/notesSlide9.xml" ContentType="application/vnd.openxmlformats-officedocument.presentationml.notesSlide+xml"/>
  <Override PartName="/ppt/comments/comment9.xml" ContentType="application/vnd.openxmlformats-officedocument.presentationml.comments+xml"/>
  <Override PartName="/ppt/notesSlides/notesSlide10.xml" ContentType="application/vnd.openxmlformats-officedocument.presentationml.notesSlide+xml"/>
  <Override PartName="/ppt/comments/comment10.xml" ContentType="application/vnd.openxmlformats-officedocument.presentationml.comments+xml"/>
  <Override PartName="/ppt/notesSlides/notesSlide11.xml" ContentType="application/vnd.openxmlformats-officedocument.presentationml.notesSlide+xml"/>
  <Override PartName="/ppt/comments/comment11.xml" ContentType="application/vnd.openxmlformats-officedocument.presentationml.comments+xml"/>
  <Override PartName="/ppt/notesSlides/notesSlide12.xml" ContentType="application/vnd.openxmlformats-officedocument.presentationml.notesSlide+xml"/>
  <Override PartName="/ppt/comments/comment12.xml" ContentType="application/vnd.openxmlformats-officedocument.presentationml.comments+xml"/>
  <Override PartName="/ppt/notesSlides/notesSlide13.xml" ContentType="application/vnd.openxmlformats-officedocument.presentationml.notesSlide+xml"/>
  <Override PartName="/ppt/comments/comment13.xml" ContentType="application/vnd.openxmlformats-officedocument.presentationml.comments+xml"/>
  <Override PartName="/ppt/notesSlides/notesSlide14.xml" ContentType="application/vnd.openxmlformats-officedocument.presentationml.notesSlide+xml"/>
  <Override PartName="/ppt/comments/comment14.xml" ContentType="application/vnd.openxmlformats-officedocument.presentationml.comments+xml"/>
  <Override PartName="/ppt/notesSlides/notesSlide15.xml" ContentType="application/vnd.openxmlformats-officedocument.presentationml.notesSlide+xml"/>
  <Override PartName="/ppt/comments/comment15.xml" ContentType="application/vnd.openxmlformats-officedocument.presentationml.comments+xml"/>
  <Override PartName="/ppt/notesSlides/notesSlide16.xml" ContentType="application/vnd.openxmlformats-officedocument.presentationml.notesSlide+xml"/>
  <Override PartName="/ppt/comments/comment16.xml" ContentType="application/vnd.openxmlformats-officedocument.presentationml.comments+xml"/>
  <Override PartName="/ppt/notesSlides/notesSlide17.xml" ContentType="application/vnd.openxmlformats-officedocument.presentationml.notesSlide+xml"/>
  <Override PartName="/ppt/comments/comment17.xml" ContentType="application/vnd.openxmlformats-officedocument.presentationml.comments+xml"/>
  <Override PartName="/ppt/notesSlides/notesSlide18.xml" ContentType="application/vnd.openxmlformats-officedocument.presentationml.notesSlide+xml"/>
  <Override PartName="/ppt/comments/comment18.xml" ContentType="application/vnd.openxmlformats-officedocument.presentationml.comments+xml"/>
  <Override PartName="/ppt/notesSlides/notesSlide19.xml" ContentType="application/vnd.openxmlformats-officedocument.presentationml.notesSlide+xml"/>
  <Override PartName="/ppt/comments/comment19.xml" ContentType="application/vnd.openxmlformats-officedocument.presentationml.comments+xml"/>
  <Override PartName="/ppt/notesSlides/notesSlide20.xml" ContentType="application/vnd.openxmlformats-officedocument.presentationml.notesSlide+xml"/>
  <Override PartName="/ppt/comments/comment20.xml" ContentType="application/vnd.openxmlformats-officedocument.presentationml.comments+xml"/>
  <Override PartName="/ppt/notesSlides/notesSlide21.xml" ContentType="application/vnd.openxmlformats-officedocument.presentationml.notesSlide+xml"/>
  <Override PartName="/ppt/comments/comment21.xml" ContentType="application/vnd.openxmlformats-officedocument.presentationml.comments+xml"/>
  <Override PartName="/ppt/notesSlides/notesSlide22.xml" ContentType="application/vnd.openxmlformats-officedocument.presentationml.notesSlide+xml"/>
  <Override PartName="/ppt/comments/comment22.xml" ContentType="application/vnd.openxmlformats-officedocument.presentationml.comments+xml"/>
  <Override PartName="/ppt/notesSlides/notesSlide23.xml" ContentType="application/vnd.openxmlformats-officedocument.presentationml.notesSlide+xml"/>
  <Override PartName="/ppt/comments/comment23.xml" ContentType="application/vnd.openxmlformats-officedocument.presentationml.comments+xml"/>
  <Override PartName="/ppt/notesSlides/notesSlide24.xml" ContentType="application/vnd.openxmlformats-officedocument.presentationml.notesSlide+xml"/>
  <Override PartName="/ppt/comments/comment24.xml" ContentType="application/vnd.openxmlformats-officedocument.presentationml.comments+xml"/>
  <Override PartName="/ppt/notesSlides/notesSlide25.xml" ContentType="application/vnd.openxmlformats-officedocument.presentationml.notesSlide+xml"/>
  <Override PartName="/ppt/comments/comment25.xml" ContentType="application/vnd.openxmlformats-officedocument.presentationml.comments+xml"/>
  <Override PartName="/ppt/notesSlides/notesSlide26.xml" ContentType="application/vnd.openxmlformats-officedocument.presentationml.notesSlide+xml"/>
  <Override PartName="/ppt/comments/comment26.xml" ContentType="application/vnd.openxmlformats-officedocument.presentationml.comments+xml"/>
  <Override PartName="/ppt/notesSlides/notesSlide27.xml" ContentType="application/vnd.openxmlformats-officedocument.presentationml.notesSlide+xml"/>
  <Override PartName="/ppt/comments/comment27.xml" ContentType="application/vnd.openxmlformats-officedocument.presentationml.comments+xml"/>
  <Override PartName="/ppt/notesSlides/notesSlide28.xml" ContentType="application/vnd.openxmlformats-officedocument.presentationml.notesSlide+xml"/>
  <Override PartName="/ppt/comments/comment28.xml" ContentType="application/vnd.openxmlformats-officedocument.presentationml.comments+xml"/>
  <Override PartName="/ppt/notesSlides/notesSlide29.xml" ContentType="application/vnd.openxmlformats-officedocument.presentationml.notesSlide+xml"/>
  <Override PartName="/ppt/comments/comment29.xml" ContentType="application/vnd.openxmlformats-officedocument.presentationml.comments+xml"/>
  <Override PartName="/ppt/notesSlides/notesSlide30.xml" ContentType="application/vnd.openxmlformats-officedocument.presentationml.notesSlide+xml"/>
  <Override PartName="/ppt/comments/comment30.xml" ContentType="application/vnd.openxmlformats-officedocument.presentationml.comments+xml"/>
  <Override PartName="/ppt/notesSlides/notesSlide31.xml" ContentType="application/vnd.openxmlformats-officedocument.presentationml.notesSlide+xml"/>
  <Override PartName="/ppt/comments/comment31.xml" ContentType="application/vnd.openxmlformats-officedocument.presentationml.comments+xml"/>
  <Override PartName="/ppt/notesSlides/notesSlide32.xml" ContentType="application/vnd.openxmlformats-officedocument.presentationml.notesSlide+xml"/>
  <Override PartName="/ppt/comments/comment32.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33.xml" ContentType="application/vnd.openxmlformats-officedocument.presentationml.comments+xml"/>
  <Override PartName="/ppt/notesSlides/notesSlide35.xml" ContentType="application/vnd.openxmlformats-officedocument.presentationml.notesSlide+xml"/>
  <Override PartName="/ppt/comments/comment34.xml" ContentType="application/vnd.openxmlformats-officedocument.presentationml.comments+xml"/>
  <Override PartName="/ppt/notesSlides/notesSlide36.xml" ContentType="application/vnd.openxmlformats-officedocument.presentationml.notesSlide+xml"/>
  <Override PartName="/ppt/comments/comment35.xml" ContentType="application/vnd.openxmlformats-officedocument.presentationml.comments+xml"/>
  <Override PartName="/ppt/notesSlides/notesSlide37.xml" ContentType="application/vnd.openxmlformats-officedocument.presentationml.notesSlide+xml"/>
  <Override PartName="/ppt/comments/comment36.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37.xml" ContentType="application/vnd.openxmlformats-officedocument.presentationml.comments+xml"/>
  <Override PartName="/ppt/notesSlides/notesSlide40.xml" ContentType="application/vnd.openxmlformats-officedocument.presentationml.notesSlide+xml"/>
  <Override PartName="/ppt/comments/comment38.xml" ContentType="application/vnd.openxmlformats-officedocument.presentationml.comments+xml"/>
  <Override PartName="/ppt/notesSlides/notesSlide41.xml" ContentType="application/vnd.openxmlformats-officedocument.presentationml.notesSlide+xml"/>
  <Override PartName="/ppt/comments/comment39.xml" ContentType="application/vnd.openxmlformats-officedocument.presentationml.comments+xml"/>
  <Override PartName="/ppt/notesSlides/notesSlide42.xml" ContentType="application/vnd.openxmlformats-officedocument.presentationml.notesSlide+xml"/>
  <Override PartName="/ppt/comments/comment40.xml" ContentType="application/vnd.openxmlformats-officedocument.presentationml.comments+xml"/>
  <Override PartName="/ppt/notesSlides/notesSlide43.xml" ContentType="application/vnd.openxmlformats-officedocument.presentationml.notesSlide+xml"/>
  <Override PartName="/ppt/comments/comment41.xml" ContentType="application/vnd.openxmlformats-officedocument.presentationml.comments+xml"/>
  <Override PartName="/ppt/notesSlides/notesSlide44.xml" ContentType="application/vnd.openxmlformats-officedocument.presentationml.notesSlide+xml"/>
  <Override PartName="/ppt/comments/comment42.xml" ContentType="application/vnd.openxmlformats-officedocument.presentationml.comments+xml"/>
  <Override PartName="/ppt/notesSlides/notesSlide45.xml" ContentType="application/vnd.openxmlformats-officedocument.presentationml.notesSlide+xml"/>
  <Override PartName="/ppt/comments/comment43.xml" ContentType="application/vnd.openxmlformats-officedocument.presentationml.comments+xml"/>
  <Override PartName="/ppt/notesSlides/notesSlide46.xml" ContentType="application/vnd.openxmlformats-officedocument.presentationml.notesSlide+xml"/>
  <Override PartName="/ppt/comments/comment44.xml" ContentType="application/vnd.openxmlformats-officedocument.presentationml.comments+xml"/>
  <Override PartName="/ppt/notesSlides/notesSlide47.xml" ContentType="application/vnd.openxmlformats-officedocument.presentationml.notesSlide+xml"/>
  <Override PartName="/ppt/comments/comment45.xml" ContentType="application/vnd.openxmlformats-officedocument.presentationml.comments+xml"/>
  <Override PartName="/ppt/notesSlides/notesSlide48.xml" ContentType="application/vnd.openxmlformats-officedocument.presentationml.notesSlide+xml"/>
  <Override PartName="/ppt/comments/comment46.xml" ContentType="application/vnd.openxmlformats-officedocument.presentationml.comments+xml"/>
  <Override PartName="/ppt/notesSlides/notesSlide49.xml" ContentType="application/vnd.openxmlformats-officedocument.presentationml.notesSlide+xml"/>
  <Override PartName="/ppt/comments/comment47.xml" ContentType="application/vnd.openxmlformats-officedocument.presentationml.comments+xml"/>
  <Override PartName="/ppt/notesSlides/notesSlide50.xml" ContentType="application/vnd.openxmlformats-officedocument.presentationml.notesSlide+xml"/>
  <Override PartName="/ppt/comments/comment48.xml" ContentType="application/vnd.openxmlformats-officedocument.presentationml.comments+xml"/>
  <Override PartName="/ppt/notesSlides/notesSlide51.xml" ContentType="application/vnd.openxmlformats-officedocument.presentationml.notesSlide+xml"/>
  <Override PartName="/ppt/comments/comment49.xml" ContentType="application/vnd.openxmlformats-officedocument.presentationml.comments+xml"/>
  <Override PartName="/ppt/notesSlides/notesSlide52.xml" ContentType="application/vnd.openxmlformats-officedocument.presentationml.notesSlide+xml"/>
  <Override PartName="/ppt/comments/comment50.xml" ContentType="application/vnd.openxmlformats-officedocument.presentationml.comments+xml"/>
  <Override PartName="/ppt/notesSlides/notesSlide53.xml" ContentType="application/vnd.openxmlformats-officedocument.presentationml.notesSlide+xml"/>
  <Override PartName="/ppt/comments/comment51.xml" ContentType="application/vnd.openxmlformats-officedocument.presentationml.comments+xml"/>
  <Override PartName="/ppt/notesSlides/notesSlide54.xml" ContentType="application/vnd.openxmlformats-officedocument.presentationml.notesSlide+xml"/>
  <Override PartName="/ppt/comments/comment52.xml" ContentType="application/vnd.openxmlformats-officedocument.presentationml.comments+xml"/>
  <Override PartName="/ppt/notesSlides/notesSlide55.xml" ContentType="application/vnd.openxmlformats-officedocument.presentationml.notesSlide+xml"/>
  <Override PartName="/ppt/comments/comment53.xml" ContentType="application/vnd.openxmlformats-officedocument.presentationml.comment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comment54.xml" ContentType="application/vnd.openxmlformats-officedocument.presentationml.comments+xml"/>
  <Override PartName="/ppt/notesSlides/notesSlide58.xml" ContentType="application/vnd.openxmlformats-officedocument.presentationml.notesSlide+xml"/>
  <Override PartName="/ppt/comments/comment55.xml" ContentType="application/vnd.openxmlformats-officedocument.presentationml.comments+xml"/>
  <Override PartName="/ppt/notesSlides/notesSlide59.xml" ContentType="application/vnd.openxmlformats-officedocument.presentationml.notesSlide+xml"/>
  <Override PartName="/ppt/comments/comment56.xml" ContentType="application/vnd.openxmlformats-officedocument.presentationml.comments+xml"/>
  <Override PartName="/ppt/notesSlides/notesSlide60.xml" ContentType="application/vnd.openxmlformats-officedocument.presentationml.notesSlide+xml"/>
  <Override PartName="/ppt/comments/comment57.xml" ContentType="application/vnd.openxmlformats-officedocument.presentationml.comments+xml"/>
  <Override PartName="/ppt/notesSlides/notesSlide61.xml" ContentType="application/vnd.openxmlformats-officedocument.presentationml.notesSlide+xml"/>
  <Override PartName="/ppt/comments/comment58.xml" ContentType="application/vnd.openxmlformats-officedocument.presentationml.comment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omments/comment59.xml" ContentType="application/vnd.openxmlformats-officedocument.presentationml.comments+xml"/>
  <Override PartName="/ppt/notesSlides/notesSlide67.xml" ContentType="application/vnd.openxmlformats-officedocument.presentationml.notesSlide+xml"/>
  <Override PartName="/ppt/comments/comment60.xml" ContentType="application/vnd.openxmlformats-officedocument.presentationml.comment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omments/comment6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1"/>
  </p:notesMasterIdLst>
  <p:handoutMasterIdLst>
    <p:handoutMasterId r:id="rId82"/>
  </p:handoutMasterIdLst>
  <p:sldIdLst>
    <p:sldId id="257" r:id="rId2"/>
    <p:sldId id="483" r:id="rId3"/>
    <p:sldId id="484" r:id="rId4"/>
    <p:sldId id="485" r:id="rId5"/>
    <p:sldId id="619" r:id="rId6"/>
    <p:sldId id="621" r:id="rId7"/>
    <p:sldId id="591" r:id="rId8"/>
    <p:sldId id="446" r:id="rId9"/>
    <p:sldId id="622" r:id="rId10"/>
    <p:sldId id="511" r:id="rId11"/>
    <p:sldId id="815" r:id="rId12"/>
    <p:sldId id="394" r:id="rId13"/>
    <p:sldId id="731" r:id="rId14"/>
    <p:sldId id="729" r:id="rId15"/>
    <p:sldId id="817" r:id="rId16"/>
    <p:sldId id="693" r:id="rId17"/>
    <p:sldId id="694" r:id="rId18"/>
    <p:sldId id="695" r:id="rId19"/>
    <p:sldId id="813" r:id="rId20"/>
    <p:sldId id="773" r:id="rId21"/>
    <p:sldId id="690" r:id="rId22"/>
    <p:sldId id="691" r:id="rId23"/>
    <p:sldId id="696" r:id="rId24"/>
    <p:sldId id="697" r:id="rId25"/>
    <p:sldId id="699" r:id="rId26"/>
    <p:sldId id="698" r:id="rId27"/>
    <p:sldId id="700" r:id="rId28"/>
    <p:sldId id="701" r:id="rId29"/>
    <p:sldId id="809" r:id="rId30"/>
    <p:sldId id="704" r:id="rId31"/>
    <p:sldId id="790" r:id="rId32"/>
    <p:sldId id="789" r:id="rId33"/>
    <p:sldId id="708" r:id="rId34"/>
    <p:sldId id="711" r:id="rId35"/>
    <p:sldId id="712" r:id="rId36"/>
    <p:sldId id="705" r:id="rId37"/>
    <p:sldId id="721" r:id="rId38"/>
    <p:sldId id="722" r:id="rId39"/>
    <p:sldId id="724" r:id="rId40"/>
    <p:sldId id="531" r:id="rId41"/>
    <p:sldId id="706" r:id="rId42"/>
    <p:sldId id="727" r:id="rId43"/>
    <p:sldId id="707" r:id="rId44"/>
    <p:sldId id="664" r:id="rId45"/>
    <p:sldId id="755" r:id="rId46"/>
    <p:sldId id="663" r:id="rId47"/>
    <p:sldId id="661" r:id="rId48"/>
    <p:sldId id="810" r:id="rId49"/>
    <p:sldId id="750" r:id="rId50"/>
    <p:sldId id="780" r:id="rId51"/>
    <p:sldId id="811" r:id="rId52"/>
    <p:sldId id="778" r:id="rId53"/>
    <p:sldId id="779" r:id="rId54"/>
    <p:sldId id="781" r:id="rId55"/>
    <p:sldId id="786" r:id="rId56"/>
    <p:sldId id="761" r:id="rId57"/>
    <p:sldId id="788" r:id="rId58"/>
    <p:sldId id="762" r:id="rId59"/>
    <p:sldId id="800" r:id="rId60"/>
    <p:sldId id="801" r:id="rId61"/>
    <p:sldId id="799" r:id="rId62"/>
    <p:sldId id="812" r:id="rId63"/>
    <p:sldId id="802" r:id="rId64"/>
    <p:sldId id="804" r:id="rId65"/>
    <p:sldId id="756" r:id="rId66"/>
    <p:sldId id="740" r:id="rId67"/>
    <p:sldId id="776" r:id="rId68"/>
    <p:sldId id="764" r:id="rId69"/>
    <p:sldId id="787" r:id="rId70"/>
    <p:sldId id="734" r:id="rId71"/>
    <p:sldId id="807" r:id="rId72"/>
    <p:sldId id="808" r:id="rId73"/>
    <p:sldId id="805" r:id="rId74"/>
    <p:sldId id="816" r:id="rId75"/>
    <p:sldId id="733" r:id="rId76"/>
    <p:sldId id="364" r:id="rId77"/>
    <p:sldId id="574" r:id="rId78"/>
    <p:sldId id="803" r:id="rId79"/>
    <p:sldId id="772" r:id="rId80"/>
  </p:sldIdLst>
  <p:sldSz cx="10287000" cy="6858000" type="35mm"/>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engo Franco" initials="RF" lastIdx="86" clrIdx="6">
    <p:extLst/>
  </p:cmAuthor>
  <p:cmAuthor id="1" name="Rengo Franco" initials="RF [17]" lastIdx="1" clrIdx="0"/>
  <p:cmAuthor id="2" name="Rengo Franco" initials="RF [23]" lastIdx="1" clrIdx="1"/>
  <p:cmAuthor id="3" name="Rengo Franco" initials="RF [24]" lastIdx="1" clrIdx="2"/>
  <p:cmAuthor id="4" name="Rengo Franco" initials="RF [25]" lastIdx="1" clrIdx="3"/>
  <p:cmAuthor id="5" name="Rengo Franco" initials="RF [22]" lastIdx="1" clrIdx="4"/>
  <p:cmAuthor id="6" name="Rengo Franco" initials="RF [2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3399"/>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90" autoAdjust="0"/>
    <p:restoredTop sz="86449"/>
  </p:normalViewPr>
  <p:slideViewPr>
    <p:cSldViewPr snapToGrid="0">
      <p:cViewPr>
        <p:scale>
          <a:sx n="100" d="100"/>
          <a:sy n="100" d="100"/>
        </p:scale>
        <p:origin x="144" y="-432"/>
      </p:cViewPr>
      <p:guideLst>
        <p:guide orient="horz" pos="2160"/>
        <p:guide pos="3240"/>
      </p:guideLst>
    </p:cSldViewPr>
  </p:slideViewPr>
  <p:outlineViewPr>
    <p:cViewPr>
      <p:scale>
        <a:sx n="33" d="100"/>
        <a:sy n="33" d="100"/>
      </p:scale>
      <p:origin x="0" y="-13528"/>
    </p:cViewPr>
  </p:outlineViewPr>
  <p:notesTextViewPr>
    <p:cViewPr>
      <p:scale>
        <a:sx n="1" d="1"/>
        <a:sy n="1" d="1"/>
      </p:scale>
      <p:origin x="0" y="0"/>
    </p:cViewPr>
  </p:notesTextViewPr>
  <p:sorterViewPr>
    <p:cViewPr>
      <p:scale>
        <a:sx n="180" d="100"/>
        <a:sy n="180"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handoutMaster" Target="handoutMasters/handoutMaster1.xml"/><Relationship Id="rId83" Type="http://schemas.openxmlformats.org/officeDocument/2006/relationships/commentAuthors" Target="commentAuthors.xml"/><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7" dt="2020-11-24T11:52:42.871" idx="83">
    <p:pos x="10" y="10"/>
    <p:text>Cercherò di rispondere alla domanda “Perchè gli anziani presentano una mortalità maggiore in corso di infezione da COVID-19”.
</p:text>
    <p:extLst>
      <p:ext uri="{C676402C-5697-4E1C-873F-D02D1690AC5C}">
        <p15:threadingInfo xmlns:p15="http://schemas.microsoft.com/office/powerpoint/2012/main" timeZoneBias="-6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7" dt="2020-11-14T09:20:12.924" idx="2">
    <p:pos x="10" y="10"/>
    <p:text>Lo “Invecchiamento” è un fenomeno biologico estremamente complesso, di cui è stato impossibile  trovare una definizione accettabile. Tuttavia sappiamo che l’Invecchiamento è condizionato dall’età, dagli stili di vita seguiti nel corso della vita e dall’ambiente. Dobbiamo ricordare che gli stili di vita e l’ambiente sono capaci di modificare l’espressione genica alla nascita del singolo individuo (epigenetica)</p:text>
    <p:extLst>
      <p:ext uri="{C676402C-5697-4E1C-873F-D02D1690AC5C}">
        <p15:threadingInfo xmlns:p15="http://schemas.microsoft.com/office/powerpoint/2012/main" timeZoneBias="-6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7" dt="2020-11-14T09:26:55.996" idx="16">
    <p:pos x="10" y="10"/>
    <p:text>La progressiva perdita funzionale, definita da alcuni Ricercatori “Vulnerabilità, come descritto nella precedente DIA si incrementa nelle diverse decadi dell’età geriatrica.
</p:text>
    <p:extLst>
      <p:ext uri="{C676402C-5697-4E1C-873F-D02D1690AC5C}">
        <p15:threadingInfo xmlns:p15="http://schemas.microsoft.com/office/powerpoint/2012/main" timeZoneBias="-6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7" dt="2020-11-14T14:53:45.257" idx="17">
    <p:pos x="10" y="10"/>
    <p:text>Va comunque precisato che l’invecchiamento fisiologico delle diverse funzioni dei vari organi ed apparati si riducono in età geriatrica di diverse entità. Nella DIA, infatti, rileviamo che alcuni parametri neurologici (velocità di conduzione nervosa) e cardiologici (indice cardiaco) a 90aa si riducono rispettivamente del 10% e del 30% mentre altri parametri polmonari (VO2  max e capacità vitale)  e renali (filtrato glomerulare e portata renale plasmatica)  possono ridursi del 50%
</p:text>
    <p:extLst>
      <p:ext uri="{C676402C-5697-4E1C-873F-D02D1690AC5C}">
        <p15:threadingInfo xmlns:p15="http://schemas.microsoft.com/office/powerpoint/2012/main" timeZoneBias="-6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7" dt="2020-11-17T13:30:53.541" idx="34">
    <p:pos x="10" y="10"/>
    <p:text>Alla fine di questo escursus sulle caratteristiche dell’invecchiamento fisiologico dei 4 organi sopra analizzati, è opportuno sottolineare che la riduzione delle riserve funzionali dell’invecchiamento fisiologico recita un ruolo nel condizionare la prognosi in corso di malattie acute e/o croniche  </p:text>
    <p:extLst>
      <p:ext uri="{C676402C-5697-4E1C-873F-D02D1690AC5C}">
        <p15:threadingInfo xmlns:p15="http://schemas.microsoft.com/office/powerpoint/2012/main" timeZoneBias="-6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7" dt="2020-11-17T13:37:54.368" idx="36">
    <p:pos x="10" y="10"/>
    <p:text>Le DIA successive riassumono le differenti compromissioni funzionali di una stessa malattia che insorga nelllo “Young Old” (65-75aa).
</p:text>
    <p:extLst>
      <p:ext uri="{C676402C-5697-4E1C-873F-D02D1690AC5C}">
        <p15:threadingInfo xmlns:p15="http://schemas.microsoft.com/office/powerpoint/2012/main" timeZoneBias="-6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7" dt="2020-11-17T13:38:50.870" idx="39">
    <p:pos x="10" y="10"/>
    <p:text>----nello “ Old-Old” (75-85aa).
</p:text>
    <p:extLst>
      <p:ext uri="{C676402C-5697-4E1C-873F-D02D1690AC5C}">
        <p15:threadingInfo xmlns:p15="http://schemas.microsoft.com/office/powerpoint/2012/main" timeZoneBias="-6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7" dt="2020-11-17T13:39:25.388" idx="40">
    <p:pos x="10" y="10"/>
    <p:text>….e nello “Oldest Old” (&gt;85aa),
</p:text>
    <p:extLst>
      <p:ext uri="{C676402C-5697-4E1C-873F-D02D1690AC5C}">
        <p15:threadingInfo xmlns:p15="http://schemas.microsoft.com/office/powerpoint/2012/main" timeZoneBias="-6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7" dt="2020-11-25T16:45:00.140" idx="85">
    <p:pos x="10" y="10"/>
    <p:text>L’infezione COIVID-19, attraverso le alterazioni ultrastrutturali riportate nella parte destra della DIA, riduce nell’anziano la resistenza dell’ospite e la tolleranza alla malattia.
</p:text>
    <p:extLst>
      <p:ext uri="{C676402C-5697-4E1C-873F-D02D1690AC5C}">
        <p15:threadingInfo xmlns:p15="http://schemas.microsoft.com/office/powerpoint/2012/main" timeZoneBias="-6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7" dt="2020-11-17T13:37:35.962" idx="35">
    <p:pos x="10" y="10"/>
    <p:text>Una volta esaurita la trattazione del ruolo dell’invecchiamento fisiologico nella prognosi delle malattie, passiamo all’analisi dell’invecchiamento patologico.
</p:text>
    <p:extLst>
      <p:ext uri="{C676402C-5697-4E1C-873F-D02D1690AC5C}">
        <p15:threadingInfo xmlns:p15="http://schemas.microsoft.com/office/powerpoint/2012/main" timeZoneBias="-60"/>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7" dt="2020-11-17T13:41:25.986" idx="41">
    <p:pos x="10" y="10"/>
    <p:text>Naturalmente l’invecchiamento patologico è definito dalla malattia, o meglio, dalle malattie.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7" dt="2020-11-14T09:20:47.824" idx="5">
    <p:pos x="10" y="10"/>
    <p:text>Nei Paesi industrializzati, prima della epidemia COVID-19, abbiamo  assistito alla fine degli anni ‘70 alla epidemia dell’invecchiamento della popolazione, che ha colpito in particolare il Giappone e l’Europa.</p:text>
    <p:extLst>
      <p:ext uri="{C676402C-5697-4E1C-873F-D02D1690AC5C}">
        <p15:threadingInfo xmlns:p15="http://schemas.microsoft.com/office/powerpoint/2012/main" timeZoneBias="-60"/>
      </p:ext>
    </p:extLst>
  </p:cm>
</p:cmLst>
</file>

<file path=ppt/comments/comment20.xml><?xml version="1.0" encoding="utf-8"?>
<p:cmLst xmlns:a="http://schemas.openxmlformats.org/drawingml/2006/main" xmlns:r="http://schemas.openxmlformats.org/officeDocument/2006/relationships" xmlns:p="http://schemas.openxmlformats.org/presentationml/2006/main">
  <p:cm authorId="7" dt="2020-11-17T13:51:38.979" idx="42">
    <p:pos x="10" y="10"/>
    <p:text>La variabilità che abbiamo visto nell’invecchiamento fisiologico è ancora maggione nell’invecchiamento patologico. Seguendo infatti i singoli casi, rappresentati dai triangolini rossi, ci rendiamo conto che le malattie possono compromettere la condizione funzionale molto poco (vedi casi in alto vicini alla cometa rossa dell’invecchiamento fisiologico) o altrimenti moltissimo (vedi triangolini in basso, vicini all’ascisse, che definisconio i pz non-autosufficienti, addirittura allettati.
</p:text>
    <p:extLst>
      <p:ext uri="{C676402C-5697-4E1C-873F-D02D1690AC5C}">
        <p15:threadingInfo xmlns:p15="http://schemas.microsoft.com/office/powerpoint/2012/main" timeZoneBias="-60"/>
      </p:ext>
    </p:extLst>
  </p:cm>
</p:cmLst>
</file>

<file path=ppt/comments/comment21.xml><?xml version="1.0" encoding="utf-8"?>
<p:cmLst xmlns:a="http://schemas.openxmlformats.org/drawingml/2006/main" xmlns:r="http://schemas.openxmlformats.org/officeDocument/2006/relationships" xmlns:p="http://schemas.openxmlformats.org/presentationml/2006/main">
  <p:cm authorId="7" dt="2020-11-17T19:16:08.456" idx="43">
    <p:pos x="10" y="10"/>
    <p:text>Nell’ambito dell’invecchiamento patologico la forma clinica più complessa è rappresentata dallo “Anziano Fragile”, che pesa per il 10-20% tra gli ultra-65enni e per il 50-60% per gli ultra-80enni.
</p:text>
    <p:extLst>
      <p:ext uri="{C676402C-5697-4E1C-873F-D02D1690AC5C}">
        <p15:threadingInfo xmlns:p15="http://schemas.microsoft.com/office/powerpoint/2012/main" timeZoneBias="-60"/>
      </p:ext>
    </p:extLst>
  </p:cm>
</p:cmLst>
</file>

<file path=ppt/comments/comment22.xml><?xml version="1.0" encoding="utf-8"?>
<p:cmLst xmlns:a="http://schemas.openxmlformats.org/drawingml/2006/main" xmlns:r="http://schemas.openxmlformats.org/officeDocument/2006/relationships" xmlns:p="http://schemas.openxmlformats.org/presentationml/2006/main">
  <p:cm authorId="7" dt="2020-11-17T19:26:43.356" idx="44">
    <p:pos x="10" y="10"/>
    <p:text>Lo “Anziano Fragile” è definito da un soggetto molto avanzato nell’età (ultra80enne) e quindi con molto ridotte riserve funzionali residue (elevata Vulnerabilità), con multiple patologie nello stesso organo (organo target), alta comorbilità extra organo target, polifarmaco-terapia e rischio di reazione avverse ai farmaci (ADRs), stato critico socio-economico-ambientale e disabilità fisica e/o mentale.E’ evidente che nelle fasce di età più avanzate la monopatologia è  poco frequente.
</p:text>
    <p:extLst>
      <p:ext uri="{C676402C-5697-4E1C-873F-D02D1690AC5C}">
        <p15:threadingInfo xmlns:p15="http://schemas.microsoft.com/office/powerpoint/2012/main" timeZoneBias="-60"/>
      </p:ext>
    </p:extLst>
  </p:cm>
</p:cmLst>
</file>

<file path=ppt/comments/comment23.xml><?xml version="1.0" encoding="utf-8"?>
<p:cmLst xmlns:a="http://schemas.openxmlformats.org/drawingml/2006/main" xmlns:r="http://schemas.openxmlformats.org/officeDocument/2006/relationships" xmlns:p="http://schemas.openxmlformats.org/presentationml/2006/main">
  <p:cm authorId="7" dt="2020-11-17T19:27:43.369" idx="45">
    <p:pos x="10" y="10"/>
    <p:text>La disabilità è condizionata dalla compromissione fisica e/o  mentale e dalle condizioni socio-economico-ambientali.
</p:text>
    <p:extLst>
      <p:ext uri="{C676402C-5697-4E1C-873F-D02D1690AC5C}">
        <p15:threadingInfo xmlns:p15="http://schemas.microsoft.com/office/powerpoint/2012/main" timeZoneBias="-60"/>
      </p:ext>
    </p:extLst>
  </p:cm>
</p:cmLst>
</file>

<file path=ppt/comments/comment24.xml><?xml version="1.0" encoding="utf-8"?>
<p:cmLst xmlns:a="http://schemas.openxmlformats.org/drawingml/2006/main" xmlns:r="http://schemas.openxmlformats.org/officeDocument/2006/relationships" xmlns:p="http://schemas.openxmlformats.org/presentationml/2006/main">
  <p:cm authorId="7" dt="2020-11-17T19:28:48.568" idx="46">
    <p:pos x="10" y="10"/>
    <p:text>La Multimorbidità condiziona significativamente la sopravvivenza in età geriatrica, soprattutto negli ultra-80enni..
</p:text>
    <p:extLst>
      <p:ext uri="{C676402C-5697-4E1C-873F-D02D1690AC5C}">
        <p15:threadingInfo xmlns:p15="http://schemas.microsoft.com/office/powerpoint/2012/main" timeZoneBias="-60"/>
      </p:ext>
    </p:extLst>
  </p:cm>
</p:cmLst>
</file>

<file path=ppt/comments/comment25.xml><?xml version="1.0" encoding="utf-8"?>
<p:cmLst xmlns:a="http://schemas.openxmlformats.org/drawingml/2006/main" xmlns:r="http://schemas.openxmlformats.org/officeDocument/2006/relationships" xmlns:p="http://schemas.openxmlformats.org/presentationml/2006/main">
  <p:cm authorId="3" dt="2020-04-07T15:33:02.694" idx="1">
    <p:pos x="10" y="10"/>
    <p:text>La Disabilità condiziona  significativamente la sopravvivenza in età geriatrica ed in maniera maggiore rispetto alla Multimorbidità.</p:text>
    <p:extLst mod="1">
      <p:ext uri="{C676402C-5697-4E1C-873F-D02D1690AC5C}">
        <p15:threadingInfo xmlns:p15="http://schemas.microsoft.com/office/powerpoint/2012/main" timeZoneBias="-120"/>
      </p:ext>
    </p:extLst>
  </p:cm>
</p:cmLst>
</file>

<file path=ppt/comments/comment26.xml><?xml version="1.0" encoding="utf-8"?>
<p:cmLst xmlns:a="http://schemas.openxmlformats.org/drawingml/2006/main" xmlns:r="http://schemas.openxmlformats.org/officeDocument/2006/relationships" xmlns:p="http://schemas.openxmlformats.org/presentationml/2006/main">
  <p:cm authorId="6" dt="2020-04-07T15:40:12.226" idx="1">
    <p:pos x="10" y="10"/>
    <p:text>Animazione che distingue la Comorbidità, la Polimorbidità e gli  altri fattori sanitari e non sanitari condizionanti la Complessità del paziente.</p:text>
    <p:extLst>
      <p:ext uri="{C676402C-5697-4E1C-873F-D02D1690AC5C}">
        <p15:threadingInfo xmlns:p15="http://schemas.microsoft.com/office/powerpoint/2012/main" timeZoneBias="-120"/>
      </p:ext>
    </p:extLst>
  </p:cm>
</p:cmLst>
</file>

<file path=ppt/comments/comment27.xml><?xml version="1.0" encoding="utf-8"?>
<p:cmLst xmlns:a="http://schemas.openxmlformats.org/drawingml/2006/main" xmlns:r="http://schemas.openxmlformats.org/officeDocument/2006/relationships" xmlns:p="http://schemas.openxmlformats.org/presentationml/2006/main">
  <p:cm authorId="7" dt="2020-11-18T17:16:28.442" idx="48">
    <p:pos x="10" y="10"/>
    <p:text>Passiamo ora ad analizzare le caratteristiche dello Invecchiamento Patologico dei 4 organi, precedentemente valutati nell’ambito dello Invecchiamento Fisiologico. 
</p:text>
    <p:extLst>
      <p:ext uri="{C676402C-5697-4E1C-873F-D02D1690AC5C}">
        <p15:threadingInfo xmlns:p15="http://schemas.microsoft.com/office/powerpoint/2012/main" timeZoneBias="-60"/>
      </p:ext>
    </p:extLst>
  </p:cm>
</p:cmLst>
</file>

<file path=ppt/comments/comment28.xml><?xml version="1.0" encoding="utf-8"?>
<p:cmLst xmlns:a="http://schemas.openxmlformats.org/drawingml/2006/main" xmlns:r="http://schemas.openxmlformats.org/officeDocument/2006/relationships" xmlns:p="http://schemas.openxmlformats.org/presentationml/2006/main">
  <p:cm authorId="7" dt="2020-11-18T17:15:15.963" idx="47">
    <p:pos x="10" y="10"/>
    <p:text>Passiamo quindi a calutare le principali malattie del polmone in età geriatrica.
</p:text>
    <p:extLst>
      <p:ext uri="{C676402C-5697-4E1C-873F-D02D1690AC5C}">
        <p15:threadingInfo xmlns:p15="http://schemas.microsoft.com/office/powerpoint/2012/main" timeZoneBias="-60"/>
      </p:ext>
    </p:extLst>
  </p:cm>
</p:cmLst>
</file>

<file path=ppt/comments/comment29.xml><?xml version="1.0" encoding="utf-8"?>
<p:cmLst xmlns:a="http://schemas.openxmlformats.org/drawingml/2006/main" xmlns:r="http://schemas.openxmlformats.org/officeDocument/2006/relationships" xmlns:p="http://schemas.openxmlformats.org/presentationml/2006/main">
  <p:cm authorId="7" dt="2020-11-18T17:20:06.991" idx="49">
    <p:pos x="10" y="10"/>
    <p:text>Le polmoniti di diversa etiologie sono tra le patologie polmonari ad alta prevalenza (&gt;100-199/100mila) negli anziati e a prognosi severa.
</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7" dt="2020-11-14T09:21:10.438" idx="6">
    <p:pos x="10" y="10"/>
    <p:text>In Europa l’Italia è stato il primo Paese nel mondo ad aver raggiunto nel 1995 l’equivalenza demografica tra ultra-65enni e giovani 0-19aa. Inoltre, insieme al Giappone, l’Italia ha registrato i più elevati incrementi degli ultra-80enni tra il 1995 e il 2020</p:text>
    <p:extLst>
      <p:ext uri="{C676402C-5697-4E1C-873F-D02D1690AC5C}">
        <p15:threadingInfo xmlns:p15="http://schemas.microsoft.com/office/powerpoint/2012/main" timeZoneBias="-60"/>
      </p:ext>
    </p:extLst>
  </p:cm>
</p:cmLst>
</file>

<file path=ppt/comments/comment30.xml><?xml version="1.0" encoding="utf-8"?>
<p:cmLst xmlns:a="http://schemas.openxmlformats.org/drawingml/2006/main" xmlns:r="http://schemas.openxmlformats.org/officeDocument/2006/relationships" xmlns:p="http://schemas.openxmlformats.org/presentationml/2006/main">
  <p:cm authorId="7" dt="2020-11-23T09:54:12.031" idx="52">
    <p:pos x="10" y="10"/>
    <p:text>Le polmoniti di diversa etiologia rappresentano in Europa e negli USA la 6^ causa di morte e la 1^ tra le malattie infettive e colpiscono soprattutto l’età pediatrica &lt;5aa e quella geriatrica &gt;75aa.
</p:text>
    <p:extLst>
      <p:ext uri="{C676402C-5697-4E1C-873F-D02D1690AC5C}">
        <p15:threadingInfo xmlns:p15="http://schemas.microsoft.com/office/powerpoint/2012/main" timeZoneBias="-60"/>
      </p:ext>
    </p:extLst>
  </p:cm>
</p:cmLst>
</file>

<file path=ppt/comments/comment31.xml><?xml version="1.0" encoding="utf-8"?>
<p:cmLst xmlns:a="http://schemas.openxmlformats.org/drawingml/2006/main" xmlns:r="http://schemas.openxmlformats.org/officeDocument/2006/relationships" xmlns:p="http://schemas.openxmlformats.org/presentationml/2006/main">
  <p:cm authorId="7" dt="2020-11-18T17:23:56.971" idx="50">
    <p:pos x="10" y="10"/>
    <p:text>L’altra patologia polmonare frequente negli anziani è la Broncopneumopatia cronica ostruttiva - BPCO (COPD), che nei Paesi industrializzata dal 1990 al 2020 è passata dal 12^ al 5^ posto tra le principali malattie.
</p:text>
    <p:extLst>
      <p:ext uri="{C676402C-5697-4E1C-873F-D02D1690AC5C}">
        <p15:threadingInfo xmlns:p15="http://schemas.microsoft.com/office/powerpoint/2012/main" timeZoneBias="-60"/>
      </p:ext>
    </p:extLst>
  </p:cm>
</p:cmLst>
</file>

<file path=ppt/comments/comment32.xml><?xml version="1.0" encoding="utf-8"?>
<p:cmLst xmlns:a="http://schemas.openxmlformats.org/drawingml/2006/main" xmlns:r="http://schemas.openxmlformats.org/officeDocument/2006/relationships" xmlns:p="http://schemas.openxmlformats.org/presentationml/2006/main">
  <p:cm authorId="7" dt="2020-11-18T17:40:26.049" idx="51">
    <p:pos x="10" y="10"/>
    <p:text>La BPCO, come le altre patologie polmonari  ad alta prevalenta in età geriatrica, si accompagna ad alti gradi di Comorbilità, che rende complessa la situazione clinica e ne peggiora la prognosi.
</p:text>
    <p:extLst>
      <p:ext uri="{C676402C-5697-4E1C-873F-D02D1690AC5C}">
        <p15:threadingInfo xmlns:p15="http://schemas.microsoft.com/office/powerpoint/2012/main" timeZoneBias="-60"/>
      </p:ext>
    </p:extLst>
  </p:cm>
</p:cmLst>
</file>

<file path=ppt/comments/comment33.xml><?xml version="1.0" encoding="utf-8"?>
<p:cmLst xmlns:a="http://schemas.openxmlformats.org/drawingml/2006/main" xmlns:r="http://schemas.openxmlformats.org/officeDocument/2006/relationships" xmlns:p="http://schemas.openxmlformats.org/presentationml/2006/main">
  <p:cm authorId="7" dt="2020-11-23T09:57:01.433" idx="53">
    <p:pos x="10" y="10"/>
    <p:text>Passando all’analisi delle principali patologie dell’apparato cardio-vascolare dell’anziano, riscontriamo che…..
</p:text>
    <p:extLst>
      <p:ext uri="{C676402C-5697-4E1C-873F-D02D1690AC5C}">
        <p15:threadingInfo xmlns:p15="http://schemas.microsoft.com/office/powerpoint/2012/main" timeZoneBias="-60"/>
      </p:ext>
    </p:extLst>
  </p:cm>
</p:cmLst>
</file>

<file path=ppt/comments/comment34.xml><?xml version="1.0" encoding="utf-8"?>
<p:cmLst xmlns:a="http://schemas.openxmlformats.org/drawingml/2006/main" xmlns:r="http://schemas.openxmlformats.org/officeDocument/2006/relationships" xmlns:p="http://schemas.openxmlformats.org/presentationml/2006/main">
  <p:cm authorId="7" dt="2020-11-23T10:03:15.375" idx="54">
    <p:pos x="10" y="10"/>
    <p:text>… la cardiopatia ischemica (CAD) e le vasculopatie arteriose periferiche (PAD) rappresentano il 75% tdelle cardio-vasculopatie, mentre le cerebrovasculopatie (CVP) presentano una prevalenza molto minore che si incrementa nelle fasce di età maggiori (&gt;75-80aa).
</p:text>
    <p:extLst>
      <p:ext uri="{C676402C-5697-4E1C-873F-D02D1690AC5C}">
        <p15:threadingInfo xmlns:p15="http://schemas.microsoft.com/office/powerpoint/2012/main" timeZoneBias="-60"/>
      </p:ext>
    </p:extLst>
  </p:cm>
</p:cmLst>
</file>

<file path=ppt/comments/comment35.xml><?xml version="1.0" encoding="utf-8"?>
<p:cmLst xmlns:a="http://schemas.openxmlformats.org/drawingml/2006/main" xmlns:r="http://schemas.openxmlformats.org/officeDocument/2006/relationships" xmlns:p="http://schemas.openxmlformats.org/presentationml/2006/main">
  <p:cm authorId="7" dt="2020-11-23T10:10:17.704" idx="55">
    <p:pos x="10" y="10"/>
    <p:text>I fattori di rischio cardiovascolari presenti nella CAD, nella PAD.,nelle CVP e nelle loro associazioni sono analoghi. La polidistrettualità delle patologie cardio-vascolari è molto frequente in età geriatrica (≥3). 
</p:text>
    <p:extLst>
      <p:ext uri="{C676402C-5697-4E1C-873F-D02D1690AC5C}">
        <p15:threadingInfo xmlns:p15="http://schemas.microsoft.com/office/powerpoint/2012/main" timeZoneBias="-60"/>
      </p:ext>
    </p:extLst>
  </p:cm>
</p:cmLst>
</file>

<file path=ppt/comments/comment36.xml><?xml version="1.0" encoding="utf-8"?>
<p:cmLst xmlns:a="http://schemas.openxmlformats.org/drawingml/2006/main" xmlns:r="http://schemas.openxmlformats.org/officeDocument/2006/relationships" xmlns:p="http://schemas.openxmlformats.org/presentationml/2006/main">
  <p:cm authorId="7" dt="2020-11-23T10:26:00.729" idx="56">
    <p:pos x="10" y="10"/>
    <p:text>L’insufficienza cardiaca (CHF) è una caratteristica clinica della cardiopatie soprattutto in età geriatrica, che si accompagna a Polimorbilità e Comorbilità rendendo estremamente complesso il quadro clinico e l’intervento terapeutico.
</p:text>
    <p:extLst>
      <p:ext uri="{C676402C-5697-4E1C-873F-D02D1690AC5C}">
        <p15:threadingInfo xmlns:p15="http://schemas.microsoft.com/office/powerpoint/2012/main" timeZoneBias="-60"/>
      </p:ext>
    </p:extLst>
  </p:cm>
</p:cmLst>
</file>

<file path=ppt/comments/comment37.xml><?xml version="1.0" encoding="utf-8"?>
<p:cmLst xmlns:a="http://schemas.openxmlformats.org/drawingml/2006/main" xmlns:r="http://schemas.openxmlformats.org/officeDocument/2006/relationships" xmlns:p="http://schemas.openxmlformats.org/presentationml/2006/main">
  <p:cm authorId="7" dt="2020-11-23T10:31:34.606" idx="57">
    <p:pos x="10" y="10"/>
    <p:text>…..che con l’avanzare dell’età riscontriamo uno “Sclerosis Score” sempre più elevato, espressione di patologie degenerative sia della corticale che della midollare renale, che clinicamente descrivono quadri più o meno gravi di insufficienza renale. 
</p:text>
    <p:extLst>
      <p:ext uri="{C676402C-5697-4E1C-873F-D02D1690AC5C}">
        <p15:threadingInfo xmlns:p15="http://schemas.microsoft.com/office/powerpoint/2012/main" timeZoneBias="-60"/>
      </p:ext>
    </p:extLst>
  </p:cm>
</p:cmLst>
</file>

<file path=ppt/comments/comment38.xml><?xml version="1.0" encoding="utf-8"?>
<p:cmLst xmlns:a="http://schemas.openxmlformats.org/drawingml/2006/main" xmlns:r="http://schemas.openxmlformats.org/officeDocument/2006/relationships" xmlns:p="http://schemas.openxmlformats.org/presentationml/2006/main">
  <p:cm authorId="7" dt="2020-11-23T10:32:37.700" idx="58">
    <p:pos x="10" y="10"/>
    <p:text>Per finire con il cervello, che dimostra in età geriatrica alte prevalenze di……
</p:text>
    <p:extLst>
      <p:ext uri="{C676402C-5697-4E1C-873F-D02D1690AC5C}">
        <p15:threadingInfo xmlns:p15="http://schemas.microsoft.com/office/powerpoint/2012/main" timeZoneBias="-60"/>
      </p:ext>
    </p:extLst>
  </p:cm>
</p:cmLst>
</file>

<file path=ppt/comments/comment39.xml><?xml version="1.0" encoding="utf-8"?>
<p:cmLst xmlns:a="http://schemas.openxmlformats.org/drawingml/2006/main" xmlns:r="http://schemas.openxmlformats.org/officeDocument/2006/relationships" xmlns:p="http://schemas.openxmlformats.org/presentationml/2006/main">
  <p:cm authorId="7" dt="2020-11-23T10:34:03.272" idx="59">
    <p:pos x="10" y="10"/>
    <p:text>…..cerebro-vasculopatie nelle diverse forme anatomo-patologiche.
</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7" dt="2020-11-14T09:21:53.552" idx="7">
    <p:pos x="10" y="10"/>
    <p:text>Questa rivoluzione demografica ha deformato la classica “Piramide” demografica, che ha assunto nel 2011 la forma di un” Fungo” per acquisire nel 2065 quella di una “Mitra” vescovile</p:text>
    <p:extLst>
      <p:ext uri="{C676402C-5697-4E1C-873F-D02D1690AC5C}">
        <p15:threadingInfo xmlns:p15="http://schemas.microsoft.com/office/powerpoint/2012/main" timeZoneBias="-60"/>
      </p:ext>
    </p:extLst>
  </p:cm>
</p:cmLst>
</file>

<file path=ppt/comments/comment40.xml><?xml version="1.0" encoding="utf-8"?>
<p:cmLst xmlns:a="http://schemas.openxmlformats.org/drawingml/2006/main" xmlns:r="http://schemas.openxmlformats.org/officeDocument/2006/relationships" xmlns:p="http://schemas.openxmlformats.org/presentationml/2006/main">
  <p:cm authorId="7" dt="2020-11-23T10:37:12.195" idx="60">
    <p:pos x="10" y="10"/>
    <p:text>Tra le cerebro-vasculopatie l’ictus è una patologia altamente disabilitante, la cui incidenza e prevalenza s’impenna al disopra dei 75aa. 
</p:text>
    <p:extLst>
      <p:ext uri="{C676402C-5697-4E1C-873F-D02D1690AC5C}">
        <p15:threadingInfo xmlns:p15="http://schemas.microsoft.com/office/powerpoint/2012/main" timeZoneBias="-60"/>
      </p:ext>
    </p:extLst>
  </p:cm>
</p:cmLst>
</file>

<file path=ppt/comments/comment41.xml><?xml version="1.0" encoding="utf-8"?>
<p:cmLst xmlns:a="http://schemas.openxmlformats.org/drawingml/2006/main" xmlns:r="http://schemas.openxmlformats.org/officeDocument/2006/relationships" xmlns:p="http://schemas.openxmlformats.org/presentationml/2006/main">
  <p:cm authorId="7" dt="2020-11-23T10:38:32.559" idx="61">
    <p:pos x="10" y="10"/>
    <p:text>Allo stesso modo, in età geriatrica constatiamo un’elevata prevalenza di “Demenze” che…….
</p:text>
    <p:extLst>
      <p:ext uri="{C676402C-5697-4E1C-873F-D02D1690AC5C}">
        <p15:threadingInfo xmlns:p15="http://schemas.microsoft.com/office/powerpoint/2012/main" timeZoneBias="-60"/>
      </p:ext>
    </p:extLst>
  </p:cm>
</p:cmLst>
</file>

<file path=ppt/comments/comment42.xml><?xml version="1.0" encoding="utf-8"?>
<p:cmLst xmlns:a="http://schemas.openxmlformats.org/drawingml/2006/main" xmlns:r="http://schemas.openxmlformats.org/officeDocument/2006/relationships" xmlns:p="http://schemas.openxmlformats.org/presentationml/2006/main">
  <p:cm authorId="7" dt="2020-11-23T10:40:49.379" idx="62">
    <p:pos x="10" y="10"/>
    <p:text>…. Al di sopra degli 85aa si accompagna ad alti gradi di comorbilità.
</p:text>
    <p:extLst>
      <p:ext uri="{C676402C-5697-4E1C-873F-D02D1690AC5C}">
        <p15:threadingInfo xmlns:p15="http://schemas.microsoft.com/office/powerpoint/2012/main" timeZoneBias="-60"/>
      </p:ext>
    </p:extLst>
  </p:cm>
</p:cmLst>
</file>

<file path=ppt/comments/comment43.xml><?xml version="1.0" encoding="utf-8"?>
<p:cmLst xmlns:a="http://schemas.openxmlformats.org/drawingml/2006/main" xmlns:r="http://schemas.openxmlformats.org/officeDocument/2006/relationships" xmlns:p="http://schemas.openxmlformats.org/presentationml/2006/main">
  <p:cm authorId="7" dt="2020-11-23T10:50:08.125" idx="63">
    <p:pos x="10" y="10"/>
    <p:text>Di fronte a quanto descritto negli anziani a proposito dei 4 organi presi in considerazione, prima nell’ambito dell’invecchiamento fisiologico e quindi dell’invecchiamento patologico, possiamo comprendere come la prognosi COVID-19 in età geriatrica sia particolarmente grave. 
</p:text>
    <p:extLst>
      <p:ext uri="{C676402C-5697-4E1C-873F-D02D1690AC5C}">
        <p15:threadingInfo xmlns:p15="http://schemas.microsoft.com/office/powerpoint/2012/main" timeZoneBias="-60"/>
      </p:ext>
    </p:extLst>
  </p:cm>
</p:cmLst>
</file>

<file path=ppt/comments/comment44.xml><?xml version="1.0" encoding="utf-8"?>
<p:cmLst xmlns:a="http://schemas.openxmlformats.org/drawingml/2006/main" xmlns:r="http://schemas.openxmlformats.org/officeDocument/2006/relationships" xmlns:p="http://schemas.openxmlformats.org/presentationml/2006/main">
  <p:cm authorId="7" dt="2020-11-23T10:51:51.035" idx="64">
    <p:pos x="10" y="10"/>
    <p:text>Passiamo ad analizzare i principali meccanismi fisiopatologici attraverso i quali l’infezione da COVID-19 condiziona la mortalità degli anziani.
</p:text>
    <p:extLst>
      <p:ext uri="{C676402C-5697-4E1C-873F-D02D1690AC5C}">
        <p15:threadingInfo xmlns:p15="http://schemas.microsoft.com/office/powerpoint/2012/main" timeZoneBias="-60"/>
      </p:ext>
    </p:extLst>
  </p:cm>
</p:cmLst>
</file>

<file path=ppt/comments/comment45.xml><?xml version="1.0" encoding="utf-8"?>
<p:cmLst xmlns:a="http://schemas.openxmlformats.org/drawingml/2006/main" xmlns:r="http://schemas.openxmlformats.org/officeDocument/2006/relationships" xmlns:p="http://schemas.openxmlformats.org/presentationml/2006/main">
  <p:cm authorId="7" dt="2020-11-23T14:21:58.136" idx="69">
    <p:pos x="10" y="10"/>
    <p:text>Riportiamo lo schema delle principali situazioni biologiche capaci di  condizionare nell’anziano la mortalità da COVID-19. Oltre la “Vulnerabilità” insita nell’’invecchiamento fisiologico, un ruolo prognostico altamente negativo è svolto dalla forma più complessa e grave di invecchiamento patologico quale la Fragilità. Questa A sua volta condiziona la mortalità da COVID-19 attraverso i seguenti principaliprocessi patogenetici: l’Infiammazione sistemica secondaria a polminite, la trombosi intravascolare diffusa e gli scompensi a cascata.
</p:text>
    <p:extLst>
      <p:ext uri="{C676402C-5697-4E1C-873F-D02D1690AC5C}">
        <p15:threadingInfo xmlns:p15="http://schemas.microsoft.com/office/powerpoint/2012/main" timeZoneBias="-60"/>
      </p:ext>
    </p:extLst>
  </p:cm>
</p:cmLst>
</file>

<file path=ppt/comments/comment46.xml><?xml version="1.0" encoding="utf-8"?>
<p:cmLst xmlns:a="http://schemas.openxmlformats.org/drawingml/2006/main" xmlns:r="http://schemas.openxmlformats.org/officeDocument/2006/relationships" xmlns:p="http://schemas.openxmlformats.org/presentationml/2006/main">
  <p:cm authorId="7" dt="2020-11-23T14:23:15.665" idx="70">
    <p:pos x="10" y="10"/>
    <p:text>Oltre il grado di  “Vulnerabilità”, espressione dellla riduzione delle riserve funzionali di organi ed apparati in corso di invecchiamento fisiologico,l a “Fragilità” nell’ambito del l’invecchiamento patologico condiziona al massimo la prognosi dell’anziano COVID-19. 
</p:text>
    <p:extLst>
      <p:ext uri="{C676402C-5697-4E1C-873F-D02D1690AC5C}">
        <p15:threadingInfo xmlns:p15="http://schemas.microsoft.com/office/powerpoint/2012/main" timeZoneBias="-60"/>
      </p:ext>
    </p:extLst>
  </p:cm>
</p:cmLst>
</file>

<file path=ppt/comments/comment47.xml><?xml version="1.0" encoding="utf-8"?>
<p:cmLst xmlns:a="http://schemas.openxmlformats.org/drawingml/2006/main" xmlns:r="http://schemas.openxmlformats.org/officeDocument/2006/relationships" xmlns:p="http://schemas.openxmlformats.org/presentationml/2006/main">
  <p:cm authorId="7" dt="2020-11-23T11:17:19.391" idx="65">
    <p:pos x="10" y="10"/>
    <p:text>In considerazione  che l’età media della mortalità COVID-19 in Italia, sia nell’ondata primaverile che in quella autunnale del 2020, è di 82aa e riguarda soprattutto i soggetti con elevata comorbilità, è evidente che lo ”Anziano Fragile” sia il soggetto a peggiore prognosi in corso di infezione da COVID-19. 
</p:text>
    <p:extLst>
      <p:ext uri="{C676402C-5697-4E1C-873F-D02D1690AC5C}">
        <p15:threadingInfo xmlns:p15="http://schemas.microsoft.com/office/powerpoint/2012/main" timeZoneBias="-60"/>
      </p:ext>
    </p:extLst>
  </p:cm>
</p:cmLst>
</file>

<file path=ppt/comments/comment48.xml><?xml version="1.0" encoding="utf-8"?>
<p:cmLst xmlns:a="http://schemas.openxmlformats.org/drawingml/2006/main" xmlns:r="http://schemas.openxmlformats.org/officeDocument/2006/relationships" xmlns:p="http://schemas.openxmlformats.org/presentationml/2006/main">
  <p:cm authorId="7" dt="2020-11-23T13:56:38.264" idx="67">
    <p:pos x="10" y="10"/>
    <p:text>Questa evidenza è dimostrata nello Studio COPE nel quale è stata valutata la sopravvivenza dell’anziano fragile in corso di epidemia COVID-19 in Europa. Le curve di sopravvivenza dimostrano il ruolo negativo svolto dai gradi maggiori di “Fragilità”, oltre che dall’età e dalla comorbilità.  
</p:text>
    <p:extLst>
      <p:ext uri="{C676402C-5697-4E1C-873F-D02D1690AC5C}">
        <p15:threadingInfo xmlns:p15="http://schemas.microsoft.com/office/powerpoint/2012/main" timeZoneBias="-60"/>
      </p:ext>
    </p:extLst>
  </p:cm>
</p:cmLst>
</file>

<file path=ppt/comments/comment49.xml><?xml version="1.0" encoding="utf-8"?>
<p:cmLst xmlns:a="http://schemas.openxmlformats.org/drawingml/2006/main" xmlns:r="http://schemas.openxmlformats.org/officeDocument/2006/relationships" xmlns:p="http://schemas.openxmlformats.org/presentationml/2006/main">
  <p:cm authorId="7" dt="2020-11-23T14:25:07.058" idx="71">
    <p:pos x="10" y="10"/>
    <p:text>Analizziamo ora il ruolo svolto, nell’ambito della Fragilità, dall’infiammazione sistemica secondaria a polmonite.
</p:text>
    <p:extLst>
      <p:ext uri="{C676402C-5697-4E1C-873F-D02D1690AC5C}">
        <p15:threadingInfo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7" dt="2020-11-14T09:22:12.453" idx="8">
    <p:pos x="10" y="10"/>
    <p:text>In questa realtà demografica l’Italia è stata colpita dall’epidemia COVID-19 che alla fine di ottobre ha presentato un’elevata mortalità quasi esclusivamente della fascia di età geriatrica
</p:text>
    <p:extLst>
      <p:ext uri="{C676402C-5697-4E1C-873F-D02D1690AC5C}">
        <p15:threadingInfo xmlns:p15="http://schemas.microsoft.com/office/powerpoint/2012/main" timeZoneBias="-60"/>
      </p:ext>
    </p:extLst>
  </p:cm>
</p:cmLst>
</file>

<file path=ppt/comments/comment50.xml><?xml version="1.0" encoding="utf-8"?>
<p:cmLst xmlns:a="http://schemas.openxmlformats.org/drawingml/2006/main" xmlns:r="http://schemas.openxmlformats.org/officeDocument/2006/relationships" xmlns:p="http://schemas.openxmlformats.org/presentationml/2006/main">
  <p:cm authorId="7" dt="2020-11-23T14:28:25.465" idx="72">
    <p:pos x="10" y="10"/>
    <p:text>E’ noto da tempo che in occasione di processi infettivi bronco-pneumonici o polmoniti sono in grado ci creare, attraverso una “Tempesta citochinica”, un’infiammazione sistemica che invade l’organismo intero attraverso il sangue refluo dalle vene polmonari.</p:text>
    <p:extLst>
      <p:ext uri="{C676402C-5697-4E1C-873F-D02D1690AC5C}">
        <p15:threadingInfo xmlns:p15="http://schemas.microsoft.com/office/powerpoint/2012/main" timeZoneBias="-60"/>
      </p:ext>
    </p:extLst>
  </p:cm>
</p:cmLst>
</file>

<file path=ppt/comments/comment51.xml><?xml version="1.0" encoding="utf-8"?>
<p:cmLst xmlns:a="http://schemas.openxmlformats.org/drawingml/2006/main" xmlns:r="http://schemas.openxmlformats.org/officeDocument/2006/relationships" xmlns:p="http://schemas.openxmlformats.org/presentationml/2006/main">
  <p:cm authorId="7" dt="2020-11-23T15:00:25.368" idx="73">
    <p:pos x="10" y="10"/>
    <p:text>Il meccanismo patogenetico dell’nfiamazione sistemica è stata dimostrata per prima in corso di recidive infettive della BPCO, come è possibile riscontrare nella presente DIA, in cui i valori dell’associazione “Force votal capacity” e “Inflammation-sensitive plasma proteiins” condizionano la sopravvivenza libera di eventi cardiaci
</p:text>
    <p:extLst>
      <p:ext uri="{C676402C-5697-4E1C-873F-D02D1690AC5C}">
        <p15:threadingInfo xmlns:p15="http://schemas.microsoft.com/office/powerpoint/2012/main" timeZoneBias="-60"/>
      </p:ext>
    </p:extLst>
  </p:cm>
</p:cmLst>
</file>

<file path=ppt/comments/comment52.xml><?xml version="1.0" encoding="utf-8"?>
<p:cmLst xmlns:a="http://schemas.openxmlformats.org/drawingml/2006/main" xmlns:r="http://schemas.openxmlformats.org/officeDocument/2006/relationships" xmlns:p="http://schemas.openxmlformats.org/presentationml/2006/main">
  <p:cm authorId="7" dt="2020-11-23T15:04:37.981" idx="74">
    <p:pos x="10" y="10"/>
    <p:text>Da queste conoscenze si comprende come in corso di BPCO domina la mortalità non polmonare-dipendente…..
</p:text>
    <p:extLst>
      <p:ext uri="{C676402C-5697-4E1C-873F-D02D1690AC5C}">
        <p15:threadingInfo xmlns:p15="http://schemas.microsoft.com/office/powerpoint/2012/main" timeZoneBias="-60"/>
      </p:ext>
    </p:extLst>
  </p:cm>
</p:cmLst>
</file>

<file path=ppt/comments/comment53.xml><?xml version="1.0" encoding="utf-8"?>
<p:cmLst xmlns:a="http://schemas.openxmlformats.org/drawingml/2006/main" xmlns:r="http://schemas.openxmlformats.org/officeDocument/2006/relationships" xmlns:p="http://schemas.openxmlformats.org/presentationml/2006/main">
  <p:cm authorId="7" dt="2020-11-23T15:06:55.377" idx="75">
    <p:pos x="10" y="10"/>
    <p:text>…. e la mortalità cardivascolare è altamente prevalente negli ultra-85enni con BPCO.
</p:text>
    <p:extLst>
      <p:ext uri="{C676402C-5697-4E1C-873F-D02D1690AC5C}">
        <p15:threadingInfo xmlns:p15="http://schemas.microsoft.com/office/powerpoint/2012/main" timeZoneBias="-60"/>
      </p:ext>
    </p:extLst>
  </p:cm>
</p:cmLst>
</file>

<file path=ppt/comments/comment54.xml><?xml version="1.0" encoding="utf-8"?>
<p:cmLst xmlns:a="http://schemas.openxmlformats.org/drawingml/2006/main" xmlns:r="http://schemas.openxmlformats.org/officeDocument/2006/relationships" xmlns:p="http://schemas.openxmlformats.org/presentationml/2006/main">
  <p:cm authorId="7" dt="2020-11-23T15:14:51.947" idx="76">
    <p:pos x="10" y="10"/>
    <p:text>Le citochine prodotte in corso di polmonite COVID-19 raggiungono livelli plasmatici decisamente più elevati rispetto a quelli raggiunti in corso di recidiva infettiva nella BPCO. 
</p:text>
    <p:extLst>
      <p:ext uri="{C676402C-5697-4E1C-873F-D02D1690AC5C}">
        <p15:threadingInfo xmlns:p15="http://schemas.microsoft.com/office/powerpoint/2012/main" timeZoneBias="-60"/>
      </p:ext>
    </p:extLst>
  </p:cm>
</p:cmLst>
</file>

<file path=ppt/comments/comment55.xml><?xml version="1.0" encoding="utf-8"?>
<p:cmLst xmlns:a="http://schemas.openxmlformats.org/drawingml/2006/main" xmlns:r="http://schemas.openxmlformats.org/officeDocument/2006/relationships" xmlns:p="http://schemas.openxmlformats.org/presentationml/2006/main">
  <p:cm authorId="7" dt="2020-11-23T15:16:07.440" idx="77">
    <p:pos x="10" y="10"/>
    <p:text>Ed ecco come si genera la “Tempesta citochinica” in corso di polmonite COVID-19.
</p:text>
    <p:extLst>
      <p:ext uri="{C676402C-5697-4E1C-873F-D02D1690AC5C}">
        <p15:threadingInfo xmlns:p15="http://schemas.microsoft.com/office/powerpoint/2012/main" timeZoneBias="-60"/>
      </p:ext>
    </p:extLst>
  </p:cm>
</p:cmLst>
</file>

<file path=ppt/comments/comment56.xml><?xml version="1.0" encoding="utf-8"?>
<p:cmLst xmlns:a="http://schemas.openxmlformats.org/drawingml/2006/main" xmlns:r="http://schemas.openxmlformats.org/officeDocument/2006/relationships" xmlns:p="http://schemas.openxmlformats.org/presentationml/2006/main">
  <p:cm authorId="7" dt="2020-11-24T11:19:54.884" idx="82">
    <p:pos x="10" y="10"/>
    <p:text>Queste conoscenze sono tutt’altro che recenti, precedendo di molti anni l’attuale pandemia da COVID-19.
</p:text>
    <p:extLst>
      <p:ext uri="{C676402C-5697-4E1C-873F-D02D1690AC5C}">
        <p15:threadingInfo xmlns:p15="http://schemas.microsoft.com/office/powerpoint/2012/main" timeZoneBias="-60"/>
      </p:ext>
    </p:extLst>
  </p:cm>
</p:cmLst>
</file>

<file path=ppt/comments/comment57.xml><?xml version="1.0" encoding="utf-8"?>
<p:cmLst xmlns:a="http://schemas.openxmlformats.org/drawingml/2006/main" xmlns:r="http://schemas.openxmlformats.org/officeDocument/2006/relationships" xmlns:p="http://schemas.openxmlformats.org/presentationml/2006/main">
  <p:cm authorId="7" dt="2020-11-23T15:20:51.386" idx="78">
    <p:pos x="10" y="10"/>
    <p:text>D’altra parte non va sottovalutato il ruolo svolto direttamente da COVID-19 sui vari organi ed apparati, in considerazione che il virus utilizza il recettore ACE2 presente diffusamente. 
</p:text>
    <p:extLst>
      <p:ext uri="{C676402C-5697-4E1C-873F-D02D1690AC5C}">
        <p15:threadingInfo xmlns:p15="http://schemas.microsoft.com/office/powerpoint/2012/main" timeZoneBias="-60"/>
      </p:ext>
    </p:extLst>
  </p:cm>
</p:cmLst>
</file>

<file path=ppt/comments/comment58.xml><?xml version="1.0" encoding="utf-8"?>
<p:cmLst xmlns:a="http://schemas.openxmlformats.org/drawingml/2006/main" xmlns:r="http://schemas.openxmlformats.org/officeDocument/2006/relationships" xmlns:p="http://schemas.openxmlformats.org/presentationml/2006/main">
  <p:cm authorId="7" dt="2020-11-23T15:22:22.956" idx="79">
    <p:pos x="10" y="10"/>
    <p:text>Ora valuteremo con quali modalità il COVID-19 induce la “Trombosi intravascolare diffusa”.
</p:text>
    <p:extLst>
      <p:ext uri="{C676402C-5697-4E1C-873F-D02D1690AC5C}">
        <p15:threadingInfo xmlns:p15="http://schemas.microsoft.com/office/powerpoint/2012/main" timeZoneBias="-60"/>
      </p:ext>
    </p:extLst>
  </p:cm>
</p:cmLst>
</file>

<file path=ppt/comments/comment59.xml><?xml version="1.0" encoding="utf-8"?>
<p:cmLst xmlns:a="http://schemas.openxmlformats.org/drawingml/2006/main" xmlns:r="http://schemas.openxmlformats.org/officeDocument/2006/relationships" xmlns:p="http://schemas.openxmlformats.org/presentationml/2006/main">
  <p:cm authorId="7" dt="2020-11-23T14:21:58.136" idx="69">
    <p:pos x="10" y="10"/>
    <p:text>Riportiamo lo schema delle principali situazioni biologiche capaci di  condizionare nell’anziano la mortalità da COVID-19. Oltre la “Vulnerabilità” insita nell’’invecchiamento fisiologico, un ruolo prognostico altamente negativo è svolto dalla forma più complessa e grave di invecchiamento patologico quale la Fragilità. Questa A sua volta condiziona la mortalità da COVID-19 attraverso i seguenti principaliprocessi patogenetici: l’Infiammazione sistemica secondaria a polminite, la trombosi intravascolare diffusa e gli scompensi a cascata.
</p:text>
    <p:extLst>
      <p:ext uri="{C676402C-5697-4E1C-873F-D02D1690AC5C}">
        <p15:threadingInfo xmlns:p15="http://schemas.microsoft.com/office/powerpoint/2012/main" timeZoneBias="-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7" dt="2020-11-14T09:22:27.720" idx="9">
    <p:pos x="10" y="10"/>
    <p:text>Nella fascia di età geriatrica l’elevata mortalità, in particolare,  ha colpito gli anziani con elevati gradi di comorbilità (3 o +)
</p:text>
    <p:extLst>
      <p:ext uri="{C676402C-5697-4E1C-873F-D02D1690AC5C}">
        <p15:threadingInfo xmlns:p15="http://schemas.microsoft.com/office/powerpoint/2012/main" timeZoneBias="-60"/>
      </p:ext>
    </p:extLst>
  </p:cm>
</p:cmLst>
</file>

<file path=ppt/comments/comment60.xml><?xml version="1.0" encoding="utf-8"?>
<p:cmLst xmlns:a="http://schemas.openxmlformats.org/drawingml/2006/main" xmlns:r="http://schemas.openxmlformats.org/officeDocument/2006/relationships" xmlns:p="http://schemas.openxmlformats.org/presentationml/2006/main">
  <p:cm authorId="7" dt="2020-11-23T19:06:16.333" idx="80">
    <p:pos x="10" y="10"/>
    <p:text>Il COVID 2019 ha un ampio spettro di manifestazioni cliniche che vanno dai lievi sintomi respiratori e sistemici alla polmonite con grave insufficienza respiratoria ed ipossia tessutale. Le forme cliniche più severe sono associate a infiammazione sistemica e disturbi della coagulazione, che portano alla trombosi dei piccoli e dei grandi vasi. Il danno miocardico e renale, quando presente anche se lieve, è associato ad outcome peggiore.
</p:text>
    <p:extLst>
      <p:ext uri="{C676402C-5697-4E1C-873F-D02D1690AC5C}">
        <p15:threadingInfo xmlns:p15="http://schemas.microsoft.com/office/powerpoint/2012/main" timeZoneBias="-60"/>
      </p:ext>
    </p:extLst>
  </p:cm>
</p:cmLst>
</file>

<file path=ppt/comments/comment61.xml><?xml version="1.0" encoding="utf-8"?>
<p:cmLst xmlns:a="http://schemas.openxmlformats.org/drawingml/2006/main" xmlns:r="http://schemas.openxmlformats.org/officeDocument/2006/relationships" xmlns:p="http://schemas.openxmlformats.org/presentationml/2006/main">
  <p:cm authorId="7" dt="2020-11-24T10:34:26.698" idx="81">
    <p:pos x="10" y="10"/>
    <p:text>Così come è facilmente comprensibile che la “Geriatria” sia la “Medicina della Complessità”
</p:text>
    <p:extLst>
      <p:ext uri="{C676402C-5697-4E1C-873F-D02D1690AC5C}">
        <p15:threadingInfo xmlns:p15="http://schemas.microsoft.com/office/powerpoint/2012/main" timeZoneBias="-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7" dt="2020-11-14T09:22:44.912" idx="10">
    <p:pos x="10" y="10"/>
    <p:text>La mortalità degli anziani COVID-19  è legata a sovra-infezioni battericche,  insufficienza cardiaca e renale, premessa l’insufficienza respiratoria da polmonite interstiziale COVID-19 dipendente
</p:text>
    <p:extLst>
      <p:ext uri="{C676402C-5697-4E1C-873F-D02D1690AC5C}">
        <p15:threadingInfo xmlns:p15="http://schemas.microsoft.com/office/powerpoint/2012/main" timeZoneBias="-6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7" dt="2020-11-14T09:23:00.629" idx="11">
    <p:pos x="10" y="10"/>
    <p:text>L’elevato tasso di mortalità di anziani COVID-19 in Italia trova una  spiegazione in molteplici meccanismi fisiopatologici ma, prima di analizzarli, ritengo indispensabile verificare  in che modo l’invecchiamento di per sè spieghi questo fenomeno 
</p:text>
    <p:extLst>
      <p:ext uri="{C676402C-5697-4E1C-873F-D02D1690AC5C}">
        <p15:threadingInfo xmlns:p15="http://schemas.microsoft.com/office/powerpoint/2012/main" timeZoneBias="-6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7" dt="2020-11-14T09:23:15.513" idx="12">
    <p:pos x="10" y="10"/>
    <p:text>Passiamo, quindi, all’analisi del ruolo dell’invecchiamento fisiologico, dell’avanzarecioè  dei gradi più avanzati dell’età geriatrica in assenza di importanti patologie e disabilità
</p:text>
    <p:extLst>
      <p:ext uri="{C676402C-5697-4E1C-873F-D02D1690AC5C}">
        <p15:threadingInfo xmlns:p15="http://schemas.microsoft.com/office/powerpoint/2012/main" timeZoneBias="-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6D62E6-1357-5D43-8606-03D022DC37A3}" type="datetimeFigureOut">
              <a:rPr lang="it-IT" smtClean="0"/>
              <a:t>27/05/23</a:t>
            </a:fld>
            <a:endParaRPr lang="it-IT"/>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956CDB-6B8F-9B42-845A-3DB45AD672CF}" type="slidenum">
              <a:rPr lang="it-IT" smtClean="0"/>
              <a:t>‹n.›</a:t>
            </a:fld>
            <a:endParaRPr lang="it-IT"/>
          </a:p>
        </p:txBody>
      </p:sp>
    </p:spTree>
    <p:extLst>
      <p:ext uri="{BB962C8B-B14F-4D97-AF65-F5344CB8AC3E}">
        <p14:creationId xmlns:p14="http://schemas.microsoft.com/office/powerpoint/2010/main" val="837010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79FC24-2B63-4FED-B072-802B9F4AE275}" type="datetimeFigureOut">
              <a:rPr lang="it-IT" smtClean="0"/>
              <a:t>27/05/23</a:t>
            </a:fld>
            <a:endParaRPr lang="it-IT"/>
          </a:p>
        </p:txBody>
      </p:sp>
      <p:sp>
        <p:nvSpPr>
          <p:cNvPr id="4" name="Segnaposto immagine diapositiva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C99D2C-CD0E-4EC6-A6F5-2DFE91F73EAE}" type="slidenum">
              <a:rPr lang="it-IT" smtClean="0"/>
              <a:t>‹n.›</a:t>
            </a:fld>
            <a:endParaRPr lang="it-IT"/>
          </a:p>
        </p:txBody>
      </p:sp>
    </p:spTree>
    <p:extLst>
      <p:ext uri="{BB962C8B-B14F-4D97-AF65-F5344CB8AC3E}">
        <p14:creationId xmlns:p14="http://schemas.microsoft.com/office/powerpoint/2010/main" val="2706958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xfrm>
            <a:off x="914400" y="4343400"/>
            <a:ext cx="5029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it-IT" altLang="it-IT" b="0" dirty="0" smtClean="0">
                <a:latin typeface="+mn-lt"/>
              </a:rPr>
              <a:t>Cercherò di rispondere al</a:t>
            </a:r>
            <a:r>
              <a:rPr lang="it-IT" altLang="it-IT" b="0" baseline="0" dirty="0" smtClean="0">
                <a:latin typeface="+mn-lt"/>
              </a:rPr>
              <a:t> quesito</a:t>
            </a:r>
            <a:r>
              <a:rPr lang="it-IT" altLang="it-IT" b="0" dirty="0" smtClean="0">
                <a:latin typeface="+mn-lt"/>
              </a:rPr>
              <a:t> “</a:t>
            </a:r>
            <a:r>
              <a:rPr lang="it-IT" altLang="it-IT" b="0" dirty="0" err="1" smtClean="0">
                <a:latin typeface="+mn-lt"/>
              </a:rPr>
              <a:t>Perchè</a:t>
            </a:r>
            <a:r>
              <a:rPr lang="it-IT" altLang="it-IT" b="0" baseline="0" dirty="0" smtClean="0">
                <a:latin typeface="+mn-lt"/>
              </a:rPr>
              <a:t> gli anziani presentano una mortalità maggiore in corso di infezione da COVID-19”.</a:t>
            </a:r>
            <a:endParaRPr lang="it-IT" altLang="it-IT" b="0" dirty="0" smtClean="0">
              <a:latin typeface="+mn-lt"/>
            </a:endParaRPr>
          </a:p>
        </p:txBody>
      </p:sp>
    </p:spTree>
    <p:extLst>
      <p:ext uri="{BB962C8B-B14F-4D97-AF65-F5344CB8AC3E}">
        <p14:creationId xmlns:p14="http://schemas.microsoft.com/office/powerpoint/2010/main" val="3608949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aseline="0" dirty="0" smtClean="0"/>
              <a:t>Lo “Invecchiamento” è un fenomeno biologico estremamente complesso, di cui è stato impossibile  trovare una definizione accettabile. Tuttavia sappiamo che l’Invecchiamento è condizionato dall’età, dagli stili di vita seguiti nel corso della vita e dall’ambiente. Dobbiamo ricordare che gli stili di vita e l’ambiente sono capaci di modificare l’espressione genica alla nascita del singolo individuo (epigenetica)</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10</a:t>
            </a:fld>
            <a:endParaRPr lang="it-IT"/>
          </a:p>
        </p:txBody>
      </p:sp>
    </p:spTree>
    <p:extLst>
      <p:ext uri="{BB962C8B-B14F-4D97-AF65-F5344CB8AC3E}">
        <p14:creationId xmlns:p14="http://schemas.microsoft.com/office/powerpoint/2010/main" val="573364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progressiva perdita funzionale, definita da alcuni Ricercatori</a:t>
            </a:r>
            <a:r>
              <a:rPr lang="it-IT" baseline="0" dirty="0" smtClean="0"/>
              <a:t> </a:t>
            </a:r>
            <a:r>
              <a:rPr lang="it-IT" dirty="0" smtClean="0"/>
              <a:t>“Vulnerabilità, come descritto nella precedente DIA si incrementa nelle diverse decadi dell’età geriatrica.</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12</a:t>
            </a:fld>
            <a:endParaRPr lang="it-IT"/>
          </a:p>
        </p:txBody>
      </p:sp>
    </p:spTree>
    <p:extLst>
      <p:ext uri="{BB962C8B-B14F-4D97-AF65-F5344CB8AC3E}">
        <p14:creationId xmlns:p14="http://schemas.microsoft.com/office/powerpoint/2010/main" val="34192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Va comunque precisato che</a:t>
            </a:r>
            <a:r>
              <a:rPr lang="it-IT" baseline="0" dirty="0" smtClean="0"/>
              <a:t> l’invecchiamento fisiologico delle diverse funzioni dei vari organi ed apparati si riducono in età geriatrica di diverse entità. Nella DIA, infatti, rileviamo che alcuni parametri neurologici </a:t>
            </a:r>
            <a:r>
              <a:rPr lang="it-IT" i="1" baseline="0" dirty="0" smtClean="0"/>
              <a:t>(velocità di conduzione nervosa)</a:t>
            </a:r>
            <a:r>
              <a:rPr lang="it-IT" baseline="0" dirty="0" smtClean="0"/>
              <a:t> e cardiologici (</a:t>
            </a:r>
            <a:r>
              <a:rPr lang="it-IT" i="1" baseline="0" dirty="0" smtClean="0"/>
              <a:t>indice cardiaco) </a:t>
            </a:r>
            <a:r>
              <a:rPr lang="it-IT" i="0" baseline="0" dirty="0" smtClean="0"/>
              <a:t>a 90aa si riducono rispettivamente del 10% e del 30% mentre altri parametri polmonari (VO</a:t>
            </a:r>
            <a:r>
              <a:rPr lang="it-IT" i="0" baseline="-25000" dirty="0" smtClean="0"/>
              <a:t>2 </a:t>
            </a:r>
            <a:r>
              <a:rPr lang="it-IT" i="0" baseline="0" dirty="0" smtClean="0"/>
              <a:t> </a:t>
            </a:r>
            <a:r>
              <a:rPr lang="it-IT" i="0" baseline="0" dirty="0" err="1" smtClean="0"/>
              <a:t>max</a:t>
            </a:r>
            <a:r>
              <a:rPr lang="it-IT" i="0" baseline="0" dirty="0" smtClean="0"/>
              <a:t> e capacità vitale)  e renali (filtrato glomerulare e portata renale plasmatica)  possono ridursi del 50%</a:t>
            </a:r>
            <a:endParaRPr lang="it-IT" i="0" dirty="0"/>
          </a:p>
        </p:txBody>
      </p:sp>
      <p:sp>
        <p:nvSpPr>
          <p:cNvPr id="4" name="Segnaposto numero diapositiva 3"/>
          <p:cNvSpPr>
            <a:spLocks noGrp="1"/>
          </p:cNvSpPr>
          <p:nvPr>
            <p:ph type="sldNum" sz="quarter" idx="10"/>
          </p:nvPr>
        </p:nvSpPr>
        <p:spPr/>
        <p:txBody>
          <a:bodyPr/>
          <a:lstStyle/>
          <a:p>
            <a:fld id="{C171AF89-B8F6-E245-8ACF-5FB7A3BC0050}" type="slidenum">
              <a:rPr lang="it-IT" altLang="x-none" smtClean="0"/>
              <a:pPr/>
              <a:t>13</a:t>
            </a:fld>
            <a:endParaRPr lang="it-IT" altLang="x-none"/>
          </a:p>
        </p:txBody>
      </p:sp>
    </p:spTree>
    <p:extLst>
      <p:ext uri="{BB962C8B-B14F-4D97-AF65-F5344CB8AC3E}">
        <p14:creationId xmlns:p14="http://schemas.microsoft.com/office/powerpoint/2010/main" val="1962772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Alla fine di questo </a:t>
            </a:r>
            <a:r>
              <a:rPr lang="it-IT" dirty="0" err="1" smtClean="0"/>
              <a:t>escursus</a:t>
            </a:r>
            <a:r>
              <a:rPr lang="it-IT" baseline="0" dirty="0" smtClean="0"/>
              <a:t> sulle caratteristiche dell’invecchiamento fisiologico dei 4 organi sopra analizzati, è opportuno sottolineare che la riduzione delle riserve funzionali dell’invecchiamento fisiologico recita un ruolo nel condizionare la prognosi in corso di malattie acute e/o croniche  </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14</a:t>
            </a:fld>
            <a:endParaRPr lang="it-IT"/>
          </a:p>
        </p:txBody>
      </p:sp>
    </p:spTree>
    <p:extLst>
      <p:ext uri="{BB962C8B-B14F-4D97-AF65-F5344CB8AC3E}">
        <p14:creationId xmlns:p14="http://schemas.microsoft.com/office/powerpoint/2010/main" val="155431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Le DIA successive riassumono le differenti compromissioni funzionali</a:t>
            </a:r>
            <a:r>
              <a:rPr lang="it-IT" baseline="0" dirty="0" smtClean="0"/>
              <a:t> di una stessa malattia che insorga </a:t>
            </a:r>
            <a:r>
              <a:rPr lang="it-IT" baseline="0" dirty="0" err="1" smtClean="0"/>
              <a:t>nelllo</a:t>
            </a:r>
            <a:r>
              <a:rPr lang="it-IT" baseline="0" dirty="0" smtClean="0"/>
              <a:t> “Young </a:t>
            </a:r>
            <a:r>
              <a:rPr lang="it-IT" baseline="0" dirty="0" err="1" smtClean="0"/>
              <a:t>Old</a:t>
            </a:r>
            <a:r>
              <a:rPr lang="it-IT" baseline="0" dirty="0" smtClean="0"/>
              <a:t>” (65-75aa).</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16</a:t>
            </a:fld>
            <a:endParaRPr lang="it-IT"/>
          </a:p>
        </p:txBody>
      </p:sp>
    </p:spTree>
    <p:extLst>
      <p:ext uri="{BB962C8B-B14F-4D97-AF65-F5344CB8AC3E}">
        <p14:creationId xmlns:p14="http://schemas.microsoft.com/office/powerpoint/2010/main" val="1022148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----nello</a:t>
            </a:r>
            <a:r>
              <a:rPr lang="it-IT" baseline="0" dirty="0" smtClean="0"/>
              <a:t> “ </a:t>
            </a:r>
            <a:r>
              <a:rPr lang="it-IT" baseline="0" dirty="0" err="1" smtClean="0"/>
              <a:t>Old-Old</a:t>
            </a:r>
            <a:r>
              <a:rPr lang="it-IT" baseline="0" dirty="0" smtClean="0"/>
              <a:t>” (75-85aa).</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17</a:t>
            </a:fld>
            <a:endParaRPr lang="it-IT"/>
          </a:p>
        </p:txBody>
      </p:sp>
    </p:spTree>
    <p:extLst>
      <p:ext uri="{BB962C8B-B14F-4D97-AF65-F5344CB8AC3E}">
        <p14:creationId xmlns:p14="http://schemas.microsoft.com/office/powerpoint/2010/main" val="334279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mr-IN" dirty="0" smtClean="0"/>
              <a:t>…</a:t>
            </a:r>
            <a:r>
              <a:rPr lang="it-IT" dirty="0" smtClean="0"/>
              <a:t>.e nello “</a:t>
            </a:r>
            <a:r>
              <a:rPr lang="it-IT" dirty="0" err="1" smtClean="0"/>
              <a:t>Oldest</a:t>
            </a:r>
            <a:r>
              <a:rPr lang="it-IT" dirty="0" smtClean="0"/>
              <a:t> </a:t>
            </a:r>
            <a:r>
              <a:rPr lang="it-IT" dirty="0" err="1" smtClean="0"/>
              <a:t>Old</a:t>
            </a:r>
            <a:r>
              <a:rPr lang="it-IT" dirty="0" smtClean="0"/>
              <a:t>” (&gt;85aa),</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18</a:t>
            </a:fld>
            <a:endParaRPr lang="it-IT"/>
          </a:p>
        </p:txBody>
      </p:sp>
    </p:spTree>
    <p:extLst>
      <p:ext uri="{BB962C8B-B14F-4D97-AF65-F5344CB8AC3E}">
        <p14:creationId xmlns:p14="http://schemas.microsoft.com/office/powerpoint/2010/main" val="1819439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smtClean="0">
                <a:solidFill>
                  <a:schemeClr val="tx1"/>
                </a:solidFill>
                <a:effectLst/>
                <a:latin typeface="+mn-lt"/>
                <a:ea typeface="+mn-ea"/>
                <a:cs typeface="+mn-cs"/>
              </a:rPr>
              <a:t>L’infezione COIVID-19, attraverso le alterazioni ultrastrutturali riportate nella parte destra della DIA,</a:t>
            </a:r>
            <a:r>
              <a:rPr lang="it-IT" sz="1200" kern="1200" baseline="0" dirty="0" smtClean="0">
                <a:solidFill>
                  <a:schemeClr val="tx1"/>
                </a:solidFill>
                <a:effectLst/>
                <a:latin typeface="+mn-lt"/>
                <a:ea typeface="+mn-ea"/>
                <a:cs typeface="+mn-cs"/>
              </a:rPr>
              <a:t> riduce</a:t>
            </a:r>
            <a:r>
              <a:rPr lang="it-IT" sz="1200" kern="1200" dirty="0" smtClean="0">
                <a:solidFill>
                  <a:schemeClr val="tx1"/>
                </a:solidFill>
                <a:effectLst/>
                <a:latin typeface="+mn-lt"/>
                <a:ea typeface="+mn-ea"/>
                <a:cs typeface="+mn-cs"/>
              </a:rPr>
              <a:t> nell’anziano la resistenza dell’ospite e la tolleranza alla malattia.</a:t>
            </a:r>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62CD0E4F-F469-46A9-805D-B1A51383A097}" type="slidenum">
              <a:rPr lang="it-IT" smtClean="0"/>
              <a:t>19</a:t>
            </a:fld>
            <a:endParaRPr lang="it-IT"/>
          </a:p>
        </p:txBody>
      </p:sp>
    </p:spTree>
    <p:extLst>
      <p:ext uri="{BB962C8B-B14F-4D97-AF65-F5344CB8AC3E}">
        <p14:creationId xmlns:p14="http://schemas.microsoft.com/office/powerpoint/2010/main" val="2084512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Una volta esaurita la trattazione del ruolo dell’invecchiamento fisiologico nella prognosi delle malattie, passiamo all’analisi dell’invecchiamento patologico.</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20</a:t>
            </a:fld>
            <a:endParaRPr lang="it-IT"/>
          </a:p>
        </p:txBody>
      </p:sp>
    </p:spTree>
    <p:extLst>
      <p:ext uri="{BB962C8B-B14F-4D97-AF65-F5344CB8AC3E}">
        <p14:creationId xmlns:p14="http://schemas.microsoft.com/office/powerpoint/2010/main" val="375530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Naturalmente l’invecchiamento patologico è definito dalla malattia, o meglio, dalle malattie.</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21</a:t>
            </a:fld>
            <a:endParaRPr lang="it-IT"/>
          </a:p>
        </p:txBody>
      </p:sp>
    </p:spTree>
    <p:extLst>
      <p:ext uri="{BB962C8B-B14F-4D97-AF65-F5344CB8AC3E}">
        <p14:creationId xmlns:p14="http://schemas.microsoft.com/office/powerpoint/2010/main" val="913765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Nei Paesi industrializzati, prima della epidemia COVID-19, abbiamo</a:t>
            </a:r>
            <a:r>
              <a:rPr lang="it-IT" baseline="0" dirty="0" smtClean="0"/>
              <a:t> </a:t>
            </a:r>
            <a:r>
              <a:rPr lang="it-IT" dirty="0" smtClean="0"/>
              <a:t> assistito alla fine degli anni ‘70 all’epidemia dell’invecchiamento della popolazione, che ha colpito in particolare il Giappone e l’Europa.</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2</a:t>
            </a:fld>
            <a:endParaRPr lang="it-IT"/>
          </a:p>
        </p:txBody>
      </p:sp>
    </p:spTree>
    <p:extLst>
      <p:ext uri="{BB962C8B-B14F-4D97-AF65-F5344CB8AC3E}">
        <p14:creationId xmlns:p14="http://schemas.microsoft.com/office/powerpoint/2010/main" val="1104436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variabilità che abbiamo visto nell’invecchiamento fisiologico è ancora </a:t>
            </a:r>
            <a:r>
              <a:rPr lang="it-IT" dirty="0" err="1" smtClean="0"/>
              <a:t>maggione</a:t>
            </a:r>
            <a:r>
              <a:rPr lang="it-IT" dirty="0" smtClean="0"/>
              <a:t> nell’invecchiamento</a:t>
            </a:r>
            <a:r>
              <a:rPr lang="it-IT" baseline="0" dirty="0" smtClean="0"/>
              <a:t> patologico. Seguendo infatti i singoli casi, rappresentati dai </a:t>
            </a:r>
            <a:r>
              <a:rPr lang="it-IT" baseline="0" dirty="0" err="1" smtClean="0"/>
              <a:t>triangolini</a:t>
            </a:r>
            <a:r>
              <a:rPr lang="it-IT" baseline="0" dirty="0" smtClean="0"/>
              <a:t> rossi,</a:t>
            </a:r>
            <a:r>
              <a:rPr lang="it-IT" dirty="0" smtClean="0"/>
              <a:t> ci rendiamo conto che le malattie possono compromettere la condizione funzionale molto poco (vedi casi in alto vicini</a:t>
            </a:r>
            <a:r>
              <a:rPr lang="it-IT" baseline="0" dirty="0" smtClean="0"/>
              <a:t> alla cometa rossa dell’invecchiamento fisiologico) o altrimenti moltissimo (vedi </a:t>
            </a:r>
            <a:r>
              <a:rPr lang="it-IT" baseline="0" dirty="0" err="1" smtClean="0"/>
              <a:t>triangolini</a:t>
            </a:r>
            <a:r>
              <a:rPr lang="it-IT" baseline="0" dirty="0" smtClean="0"/>
              <a:t> in basso, vicini all’ascisse, che </a:t>
            </a:r>
            <a:r>
              <a:rPr lang="it-IT" baseline="0" dirty="0" err="1" smtClean="0"/>
              <a:t>definisconio</a:t>
            </a:r>
            <a:r>
              <a:rPr lang="it-IT" baseline="0" dirty="0" smtClean="0"/>
              <a:t> i pz non-autosufficienti, addirittura allettati.</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22</a:t>
            </a:fld>
            <a:endParaRPr lang="it-IT"/>
          </a:p>
        </p:txBody>
      </p:sp>
    </p:spTree>
    <p:extLst>
      <p:ext uri="{BB962C8B-B14F-4D97-AF65-F5344CB8AC3E}">
        <p14:creationId xmlns:p14="http://schemas.microsoft.com/office/powerpoint/2010/main" val="1376612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Nell’ambito dell’invecchiamento patologico la forma clinica più complessa è rappresentata</a:t>
            </a:r>
            <a:r>
              <a:rPr lang="it-IT" baseline="0" dirty="0" smtClean="0"/>
              <a:t> </a:t>
            </a:r>
            <a:r>
              <a:rPr lang="it-IT" dirty="0" smtClean="0"/>
              <a:t>dallo “Anziano Fragile”, che pesa per il 10-20%</a:t>
            </a:r>
            <a:r>
              <a:rPr lang="it-IT" baseline="0" dirty="0" smtClean="0"/>
              <a:t> tra gli ultra-65enni e per il 50-60% per gli ultra-80enni.</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23</a:t>
            </a:fld>
            <a:endParaRPr lang="it-IT"/>
          </a:p>
        </p:txBody>
      </p:sp>
    </p:spTree>
    <p:extLst>
      <p:ext uri="{BB962C8B-B14F-4D97-AF65-F5344CB8AC3E}">
        <p14:creationId xmlns:p14="http://schemas.microsoft.com/office/powerpoint/2010/main" val="1425691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Lo “Anziano Fragile” è definito da un soggetto molto avanzato</a:t>
            </a:r>
            <a:r>
              <a:rPr lang="it-IT" baseline="0" dirty="0" smtClean="0"/>
              <a:t> nell’età (ultra80enne) e quindi con molto ridotte riserve funzionali residue (elevata Vulnerabilità), con multiple patologie nello stesso organo (organo target), alta </a:t>
            </a:r>
            <a:r>
              <a:rPr lang="it-IT" baseline="0" dirty="0" err="1" smtClean="0"/>
              <a:t>comorbilità</a:t>
            </a:r>
            <a:r>
              <a:rPr lang="it-IT" baseline="0" dirty="0" smtClean="0"/>
              <a:t> extra organo target, </a:t>
            </a:r>
            <a:r>
              <a:rPr lang="it-IT" baseline="0" dirty="0" err="1" smtClean="0"/>
              <a:t>polifarmaco</a:t>
            </a:r>
            <a:r>
              <a:rPr lang="it-IT" baseline="0" dirty="0" smtClean="0"/>
              <a:t>-terapia e rischio di reazione avverse ai farmaci (</a:t>
            </a:r>
            <a:r>
              <a:rPr lang="it-IT" baseline="0" dirty="0" err="1" smtClean="0"/>
              <a:t>ADRs</a:t>
            </a:r>
            <a:r>
              <a:rPr lang="it-IT" baseline="0" dirty="0" smtClean="0"/>
              <a:t>), stato critico socio-economico-ambientale e disabilità fisica e/o </a:t>
            </a:r>
            <a:r>
              <a:rPr lang="it-IT" baseline="0" dirty="0" err="1" smtClean="0"/>
              <a:t>mentale.E</a:t>
            </a:r>
            <a:r>
              <a:rPr lang="it-IT" baseline="0" dirty="0" smtClean="0"/>
              <a:t>’ evidente che nelle fasce di età più avanzate la </a:t>
            </a:r>
            <a:r>
              <a:rPr lang="it-IT" baseline="0" dirty="0" err="1" smtClean="0"/>
              <a:t>monopatologia</a:t>
            </a:r>
            <a:r>
              <a:rPr lang="it-IT" baseline="0" dirty="0" smtClean="0"/>
              <a:t> è  poco frequente.</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24</a:t>
            </a:fld>
            <a:endParaRPr lang="it-IT"/>
          </a:p>
        </p:txBody>
      </p:sp>
    </p:spTree>
    <p:extLst>
      <p:ext uri="{BB962C8B-B14F-4D97-AF65-F5344CB8AC3E}">
        <p14:creationId xmlns:p14="http://schemas.microsoft.com/office/powerpoint/2010/main" val="2064490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disabilità è condizionata dalla compromissione fisica e/o  mentale e dalle</a:t>
            </a:r>
            <a:r>
              <a:rPr lang="it-IT" baseline="0" dirty="0" smtClean="0"/>
              <a:t> condizioni socio-economico-ambientali.</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25</a:t>
            </a:fld>
            <a:endParaRPr lang="it-IT"/>
          </a:p>
        </p:txBody>
      </p:sp>
    </p:spTree>
    <p:extLst>
      <p:ext uri="{BB962C8B-B14F-4D97-AF65-F5344CB8AC3E}">
        <p14:creationId xmlns:p14="http://schemas.microsoft.com/office/powerpoint/2010/main" val="934136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a:t>
            </a:r>
            <a:r>
              <a:rPr lang="it-IT" dirty="0" err="1" smtClean="0"/>
              <a:t>Comorbilità</a:t>
            </a:r>
            <a:r>
              <a:rPr lang="it-IT" dirty="0" smtClean="0"/>
              <a:t> condiziona significativamente</a:t>
            </a:r>
            <a:r>
              <a:rPr lang="it-IT" baseline="0" dirty="0" smtClean="0"/>
              <a:t> la sopravvivenza in età geriatrica, soprattutto negli ultra-80enni..</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26</a:t>
            </a:fld>
            <a:endParaRPr lang="it-IT"/>
          </a:p>
        </p:txBody>
      </p:sp>
    </p:spTree>
    <p:extLst>
      <p:ext uri="{BB962C8B-B14F-4D97-AF65-F5344CB8AC3E}">
        <p14:creationId xmlns:p14="http://schemas.microsoft.com/office/powerpoint/2010/main" val="2060147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534988" indent="-534988" algn="just">
              <a:defRPr/>
            </a:pPr>
            <a:r>
              <a:rPr lang="it-IT" sz="1200" dirty="0" smtClean="0"/>
              <a:t>Allo stesso modo la Disabilità condiziona  significativamente la sopravvivenza in età geriatrica ed in maniera maggiore rispetto alla</a:t>
            </a:r>
            <a:r>
              <a:rPr lang="it-IT" sz="1200" baseline="0" dirty="0" smtClean="0"/>
              <a:t> </a:t>
            </a:r>
            <a:r>
              <a:rPr lang="it-IT" sz="1200" baseline="0" dirty="0" err="1" smtClean="0"/>
              <a:t>Comorbili</a:t>
            </a:r>
            <a:r>
              <a:rPr lang="it-IT" sz="1200" dirty="0" err="1" smtClean="0"/>
              <a:t>ità</a:t>
            </a:r>
            <a:r>
              <a:rPr lang="it-IT" sz="1200" dirty="0" smtClean="0"/>
              <a:t>.</a:t>
            </a:r>
          </a:p>
        </p:txBody>
      </p:sp>
      <p:sp>
        <p:nvSpPr>
          <p:cNvPr id="4" name="Segnaposto numero diapositiva 3"/>
          <p:cNvSpPr>
            <a:spLocks noGrp="1"/>
          </p:cNvSpPr>
          <p:nvPr>
            <p:ph type="sldNum" sz="quarter" idx="10"/>
          </p:nvPr>
        </p:nvSpPr>
        <p:spPr/>
        <p:txBody>
          <a:bodyPr/>
          <a:lstStyle/>
          <a:p>
            <a:fld id="{9AC99D2C-CD0E-4EC6-A6F5-2DFE91F73EAE}" type="slidenum">
              <a:rPr lang="it-IT" smtClean="0"/>
              <a:t>27</a:t>
            </a:fld>
            <a:endParaRPr lang="it-IT"/>
          </a:p>
        </p:txBody>
      </p:sp>
    </p:spTree>
    <p:extLst>
      <p:ext uri="{BB962C8B-B14F-4D97-AF65-F5344CB8AC3E}">
        <p14:creationId xmlns:p14="http://schemas.microsoft.com/office/powerpoint/2010/main" val="439766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sintesi, l’animazione che</a:t>
            </a:r>
            <a:r>
              <a:rPr lang="it-IT" baseline="0" dirty="0" smtClean="0"/>
              <a:t> distingue </a:t>
            </a:r>
            <a:r>
              <a:rPr lang="it-IT" dirty="0" smtClean="0"/>
              <a:t>la </a:t>
            </a:r>
            <a:r>
              <a:rPr lang="it-IT" dirty="0" err="1" smtClean="0"/>
              <a:t>Comorbidità</a:t>
            </a:r>
            <a:r>
              <a:rPr lang="it-IT" dirty="0" smtClean="0"/>
              <a:t>,</a:t>
            </a:r>
            <a:r>
              <a:rPr lang="it-IT" baseline="0" dirty="0" smtClean="0"/>
              <a:t> </a:t>
            </a:r>
            <a:r>
              <a:rPr lang="it-IT" dirty="0" smtClean="0"/>
              <a:t>la </a:t>
            </a:r>
            <a:r>
              <a:rPr lang="it-IT" dirty="0" err="1" smtClean="0"/>
              <a:t>Polimorbidità</a:t>
            </a:r>
            <a:r>
              <a:rPr lang="it-IT" dirty="0" smtClean="0"/>
              <a:t> e gli</a:t>
            </a:r>
            <a:r>
              <a:rPr lang="it-IT" baseline="0" dirty="0" smtClean="0"/>
              <a:t> </a:t>
            </a:r>
            <a:r>
              <a:rPr lang="it-IT" dirty="0" smtClean="0"/>
              <a:t> altri fattori sanitari e non sanitari</a:t>
            </a:r>
            <a:r>
              <a:rPr lang="it-IT" baseline="0" dirty="0" smtClean="0"/>
              <a:t> che </a:t>
            </a:r>
            <a:r>
              <a:rPr lang="it-IT" dirty="0" smtClean="0"/>
              <a:t>condizionano la Complessità del paziente.</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28</a:t>
            </a:fld>
            <a:endParaRPr lang="it-IT"/>
          </a:p>
        </p:txBody>
      </p:sp>
    </p:spTree>
    <p:extLst>
      <p:ext uri="{BB962C8B-B14F-4D97-AF65-F5344CB8AC3E}">
        <p14:creationId xmlns:p14="http://schemas.microsoft.com/office/powerpoint/2010/main" val="233575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Passiamo ora ad analizzare le caratteristiche dello</a:t>
            </a:r>
            <a:r>
              <a:rPr lang="it-IT" baseline="0" dirty="0" smtClean="0"/>
              <a:t> I</a:t>
            </a:r>
            <a:r>
              <a:rPr lang="it-IT" dirty="0" smtClean="0"/>
              <a:t>nvecchiamento Patologico dei 4 organi, precedentemente valutati nell’ambito dello Invecchiamento Fisiologico.</a:t>
            </a:r>
            <a:r>
              <a:rPr lang="it-IT" baseline="0" dirty="0" smtClean="0"/>
              <a:t> </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29</a:t>
            </a:fld>
            <a:endParaRPr lang="it-IT"/>
          </a:p>
        </p:txBody>
      </p:sp>
    </p:spTree>
    <p:extLst>
      <p:ext uri="{BB962C8B-B14F-4D97-AF65-F5344CB8AC3E}">
        <p14:creationId xmlns:p14="http://schemas.microsoft.com/office/powerpoint/2010/main" val="1307534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Valutiamo</a:t>
            </a:r>
            <a:r>
              <a:rPr lang="it-IT" baseline="0" dirty="0" smtClean="0"/>
              <a:t> ora</a:t>
            </a:r>
            <a:r>
              <a:rPr lang="it-IT" dirty="0" smtClean="0"/>
              <a:t> le principali malattie del polmone in età geriatrica.</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30</a:t>
            </a:fld>
            <a:endParaRPr lang="it-IT"/>
          </a:p>
        </p:txBody>
      </p:sp>
    </p:spTree>
    <p:extLst>
      <p:ext uri="{BB962C8B-B14F-4D97-AF65-F5344CB8AC3E}">
        <p14:creationId xmlns:p14="http://schemas.microsoft.com/office/powerpoint/2010/main" val="2074537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Le polmoniti di</a:t>
            </a:r>
            <a:r>
              <a:rPr lang="it-IT" baseline="0" dirty="0" smtClean="0"/>
              <a:t> diversa etiologie sono tra le patologie polmonari ad alta prevalenza (&gt;100-199/100mila) negli anziati e a prognosi severa.</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31</a:t>
            </a:fld>
            <a:endParaRPr lang="it-IT"/>
          </a:p>
        </p:txBody>
      </p:sp>
    </p:spTree>
    <p:extLst>
      <p:ext uri="{BB962C8B-B14F-4D97-AF65-F5344CB8AC3E}">
        <p14:creationId xmlns:p14="http://schemas.microsoft.com/office/powerpoint/2010/main" val="53820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Europa l’Italia è stato il primo Paese</a:t>
            </a:r>
            <a:r>
              <a:rPr lang="it-IT" baseline="0" dirty="0" smtClean="0"/>
              <a:t> nel mondo ad aver raggiunto nel 1995 l’equivalenza demografica tra ultra-65enni e giovani 0-19aa. Inoltre, insieme al Giappone, l’Italia ha registrato i più elevati incrementi degli ultra-80enni tra il 1995 e il 2020</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3</a:t>
            </a:fld>
            <a:endParaRPr lang="it-IT"/>
          </a:p>
        </p:txBody>
      </p:sp>
    </p:spTree>
    <p:extLst>
      <p:ext uri="{BB962C8B-B14F-4D97-AF65-F5344CB8AC3E}">
        <p14:creationId xmlns:p14="http://schemas.microsoft.com/office/powerpoint/2010/main" val="415156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Le polmoniti</a:t>
            </a:r>
            <a:r>
              <a:rPr lang="it-IT" baseline="0" dirty="0" smtClean="0"/>
              <a:t> di diversa etiologia rappresentano in Europa e negli USA la 6^ causa di morte e la 1^ tra le malattie infettive e colpiscono soprattutto l’età pediatrica &lt;5aa e quella geriatrica &gt;75aa.</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32</a:t>
            </a:fld>
            <a:endParaRPr lang="it-IT"/>
          </a:p>
        </p:txBody>
      </p:sp>
    </p:spTree>
    <p:extLst>
      <p:ext uri="{BB962C8B-B14F-4D97-AF65-F5344CB8AC3E}">
        <p14:creationId xmlns:p14="http://schemas.microsoft.com/office/powerpoint/2010/main" val="15731728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L’altra patologia polmonare frequente negli anziani è la </a:t>
            </a:r>
            <a:r>
              <a:rPr lang="it-IT" dirty="0" err="1" smtClean="0"/>
              <a:t>Broncopneumopatia</a:t>
            </a:r>
            <a:r>
              <a:rPr lang="it-IT" dirty="0" smtClean="0"/>
              <a:t> cronica ostruttiva -</a:t>
            </a:r>
            <a:r>
              <a:rPr lang="it-IT" baseline="0" dirty="0" smtClean="0"/>
              <a:t> BPCO (COPD), che nei Paesi industrializzata dal 1990 al 2020 è passata dal 12^ al 5^ posto tra le principali malattie.</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33</a:t>
            </a:fld>
            <a:endParaRPr lang="it-IT"/>
          </a:p>
        </p:txBody>
      </p:sp>
    </p:spTree>
    <p:extLst>
      <p:ext uri="{BB962C8B-B14F-4D97-AF65-F5344CB8AC3E}">
        <p14:creationId xmlns:p14="http://schemas.microsoft.com/office/powerpoint/2010/main" val="720558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BPCO, come</a:t>
            </a:r>
            <a:r>
              <a:rPr lang="it-IT" baseline="0" dirty="0" smtClean="0"/>
              <a:t> </a:t>
            </a:r>
            <a:r>
              <a:rPr lang="it-IT" dirty="0" smtClean="0"/>
              <a:t>le altre patologie polmonari ad alta prevalenza</a:t>
            </a:r>
            <a:r>
              <a:rPr lang="it-IT" baseline="0" dirty="0" smtClean="0"/>
              <a:t> </a:t>
            </a:r>
            <a:r>
              <a:rPr lang="it-IT" dirty="0" smtClean="0"/>
              <a:t>in età geriatrica, si accompagna ad alti gradi di </a:t>
            </a:r>
            <a:r>
              <a:rPr lang="it-IT" dirty="0" err="1" smtClean="0"/>
              <a:t>Comorbilità</a:t>
            </a:r>
            <a:r>
              <a:rPr lang="it-IT" dirty="0" smtClean="0"/>
              <a:t>, che rende</a:t>
            </a:r>
            <a:r>
              <a:rPr lang="it-IT" baseline="0" dirty="0" smtClean="0"/>
              <a:t> complessa la situazione clinica e ne peggiora la prognosi.</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34</a:t>
            </a:fld>
            <a:endParaRPr lang="it-IT"/>
          </a:p>
        </p:txBody>
      </p:sp>
    </p:spTree>
    <p:extLst>
      <p:ext uri="{BB962C8B-B14F-4D97-AF65-F5344CB8AC3E}">
        <p14:creationId xmlns:p14="http://schemas.microsoft.com/office/powerpoint/2010/main" val="1187885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Tra le condizioni cliniche che peggiorano la BPCO sono </a:t>
            </a:r>
            <a:r>
              <a:rPr lang="it-IT" dirty="0" err="1" smtClean="0"/>
              <a:t>natualmente</a:t>
            </a:r>
            <a:r>
              <a:rPr lang="it-IT" dirty="0" smtClean="0"/>
              <a:t> le “Esacerbazioni infettive” e la</a:t>
            </a:r>
            <a:r>
              <a:rPr lang="it-IT" baseline="0" dirty="0" smtClean="0"/>
              <a:t> “</a:t>
            </a:r>
            <a:r>
              <a:rPr lang="it-IT" baseline="0" dirty="0" err="1" smtClean="0"/>
              <a:t>Sleep</a:t>
            </a:r>
            <a:r>
              <a:rPr lang="it-IT" baseline="0" dirty="0" smtClean="0"/>
              <a:t> apnea”, </a:t>
            </a:r>
            <a:r>
              <a:rPr lang="it-IT" dirty="0" smtClean="0"/>
              <a:t>seguite da una serie di cause </a:t>
            </a:r>
            <a:r>
              <a:rPr lang="it-IT" dirty="0" err="1" smtClean="0"/>
              <a:t>extrapolmonari</a:t>
            </a:r>
            <a:r>
              <a:rPr lang="it-IT" dirty="0" smtClean="0"/>
              <a:t> che implicano la presenza di </a:t>
            </a:r>
            <a:r>
              <a:rPr lang="it-IT" dirty="0" err="1" smtClean="0"/>
              <a:t>Comorbilità</a:t>
            </a:r>
            <a:r>
              <a:rPr lang="it-IT" dirty="0" smtClean="0"/>
              <a:t> o di precipizi funzionali per squilibri idro-elettrolitici</a:t>
            </a:r>
            <a:r>
              <a:rPr lang="it-IT" baseline="0" dirty="0" smtClean="0"/>
              <a:t> o acido-base che rientrano nei cosiddetti “Scompensi</a:t>
            </a:r>
            <a:r>
              <a:rPr lang="mr-IN" baseline="0" dirty="0" smtClean="0"/>
              <a:t>…</a:t>
            </a:r>
            <a:r>
              <a:rPr lang="it-IT" baseline="0" dirty="0" smtClean="0"/>
              <a:t>..”</a:t>
            </a:r>
            <a:r>
              <a:rPr lang="it-IT" dirty="0" smtClean="0"/>
              <a:t> </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35</a:t>
            </a:fld>
            <a:endParaRPr lang="it-IT"/>
          </a:p>
        </p:txBody>
      </p:sp>
    </p:spTree>
    <p:extLst>
      <p:ext uri="{BB962C8B-B14F-4D97-AF65-F5344CB8AC3E}">
        <p14:creationId xmlns:p14="http://schemas.microsoft.com/office/powerpoint/2010/main" val="881760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Passando all’analisi delle principali patologie dell’apparato cardio-vascolare dell’anziano, riscontriamo che</a:t>
            </a:r>
            <a:r>
              <a:rPr lang="mr-IN" dirty="0" smtClean="0"/>
              <a:t>…</a:t>
            </a:r>
            <a:r>
              <a:rPr lang="it-IT" dirty="0" smtClean="0"/>
              <a:t>..</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36</a:t>
            </a:fld>
            <a:endParaRPr lang="it-IT"/>
          </a:p>
        </p:txBody>
      </p:sp>
    </p:spTree>
    <p:extLst>
      <p:ext uri="{BB962C8B-B14F-4D97-AF65-F5344CB8AC3E}">
        <p14:creationId xmlns:p14="http://schemas.microsoft.com/office/powerpoint/2010/main" val="373016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mr-IN" dirty="0" smtClean="0"/>
              <a:t>…</a:t>
            </a:r>
            <a:r>
              <a:rPr lang="it-IT" dirty="0" smtClean="0"/>
              <a:t> la cardiopatia ischemica (CAD) e le</a:t>
            </a:r>
            <a:r>
              <a:rPr lang="it-IT" baseline="0" dirty="0" smtClean="0"/>
              <a:t> </a:t>
            </a:r>
            <a:r>
              <a:rPr lang="it-IT" baseline="0" dirty="0" err="1" smtClean="0"/>
              <a:t>vasculopatie</a:t>
            </a:r>
            <a:r>
              <a:rPr lang="it-IT" baseline="0" dirty="0" smtClean="0"/>
              <a:t> arteriose periferiche (PAD) rappresentano il 75% </a:t>
            </a:r>
            <a:r>
              <a:rPr lang="it-IT" baseline="0" dirty="0" err="1" smtClean="0"/>
              <a:t>tdelle</a:t>
            </a:r>
            <a:r>
              <a:rPr lang="it-IT" baseline="0" dirty="0" smtClean="0"/>
              <a:t> cardio-</a:t>
            </a:r>
            <a:r>
              <a:rPr lang="it-IT" baseline="0" dirty="0" err="1" smtClean="0"/>
              <a:t>vasculopatie</a:t>
            </a:r>
            <a:r>
              <a:rPr lang="it-IT" baseline="0" dirty="0" smtClean="0"/>
              <a:t>, mentre le </a:t>
            </a:r>
            <a:r>
              <a:rPr lang="it-IT" baseline="0" dirty="0" err="1" smtClean="0"/>
              <a:t>cerebrovasculopatie</a:t>
            </a:r>
            <a:r>
              <a:rPr lang="it-IT" baseline="0" dirty="0" smtClean="0"/>
              <a:t> (CVP) presentano una prevalenza molto minore che si incrementa nelle fasce di età maggiori (&gt;75-80aa).</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38</a:t>
            </a:fld>
            <a:endParaRPr lang="it-IT"/>
          </a:p>
        </p:txBody>
      </p:sp>
    </p:spTree>
    <p:extLst>
      <p:ext uri="{BB962C8B-B14F-4D97-AF65-F5344CB8AC3E}">
        <p14:creationId xmlns:p14="http://schemas.microsoft.com/office/powerpoint/2010/main" val="18055871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 fattori di rischio cardiovascolari presenti nella CAD, nella </a:t>
            </a:r>
            <a:r>
              <a:rPr lang="it-IT" dirty="0" err="1" smtClean="0"/>
              <a:t>PAD.</a:t>
            </a:r>
            <a:r>
              <a:rPr lang="it-IT" baseline="0" dirty="0" err="1" smtClean="0"/>
              <a:t>,</a:t>
            </a:r>
            <a:r>
              <a:rPr lang="it-IT" dirty="0" err="1" smtClean="0"/>
              <a:t>nelle</a:t>
            </a:r>
            <a:r>
              <a:rPr lang="it-IT" dirty="0" smtClean="0"/>
              <a:t> CVP e nelle loro associazioni sono analoghi. La </a:t>
            </a:r>
            <a:r>
              <a:rPr lang="it-IT" dirty="0" err="1" smtClean="0"/>
              <a:t>polidistrettualità</a:t>
            </a:r>
            <a:r>
              <a:rPr lang="it-IT" dirty="0" smtClean="0"/>
              <a:t> delle patologie cardio-vascolari è molto frequente in età geriatrica (</a:t>
            </a:r>
            <a:r>
              <a:rPr lang="it-IT" altLang="x-none" sz="1200" b="1" dirty="0" smtClean="0">
                <a:solidFill>
                  <a:srgbClr val="FF0000"/>
                </a:solidFill>
              </a:rPr>
              <a:t>≥3).</a:t>
            </a:r>
            <a:r>
              <a:rPr lang="it-IT" dirty="0" smtClean="0"/>
              <a:t> </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39</a:t>
            </a:fld>
            <a:endParaRPr lang="it-IT"/>
          </a:p>
        </p:txBody>
      </p:sp>
    </p:spTree>
    <p:extLst>
      <p:ext uri="{BB962C8B-B14F-4D97-AF65-F5344CB8AC3E}">
        <p14:creationId xmlns:p14="http://schemas.microsoft.com/office/powerpoint/2010/main" val="3063014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L’insufficienza cardiaca (CHF) è una caratteristica clinica della cardiopatie soprattutto in età geriatrica, che si accompagna a </a:t>
            </a:r>
            <a:r>
              <a:rPr lang="it-IT" dirty="0" err="1" smtClean="0"/>
              <a:t>Polimorbilità</a:t>
            </a:r>
            <a:r>
              <a:rPr lang="it-IT" dirty="0" smtClean="0"/>
              <a:t> e </a:t>
            </a:r>
            <a:r>
              <a:rPr lang="it-IT" dirty="0" err="1" smtClean="0"/>
              <a:t>Comorbilità</a:t>
            </a:r>
            <a:r>
              <a:rPr lang="it-IT" dirty="0" smtClean="0"/>
              <a:t> rendendo estremamente complesso il quadro clinico e l’intervento terapeutico.</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40</a:t>
            </a:fld>
            <a:endParaRPr lang="it-IT"/>
          </a:p>
        </p:txBody>
      </p:sp>
    </p:spTree>
    <p:extLst>
      <p:ext uri="{BB962C8B-B14F-4D97-AF65-F5344CB8AC3E}">
        <p14:creationId xmlns:p14="http://schemas.microsoft.com/office/powerpoint/2010/main" val="88155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Passando alla valutazione delle patologie renali,</a:t>
            </a:r>
            <a:r>
              <a:rPr lang="it-IT" baseline="0" dirty="0" smtClean="0"/>
              <a:t> riscontriamo</a:t>
            </a:r>
            <a:r>
              <a:rPr lang="mr-IN" baseline="0" dirty="0" smtClean="0"/>
              <a:t>…</a:t>
            </a:r>
            <a:r>
              <a:rPr lang="it-IT" baseline="0" dirty="0" smtClean="0"/>
              <a:t>..</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41</a:t>
            </a:fld>
            <a:endParaRPr lang="it-IT"/>
          </a:p>
        </p:txBody>
      </p:sp>
    </p:spTree>
    <p:extLst>
      <p:ext uri="{BB962C8B-B14F-4D97-AF65-F5344CB8AC3E}">
        <p14:creationId xmlns:p14="http://schemas.microsoft.com/office/powerpoint/2010/main" val="12980362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mr-IN" dirty="0" smtClean="0"/>
              <a:t>…</a:t>
            </a:r>
            <a:r>
              <a:rPr lang="it-IT" dirty="0" smtClean="0"/>
              <a:t>..che con l’avanzare</a:t>
            </a:r>
            <a:r>
              <a:rPr lang="it-IT" baseline="0" dirty="0" smtClean="0"/>
              <a:t> dell’età riscontriamo uno “</a:t>
            </a:r>
            <a:r>
              <a:rPr lang="it-IT" baseline="0" dirty="0" err="1" smtClean="0"/>
              <a:t>Sclerosis</a:t>
            </a:r>
            <a:r>
              <a:rPr lang="it-IT" baseline="0" dirty="0" smtClean="0"/>
              <a:t> Score” sempre più elevato, espressione di patologie degenerative sia della corticale che della midollare renale, che clinicamente descrivono quadri più o meno gravi di insufficienza renale. </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42</a:t>
            </a:fld>
            <a:endParaRPr lang="it-IT"/>
          </a:p>
        </p:txBody>
      </p:sp>
    </p:spTree>
    <p:extLst>
      <p:ext uri="{BB962C8B-B14F-4D97-AF65-F5344CB8AC3E}">
        <p14:creationId xmlns:p14="http://schemas.microsoft.com/office/powerpoint/2010/main" val="646471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egnaposto immagine diapositiva 1"/>
          <p:cNvSpPr>
            <a:spLocks noGrp="1" noRot="1" noChangeAspect="1" noTextEdit="1"/>
          </p:cNvSpPr>
          <p:nvPr>
            <p:ph type="sldImg"/>
          </p:nvPr>
        </p:nvSpPr>
        <p:spPr>
          <a:ln/>
        </p:spPr>
      </p:sp>
      <p:sp>
        <p:nvSpPr>
          <p:cNvPr id="122883"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dirty="0" smtClean="0"/>
              <a:t>Questa rivoluzione demografica</a:t>
            </a:r>
            <a:r>
              <a:rPr lang="it-IT" altLang="it-IT" baseline="0" dirty="0" smtClean="0"/>
              <a:t> ha deformato la classica “Piramide” demografica, che ha assunto nel 2011 la forma di un” Fungo” per acquisire nel 2065 quella di una “Mitra” vescovile</a:t>
            </a:r>
            <a:endParaRPr lang="it-IT" altLang="it-IT" dirty="0"/>
          </a:p>
        </p:txBody>
      </p:sp>
      <p:sp>
        <p:nvSpPr>
          <p:cNvPr id="122884"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BCA9E62-977F-F749-A7FF-CC7BBB7A8243}" type="slidenum">
              <a:rPr lang="it-IT" altLang="it-IT"/>
              <a:pPr eaLnBrk="1" hangingPunct="1"/>
              <a:t>4</a:t>
            </a:fld>
            <a:endParaRPr lang="it-IT" altLang="it-IT"/>
          </a:p>
        </p:txBody>
      </p:sp>
    </p:spTree>
    <p:extLst>
      <p:ext uri="{BB962C8B-B14F-4D97-AF65-F5344CB8AC3E}">
        <p14:creationId xmlns:p14="http://schemas.microsoft.com/office/powerpoint/2010/main" val="6834032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Per finire con il cervello, che dimostra in età geriatrica alte prevalenze di</a:t>
            </a:r>
            <a:r>
              <a:rPr lang="mr-IN" dirty="0" smtClean="0"/>
              <a:t>……</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43</a:t>
            </a:fld>
            <a:endParaRPr lang="it-IT"/>
          </a:p>
        </p:txBody>
      </p:sp>
    </p:spTree>
    <p:extLst>
      <p:ext uri="{BB962C8B-B14F-4D97-AF65-F5344CB8AC3E}">
        <p14:creationId xmlns:p14="http://schemas.microsoft.com/office/powerpoint/2010/main" val="15582355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mr-IN" dirty="0" smtClean="0"/>
              <a:t>…</a:t>
            </a:r>
            <a:r>
              <a:rPr lang="it-IT" dirty="0" smtClean="0"/>
              <a:t>..cerebro-</a:t>
            </a:r>
            <a:r>
              <a:rPr lang="it-IT" dirty="0" err="1" smtClean="0"/>
              <a:t>vasculopatie</a:t>
            </a:r>
            <a:r>
              <a:rPr lang="it-IT" dirty="0" smtClean="0"/>
              <a:t> nelle diverse forme anatomo-patologiche.</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44</a:t>
            </a:fld>
            <a:endParaRPr lang="it-IT"/>
          </a:p>
        </p:txBody>
      </p:sp>
    </p:spTree>
    <p:extLst>
      <p:ext uri="{BB962C8B-B14F-4D97-AF65-F5344CB8AC3E}">
        <p14:creationId xmlns:p14="http://schemas.microsoft.com/office/powerpoint/2010/main" val="18352418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Tra le cerebro-</a:t>
            </a:r>
            <a:r>
              <a:rPr lang="it-IT" dirty="0" err="1" smtClean="0"/>
              <a:t>vasculopatie</a:t>
            </a:r>
            <a:r>
              <a:rPr lang="it-IT" dirty="0" smtClean="0"/>
              <a:t> l’ictus è una patologia altamente disabilitante, la cui incidenza e prevalenza s’impenna al disopra dei 75aa. </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45</a:t>
            </a:fld>
            <a:endParaRPr lang="it-IT"/>
          </a:p>
        </p:txBody>
      </p:sp>
    </p:spTree>
    <p:extLst>
      <p:ext uri="{BB962C8B-B14F-4D97-AF65-F5344CB8AC3E}">
        <p14:creationId xmlns:p14="http://schemas.microsoft.com/office/powerpoint/2010/main" val="152542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Allo stesso modo, in età geriatrica constatiamo un’elevata prevalenza di “Demenze” che</a:t>
            </a:r>
            <a:r>
              <a:rPr lang="mr-IN" dirty="0" smtClean="0"/>
              <a:t>……</a:t>
            </a:r>
            <a:r>
              <a:rPr lang="it-IT" dirty="0" smtClean="0"/>
              <a:t>.</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46</a:t>
            </a:fld>
            <a:endParaRPr lang="it-IT"/>
          </a:p>
        </p:txBody>
      </p:sp>
    </p:spTree>
    <p:extLst>
      <p:ext uri="{BB962C8B-B14F-4D97-AF65-F5344CB8AC3E}">
        <p14:creationId xmlns:p14="http://schemas.microsoft.com/office/powerpoint/2010/main" val="8803497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mr-IN" dirty="0" smtClean="0"/>
              <a:t>…</a:t>
            </a:r>
            <a:r>
              <a:rPr lang="it-IT" dirty="0" smtClean="0"/>
              <a:t>. Al di sopra degli 85aa</a:t>
            </a:r>
            <a:r>
              <a:rPr lang="it-IT" baseline="0" dirty="0" smtClean="0"/>
              <a:t> si accompagna ad alti gradi di </a:t>
            </a:r>
            <a:r>
              <a:rPr lang="it-IT" baseline="0" dirty="0" err="1" smtClean="0"/>
              <a:t>comorbilità</a:t>
            </a:r>
            <a:r>
              <a:rPr lang="it-IT" baseline="0" dirty="0" smtClean="0"/>
              <a:t>.</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47</a:t>
            </a:fld>
            <a:endParaRPr lang="it-IT"/>
          </a:p>
        </p:txBody>
      </p:sp>
    </p:spTree>
    <p:extLst>
      <p:ext uri="{BB962C8B-B14F-4D97-AF65-F5344CB8AC3E}">
        <p14:creationId xmlns:p14="http://schemas.microsoft.com/office/powerpoint/2010/main" val="15768977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Di</a:t>
            </a:r>
            <a:r>
              <a:rPr lang="it-IT" baseline="0" dirty="0" smtClean="0"/>
              <a:t> fronte a quanto descritto negli anziani a proposito dei 4 organi presi in considerazione, prima nell’ambito dell’invecchiamento fisiologico e quindi dell’invecchiamento patologico, possiamo comprendere come la prognosi COVID-19 in età geriatrica sia particolarmente grave. </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48</a:t>
            </a:fld>
            <a:endParaRPr lang="it-IT"/>
          </a:p>
        </p:txBody>
      </p:sp>
    </p:spTree>
    <p:extLst>
      <p:ext uri="{BB962C8B-B14F-4D97-AF65-F5344CB8AC3E}">
        <p14:creationId xmlns:p14="http://schemas.microsoft.com/office/powerpoint/2010/main" val="8321598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Passiamo ad analizzare i principali meccanismi fisiopatologici attraverso i quali l’infezione da COVID-19 condiziona</a:t>
            </a:r>
            <a:r>
              <a:rPr lang="it-IT" baseline="0" dirty="0" smtClean="0"/>
              <a:t> la mortalità degli anziani.</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49</a:t>
            </a:fld>
            <a:endParaRPr lang="it-IT"/>
          </a:p>
        </p:txBody>
      </p:sp>
    </p:spTree>
    <p:extLst>
      <p:ext uri="{BB962C8B-B14F-4D97-AF65-F5344CB8AC3E}">
        <p14:creationId xmlns:p14="http://schemas.microsoft.com/office/powerpoint/2010/main" val="6554719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Riportiamo</a:t>
            </a:r>
            <a:r>
              <a:rPr lang="it-IT" baseline="0" dirty="0" smtClean="0"/>
              <a:t> lo schema delle</a:t>
            </a:r>
            <a:r>
              <a:rPr lang="it-IT" dirty="0" smtClean="0"/>
              <a:t> principali situazioni</a:t>
            </a:r>
            <a:r>
              <a:rPr lang="it-IT" baseline="0" dirty="0" smtClean="0"/>
              <a:t> biologiche capaci di  condizionare nell’anziano la mortalità da COVID-19. Oltre la “Vulnerabilità” insita nell’’invecchiamento fisiologico, un ruolo prognostico altamente negativo è svolto dalla forma più complessa e grave di invecchiamento patologico quale la Fragilità. Questa A sua volta condiziona la mortalità da COVID-19 attraverso i seguenti </a:t>
            </a:r>
            <a:r>
              <a:rPr lang="it-IT" baseline="0" dirty="0" err="1" smtClean="0"/>
              <a:t>principaliprocessi</a:t>
            </a:r>
            <a:r>
              <a:rPr lang="it-IT" baseline="0" dirty="0" smtClean="0"/>
              <a:t> patogenetici: l’Infiammazione sistemica secondaria a </a:t>
            </a:r>
            <a:r>
              <a:rPr lang="it-IT" baseline="0" dirty="0" err="1" smtClean="0"/>
              <a:t>polminite</a:t>
            </a:r>
            <a:r>
              <a:rPr lang="it-IT" baseline="0" dirty="0" smtClean="0"/>
              <a:t>, la trombosi intravascolare diffusa e gli scompensi a cascata.</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50</a:t>
            </a:fld>
            <a:endParaRPr lang="it-IT"/>
          </a:p>
        </p:txBody>
      </p:sp>
    </p:spTree>
    <p:extLst>
      <p:ext uri="{BB962C8B-B14F-4D97-AF65-F5344CB8AC3E}">
        <p14:creationId xmlns:p14="http://schemas.microsoft.com/office/powerpoint/2010/main" val="20191385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Oltre il</a:t>
            </a:r>
            <a:r>
              <a:rPr lang="it-IT" baseline="0" dirty="0" smtClean="0"/>
              <a:t> grado di </a:t>
            </a:r>
            <a:r>
              <a:rPr lang="it-IT" dirty="0" smtClean="0"/>
              <a:t> “Vulnerabilità”, espressione </a:t>
            </a:r>
            <a:r>
              <a:rPr lang="it-IT" dirty="0" err="1" smtClean="0"/>
              <a:t>dellla</a:t>
            </a:r>
            <a:r>
              <a:rPr lang="it-IT" dirty="0" smtClean="0"/>
              <a:t> riduzione delle riserve funzionali</a:t>
            </a:r>
            <a:r>
              <a:rPr lang="it-IT" baseline="0" dirty="0" smtClean="0"/>
              <a:t> di organi ed apparati</a:t>
            </a:r>
            <a:r>
              <a:rPr lang="it-IT" dirty="0" smtClean="0"/>
              <a:t> in corso di invecchiamento </a:t>
            </a:r>
            <a:r>
              <a:rPr lang="it-IT" dirty="0" err="1" smtClean="0"/>
              <a:t>fisiologico,l</a:t>
            </a:r>
            <a:r>
              <a:rPr lang="it-IT" dirty="0" smtClean="0"/>
              <a:t> a “Fragilità” nell’ambito del</a:t>
            </a:r>
            <a:r>
              <a:rPr lang="it-IT" baseline="0" dirty="0" smtClean="0"/>
              <a:t> </a:t>
            </a:r>
            <a:r>
              <a:rPr lang="it-IT" dirty="0" smtClean="0"/>
              <a:t>l’invecchiamento patologico condiziona al</a:t>
            </a:r>
            <a:r>
              <a:rPr lang="it-IT" baseline="0" dirty="0" smtClean="0"/>
              <a:t> massimo la </a:t>
            </a:r>
            <a:r>
              <a:rPr lang="it-IT" dirty="0" smtClean="0"/>
              <a:t>prognosi dell’anziano COVID-19. </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51</a:t>
            </a:fld>
            <a:endParaRPr lang="it-IT"/>
          </a:p>
        </p:txBody>
      </p:sp>
    </p:spTree>
    <p:extLst>
      <p:ext uri="{BB962C8B-B14F-4D97-AF65-F5344CB8AC3E}">
        <p14:creationId xmlns:p14="http://schemas.microsoft.com/office/powerpoint/2010/main" val="1272687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considerazione  che l’età media della mortalità COVID-19 in Italia, sia nell’ondata primaverile che in quella autunnale del 2020, è di 82aa e riguarda soprattutto i soggetti con elevata </a:t>
            </a:r>
            <a:r>
              <a:rPr lang="it-IT" dirty="0" err="1" smtClean="0"/>
              <a:t>comorbilità</a:t>
            </a:r>
            <a:r>
              <a:rPr lang="it-IT" dirty="0" smtClean="0"/>
              <a:t>, è evidente che lo</a:t>
            </a:r>
            <a:r>
              <a:rPr lang="it-IT" baseline="0" dirty="0" smtClean="0"/>
              <a:t> ”Anziano Fragile” sia il soggetto a peggiore prognosi in corso di infezione da COVID-19.</a:t>
            </a:r>
            <a:r>
              <a:rPr lang="it-IT" dirty="0" smtClean="0"/>
              <a:t> </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52</a:t>
            </a:fld>
            <a:endParaRPr lang="it-IT"/>
          </a:p>
        </p:txBody>
      </p:sp>
    </p:spTree>
    <p:extLst>
      <p:ext uri="{BB962C8B-B14F-4D97-AF65-F5344CB8AC3E}">
        <p14:creationId xmlns:p14="http://schemas.microsoft.com/office/powerpoint/2010/main" val="1325351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questa realtà</a:t>
            </a:r>
            <a:r>
              <a:rPr lang="it-IT" baseline="0" dirty="0" smtClean="0"/>
              <a:t> demografica l’Italia è stata colpita dall’epidemia COVID-19 che alla fine di ottobre ha presentato un’elevata mortalità quasi esclusivamente della fascia di età geriatrica</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5</a:t>
            </a:fld>
            <a:endParaRPr lang="it-IT"/>
          </a:p>
        </p:txBody>
      </p:sp>
    </p:spTree>
    <p:extLst>
      <p:ext uri="{BB962C8B-B14F-4D97-AF65-F5344CB8AC3E}">
        <p14:creationId xmlns:p14="http://schemas.microsoft.com/office/powerpoint/2010/main" val="4485667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smtClean="0">
                <a:solidFill>
                  <a:schemeClr val="tx1"/>
                </a:solidFill>
                <a:effectLst/>
                <a:latin typeface="+mn-lt"/>
                <a:ea typeface="+mn-ea"/>
                <a:cs typeface="+mn-cs"/>
              </a:rPr>
              <a:t>Questa evidenza è dimostrata nello Studio</a:t>
            </a:r>
            <a:r>
              <a:rPr lang="it-IT" sz="1200" b="0" i="0" kern="1200" baseline="0" dirty="0" smtClean="0">
                <a:solidFill>
                  <a:schemeClr val="tx1"/>
                </a:solidFill>
                <a:effectLst/>
                <a:latin typeface="+mn-lt"/>
                <a:ea typeface="+mn-ea"/>
                <a:cs typeface="+mn-cs"/>
              </a:rPr>
              <a:t> COPE nel quale è stata valutata la sopravvivenza dell’anziano fragile in corso di epidemia COVID-19 in Europa. Le curve di sopravvivenza dimostrano il ruolo negativo svolto dai gradi maggiori di “Fragilità”, oltre che dall’età e dalla </a:t>
            </a:r>
            <a:r>
              <a:rPr lang="it-IT" sz="1200" b="0" i="0" kern="1200" baseline="0" dirty="0" err="1" smtClean="0">
                <a:solidFill>
                  <a:schemeClr val="tx1"/>
                </a:solidFill>
                <a:effectLst/>
                <a:latin typeface="+mn-lt"/>
                <a:ea typeface="+mn-ea"/>
                <a:cs typeface="+mn-cs"/>
              </a:rPr>
              <a:t>comorbilità</a:t>
            </a:r>
            <a:r>
              <a:rPr lang="it-IT" sz="1200" b="0" i="0" kern="1200" baseline="0" dirty="0" smtClean="0">
                <a:solidFill>
                  <a:schemeClr val="tx1"/>
                </a:solidFill>
                <a:effectLst/>
                <a:latin typeface="+mn-lt"/>
                <a:ea typeface="+mn-ea"/>
                <a:cs typeface="+mn-cs"/>
              </a:rPr>
              <a:t>.  </a:t>
            </a:r>
          </a:p>
          <a:p>
            <a:endParaRPr lang="it-IT" dirty="0"/>
          </a:p>
        </p:txBody>
      </p:sp>
      <p:sp>
        <p:nvSpPr>
          <p:cNvPr id="4" name="Segnaposto numero diapositiva 3"/>
          <p:cNvSpPr>
            <a:spLocks noGrp="1"/>
          </p:cNvSpPr>
          <p:nvPr>
            <p:ph type="sldNum" sz="quarter" idx="5"/>
          </p:nvPr>
        </p:nvSpPr>
        <p:spPr/>
        <p:txBody>
          <a:bodyPr/>
          <a:lstStyle/>
          <a:p>
            <a:fld id="{62CD0E4F-F469-46A9-805D-B1A51383A097}" type="slidenum">
              <a:rPr lang="it-IT" smtClean="0"/>
              <a:t>53</a:t>
            </a:fld>
            <a:endParaRPr lang="it-IT"/>
          </a:p>
        </p:txBody>
      </p:sp>
    </p:spTree>
    <p:extLst>
      <p:ext uri="{BB962C8B-B14F-4D97-AF65-F5344CB8AC3E}">
        <p14:creationId xmlns:p14="http://schemas.microsoft.com/office/powerpoint/2010/main" val="6503745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Analizziamo</a:t>
            </a:r>
            <a:r>
              <a:rPr lang="it-IT" baseline="0" dirty="0" smtClean="0"/>
              <a:t> ora il ruolo svolto, nell’ambito della Fragilità, dall’infiammazione sistemica secondaria a polmonite.</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54</a:t>
            </a:fld>
            <a:endParaRPr lang="it-IT"/>
          </a:p>
        </p:txBody>
      </p:sp>
    </p:spTree>
    <p:extLst>
      <p:ext uri="{BB962C8B-B14F-4D97-AF65-F5344CB8AC3E}">
        <p14:creationId xmlns:p14="http://schemas.microsoft.com/office/powerpoint/2010/main" val="1119839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E’ noto da tempo che in occasione di processi infettivi bronco-pneumonici o polmoniti sono in grado ci creare, attraverso</a:t>
            </a:r>
            <a:r>
              <a:rPr lang="it-IT" baseline="0" dirty="0" smtClean="0"/>
              <a:t> una “Tempesta </a:t>
            </a:r>
            <a:r>
              <a:rPr lang="it-IT" baseline="0" dirty="0" err="1" smtClean="0"/>
              <a:t>citochinica</a:t>
            </a:r>
            <a:r>
              <a:rPr lang="it-IT" baseline="0" dirty="0" smtClean="0"/>
              <a:t>”, un’infiammazione sistemica che invade l’organismo intero attraverso il sangue refluo dalle vene polmonari.</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55</a:t>
            </a:fld>
            <a:endParaRPr lang="it-IT"/>
          </a:p>
        </p:txBody>
      </p:sp>
    </p:spTree>
    <p:extLst>
      <p:ext uri="{BB962C8B-B14F-4D97-AF65-F5344CB8AC3E}">
        <p14:creationId xmlns:p14="http://schemas.microsoft.com/office/powerpoint/2010/main" val="14948883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Il meccanismo patogenetico dell’</a:t>
            </a:r>
            <a:r>
              <a:rPr lang="it-IT" dirty="0" err="1" smtClean="0"/>
              <a:t>nfiamazione</a:t>
            </a:r>
            <a:r>
              <a:rPr lang="it-IT" dirty="0" smtClean="0"/>
              <a:t> sistemica è stata dimostrata</a:t>
            </a:r>
            <a:r>
              <a:rPr lang="it-IT" baseline="0" dirty="0" smtClean="0"/>
              <a:t> </a:t>
            </a:r>
            <a:r>
              <a:rPr lang="it-IT" dirty="0" smtClean="0"/>
              <a:t>per prima in</a:t>
            </a:r>
            <a:r>
              <a:rPr lang="it-IT" baseline="0" dirty="0" smtClean="0"/>
              <a:t> corso di recidive infettive della BPCO, come è possibile riscontrare nella presente DIA, in cui i valori dell’associazione “Force </a:t>
            </a:r>
            <a:r>
              <a:rPr lang="it-IT" baseline="0" dirty="0" err="1" smtClean="0"/>
              <a:t>votal</a:t>
            </a:r>
            <a:r>
              <a:rPr lang="it-IT" baseline="0" dirty="0" smtClean="0"/>
              <a:t> </a:t>
            </a:r>
            <a:r>
              <a:rPr lang="it-IT" baseline="0" dirty="0" err="1" smtClean="0"/>
              <a:t>capacity</a:t>
            </a:r>
            <a:r>
              <a:rPr lang="it-IT" baseline="0" dirty="0" smtClean="0"/>
              <a:t>” e “</a:t>
            </a:r>
            <a:r>
              <a:rPr lang="it-IT" baseline="0" dirty="0" err="1" smtClean="0"/>
              <a:t>Inflammation</a:t>
            </a:r>
            <a:r>
              <a:rPr lang="it-IT" baseline="0" dirty="0" smtClean="0"/>
              <a:t>-sensitive plasma </a:t>
            </a:r>
            <a:r>
              <a:rPr lang="it-IT" baseline="0" dirty="0" err="1" smtClean="0"/>
              <a:t>proteiins</a:t>
            </a:r>
            <a:r>
              <a:rPr lang="it-IT" baseline="0" dirty="0" smtClean="0"/>
              <a:t>” condizionano la sopravvivenza libera di eventi cardiaci</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56</a:t>
            </a:fld>
            <a:endParaRPr lang="it-IT"/>
          </a:p>
        </p:txBody>
      </p:sp>
    </p:spTree>
    <p:extLst>
      <p:ext uri="{BB962C8B-B14F-4D97-AF65-F5344CB8AC3E}">
        <p14:creationId xmlns:p14="http://schemas.microsoft.com/office/powerpoint/2010/main" val="14962217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FE6D8C6B-7981-9946-BBF4-3174984DB861}" type="slidenum">
              <a:rPr lang="it-IT" altLang="x-none"/>
              <a:pPr>
                <a:spcBef>
                  <a:spcPct val="0"/>
                </a:spcBef>
              </a:pPr>
              <a:t>57</a:t>
            </a:fld>
            <a:endParaRPr lang="it-IT" altLang="x-none"/>
          </a:p>
        </p:txBody>
      </p:sp>
      <p:sp>
        <p:nvSpPr>
          <p:cNvPr id="593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lgn="r" eaLnBrk="1" hangingPunct="1">
              <a:spcBef>
                <a:spcPct val="0"/>
              </a:spcBef>
            </a:pPr>
            <a:fld id="{CB727138-AF52-FE4F-9C65-6ED120BA739C}" type="slidenum">
              <a:rPr lang="it-IT" altLang="x-none" i="0"/>
              <a:pPr algn="r" eaLnBrk="1" hangingPunct="1">
                <a:spcBef>
                  <a:spcPct val="0"/>
                </a:spcBef>
              </a:pPr>
              <a:t>57</a:t>
            </a:fld>
            <a:endParaRPr lang="it-IT" altLang="x-none" i="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r>
              <a:rPr lang="it-IT" altLang="x-none" dirty="0" smtClean="0">
                <a:latin typeface="Times New Roman" charset="0"/>
              </a:rPr>
              <a:t>Da queste conoscenze si comprende come in corso di BPCO domina</a:t>
            </a:r>
            <a:r>
              <a:rPr lang="it-IT" altLang="x-none" baseline="0" dirty="0" smtClean="0">
                <a:latin typeface="Times New Roman" charset="0"/>
              </a:rPr>
              <a:t> la mortalità non polmonare-dipendente</a:t>
            </a:r>
            <a:r>
              <a:rPr lang="mr-IN" altLang="x-none" baseline="0" dirty="0" smtClean="0">
                <a:latin typeface="Times New Roman" charset="0"/>
              </a:rPr>
              <a:t>…</a:t>
            </a:r>
            <a:r>
              <a:rPr lang="it-IT" altLang="x-none" baseline="0" dirty="0" smtClean="0">
                <a:latin typeface="Times New Roman" charset="0"/>
              </a:rPr>
              <a:t>..</a:t>
            </a:r>
            <a:endParaRPr lang="x-none" altLang="x-none" dirty="0">
              <a:latin typeface="Times New Roman" charset="0"/>
            </a:endParaRPr>
          </a:p>
        </p:txBody>
      </p:sp>
    </p:spTree>
    <p:extLst>
      <p:ext uri="{BB962C8B-B14F-4D97-AF65-F5344CB8AC3E}">
        <p14:creationId xmlns:p14="http://schemas.microsoft.com/office/powerpoint/2010/main" val="2399586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mr-IN" dirty="0" smtClean="0"/>
              <a:t>…</a:t>
            </a:r>
            <a:r>
              <a:rPr lang="it-IT" dirty="0" smtClean="0"/>
              <a:t>. e la mortalità </a:t>
            </a:r>
            <a:r>
              <a:rPr lang="it-IT" dirty="0" err="1" smtClean="0"/>
              <a:t>cardivascolare</a:t>
            </a:r>
            <a:r>
              <a:rPr lang="it-IT" baseline="0" dirty="0" smtClean="0"/>
              <a:t> è altamente prevalente negli ultra-85enni con BPCO.</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58</a:t>
            </a:fld>
            <a:endParaRPr lang="it-IT"/>
          </a:p>
        </p:txBody>
      </p:sp>
    </p:spTree>
    <p:extLst>
      <p:ext uri="{BB962C8B-B14F-4D97-AF65-F5344CB8AC3E}">
        <p14:creationId xmlns:p14="http://schemas.microsoft.com/office/powerpoint/2010/main" val="21142221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sz="1200" i="1" dirty="0" smtClean="0">
                <a:solidFill>
                  <a:srgbClr val="002060"/>
                </a:solidFill>
              </a:rPr>
              <a:t>La proteina </a:t>
            </a:r>
            <a:r>
              <a:rPr lang="it-IT" sz="1200" i="1" dirty="0" err="1" smtClean="0">
                <a:solidFill>
                  <a:srgbClr val="002060"/>
                </a:solidFill>
              </a:rPr>
              <a:t>spike</a:t>
            </a:r>
            <a:r>
              <a:rPr lang="it-IT" sz="1200" i="1" dirty="0" smtClean="0">
                <a:solidFill>
                  <a:srgbClr val="002060"/>
                </a:solidFill>
              </a:rPr>
              <a:t>  del COVID-19 innesca TLR4, </a:t>
            </a:r>
            <a:r>
              <a:rPr lang="it-IT" sz="1200" i="1" dirty="0" err="1" smtClean="0">
                <a:solidFill>
                  <a:srgbClr val="002060"/>
                </a:solidFill>
              </a:rPr>
              <a:t>ssRNA</a:t>
            </a:r>
            <a:r>
              <a:rPr lang="it-IT" sz="1200" i="1" dirty="0" smtClean="0">
                <a:solidFill>
                  <a:srgbClr val="002060"/>
                </a:solidFill>
              </a:rPr>
              <a:t> attiva TLR7 e </a:t>
            </a:r>
            <a:r>
              <a:rPr lang="it-IT" sz="1200" i="1" dirty="0" err="1" smtClean="0">
                <a:solidFill>
                  <a:srgbClr val="002060"/>
                </a:solidFill>
              </a:rPr>
              <a:t>dsRNA</a:t>
            </a:r>
            <a:r>
              <a:rPr lang="it-IT" sz="1200" i="1" dirty="0" smtClean="0">
                <a:solidFill>
                  <a:srgbClr val="002060"/>
                </a:solidFill>
              </a:rPr>
              <a:t> porta all'attivazione di TLR3; dopo l'attivazione di TLR, vengono attivati ​​IRF e vie di segnalazione dipendenti da NF-</a:t>
            </a:r>
            <a:r>
              <a:rPr lang="it-IT" sz="1200" i="1" dirty="0" err="1" smtClean="0">
                <a:solidFill>
                  <a:srgbClr val="002060"/>
                </a:solidFill>
              </a:rPr>
              <a:t>κB</a:t>
            </a:r>
            <a:r>
              <a:rPr lang="it-IT" sz="1200" i="1" dirty="0" smtClean="0">
                <a:solidFill>
                  <a:srgbClr val="002060"/>
                </a:solidFill>
              </a:rPr>
              <a:t> che portano a interferoni di tipo I / II e citochine pro-infiammatorie [7].</a:t>
            </a:r>
          </a:p>
          <a:p>
            <a:pPr algn="l"/>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59</a:t>
            </a:fld>
            <a:endParaRPr lang="it-IT"/>
          </a:p>
        </p:txBody>
      </p:sp>
    </p:spTree>
    <p:extLst>
      <p:ext uri="{BB962C8B-B14F-4D97-AF65-F5344CB8AC3E}">
        <p14:creationId xmlns:p14="http://schemas.microsoft.com/office/powerpoint/2010/main" val="9464216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Le</a:t>
            </a:r>
            <a:r>
              <a:rPr lang="it-IT" baseline="0" dirty="0" smtClean="0"/>
              <a:t> </a:t>
            </a:r>
            <a:r>
              <a:rPr lang="it-IT" dirty="0" smtClean="0"/>
              <a:t>citochine prodotte in</a:t>
            </a:r>
            <a:r>
              <a:rPr lang="it-IT" baseline="0" dirty="0" smtClean="0"/>
              <a:t> corso di </a:t>
            </a:r>
            <a:r>
              <a:rPr lang="it-IT" dirty="0" smtClean="0"/>
              <a:t>polmonite COVID-19 raggiungono livelli plasmatici decisamente più elevati rispetto a quelli raggiunti in corso di recidiva infettiva nella</a:t>
            </a:r>
            <a:r>
              <a:rPr lang="it-IT" baseline="0" dirty="0" smtClean="0"/>
              <a:t> BPCO.</a:t>
            </a:r>
            <a:r>
              <a:rPr lang="it-IT" dirty="0" smtClean="0"/>
              <a:t> </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60</a:t>
            </a:fld>
            <a:endParaRPr lang="it-IT"/>
          </a:p>
        </p:txBody>
      </p:sp>
    </p:spTree>
    <p:extLst>
      <p:ext uri="{BB962C8B-B14F-4D97-AF65-F5344CB8AC3E}">
        <p14:creationId xmlns:p14="http://schemas.microsoft.com/office/powerpoint/2010/main" val="5876293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Ed ecco come si genera la “Tempesta </a:t>
            </a:r>
            <a:r>
              <a:rPr lang="it-IT" dirty="0" err="1" smtClean="0"/>
              <a:t>citochinica</a:t>
            </a:r>
            <a:r>
              <a:rPr lang="it-IT" dirty="0" smtClean="0"/>
              <a:t>” in corso di polmonite COVID-19.</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61</a:t>
            </a:fld>
            <a:endParaRPr lang="it-IT"/>
          </a:p>
        </p:txBody>
      </p:sp>
    </p:spTree>
    <p:extLst>
      <p:ext uri="{BB962C8B-B14F-4D97-AF65-F5344CB8AC3E}">
        <p14:creationId xmlns:p14="http://schemas.microsoft.com/office/powerpoint/2010/main" val="16492202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Queste conoscenze sono tutt’altro che recenti,</a:t>
            </a:r>
            <a:r>
              <a:rPr lang="it-IT" baseline="0" dirty="0" smtClean="0"/>
              <a:t> precedendo di molti anni l’attuale pandemia da COVID-19.</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62</a:t>
            </a:fld>
            <a:endParaRPr lang="it-IT"/>
          </a:p>
        </p:txBody>
      </p:sp>
    </p:spTree>
    <p:extLst>
      <p:ext uri="{BB962C8B-B14F-4D97-AF65-F5344CB8AC3E}">
        <p14:creationId xmlns:p14="http://schemas.microsoft.com/office/powerpoint/2010/main" val="317398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Nella fascia di età geriatrica l’elevata mortalità, in particolare,  ha colpito gli anziani con elevati gradi di </a:t>
            </a:r>
            <a:r>
              <a:rPr lang="it-IT" dirty="0" err="1" smtClean="0"/>
              <a:t>comorbilità</a:t>
            </a:r>
            <a:r>
              <a:rPr lang="it-IT" dirty="0" smtClean="0"/>
              <a:t> (3 o +)</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6</a:t>
            </a:fld>
            <a:endParaRPr lang="it-IT"/>
          </a:p>
        </p:txBody>
      </p:sp>
    </p:spTree>
    <p:extLst>
      <p:ext uri="{BB962C8B-B14F-4D97-AF65-F5344CB8AC3E}">
        <p14:creationId xmlns:p14="http://schemas.microsoft.com/office/powerpoint/2010/main" val="18417358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D’altra parte non va sottovalutato il ruolo svolto direttamente da COVID-19 sui vari organi ed apparati, in considerazione che il virus utilizza il recettore ACE2 presente diffusamente. </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63</a:t>
            </a:fld>
            <a:endParaRPr lang="it-IT"/>
          </a:p>
        </p:txBody>
      </p:sp>
    </p:spTree>
    <p:extLst>
      <p:ext uri="{BB962C8B-B14F-4D97-AF65-F5344CB8AC3E}">
        <p14:creationId xmlns:p14="http://schemas.microsoft.com/office/powerpoint/2010/main" val="8634630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Ora valuteremo con</a:t>
            </a:r>
            <a:r>
              <a:rPr lang="it-IT" baseline="0" dirty="0" smtClean="0"/>
              <a:t> quali modalità il COVID-19 induce la “Trombosi intravascolare diffusa”.</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64</a:t>
            </a:fld>
            <a:endParaRPr lang="it-IT"/>
          </a:p>
        </p:txBody>
      </p:sp>
    </p:spTree>
    <p:extLst>
      <p:ext uri="{BB962C8B-B14F-4D97-AF65-F5344CB8AC3E}">
        <p14:creationId xmlns:p14="http://schemas.microsoft.com/office/powerpoint/2010/main" val="15654885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defRPr>
            </a:lvl1pPr>
            <a:lvl2pPr marL="742950" indent="-285750">
              <a:spcBef>
                <a:spcPct val="30000"/>
              </a:spcBef>
              <a:defRPr sz="1200">
                <a:solidFill>
                  <a:schemeClr val="tx1"/>
                </a:solidFill>
                <a:latin typeface="Times New Roman" charset="0"/>
              </a:defRPr>
            </a:lvl2pPr>
            <a:lvl3pPr marL="1143000" indent="-228600">
              <a:spcBef>
                <a:spcPct val="30000"/>
              </a:spcBef>
              <a:defRPr sz="1200">
                <a:solidFill>
                  <a:schemeClr val="tx1"/>
                </a:solidFill>
                <a:latin typeface="Times New Roman" charset="0"/>
              </a:defRPr>
            </a:lvl3pPr>
            <a:lvl4pPr marL="1600200" indent="-228600">
              <a:spcBef>
                <a:spcPct val="30000"/>
              </a:spcBef>
              <a:defRPr sz="1200">
                <a:solidFill>
                  <a:schemeClr val="tx1"/>
                </a:solidFill>
                <a:latin typeface="Times New Roman" charset="0"/>
              </a:defRPr>
            </a:lvl4pPr>
            <a:lvl5pPr marL="2057400" indent="-228600">
              <a:spcBef>
                <a:spcPct val="30000"/>
              </a:spcBef>
              <a:defRPr sz="1200">
                <a:solidFill>
                  <a:schemeClr val="tx1"/>
                </a:solidFill>
                <a:latin typeface="Times New Roman" charset="0"/>
              </a:defRPr>
            </a:lvl5pPr>
            <a:lvl6pPr marL="2514600" indent="-228600" eaLnBrk="0" fontAlgn="base" hangingPunct="0">
              <a:spcBef>
                <a:spcPct val="30000"/>
              </a:spcBef>
              <a:spcAft>
                <a:spcPct val="0"/>
              </a:spcAft>
              <a:defRPr sz="1200">
                <a:solidFill>
                  <a:schemeClr val="tx1"/>
                </a:solidFill>
                <a:latin typeface="Times New Roman" charset="0"/>
              </a:defRPr>
            </a:lvl6pPr>
            <a:lvl7pPr marL="2971800" indent="-228600" eaLnBrk="0" fontAlgn="base" hangingPunct="0">
              <a:spcBef>
                <a:spcPct val="30000"/>
              </a:spcBef>
              <a:spcAft>
                <a:spcPct val="0"/>
              </a:spcAft>
              <a:defRPr sz="1200">
                <a:solidFill>
                  <a:schemeClr val="tx1"/>
                </a:solidFill>
                <a:latin typeface="Times New Roman" charset="0"/>
              </a:defRPr>
            </a:lvl7pPr>
            <a:lvl8pPr marL="3429000" indent="-228600" eaLnBrk="0" fontAlgn="base" hangingPunct="0">
              <a:spcBef>
                <a:spcPct val="30000"/>
              </a:spcBef>
              <a:spcAft>
                <a:spcPct val="0"/>
              </a:spcAft>
              <a:defRPr sz="1200">
                <a:solidFill>
                  <a:schemeClr val="tx1"/>
                </a:solidFill>
                <a:latin typeface="Times New Roman" charset="0"/>
              </a:defRPr>
            </a:lvl8pPr>
            <a:lvl9pPr marL="3886200" indent="-228600" eaLnBrk="0" fontAlgn="base" hangingPunct="0">
              <a:spcBef>
                <a:spcPct val="30000"/>
              </a:spcBef>
              <a:spcAft>
                <a:spcPct val="0"/>
              </a:spcAft>
              <a:defRPr sz="1200">
                <a:solidFill>
                  <a:schemeClr val="tx1"/>
                </a:solidFill>
                <a:latin typeface="Times New Roman" charset="0"/>
              </a:defRPr>
            </a:lvl9pPr>
          </a:lstStyle>
          <a:p>
            <a:pPr>
              <a:spcBef>
                <a:spcPct val="0"/>
              </a:spcBef>
            </a:pPr>
            <a:fld id="{D0A94A48-1CA2-4149-85F7-850D325BCB31}" type="slidenum">
              <a:rPr lang="it-IT" altLang="x-none"/>
              <a:pPr>
                <a:spcBef>
                  <a:spcPct val="0"/>
                </a:spcBef>
              </a:pPr>
              <a:t>68</a:t>
            </a:fld>
            <a:endParaRPr lang="it-IT" altLang="x-none"/>
          </a:p>
        </p:txBody>
      </p:sp>
      <p:sp>
        <p:nvSpPr>
          <p:cNvPr id="76802" name="Rectangle 2"/>
          <p:cNvSpPr>
            <a:spLocks noGrp="1" noRot="1" noChangeAspect="1" noChangeArrowheads="1" noTextEdit="1"/>
          </p:cNvSpPr>
          <p:nvPr>
            <p:ph type="sldImg"/>
          </p:nvPr>
        </p:nvSpPr>
        <p:spPr>
          <a:ln w="12700" cap="flat">
            <a:solidFill>
              <a:schemeClr val="tx1"/>
            </a:solidFill>
          </a:ln>
        </p:spPr>
      </p:sp>
      <p:sp>
        <p:nvSpPr>
          <p:cNvPr id="76803" name="Rectangle 3"/>
          <p:cNvSpPr>
            <a:spLocks noGrp="1" noChangeArrowheads="1"/>
          </p:cNvSpPr>
          <p:nvPr>
            <p:ph type="body" idx="1"/>
          </p:nvPr>
        </p:nvSpPr>
        <p:spPr>
          <a:xfrm>
            <a:off x="733425" y="4343400"/>
            <a:ext cx="5362575" cy="426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r>
              <a:rPr lang="it-IT" altLang="x-none">
                <a:latin typeface="Times New Roman" charset="0"/>
              </a:rPr>
              <a:t>Coagulation may be initiated by vascular injury, however, multiple coagulation pathways are involved in the actual formation of clot. Vasoconstriction occurs immediately following vascular injury and is followed by platelet adhesion to collagen in the vessel wall exposed by injury. Subsequently platelet aggregation results in a platelet plug which is later strengthened by fibrin.</a:t>
            </a:r>
          </a:p>
          <a:p>
            <a:pPr eaLnBrk="1" hangingPunct="1"/>
            <a:r>
              <a:rPr lang="it-IT" altLang="x-none">
                <a:latin typeface="Times New Roman" charset="0"/>
              </a:rPr>
              <a:t>Fibrin production may begin with the conversion of factor X to factor Xa. Factor X can be activated by means of two reaction sequences. One requires tissue factor (TF) which is exposed to the blood as a result of vascular injury. Because TF is not in the blood, it is an extrinsic element in coagulation, hence the name "extrinsic" pathway for this sequence. The catalytic action of TF is the central precipitating event in the clotting cascade. TF acts in concert with factor VIla and phospholipid (PL) to convert factor IX to IXa and factor X to Xa. The "intrinsic" pathway is initiated by the "contact" activation of factor XI by the XIIa/activated high molecular weight kininogen (HKa) complex. Factor XIa also converts factor IX to IXa and factor IXa in turn converts factor X to Xa, in concert with factors VIIIa and phospholipid (the “tenase complex”). However factor Xa is formed, it is the active catalytic ingredient of the "Prothrombinase” complex, which includes factor Va and PL and converts prothrombin to thrombin. Thrombin cleaves fibrinopeptides (FPA, FPB) from fibrinogen, allowing the resultant fibrin monomers to polymerize, and converts factor XIII to XIIIa which crosslinks the fibrin clot. Thrombin accelerates the clotting cascade by its potential to activate factors V and VIII, but continued proteolytic action also activates protein C which degrades Va and VIIIa.</a:t>
            </a:r>
          </a:p>
          <a:p>
            <a:pPr eaLnBrk="1" hangingPunct="1">
              <a:spcBef>
                <a:spcPct val="20000"/>
              </a:spcBef>
            </a:pPr>
            <a:r>
              <a:rPr lang="it-IT" altLang="x-none">
                <a:latin typeface="Times New Roman" charset="0"/>
              </a:rPr>
              <a:t>Adapted from: Colman RW, Hirsh J, Marder VJ, Salzman EW. Overview of hemostasis.Overview of the thrombotic process and its therapy. In: Colman RW, Hirsh J, Marder VJ, Salzman EW, eds. Hemostasis and thrombosis, 3rd ed. Philadelphia: J.B. Lippincott, 1994 p 9.1154-1155.</a:t>
            </a:r>
          </a:p>
          <a:p>
            <a:pPr eaLnBrk="1" hangingPunct="1">
              <a:spcBef>
                <a:spcPct val="20000"/>
              </a:spcBef>
            </a:pPr>
            <a:r>
              <a:rPr lang="it-IT" altLang="x-none">
                <a:latin typeface="Times New Roman" charset="0"/>
              </a:rPr>
              <a:t>Colman RW, Hirsh J, Marder VJ, Salzman EW. Overview of the thrombotic process and its therapy. In: Colman RW, Hirsh J, Marder VJ, Salzman EW, eds. Hemostasis and thrombosis, 3rd ed. Philadelphia: J.B. Lippincott, 1994 pp 1154-1155.</a:t>
            </a:r>
          </a:p>
          <a:p>
            <a:pPr eaLnBrk="1" hangingPunct="1">
              <a:spcBef>
                <a:spcPct val="20000"/>
              </a:spcBef>
            </a:pPr>
            <a:r>
              <a:rPr lang="it-IT" altLang="x-none">
                <a:latin typeface="Times New Roman" charset="0"/>
              </a:rPr>
              <a:t>Goodnight S. Physiology of coagulation and the role of vitamin K. In: Ansell JE, Oertel LB, Wittkowsky AK, eds. Managing oral anticoagulation therapy, Gaithersburg: Aspen Publishers, 1997 pp 1-7.</a:t>
            </a:r>
          </a:p>
        </p:txBody>
      </p:sp>
    </p:spTree>
    <p:extLst>
      <p:ext uri="{BB962C8B-B14F-4D97-AF65-F5344CB8AC3E}">
        <p14:creationId xmlns:p14="http://schemas.microsoft.com/office/powerpoint/2010/main" val="19716536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Il diretto coinvolgimento vascolare associato al COVID-19 è facilmente ipotizzabile dato</a:t>
            </a:r>
            <a:r>
              <a:rPr lang="it-IT" baseline="0" dirty="0" smtClean="0"/>
              <a:t> che in questi pazienti sono state registrate prevalenze molto elevate di trombosi venosa profonda (70-80%) embolia polmonare 14-18%, </a:t>
            </a:r>
            <a:r>
              <a:rPr lang="it-IT" baseline="0" dirty="0" err="1" smtClean="0"/>
              <a:t>stroke</a:t>
            </a:r>
            <a:r>
              <a:rPr lang="it-IT" baseline="0" dirty="0" smtClean="0"/>
              <a:t> 2-7%, sindromi coronariche acute, trombosi del microcircolo cardiaco e </a:t>
            </a:r>
            <a:r>
              <a:rPr lang="it-IT" baseline="0" dirty="0" err="1" smtClean="0"/>
              <a:t>microtrombosi</a:t>
            </a:r>
            <a:r>
              <a:rPr lang="it-IT" baseline="0" dirty="0" smtClean="0"/>
              <a:t> di altri distretti tra cui quello addominale. Premesso che non mi addentrerò nella discussione delle alterazioni della coagulazione nei pz </a:t>
            </a:r>
            <a:r>
              <a:rPr lang="it-IT" baseline="0" dirty="0" err="1" smtClean="0"/>
              <a:t>covid</a:t>
            </a:r>
            <a:r>
              <a:rPr lang="it-IT" baseline="0" dirty="0" smtClean="0"/>
              <a:t> poiché oggetto di una specifica relazione in questo congresso, , volevo però presentarvi quelle che sono le ipotesi fisiopatologiche delle alterazioni vascolari nel COVID-19. E’ qui rappresentata la giunzione alveolo capillare, ma ovviamente tali fenomeni possono verificarsi anche in altri distretti, Il SARS-CoV-2 può direttamente entrare nelle cellule </a:t>
            </a:r>
            <a:r>
              <a:rPr lang="it-IT" baseline="0" dirty="0" err="1" smtClean="0"/>
              <a:t>endoteliani</a:t>
            </a:r>
            <a:r>
              <a:rPr lang="it-IT" baseline="0" dirty="0" smtClean="0"/>
              <a:t> utilizzando il recettore ACE-2 causando alterazioni delle funzioni cellulari, lisi cellulare e morte. La disfunzione endoteliale che ne consegue porta ad aumentata permeabilità vascolare, possibilità di aggregazione piastrinica con formazione di </a:t>
            </a:r>
            <a:r>
              <a:rPr lang="it-IT" baseline="0" dirty="0" err="1" smtClean="0"/>
              <a:t>microtrobi</a:t>
            </a:r>
            <a:r>
              <a:rPr lang="it-IT" baseline="0" dirty="0" smtClean="0"/>
              <a:t> e attivazione di </a:t>
            </a:r>
            <a:r>
              <a:rPr lang="it-IT" baseline="0" dirty="0" err="1" smtClean="0"/>
              <a:t>patway</a:t>
            </a:r>
            <a:r>
              <a:rPr lang="it-IT" baseline="0" dirty="0" smtClean="0"/>
              <a:t> infiammatori che perpetuano il danno L’importanza della disfunzione endoteliale è supportata dall’osservazione che in pazienti con multipli fattori di rischio CV, come in quelli con sindrome metabolica, l’</a:t>
            </a:r>
            <a:r>
              <a:rPr lang="it-IT" baseline="0" dirty="0" err="1" smtClean="0"/>
              <a:t>outcome</a:t>
            </a:r>
            <a:r>
              <a:rPr lang="it-IT" baseline="0" dirty="0" smtClean="0"/>
              <a:t> negativo potrebbe essere spiegato proprio dalla già preesistente disfunzione endoteliale.</a:t>
            </a:r>
            <a:endParaRPr lang="it-IT" dirty="0"/>
          </a:p>
        </p:txBody>
      </p:sp>
      <p:sp>
        <p:nvSpPr>
          <p:cNvPr id="4" name="Segnaposto numero diapositiva 3"/>
          <p:cNvSpPr>
            <a:spLocks noGrp="1"/>
          </p:cNvSpPr>
          <p:nvPr>
            <p:ph type="sldNum" sz="quarter" idx="5"/>
          </p:nvPr>
        </p:nvSpPr>
        <p:spPr/>
        <p:txBody>
          <a:bodyPr/>
          <a:lstStyle/>
          <a:p>
            <a:fld id="{62CD0E4F-F469-46A9-805D-B1A51383A097}" type="slidenum">
              <a:rPr lang="it-IT" smtClean="0"/>
              <a:t>70</a:t>
            </a:fld>
            <a:endParaRPr lang="it-IT"/>
          </a:p>
        </p:txBody>
      </p:sp>
    </p:spTree>
    <p:extLst>
      <p:ext uri="{BB962C8B-B14F-4D97-AF65-F5344CB8AC3E}">
        <p14:creationId xmlns:p14="http://schemas.microsoft.com/office/powerpoint/2010/main" val="16604035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Il diretto coinvolgimento vascolare associato al COVID-19 è facilmente ipotizzabile dato</a:t>
            </a:r>
            <a:r>
              <a:rPr lang="it-IT" baseline="0" dirty="0" smtClean="0"/>
              <a:t> che in questi pazienti sono state registrate prevalenze molto elevate di trombosi venosa profonda (70-80%) embolia polmonare 14-18%, </a:t>
            </a:r>
            <a:r>
              <a:rPr lang="it-IT" baseline="0" dirty="0" err="1" smtClean="0"/>
              <a:t>stroke</a:t>
            </a:r>
            <a:r>
              <a:rPr lang="it-IT" baseline="0" dirty="0" smtClean="0"/>
              <a:t> 2-7%, sindromi coronariche acute, trombosi del microcircolo cardiaco e </a:t>
            </a:r>
            <a:r>
              <a:rPr lang="it-IT" baseline="0" dirty="0" err="1" smtClean="0"/>
              <a:t>microtrombosi</a:t>
            </a:r>
            <a:r>
              <a:rPr lang="it-IT" baseline="0" dirty="0" smtClean="0"/>
              <a:t> di altri distretti tra cui quello addominale. Premesso che non mi addentrerò nella discussione delle alterazioni della coagulazione nei pz </a:t>
            </a:r>
            <a:r>
              <a:rPr lang="it-IT" baseline="0" dirty="0" err="1" smtClean="0"/>
              <a:t>covid</a:t>
            </a:r>
            <a:r>
              <a:rPr lang="it-IT" baseline="0" dirty="0" smtClean="0"/>
              <a:t> poiché oggetto di una specifica relazione in questo congresso, , volevo però presentarvi quelle che sono le ipotesi fisiopatologiche delle alterazioni vascolari nel COVID-19. E’ qui rappresentata la giunzione alveolo capillare, ma ovviamente tali fenomeni possono verificarsi anche in altri distretti, Il SARS-CoV-2 può direttamente entrare nelle cellule </a:t>
            </a:r>
            <a:r>
              <a:rPr lang="it-IT" baseline="0" dirty="0" err="1" smtClean="0"/>
              <a:t>endoteliani</a:t>
            </a:r>
            <a:r>
              <a:rPr lang="it-IT" baseline="0" dirty="0" smtClean="0"/>
              <a:t> utilizzando il recettore ACE-2 causando alterazioni delle funzioni cellulari, lisi cellulare e morte. La disfunzione endoteliale che ne consegue porta ad aumentata permeabilità vascolare, possibilità di aggregazione piastrinica con formazione di </a:t>
            </a:r>
            <a:r>
              <a:rPr lang="it-IT" baseline="0" dirty="0" err="1" smtClean="0"/>
              <a:t>microtrobi</a:t>
            </a:r>
            <a:r>
              <a:rPr lang="it-IT" baseline="0" dirty="0" smtClean="0"/>
              <a:t> e attivazione di </a:t>
            </a:r>
            <a:r>
              <a:rPr lang="it-IT" baseline="0" dirty="0" err="1" smtClean="0"/>
              <a:t>patway</a:t>
            </a:r>
            <a:r>
              <a:rPr lang="it-IT" baseline="0" dirty="0" smtClean="0"/>
              <a:t> infiammatori che perpetuano il danno L’importanza della disfunzione endoteliale è supportata dall’osservazione che in pazienti con multipli fattori di rischio CV, come in quelli con sindrome metabolica, l’</a:t>
            </a:r>
            <a:r>
              <a:rPr lang="it-IT" baseline="0" dirty="0" err="1" smtClean="0"/>
              <a:t>outcome</a:t>
            </a:r>
            <a:r>
              <a:rPr lang="it-IT" baseline="0" dirty="0" smtClean="0"/>
              <a:t> negativo potrebbe essere spiegato proprio dalla già preesistente disfunzione endoteliale.</a:t>
            </a:r>
            <a:endParaRPr lang="it-IT" dirty="0"/>
          </a:p>
        </p:txBody>
      </p:sp>
      <p:sp>
        <p:nvSpPr>
          <p:cNvPr id="4" name="Segnaposto numero diapositiva 3"/>
          <p:cNvSpPr>
            <a:spLocks noGrp="1"/>
          </p:cNvSpPr>
          <p:nvPr>
            <p:ph type="sldNum" sz="quarter" idx="5"/>
          </p:nvPr>
        </p:nvSpPr>
        <p:spPr/>
        <p:txBody>
          <a:bodyPr/>
          <a:lstStyle/>
          <a:p>
            <a:fld id="{62CD0E4F-F469-46A9-805D-B1A51383A097}" type="slidenum">
              <a:rPr lang="it-IT" smtClean="0"/>
              <a:t>71</a:t>
            </a:fld>
            <a:endParaRPr lang="it-IT"/>
          </a:p>
        </p:txBody>
      </p:sp>
    </p:spTree>
    <p:extLst>
      <p:ext uri="{BB962C8B-B14F-4D97-AF65-F5344CB8AC3E}">
        <p14:creationId xmlns:p14="http://schemas.microsoft.com/office/powerpoint/2010/main" val="19438125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Sono molte le ipotesi fisiopatologiche proposte per spiegare il coinvolgimento cardiovascolare nei pazienti con COVID-19. L’ACE2 è ampiamente espresso in una varietà di cellule quali </a:t>
            </a:r>
            <a:r>
              <a:rPr lang="it-IT" sz="1200" kern="1200" dirty="0" err="1" smtClean="0">
                <a:solidFill>
                  <a:schemeClr val="tx1"/>
                </a:solidFill>
                <a:effectLst/>
                <a:latin typeface="+mn-lt"/>
                <a:ea typeface="+mn-ea"/>
                <a:cs typeface="+mn-cs"/>
              </a:rPr>
              <a:t>cardiomiociti</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periciti</a:t>
            </a:r>
            <a:r>
              <a:rPr lang="it-IT" sz="1200" kern="1200" dirty="0" smtClean="0">
                <a:solidFill>
                  <a:schemeClr val="tx1"/>
                </a:solidFill>
                <a:effectLst/>
                <a:latin typeface="+mn-lt"/>
                <a:ea typeface="+mn-ea"/>
                <a:cs typeface="+mn-cs"/>
              </a:rPr>
              <a:t>, </a:t>
            </a:r>
            <a:r>
              <a:rPr lang="it-IT" sz="1200" kern="1200" dirty="0" err="1" smtClean="0">
                <a:solidFill>
                  <a:schemeClr val="tx1"/>
                </a:solidFill>
                <a:effectLst/>
                <a:latin typeface="+mn-lt"/>
                <a:ea typeface="+mn-ea"/>
                <a:cs typeface="+mn-cs"/>
              </a:rPr>
              <a:t>monocitu</a:t>
            </a:r>
            <a:r>
              <a:rPr lang="it-IT" sz="1200" kern="1200" dirty="0" smtClean="0">
                <a:solidFill>
                  <a:schemeClr val="tx1"/>
                </a:solidFill>
                <a:effectLst/>
                <a:latin typeface="+mn-lt"/>
                <a:ea typeface="+mn-ea"/>
                <a:cs typeface="+mn-cs"/>
              </a:rPr>
              <a:t> e cellule endoteliali, facilitando l'ingresso cellulare di SARS-CoV-2 con conseguenti danni miocardici e vascolari. (2) È stata descritta un'attivazione alterata delle cellule T e dei monociti in pazienti con COVID-19 che è responsabile di una risposta </a:t>
            </a:r>
            <a:r>
              <a:rPr lang="it-IT" sz="1200" kern="1200" dirty="0" err="1" smtClean="0">
                <a:solidFill>
                  <a:schemeClr val="tx1"/>
                </a:solidFill>
                <a:effectLst/>
                <a:latin typeface="+mn-lt"/>
                <a:ea typeface="+mn-ea"/>
                <a:cs typeface="+mn-cs"/>
              </a:rPr>
              <a:t>iperinfiammatoria</a:t>
            </a:r>
            <a:r>
              <a:rPr lang="it-IT" sz="1200" kern="1200" dirty="0" smtClean="0">
                <a:solidFill>
                  <a:schemeClr val="tx1"/>
                </a:solidFill>
                <a:effectLst/>
                <a:latin typeface="+mn-lt"/>
                <a:ea typeface="+mn-ea"/>
                <a:cs typeface="+mn-cs"/>
              </a:rPr>
              <a:t> sistemica. L'aumento delle citochine </a:t>
            </a:r>
            <a:r>
              <a:rPr lang="it-IT" sz="1200" kern="1200" dirty="0" err="1" smtClean="0">
                <a:solidFill>
                  <a:schemeClr val="tx1"/>
                </a:solidFill>
                <a:effectLst/>
                <a:latin typeface="+mn-lt"/>
                <a:ea typeface="+mn-ea"/>
                <a:cs typeface="+mn-cs"/>
              </a:rPr>
              <a:t>proinfiammatorie</a:t>
            </a:r>
            <a:r>
              <a:rPr lang="it-IT" sz="1200" kern="1200" dirty="0" smtClean="0">
                <a:solidFill>
                  <a:schemeClr val="tx1"/>
                </a:solidFill>
                <a:effectLst/>
                <a:latin typeface="+mn-lt"/>
                <a:ea typeface="+mn-ea"/>
                <a:cs typeface="+mn-cs"/>
              </a:rPr>
              <a:t> circolanti danneggia il tessuto miocardico sia attraverso un danno cellulare diretto che indirettamente tramite l’</a:t>
            </a:r>
            <a:r>
              <a:rPr lang="it-IT" sz="1200" kern="1200" dirty="0" err="1" smtClean="0">
                <a:solidFill>
                  <a:schemeClr val="tx1"/>
                </a:solidFill>
                <a:effectLst/>
                <a:latin typeface="+mn-lt"/>
                <a:ea typeface="+mn-ea"/>
                <a:cs typeface="+mn-cs"/>
              </a:rPr>
              <a:t>aterazione</a:t>
            </a:r>
            <a:r>
              <a:rPr lang="it-IT" sz="1200" kern="1200" dirty="0" smtClean="0">
                <a:solidFill>
                  <a:schemeClr val="tx1"/>
                </a:solidFill>
                <a:effectLst/>
                <a:latin typeface="+mn-lt"/>
                <a:ea typeface="+mn-ea"/>
                <a:cs typeface="+mn-cs"/>
              </a:rPr>
              <a:t> della struttura/funzione coronarica con fenomeni aterotrombotici che possono anche esulare in una sindrome coronarica acuta. La risposta infiammatoria sistemica può anche attivare l'endotelio </a:t>
            </a:r>
            <a:r>
              <a:rPr lang="it-IT" sz="1200" kern="1200" dirty="0" err="1" smtClean="0">
                <a:solidFill>
                  <a:schemeClr val="tx1"/>
                </a:solidFill>
                <a:effectLst/>
                <a:latin typeface="+mn-lt"/>
                <a:ea typeface="+mn-ea"/>
                <a:cs typeface="+mn-cs"/>
              </a:rPr>
              <a:t>microvascolare</a:t>
            </a:r>
            <a:r>
              <a:rPr lang="it-IT" sz="1200" kern="1200" dirty="0" smtClean="0">
                <a:solidFill>
                  <a:schemeClr val="tx1"/>
                </a:solidFill>
                <a:effectLst/>
                <a:latin typeface="+mn-lt"/>
                <a:ea typeface="+mn-ea"/>
                <a:cs typeface="+mn-cs"/>
              </a:rPr>
              <a:t>, provocando la disfunzione del microcircolo coronarico e perpetuare l’ischemia miocardica e il danno miocardico. (3) L’ipossia, dovuta alle gravi complicanze respiratorie del COVID-19, insieme all'aumento delle richieste di ossigeno del miocardio, principalmente a causa di elevate esigenze metaboliche sistemiche, crea uno sbilanciamento tra richiesta e domanda che può indurre anche ad un infarto miocardico di tipo 2. (4) Inoltre si sa che il legame di SARS-CoV-2 con ACE2 porti all'internalizzazione di ACE2 e alla perdita dell'effetto catalitico esterno di ACE2 che può compartecipare a compromettere la funzione cardiaca.</a:t>
            </a:r>
            <a:r>
              <a:rPr lang="it-IT" dirty="0" smtClean="0">
                <a:effectLst/>
              </a:rPr>
              <a:t> </a:t>
            </a:r>
            <a:endParaRPr lang="it-IT" dirty="0"/>
          </a:p>
        </p:txBody>
      </p:sp>
      <p:sp>
        <p:nvSpPr>
          <p:cNvPr id="4" name="Segnaposto numero diapositiva 3"/>
          <p:cNvSpPr>
            <a:spLocks noGrp="1"/>
          </p:cNvSpPr>
          <p:nvPr>
            <p:ph type="sldNum" sz="quarter" idx="5"/>
          </p:nvPr>
        </p:nvSpPr>
        <p:spPr/>
        <p:txBody>
          <a:bodyPr/>
          <a:lstStyle/>
          <a:p>
            <a:fld id="{62CD0E4F-F469-46A9-805D-B1A51383A097}" type="slidenum">
              <a:rPr lang="it-IT" smtClean="0"/>
              <a:t>73</a:t>
            </a:fld>
            <a:endParaRPr lang="it-IT"/>
          </a:p>
        </p:txBody>
      </p:sp>
    </p:spTree>
    <p:extLst>
      <p:ext uri="{BB962C8B-B14F-4D97-AF65-F5344CB8AC3E}">
        <p14:creationId xmlns:p14="http://schemas.microsoft.com/office/powerpoint/2010/main" val="12881218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Riportiamo</a:t>
            </a:r>
            <a:r>
              <a:rPr lang="it-IT" baseline="0" dirty="0" smtClean="0"/>
              <a:t> lo schema delle</a:t>
            </a:r>
            <a:r>
              <a:rPr lang="it-IT" dirty="0" smtClean="0"/>
              <a:t> principali situazioni</a:t>
            </a:r>
            <a:r>
              <a:rPr lang="it-IT" baseline="0" dirty="0" smtClean="0"/>
              <a:t> biologiche capaci di  condizionare nell’anziano la mortalità da COVID-19. Oltre la “Vulnerabilità” insita nell’’invecchiamento fisiologico, un ruolo prognostico altamente negativo è svolto dalla forma più complessa e grave di invecchiamento patologico quale la Fragilità. Questa A sua volta condiziona la mortalità da COVID-19 attraverso i seguenti </a:t>
            </a:r>
            <a:r>
              <a:rPr lang="it-IT" baseline="0" dirty="0" err="1" smtClean="0"/>
              <a:t>principaliprocessi</a:t>
            </a:r>
            <a:r>
              <a:rPr lang="it-IT" baseline="0" dirty="0" smtClean="0"/>
              <a:t> patogenetici: l’Infiammazione sistemica secondaria a </a:t>
            </a:r>
            <a:r>
              <a:rPr lang="it-IT" baseline="0" dirty="0" err="1" smtClean="0"/>
              <a:t>polminite</a:t>
            </a:r>
            <a:r>
              <a:rPr lang="it-IT" baseline="0" dirty="0" smtClean="0"/>
              <a:t>, la trombosi intravascolare diffusa e gli scompensi a cascata.</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74</a:t>
            </a:fld>
            <a:endParaRPr lang="it-IT"/>
          </a:p>
        </p:txBody>
      </p:sp>
    </p:spTree>
    <p:extLst>
      <p:ext uri="{BB962C8B-B14F-4D97-AF65-F5344CB8AC3E}">
        <p14:creationId xmlns:p14="http://schemas.microsoft.com/office/powerpoint/2010/main" val="10703153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kern="1200" dirty="0" smtClean="0">
                <a:solidFill>
                  <a:schemeClr val="tx1"/>
                </a:solidFill>
                <a:effectLst/>
                <a:latin typeface="+mn-lt"/>
                <a:ea typeface="+mn-ea"/>
                <a:cs typeface="+mn-cs"/>
              </a:rPr>
              <a:t>Il COVID 2019 ha un ampio spettro di manifestazioni cliniche che vanno dai lievi sintomi respiratori e sistemici</a:t>
            </a:r>
            <a:r>
              <a:rPr lang="it-IT" sz="1200" kern="1200" baseline="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alla polmonite con grave insufficienza respiratoria ed ipossia tessutale. Le forme cliniche più severe sono associate a infiammazione sistemica e disturbi della coagulazione, che portano alla trombosi dei piccoli e dei grandi vasi. Il danno miocardico e renale,</a:t>
            </a:r>
            <a:r>
              <a:rPr lang="it-IT" sz="1200" kern="1200" baseline="0" dirty="0" smtClean="0">
                <a:solidFill>
                  <a:schemeClr val="tx1"/>
                </a:solidFill>
                <a:effectLst/>
                <a:latin typeface="+mn-lt"/>
                <a:ea typeface="+mn-ea"/>
                <a:cs typeface="+mn-cs"/>
              </a:rPr>
              <a:t> </a:t>
            </a:r>
            <a:r>
              <a:rPr lang="it-IT" sz="1200" kern="1200" dirty="0" smtClean="0">
                <a:solidFill>
                  <a:schemeClr val="tx1"/>
                </a:solidFill>
                <a:effectLst/>
                <a:latin typeface="+mn-lt"/>
                <a:ea typeface="+mn-ea"/>
                <a:cs typeface="+mn-cs"/>
              </a:rPr>
              <a:t>quando presente anche se lieve, è associato ad </a:t>
            </a:r>
            <a:r>
              <a:rPr lang="it-IT" sz="1200" kern="1200" dirty="0" err="1" smtClean="0">
                <a:solidFill>
                  <a:schemeClr val="tx1"/>
                </a:solidFill>
                <a:effectLst/>
                <a:latin typeface="+mn-lt"/>
                <a:ea typeface="+mn-ea"/>
                <a:cs typeface="+mn-cs"/>
              </a:rPr>
              <a:t>outcome</a:t>
            </a:r>
            <a:r>
              <a:rPr lang="it-IT" sz="1200" kern="1200" dirty="0" smtClean="0">
                <a:solidFill>
                  <a:schemeClr val="tx1"/>
                </a:solidFill>
                <a:effectLst/>
                <a:latin typeface="+mn-lt"/>
                <a:ea typeface="+mn-ea"/>
                <a:cs typeface="+mn-cs"/>
              </a:rPr>
              <a:t> peggiore.</a:t>
            </a:r>
          </a:p>
          <a:p>
            <a:endParaRPr lang="it-IT" dirty="0"/>
          </a:p>
        </p:txBody>
      </p:sp>
      <p:sp>
        <p:nvSpPr>
          <p:cNvPr id="4" name="Segnaposto numero diapositiva 3"/>
          <p:cNvSpPr>
            <a:spLocks noGrp="1"/>
          </p:cNvSpPr>
          <p:nvPr>
            <p:ph type="sldNum" sz="quarter" idx="5"/>
          </p:nvPr>
        </p:nvSpPr>
        <p:spPr/>
        <p:txBody>
          <a:bodyPr/>
          <a:lstStyle/>
          <a:p>
            <a:fld id="{62CD0E4F-F469-46A9-805D-B1A51383A097}" type="slidenum">
              <a:rPr lang="it-IT" smtClean="0"/>
              <a:t>75</a:t>
            </a:fld>
            <a:endParaRPr lang="it-IT"/>
          </a:p>
        </p:txBody>
      </p:sp>
    </p:spTree>
    <p:extLst>
      <p:ext uri="{BB962C8B-B14F-4D97-AF65-F5344CB8AC3E}">
        <p14:creationId xmlns:p14="http://schemas.microsoft.com/office/powerpoint/2010/main" val="5314090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Schema sintetico di “Scompenso a Cascata” frequente nell’anziano</a:t>
            </a:r>
            <a:r>
              <a:rPr lang="it-IT" baseline="0" dirty="0" smtClean="0"/>
              <a:t> fragile.</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76</a:t>
            </a:fld>
            <a:endParaRPr lang="it-IT"/>
          </a:p>
        </p:txBody>
      </p:sp>
    </p:spTree>
    <p:extLst>
      <p:ext uri="{BB962C8B-B14F-4D97-AF65-F5344CB8AC3E}">
        <p14:creationId xmlns:p14="http://schemas.microsoft.com/office/powerpoint/2010/main" val="19864027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Da quanto esposto è facilmente comprensibile il</a:t>
            </a:r>
            <a:r>
              <a:rPr lang="it-IT" baseline="0" dirty="0" smtClean="0"/>
              <a:t> diverso </a:t>
            </a:r>
            <a:r>
              <a:rPr lang="it-IT" dirty="0" smtClean="0"/>
              <a:t>obiettivo clinico della “Medicina Specialistica d’organo”, della “Medicina Interna” e della “Geriatria”.</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77</a:t>
            </a:fld>
            <a:endParaRPr lang="it-IT"/>
          </a:p>
        </p:txBody>
      </p:sp>
    </p:spTree>
    <p:extLst>
      <p:ext uri="{BB962C8B-B14F-4D97-AF65-F5344CB8AC3E}">
        <p14:creationId xmlns:p14="http://schemas.microsoft.com/office/powerpoint/2010/main" val="1656763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 mortalità degli</a:t>
            </a:r>
            <a:r>
              <a:rPr lang="it-IT" baseline="0" dirty="0" smtClean="0"/>
              <a:t> anziani</a:t>
            </a:r>
            <a:r>
              <a:rPr lang="it-IT" dirty="0" smtClean="0"/>
              <a:t> COVID-19  è legata a sovra-infezioni </a:t>
            </a:r>
            <a:r>
              <a:rPr lang="it-IT" dirty="0" err="1" smtClean="0"/>
              <a:t>battericche</a:t>
            </a:r>
            <a:r>
              <a:rPr lang="it-IT" dirty="0" smtClean="0"/>
              <a:t>,</a:t>
            </a:r>
            <a:r>
              <a:rPr lang="it-IT" baseline="0" dirty="0" smtClean="0"/>
              <a:t>  </a:t>
            </a:r>
            <a:r>
              <a:rPr lang="it-IT" dirty="0" smtClean="0"/>
              <a:t>insufficienza cardiaca</a:t>
            </a:r>
            <a:r>
              <a:rPr lang="it-IT" baseline="0" dirty="0" smtClean="0"/>
              <a:t> e </a:t>
            </a:r>
            <a:r>
              <a:rPr lang="it-IT" dirty="0" smtClean="0"/>
              <a:t>renale, premessa l’insufficienza respiratoria da polmonite interstiziale COVID-19 dipendente</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7</a:t>
            </a:fld>
            <a:endParaRPr lang="it-IT"/>
          </a:p>
        </p:txBody>
      </p:sp>
    </p:spTree>
    <p:extLst>
      <p:ext uri="{BB962C8B-B14F-4D97-AF65-F5344CB8AC3E}">
        <p14:creationId xmlns:p14="http://schemas.microsoft.com/office/powerpoint/2010/main" val="12421517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E’  facilmente comprensibile che la “Geriatria</a:t>
            </a:r>
            <a:r>
              <a:rPr lang="it-IT" smtClean="0"/>
              <a:t>”</a:t>
            </a:r>
            <a:r>
              <a:rPr lang="it-IT" baseline="0" smtClean="0"/>
              <a:t> rappresenti </a:t>
            </a:r>
            <a:r>
              <a:rPr lang="it-IT" baseline="0" dirty="0" smtClean="0"/>
              <a:t>la “Medicina della Complessità”</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78</a:t>
            </a:fld>
            <a:endParaRPr lang="it-IT"/>
          </a:p>
        </p:txBody>
      </p:sp>
    </p:spTree>
    <p:extLst>
      <p:ext uri="{BB962C8B-B14F-4D97-AF65-F5344CB8AC3E}">
        <p14:creationId xmlns:p14="http://schemas.microsoft.com/office/powerpoint/2010/main" val="1862833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L’elevato tasso</a:t>
            </a:r>
            <a:r>
              <a:rPr lang="it-IT" baseline="0" dirty="0" smtClean="0"/>
              <a:t> di mortalità di anziani COVID-19 in Italia trova una  spiegazione in molteplici meccanismi fisiopatologici ma, prima di analizzarli, ritengo indispensabile verificare  in che modo l’invecchiamento di per </a:t>
            </a:r>
            <a:r>
              <a:rPr lang="it-IT" baseline="0" dirty="0" err="1" smtClean="0"/>
              <a:t>sè</a:t>
            </a:r>
            <a:r>
              <a:rPr lang="it-IT" baseline="0" dirty="0" smtClean="0"/>
              <a:t> spieghi questo fenomeno </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8</a:t>
            </a:fld>
            <a:endParaRPr lang="it-IT"/>
          </a:p>
        </p:txBody>
      </p:sp>
    </p:spTree>
    <p:extLst>
      <p:ext uri="{BB962C8B-B14F-4D97-AF65-F5344CB8AC3E}">
        <p14:creationId xmlns:p14="http://schemas.microsoft.com/office/powerpoint/2010/main" val="268973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Passiamo, quindi, all’analisi del ruolo dell’invecchiamento fisiologico</a:t>
            </a:r>
            <a:r>
              <a:rPr lang="it-IT" smtClean="0"/>
              <a:t>,</a:t>
            </a:r>
            <a:r>
              <a:rPr lang="it-IT" baseline="0" smtClean="0"/>
              <a:t> dell’avanzare cioè  </a:t>
            </a:r>
            <a:r>
              <a:rPr lang="it-IT" baseline="0" dirty="0" smtClean="0"/>
              <a:t>dei gradi più avanzati dell’età geriatrica in assenza di importanti patologie e disabilità</a:t>
            </a:r>
            <a:endParaRPr lang="it-IT" dirty="0"/>
          </a:p>
        </p:txBody>
      </p:sp>
      <p:sp>
        <p:nvSpPr>
          <p:cNvPr id="4" name="Segnaposto numero diapositiva 3"/>
          <p:cNvSpPr>
            <a:spLocks noGrp="1"/>
          </p:cNvSpPr>
          <p:nvPr>
            <p:ph type="sldNum" sz="quarter" idx="10"/>
          </p:nvPr>
        </p:nvSpPr>
        <p:spPr/>
        <p:txBody>
          <a:bodyPr/>
          <a:lstStyle/>
          <a:p>
            <a:fld id="{9AC99D2C-CD0E-4EC6-A6F5-2DFE91F73EAE}" type="slidenum">
              <a:rPr lang="it-IT" smtClean="0"/>
              <a:t>9</a:t>
            </a:fld>
            <a:endParaRPr lang="it-IT"/>
          </a:p>
        </p:txBody>
      </p:sp>
    </p:spTree>
    <p:extLst>
      <p:ext uri="{BB962C8B-B14F-4D97-AF65-F5344CB8AC3E}">
        <p14:creationId xmlns:p14="http://schemas.microsoft.com/office/powerpoint/2010/main" val="1840737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4A2058CF-6897-4514-AC85-C7DC74EE1F01}" type="datetimeFigureOut">
              <a:rPr lang="it-IT" smtClean="0"/>
              <a:t>27/05/23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0F9CBE7-9F45-4B49-8803-F4739F676127}" type="slidenum">
              <a:rPr lang="it-IT" smtClean="0"/>
              <a:t>‹n.›</a:t>
            </a:fld>
            <a:endParaRPr lang="it-IT"/>
          </a:p>
        </p:txBody>
      </p:sp>
    </p:spTree>
    <p:extLst>
      <p:ext uri="{BB962C8B-B14F-4D97-AF65-F5344CB8AC3E}">
        <p14:creationId xmlns:p14="http://schemas.microsoft.com/office/powerpoint/2010/main" val="32753084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A2058CF-6897-4514-AC85-C7DC74EE1F01}" type="datetimeFigureOut">
              <a:rPr lang="it-IT" smtClean="0"/>
              <a:t>27/05/23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0F9CBE7-9F45-4B49-8803-F4739F676127}" type="slidenum">
              <a:rPr lang="it-IT" smtClean="0"/>
              <a:t>‹n.›</a:t>
            </a:fld>
            <a:endParaRPr lang="it-IT"/>
          </a:p>
        </p:txBody>
      </p:sp>
    </p:spTree>
    <p:extLst>
      <p:ext uri="{BB962C8B-B14F-4D97-AF65-F5344CB8AC3E}">
        <p14:creationId xmlns:p14="http://schemas.microsoft.com/office/powerpoint/2010/main" val="33159520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A2058CF-6897-4514-AC85-C7DC74EE1F01}" type="datetimeFigureOut">
              <a:rPr lang="it-IT" smtClean="0"/>
              <a:t>27/05/23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0F9CBE7-9F45-4B49-8803-F4739F676127}" type="slidenum">
              <a:rPr lang="it-IT" smtClean="0"/>
              <a:t>‹n.›</a:t>
            </a:fld>
            <a:endParaRPr lang="it-IT"/>
          </a:p>
        </p:txBody>
      </p:sp>
    </p:spTree>
    <p:extLst>
      <p:ext uri="{BB962C8B-B14F-4D97-AF65-F5344CB8AC3E}">
        <p14:creationId xmlns:p14="http://schemas.microsoft.com/office/powerpoint/2010/main" val="34284240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4A2058CF-6897-4514-AC85-C7DC74EE1F01}" type="datetimeFigureOut">
              <a:rPr lang="it-IT" smtClean="0"/>
              <a:t>27/05/23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0F9CBE7-9F45-4B49-8803-F4739F676127}" type="slidenum">
              <a:rPr lang="it-IT" smtClean="0"/>
              <a:t>‹n.›</a:t>
            </a:fld>
            <a:endParaRPr lang="it-IT"/>
          </a:p>
        </p:txBody>
      </p:sp>
    </p:spTree>
    <p:extLst>
      <p:ext uri="{BB962C8B-B14F-4D97-AF65-F5344CB8AC3E}">
        <p14:creationId xmlns:p14="http://schemas.microsoft.com/office/powerpoint/2010/main" val="32670724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4A2058CF-6897-4514-AC85-C7DC74EE1F01}" type="datetimeFigureOut">
              <a:rPr lang="it-IT" smtClean="0"/>
              <a:t>27/05/23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20F9CBE7-9F45-4B49-8803-F4739F676127}" type="slidenum">
              <a:rPr lang="it-IT" smtClean="0"/>
              <a:t>‹n.›</a:t>
            </a:fld>
            <a:endParaRPr lang="it-IT"/>
          </a:p>
        </p:txBody>
      </p:sp>
    </p:spTree>
    <p:extLst>
      <p:ext uri="{BB962C8B-B14F-4D97-AF65-F5344CB8AC3E}">
        <p14:creationId xmlns:p14="http://schemas.microsoft.com/office/powerpoint/2010/main" val="37820584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4A2058CF-6897-4514-AC85-C7DC74EE1F01}" type="datetimeFigureOut">
              <a:rPr lang="it-IT" smtClean="0"/>
              <a:t>27/05/23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0F9CBE7-9F45-4B49-8803-F4739F676127}" type="slidenum">
              <a:rPr lang="it-IT" smtClean="0"/>
              <a:t>‹n.›</a:t>
            </a:fld>
            <a:endParaRPr lang="it-IT"/>
          </a:p>
        </p:txBody>
      </p:sp>
    </p:spTree>
    <p:extLst>
      <p:ext uri="{BB962C8B-B14F-4D97-AF65-F5344CB8AC3E}">
        <p14:creationId xmlns:p14="http://schemas.microsoft.com/office/powerpoint/2010/main" val="38016051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708572" y="2505075"/>
            <a:ext cx="4351883"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5207794" y="2505075"/>
            <a:ext cx="4373315"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4A2058CF-6897-4514-AC85-C7DC74EE1F01}" type="datetimeFigureOut">
              <a:rPr lang="it-IT" smtClean="0"/>
              <a:t>27/05/23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20F9CBE7-9F45-4B49-8803-F4739F676127}" type="slidenum">
              <a:rPr lang="it-IT" smtClean="0"/>
              <a:t>‹n.›</a:t>
            </a:fld>
            <a:endParaRPr lang="it-IT"/>
          </a:p>
        </p:txBody>
      </p:sp>
    </p:spTree>
    <p:extLst>
      <p:ext uri="{BB962C8B-B14F-4D97-AF65-F5344CB8AC3E}">
        <p14:creationId xmlns:p14="http://schemas.microsoft.com/office/powerpoint/2010/main" val="29723752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4A2058CF-6897-4514-AC85-C7DC74EE1F01}" type="datetimeFigureOut">
              <a:rPr lang="it-IT" smtClean="0"/>
              <a:t>27/05/23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20F9CBE7-9F45-4B49-8803-F4739F676127}" type="slidenum">
              <a:rPr lang="it-IT" smtClean="0"/>
              <a:t>‹n.›</a:t>
            </a:fld>
            <a:endParaRPr lang="it-IT"/>
          </a:p>
        </p:txBody>
      </p:sp>
    </p:spTree>
    <p:extLst>
      <p:ext uri="{BB962C8B-B14F-4D97-AF65-F5344CB8AC3E}">
        <p14:creationId xmlns:p14="http://schemas.microsoft.com/office/powerpoint/2010/main" val="7616771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2058CF-6897-4514-AC85-C7DC74EE1F01}" type="datetimeFigureOut">
              <a:rPr lang="it-IT" smtClean="0"/>
              <a:t>27/05/23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20F9CBE7-9F45-4B49-8803-F4739F676127}" type="slidenum">
              <a:rPr lang="it-IT" smtClean="0"/>
              <a:t>‹n.›</a:t>
            </a:fld>
            <a:endParaRPr lang="it-IT"/>
          </a:p>
        </p:txBody>
      </p:sp>
    </p:spTree>
    <p:extLst>
      <p:ext uri="{BB962C8B-B14F-4D97-AF65-F5344CB8AC3E}">
        <p14:creationId xmlns:p14="http://schemas.microsoft.com/office/powerpoint/2010/main" val="22516712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4A2058CF-6897-4514-AC85-C7DC74EE1F01}" type="datetimeFigureOut">
              <a:rPr lang="it-IT" smtClean="0"/>
              <a:t>27/05/23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0F9CBE7-9F45-4B49-8803-F4739F676127}" type="slidenum">
              <a:rPr lang="it-IT" smtClean="0"/>
              <a:t>‹n.›</a:t>
            </a:fld>
            <a:endParaRPr lang="it-IT"/>
          </a:p>
        </p:txBody>
      </p:sp>
    </p:spTree>
    <p:extLst>
      <p:ext uri="{BB962C8B-B14F-4D97-AF65-F5344CB8AC3E}">
        <p14:creationId xmlns:p14="http://schemas.microsoft.com/office/powerpoint/2010/main" val="41581472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4A2058CF-6897-4514-AC85-C7DC74EE1F01}" type="datetimeFigureOut">
              <a:rPr lang="it-IT" smtClean="0"/>
              <a:t>27/05/23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20F9CBE7-9F45-4B49-8803-F4739F676127}" type="slidenum">
              <a:rPr lang="it-IT" smtClean="0"/>
              <a:t>‹n.›</a:t>
            </a:fld>
            <a:endParaRPr lang="it-IT"/>
          </a:p>
        </p:txBody>
      </p:sp>
    </p:spTree>
    <p:extLst>
      <p:ext uri="{BB962C8B-B14F-4D97-AF65-F5344CB8AC3E}">
        <p14:creationId xmlns:p14="http://schemas.microsoft.com/office/powerpoint/2010/main" val="42045692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2058CF-6897-4514-AC85-C7DC74EE1F01}" type="datetimeFigureOut">
              <a:rPr lang="it-IT" smtClean="0"/>
              <a:t>27/05/23</a:t>
            </a:fld>
            <a:endParaRPr lang="it-IT"/>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9CBE7-9F45-4B49-8803-F4739F676127}" type="slidenum">
              <a:rPr lang="it-IT" smtClean="0"/>
              <a:t>‹n.›</a:t>
            </a:fld>
            <a:endParaRPr lang="it-IT"/>
          </a:p>
        </p:txBody>
      </p:sp>
    </p:spTree>
    <p:extLst>
      <p:ext uri="{BB962C8B-B14F-4D97-AF65-F5344CB8AC3E}">
        <p14:creationId xmlns:p14="http://schemas.microsoft.com/office/powerpoint/2010/main" val="3769590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comments" Target="../comments/comment1.xm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bin"/><Relationship Id="rId5" Type="http://schemas.openxmlformats.org/officeDocument/2006/relationships/image" Target="../media/image12.png"/><Relationship Id="rId6" Type="http://schemas.openxmlformats.org/officeDocument/2006/relationships/comments" Target="../comments/comment10.xml"/><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comments" Target="../comments/commen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comments" Target="../comments/commen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comments" Target="../comments/commen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comments" Target="../comments/commen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comments" Target="../comments/commen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comments" Target="../comments/commen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comments" Target="../comments/comment17.xm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comments" Target="../comments/comment2.xml"/><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comments" Target="../comments/comment1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2.bin"/><Relationship Id="rId5" Type="http://schemas.openxmlformats.org/officeDocument/2006/relationships/image" Target="../media/image12.png"/><Relationship Id="rId6" Type="http://schemas.openxmlformats.org/officeDocument/2006/relationships/comments" Target="../comments/comment19.xml"/><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comments" Target="../comments/commen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comments" Target="../comments/commen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comments" Target="../comments/comment2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3.bin"/><Relationship Id="rId5" Type="http://schemas.openxmlformats.org/officeDocument/2006/relationships/image" Target="../media/image12.png"/><Relationship Id="rId6" Type="http://schemas.openxmlformats.org/officeDocument/2006/relationships/comments" Target="../comments/comment23.xml"/><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wmf"/><Relationship Id="rId4" Type="http://schemas.openxmlformats.org/officeDocument/2006/relationships/comments" Target="../comments/comment24.xml"/><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16.wmf"/><Relationship Id="rId4" Type="http://schemas.openxmlformats.org/officeDocument/2006/relationships/image" Target="../media/image17.wmf"/><Relationship Id="rId5" Type="http://schemas.openxmlformats.org/officeDocument/2006/relationships/comments" Target="../comments/comment25.xml"/><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comments" Target="../comments/comment2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18.tiff"/><Relationship Id="rId5" Type="http://schemas.openxmlformats.org/officeDocument/2006/relationships/image" Target="../media/image19.jpeg"/><Relationship Id="rId6" Type="http://schemas.openxmlformats.org/officeDocument/2006/relationships/image" Target="../media/image20.tiff"/><Relationship Id="rId7" Type="http://schemas.openxmlformats.org/officeDocument/2006/relationships/image" Target="../media/image21.tiff"/><Relationship Id="rId8" Type="http://schemas.openxmlformats.org/officeDocument/2006/relationships/oleObject" Target="../embeddings/oleObject4.bin"/><Relationship Id="rId9" Type="http://schemas.openxmlformats.org/officeDocument/2006/relationships/image" Target="../media/image12.png"/><Relationship Id="rId10" Type="http://schemas.openxmlformats.org/officeDocument/2006/relationships/comments" Target="../comments/comment27.xml"/><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comments" Target="../comments/comment3.xml"/><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comments" Target="../comments/comment28.xml"/><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comments" Target="../comments/comment29.xml"/><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comments" Target="../comments/commen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comments" Target="../comments/comment3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5.bin"/><Relationship Id="rId5" Type="http://schemas.openxmlformats.org/officeDocument/2006/relationships/image" Target="../media/image23.emf"/><Relationship Id="rId6" Type="http://schemas.openxmlformats.org/officeDocument/2006/relationships/comments" Target="../comments/comment32.xml"/><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comments" Target="../comments/comment33.xml"/><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comments" Target="../comments/comment34.xml"/><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comments" Target="../comments/comment35.xml"/><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comments" Target="../comments/comment4.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comments" Target="../comments/comment36.xml"/><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9.jpeg"/></Relationships>
</file>

<file path=ppt/slides/_rels/slide42.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comments" Target="../comments/comment37.xml"/><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comments" Target="../comments/comment38.xml"/><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comments" Target="../comments/comment39.xml"/><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comments" Target="../comments/comment40.xml"/><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comments" Target="../comments/comment41.xml"/><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comments" Target="../comments/comment4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21.tiff"/><Relationship Id="rId5" Type="http://schemas.openxmlformats.org/officeDocument/2006/relationships/image" Target="../media/image18.tiff"/><Relationship Id="rId6" Type="http://schemas.openxmlformats.org/officeDocument/2006/relationships/image" Target="../media/image19.jpeg"/><Relationship Id="rId7" Type="http://schemas.openxmlformats.org/officeDocument/2006/relationships/image" Target="../media/image20.tiff"/><Relationship Id="rId8" Type="http://schemas.openxmlformats.org/officeDocument/2006/relationships/oleObject" Target="../embeddings/oleObject6.bin"/><Relationship Id="rId9" Type="http://schemas.openxmlformats.org/officeDocument/2006/relationships/image" Target="../media/image12.png"/><Relationship Id="rId10" Type="http://schemas.openxmlformats.org/officeDocument/2006/relationships/comments" Target="../comments/comment43.xml"/><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comments" Target="../comments/comment44.xml"/><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comments" Target="../comments/comment5.xml"/><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comments" Target="../comments/comment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comments" Target="../comments/comment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comments" Target="../comments/comment47.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comments" Target="../comments/comment48.xml"/><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comments" Target="../comments/comment49.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image" Target="../media/image20.tiff"/><Relationship Id="rId5" Type="http://schemas.openxmlformats.org/officeDocument/2006/relationships/oleObject" Target="../embeddings/oleObject7.bin"/><Relationship Id="rId6" Type="http://schemas.openxmlformats.org/officeDocument/2006/relationships/image" Target="../media/image35.png"/><Relationship Id="rId7" Type="http://schemas.openxmlformats.org/officeDocument/2006/relationships/comments" Target="../comments/comment50.xml"/><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comments" Target="../comments/comment51.xml"/><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comments" Target="../comments/comment52.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comments" Target="../comments/comment53.xml"/><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comments" Target="../comments/comment6.xml"/><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comments" Target="../comments/comment54.xml"/><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1.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comments" Target="../comments/comment55.xml"/><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comments" Target="../comments/comment56.xml"/><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comments" Target="../comments/comment57.xml"/><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comments" Target="../comments/comment5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 Id="rId3"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comments" Target="../comments/comment7.xml"/><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comments" Target="../comments/comment59.xml"/></Relationships>
</file>

<file path=ppt/slides/_rels/slide75.xml.rels><?xml version="1.0" encoding="UTF-8" standalone="yes"?>
<Relationships xmlns="http://schemas.openxmlformats.org/package/2006/relationships"><Relationship Id="rId3" Type="http://schemas.openxmlformats.org/officeDocument/2006/relationships/image" Target="../media/image52.tiff"/><Relationship Id="rId4" Type="http://schemas.openxmlformats.org/officeDocument/2006/relationships/comments" Target="../comments/comment60.xml"/><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comments" Target="../comments/comment6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comments" Target="../comments/commen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comments" Target="../comments/commen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5"/>
          <p:cNvSpPr txBox="1">
            <a:spLocks noChangeArrowheads="1"/>
          </p:cNvSpPr>
          <p:nvPr/>
        </p:nvSpPr>
        <p:spPr bwMode="auto">
          <a:xfrm>
            <a:off x="1915002" y="2514614"/>
            <a:ext cx="6483503" cy="2162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it-IT" b="1" dirty="0" smtClean="0">
                <a:solidFill>
                  <a:srgbClr val="002060"/>
                </a:solidFill>
                <a:latin typeface="+mn-lt"/>
              </a:rPr>
              <a:t>Le cause della maggiore mortalità </a:t>
            </a:r>
            <a:r>
              <a:rPr lang="it-IT" b="1" dirty="0">
                <a:solidFill>
                  <a:srgbClr val="002060"/>
                </a:solidFill>
                <a:latin typeface="+mn-lt"/>
              </a:rPr>
              <a:t>degli </a:t>
            </a:r>
            <a:r>
              <a:rPr lang="it-IT" b="1" dirty="0" smtClean="0">
                <a:solidFill>
                  <a:srgbClr val="002060"/>
                </a:solidFill>
                <a:latin typeface="+mn-lt"/>
              </a:rPr>
              <a:t>anziani COVID-19:</a:t>
            </a:r>
          </a:p>
          <a:p>
            <a:pPr algn="ctr">
              <a:buNone/>
            </a:pPr>
            <a:r>
              <a:rPr lang="it-IT" b="1" i="1" dirty="0">
                <a:solidFill>
                  <a:srgbClr val="002060"/>
                </a:solidFill>
                <a:latin typeface="+mn-lt"/>
              </a:rPr>
              <a:t>i</a:t>
            </a:r>
            <a:r>
              <a:rPr lang="it-IT" b="1" i="1" dirty="0" smtClean="0">
                <a:solidFill>
                  <a:srgbClr val="002060"/>
                </a:solidFill>
                <a:latin typeface="+mn-lt"/>
              </a:rPr>
              <a:t>l ruolo dell’invecchiamento fisiologico e patologico</a:t>
            </a:r>
            <a:r>
              <a:rPr lang="it-IT" i="1" dirty="0" smtClean="0">
                <a:solidFill>
                  <a:srgbClr val="002060"/>
                </a:solidFill>
                <a:latin typeface="+mn-lt"/>
              </a:rPr>
              <a:t> </a:t>
            </a:r>
            <a:endParaRPr lang="it-IT" i="1" dirty="0">
              <a:solidFill>
                <a:srgbClr val="002060"/>
              </a:solidFill>
              <a:latin typeface="+mn-lt"/>
            </a:endParaRPr>
          </a:p>
        </p:txBody>
      </p:sp>
      <p:sp>
        <p:nvSpPr>
          <p:cNvPr id="9" name="Line 100"/>
          <p:cNvSpPr>
            <a:spLocks noChangeShapeType="1"/>
          </p:cNvSpPr>
          <p:nvPr/>
        </p:nvSpPr>
        <p:spPr bwMode="auto">
          <a:xfrm>
            <a:off x="247650" y="4882735"/>
            <a:ext cx="9772650" cy="0"/>
          </a:xfrm>
          <a:prstGeom prst="line">
            <a:avLst/>
          </a:prstGeom>
          <a:noFill/>
          <a:ln w="57150">
            <a:solidFill>
              <a:srgbClr val="003399"/>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10" name="Line 100"/>
          <p:cNvSpPr>
            <a:spLocks noChangeShapeType="1"/>
          </p:cNvSpPr>
          <p:nvPr/>
        </p:nvSpPr>
        <p:spPr bwMode="auto">
          <a:xfrm>
            <a:off x="270429" y="1739037"/>
            <a:ext cx="9772650" cy="0"/>
          </a:xfrm>
          <a:prstGeom prst="line">
            <a:avLst/>
          </a:prstGeom>
          <a:noFill/>
          <a:ln w="57150">
            <a:solidFill>
              <a:srgbClr val="0000CC"/>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2" name="Rectangle 3"/>
          <p:cNvSpPr>
            <a:spLocks noChangeArrowheads="1"/>
          </p:cNvSpPr>
          <p:nvPr/>
        </p:nvSpPr>
        <p:spPr bwMode="auto">
          <a:xfrm>
            <a:off x="0" y="0"/>
            <a:ext cx="1028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a:p>
        </p:txBody>
      </p:sp>
      <p:sp>
        <p:nvSpPr>
          <p:cNvPr id="5" name="Rectangle 4"/>
          <p:cNvSpPr>
            <a:spLocks noChangeArrowheads="1"/>
          </p:cNvSpPr>
          <p:nvPr/>
        </p:nvSpPr>
        <p:spPr bwMode="auto">
          <a:xfrm>
            <a:off x="0" y="1079500"/>
            <a:ext cx="10287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x-none" altLang="x-none" sz="1800" b="0" i="0" u="none" strike="noStrike" cap="none" normalizeH="0" baseline="0">
                <a:ln>
                  <a:noFill/>
                </a:ln>
                <a:solidFill>
                  <a:schemeClr val="tx1"/>
                </a:solidFill>
                <a:effectLst/>
                <a:latin typeface="Arial" charset="0"/>
              </a:rPr>
              <a:t>                                                                       </a:t>
            </a:r>
          </a:p>
        </p:txBody>
      </p:sp>
      <p:sp>
        <p:nvSpPr>
          <p:cNvPr id="6" name="Rectangle 5"/>
          <p:cNvSpPr>
            <a:spLocks noChangeArrowheads="1"/>
          </p:cNvSpPr>
          <p:nvPr/>
        </p:nvSpPr>
        <p:spPr bwMode="auto">
          <a:xfrm>
            <a:off x="0" y="1677587"/>
            <a:ext cx="1028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it-IT" dirty="0"/>
          </a:p>
        </p:txBody>
      </p:sp>
      <p:sp>
        <p:nvSpPr>
          <p:cNvPr id="11" name="CasellaDiTesto 10"/>
          <p:cNvSpPr txBox="1"/>
          <p:nvPr/>
        </p:nvSpPr>
        <p:spPr>
          <a:xfrm>
            <a:off x="2703964" y="570984"/>
            <a:ext cx="7293558" cy="553998"/>
          </a:xfrm>
          <a:prstGeom prst="rect">
            <a:avLst/>
          </a:prstGeom>
          <a:noFill/>
        </p:spPr>
        <p:txBody>
          <a:bodyPr wrap="square" rtlCol="0">
            <a:spAutoFit/>
          </a:bodyPr>
          <a:lstStyle/>
          <a:p>
            <a:pPr algn="ctr"/>
            <a:endParaRPr lang="it-IT" sz="3000" b="1" dirty="0">
              <a:solidFill>
                <a:srgbClr val="002060"/>
              </a:solidFill>
            </a:endParaRPr>
          </a:p>
        </p:txBody>
      </p:sp>
      <p:pic>
        <p:nvPicPr>
          <p:cNvPr id="13" name="Immagine 12"/>
          <p:cNvPicPr/>
          <p:nvPr/>
        </p:nvPicPr>
        <p:blipFill>
          <a:blip r:embed="rId3">
            <a:extLst>
              <a:ext uri="{28A0092B-C50C-407E-A947-70E740481C1C}">
                <a14:useLocalDpi xmlns:a14="http://schemas.microsoft.com/office/drawing/2010/main" val="0"/>
              </a:ext>
            </a:extLst>
          </a:blip>
          <a:srcRect/>
          <a:stretch>
            <a:fillRect/>
          </a:stretch>
        </p:blipFill>
        <p:spPr bwMode="auto">
          <a:xfrm>
            <a:off x="247650" y="242915"/>
            <a:ext cx="2456314" cy="1248092"/>
          </a:xfrm>
          <a:prstGeom prst="rect">
            <a:avLst/>
          </a:prstGeom>
          <a:noFill/>
        </p:spPr>
      </p:pic>
      <p:sp>
        <p:nvSpPr>
          <p:cNvPr id="4" name="Rettangolo 3"/>
          <p:cNvSpPr/>
          <p:nvPr/>
        </p:nvSpPr>
        <p:spPr>
          <a:xfrm>
            <a:off x="2837314" y="218806"/>
            <a:ext cx="7293557" cy="954107"/>
          </a:xfrm>
          <a:prstGeom prst="rect">
            <a:avLst/>
          </a:prstGeom>
        </p:spPr>
        <p:txBody>
          <a:bodyPr wrap="square">
            <a:spAutoFit/>
          </a:bodyPr>
          <a:lstStyle/>
          <a:p>
            <a:pPr algn="ctr"/>
            <a:r>
              <a:rPr lang="it-IT" sz="2800" b="1" dirty="0">
                <a:solidFill>
                  <a:srgbClr val="002060"/>
                </a:solidFill>
                <a:latin typeface="Calibri" charset="0"/>
                <a:ea typeface="Calibri" charset="0"/>
                <a:cs typeface="Times New Roman" charset="0"/>
              </a:rPr>
              <a:t>I</a:t>
            </a:r>
            <a:r>
              <a:rPr lang="it-IT" sz="2800" b="1" dirty="0" smtClean="0">
                <a:solidFill>
                  <a:srgbClr val="002060"/>
                </a:solidFill>
                <a:latin typeface="Calibri" charset="0"/>
                <a:ea typeface="Calibri" charset="0"/>
                <a:cs typeface="Times New Roman" charset="0"/>
              </a:rPr>
              <a:t> Seminari dell’APEF</a:t>
            </a:r>
            <a:endParaRPr lang="it-IT" sz="2800" dirty="0" smtClean="0">
              <a:solidFill>
                <a:srgbClr val="002060"/>
              </a:solidFill>
              <a:latin typeface="Calibri" charset="0"/>
              <a:ea typeface="Calibri" charset="0"/>
              <a:cs typeface="Times New Roman" charset="0"/>
            </a:endParaRPr>
          </a:p>
          <a:p>
            <a:pPr algn="ctr"/>
            <a:r>
              <a:rPr lang="it-IT" sz="2800" b="1" i="1" dirty="0">
                <a:solidFill>
                  <a:srgbClr val="002060"/>
                </a:solidFill>
                <a:latin typeface="Calibri" charset="0"/>
                <a:ea typeface="Calibri" charset="0"/>
                <a:cs typeface="Times New Roman" charset="0"/>
              </a:rPr>
              <a:t>L</a:t>
            </a:r>
            <a:r>
              <a:rPr lang="it-IT" sz="2800" b="1" i="1" dirty="0" smtClean="0">
                <a:solidFill>
                  <a:srgbClr val="002060"/>
                </a:solidFill>
                <a:latin typeface="Calibri" charset="0"/>
                <a:ea typeface="Calibri" charset="0"/>
                <a:cs typeface="Times New Roman" charset="0"/>
              </a:rPr>
              <a:t>a infezione COVID-19 in </a:t>
            </a:r>
            <a:r>
              <a:rPr lang="it-IT" sz="2800" b="1" i="1" dirty="0" err="1" smtClean="0">
                <a:solidFill>
                  <a:srgbClr val="002060"/>
                </a:solidFill>
                <a:latin typeface="Calibri" charset="0"/>
                <a:ea typeface="Calibri" charset="0"/>
                <a:cs typeface="Times New Roman" charset="0"/>
              </a:rPr>
              <a:t>italia</a:t>
            </a:r>
            <a:r>
              <a:rPr lang="it-IT" sz="2800" b="1" i="1" dirty="0" smtClean="0">
                <a:solidFill>
                  <a:srgbClr val="002060"/>
                </a:solidFill>
                <a:latin typeface="Calibri" charset="0"/>
                <a:ea typeface="Calibri" charset="0"/>
                <a:cs typeface="Times New Roman" charset="0"/>
              </a:rPr>
              <a:t>: aspetti geriatrici </a:t>
            </a:r>
            <a:endParaRPr lang="it-IT" sz="2800" i="1" dirty="0"/>
          </a:p>
        </p:txBody>
      </p:sp>
      <p:sp>
        <p:nvSpPr>
          <p:cNvPr id="8" name="CasellaDiTesto 7"/>
          <p:cNvSpPr txBox="1"/>
          <p:nvPr/>
        </p:nvSpPr>
        <p:spPr>
          <a:xfrm>
            <a:off x="7424584" y="1280775"/>
            <a:ext cx="2706287" cy="369332"/>
          </a:xfrm>
          <a:prstGeom prst="rect">
            <a:avLst/>
          </a:prstGeom>
          <a:noFill/>
        </p:spPr>
        <p:txBody>
          <a:bodyPr wrap="square" rtlCol="0">
            <a:spAutoFit/>
          </a:bodyPr>
          <a:lstStyle/>
          <a:p>
            <a:r>
              <a:rPr lang="it-IT" b="1" dirty="0" smtClean="0">
                <a:solidFill>
                  <a:srgbClr val="002060"/>
                </a:solidFill>
              </a:rPr>
              <a:t>Napoli, </a:t>
            </a:r>
            <a:r>
              <a:rPr lang="it-IT" b="1" smtClean="0">
                <a:solidFill>
                  <a:srgbClr val="002060"/>
                </a:solidFill>
              </a:rPr>
              <a:t>11 novembre 2020</a:t>
            </a:r>
            <a:endParaRPr lang="it-IT" b="1">
              <a:solidFill>
                <a:srgbClr val="002060"/>
              </a:solidFill>
            </a:endParaRPr>
          </a:p>
        </p:txBody>
      </p:sp>
      <p:grpSp>
        <p:nvGrpSpPr>
          <p:cNvPr id="7" name="Gruppo 6"/>
          <p:cNvGrpSpPr/>
          <p:nvPr/>
        </p:nvGrpSpPr>
        <p:grpSpPr>
          <a:xfrm>
            <a:off x="475139" y="5154664"/>
            <a:ext cx="10346490" cy="1354137"/>
            <a:chOff x="475139" y="5154664"/>
            <a:chExt cx="10346490" cy="1354137"/>
          </a:xfrm>
        </p:grpSpPr>
        <p:sp>
          <p:nvSpPr>
            <p:cNvPr id="16" name="Rectangle 6"/>
            <p:cNvSpPr>
              <a:spLocks noChangeArrowheads="1"/>
            </p:cNvSpPr>
            <p:nvPr/>
          </p:nvSpPr>
          <p:spPr bwMode="auto">
            <a:xfrm>
              <a:off x="2574873" y="5354688"/>
              <a:ext cx="7422649"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b="1" dirty="0">
                  <a:solidFill>
                    <a:srgbClr val="002060"/>
                  </a:solidFill>
                </a:rPr>
                <a:t>Franco  Rengo</a:t>
              </a:r>
            </a:p>
            <a:p>
              <a:pPr eaLnBrk="1" hangingPunct="1">
                <a:spcBef>
                  <a:spcPct val="0"/>
                </a:spcBef>
                <a:buFontTx/>
                <a:buNone/>
              </a:pPr>
              <a:r>
                <a:rPr lang="it-IT" altLang="it-IT" sz="1800" dirty="0">
                  <a:solidFill>
                    <a:srgbClr val="002060"/>
                  </a:solidFill>
                </a:rPr>
                <a:t>Emerito di Geriatria  </a:t>
              </a:r>
            </a:p>
            <a:p>
              <a:pPr eaLnBrk="1" hangingPunct="1">
                <a:spcBef>
                  <a:spcPct val="0"/>
                </a:spcBef>
                <a:buFontTx/>
                <a:buNone/>
              </a:pPr>
              <a:r>
                <a:rPr lang="it-IT" altLang="it-IT" sz="1800" dirty="0">
                  <a:solidFill>
                    <a:srgbClr val="002060"/>
                  </a:solidFill>
                </a:rPr>
                <a:t>Università degli Studi di Napoli  “Federico II</a:t>
              </a:r>
              <a:r>
                <a:rPr lang="it-IT" altLang="it-IT" sz="1800" dirty="0" smtClean="0">
                  <a:solidFill>
                    <a:srgbClr val="002060"/>
                  </a:solidFill>
                </a:rPr>
                <a:t>”                            </a:t>
              </a:r>
              <a:endParaRPr lang="it-IT" altLang="it-IT" sz="1800" dirty="0">
                <a:solidFill>
                  <a:srgbClr val="002060"/>
                </a:solidFill>
              </a:endParaRPr>
            </a:p>
          </p:txBody>
        </p:sp>
        <p:pic>
          <p:nvPicPr>
            <p:cNvPr id="17" name="Picture 7" descr="un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39" y="5154664"/>
              <a:ext cx="1439863"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uppo 19"/>
            <p:cNvGrpSpPr/>
            <p:nvPr/>
          </p:nvGrpSpPr>
          <p:grpSpPr>
            <a:xfrm>
              <a:off x="8173731" y="5154664"/>
              <a:ext cx="2647898" cy="1305817"/>
              <a:chOff x="8173731" y="5098209"/>
              <a:chExt cx="2647898" cy="1305817"/>
            </a:xfrm>
          </p:grpSpPr>
          <p:pic>
            <p:nvPicPr>
              <p:cNvPr id="15" name="Immagin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3731" y="5154664"/>
                <a:ext cx="2482850"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asellaDiTesto 17"/>
              <p:cNvSpPr txBox="1"/>
              <p:nvPr/>
            </p:nvSpPr>
            <p:spPr>
              <a:xfrm>
                <a:off x="9218971" y="5098209"/>
                <a:ext cx="1602658" cy="1249362"/>
              </a:xfrm>
              <a:prstGeom prst="rect">
                <a:avLst/>
              </a:prstGeom>
              <a:solidFill>
                <a:schemeClr val="bg1"/>
              </a:solidFill>
            </p:spPr>
            <p:txBody>
              <a:bodyPr wrap="square" rtlCol="0">
                <a:spAutoFit/>
              </a:bodyPr>
              <a:lstStyle/>
              <a:p>
                <a:endParaRPr lang="it-IT" dirty="0"/>
              </a:p>
            </p:txBody>
          </p:sp>
        </p:grpSp>
      </p:grpSp>
    </p:spTree>
    <p:extLst>
      <p:ext uri="{BB962C8B-B14F-4D97-AF65-F5344CB8AC3E}">
        <p14:creationId xmlns:p14="http://schemas.microsoft.com/office/powerpoint/2010/main" val="4831351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Line 15"/>
          <p:cNvSpPr>
            <a:spLocks noChangeShapeType="1"/>
          </p:cNvSpPr>
          <p:nvPr/>
        </p:nvSpPr>
        <p:spPr bwMode="auto">
          <a:xfrm>
            <a:off x="511651" y="1113210"/>
            <a:ext cx="9240838" cy="0"/>
          </a:xfrm>
          <a:prstGeom prst="line">
            <a:avLst/>
          </a:prstGeom>
          <a:noFill/>
          <a:ln w="57150">
            <a:solidFill>
              <a:srgbClr val="003399"/>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9" name="Gruppo 8"/>
          <p:cNvGrpSpPr/>
          <p:nvPr/>
        </p:nvGrpSpPr>
        <p:grpSpPr>
          <a:xfrm>
            <a:off x="2500759" y="1705571"/>
            <a:ext cx="5285482" cy="4556820"/>
            <a:chOff x="2500759" y="1705571"/>
            <a:chExt cx="5285482" cy="4556820"/>
          </a:xfrm>
        </p:grpSpPr>
        <p:sp>
          <p:nvSpPr>
            <p:cNvPr id="6" name="Text Box 8"/>
            <p:cNvSpPr txBox="1">
              <a:spLocks noChangeArrowheads="1"/>
            </p:cNvSpPr>
            <p:nvPr/>
          </p:nvSpPr>
          <p:spPr bwMode="auto">
            <a:xfrm>
              <a:off x="3189927" y="2663489"/>
              <a:ext cx="587981" cy="46166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it-IT" altLang="x-none" sz="2400" b="1" dirty="0" smtClean="0">
                  <a:solidFill>
                    <a:srgbClr val="002060"/>
                  </a:solidFill>
                </a:rPr>
                <a:t>Età</a:t>
              </a:r>
              <a:endParaRPr lang="it-IT" altLang="x-none" sz="2400" b="1" dirty="0">
                <a:solidFill>
                  <a:srgbClr val="002060"/>
                </a:solidFill>
              </a:endParaRPr>
            </a:p>
          </p:txBody>
        </p:sp>
        <p:sp>
          <p:nvSpPr>
            <p:cNvPr id="7" name="Text Box 11"/>
            <p:cNvSpPr txBox="1">
              <a:spLocks noChangeArrowheads="1"/>
            </p:cNvSpPr>
            <p:nvPr/>
          </p:nvSpPr>
          <p:spPr bwMode="auto">
            <a:xfrm>
              <a:off x="4412994" y="5191717"/>
              <a:ext cx="1438151" cy="39517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80000"/>
                </a:lnSpc>
              </a:pPr>
              <a:r>
                <a:rPr lang="it-IT" altLang="x-none" sz="2400" b="1" smtClean="0">
                  <a:solidFill>
                    <a:srgbClr val="002060"/>
                  </a:solidFill>
                </a:rPr>
                <a:t>Ambiente</a:t>
              </a:r>
              <a:endParaRPr lang="it-IT" altLang="x-none" sz="2400" b="1" dirty="0">
                <a:solidFill>
                  <a:srgbClr val="002060"/>
                </a:solidFill>
              </a:endParaRPr>
            </a:p>
          </p:txBody>
        </p:sp>
        <p:sp>
          <p:nvSpPr>
            <p:cNvPr id="8" name="Text Box 3"/>
            <p:cNvSpPr txBox="1">
              <a:spLocks noChangeArrowheads="1"/>
            </p:cNvSpPr>
            <p:nvPr/>
          </p:nvSpPr>
          <p:spPr bwMode="auto">
            <a:xfrm>
              <a:off x="5970595" y="2703012"/>
              <a:ext cx="16005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it-IT" altLang="x-none" sz="2400" b="1" smtClean="0">
                  <a:solidFill>
                    <a:srgbClr val="002060"/>
                  </a:solidFill>
                </a:rPr>
                <a:t>Stile </a:t>
              </a:r>
              <a:r>
                <a:rPr lang="it-IT" altLang="x-none" sz="2400" b="1" dirty="0" smtClean="0">
                  <a:solidFill>
                    <a:srgbClr val="002060"/>
                  </a:solidFill>
                </a:rPr>
                <a:t>di vita</a:t>
              </a:r>
              <a:endParaRPr lang="it-IT" altLang="x-none" sz="2400" b="1" dirty="0">
                <a:solidFill>
                  <a:srgbClr val="002060"/>
                </a:solidFill>
              </a:endParaRPr>
            </a:p>
          </p:txBody>
        </p:sp>
        <p:sp>
          <p:nvSpPr>
            <p:cNvPr id="5" name="Oval 5"/>
            <p:cNvSpPr>
              <a:spLocks noChangeArrowheads="1"/>
            </p:cNvSpPr>
            <p:nvPr/>
          </p:nvSpPr>
          <p:spPr bwMode="auto">
            <a:xfrm>
              <a:off x="2500759" y="1720305"/>
              <a:ext cx="3288358"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4" name="Oval 4"/>
            <p:cNvSpPr>
              <a:spLocks noChangeArrowheads="1"/>
            </p:cNvSpPr>
            <p:nvPr/>
          </p:nvSpPr>
          <p:spPr bwMode="auto">
            <a:xfrm>
              <a:off x="4467076" y="1705571"/>
              <a:ext cx="3319165"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0" name="Oval 7"/>
            <p:cNvSpPr>
              <a:spLocks noChangeArrowheads="1"/>
            </p:cNvSpPr>
            <p:nvPr/>
          </p:nvSpPr>
          <p:spPr bwMode="auto">
            <a:xfrm>
              <a:off x="3412926" y="3111997"/>
              <a:ext cx="3341935"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graphicFrame>
          <p:nvGraphicFramePr>
            <p:cNvPr id="12" name="Object 1031"/>
            <p:cNvGraphicFramePr>
              <a:graphicFrameLocks noChangeAspect="1"/>
            </p:cNvGraphicFramePr>
            <p:nvPr>
              <p:extLst>
                <p:ext uri="{D42A27DB-BD31-4B8C-83A1-F6EECF244321}">
                  <p14:modId xmlns:p14="http://schemas.microsoft.com/office/powerpoint/2010/main" val="1527853683"/>
                </p:ext>
              </p:extLst>
            </p:nvPr>
          </p:nvGraphicFramePr>
          <p:xfrm>
            <a:off x="4726670" y="3256317"/>
            <a:ext cx="812657" cy="804406"/>
          </p:xfrm>
          <a:graphic>
            <a:graphicData uri="http://schemas.openxmlformats.org/presentationml/2006/ole">
              <mc:AlternateContent xmlns:mc="http://schemas.openxmlformats.org/markup-compatibility/2006">
                <mc:Choice xmlns:v="urn:schemas-microsoft-com:vml" Requires="v">
                  <p:oleObj spid="_x0000_s52544" name="Immagine bitmap" r:id="rId4" imgW="971591" imgH="961910" progId="Paint.Picture">
                    <p:embed/>
                  </p:oleObj>
                </mc:Choice>
                <mc:Fallback>
                  <p:oleObj name="Immagine bitmap" r:id="rId4" imgW="971591" imgH="96191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6670" y="3256317"/>
                          <a:ext cx="812657" cy="804406"/>
                        </a:xfrm>
                        <a:prstGeom prst="rect">
                          <a:avLst/>
                        </a:prstGeom>
                        <a:noFill/>
                        <a:ln>
                          <a:noFill/>
                        </a:ln>
                        <a:effectLst/>
                        <a:extLst/>
                      </p:spPr>
                    </p:pic>
                  </p:oleObj>
                </mc:Fallback>
              </mc:AlternateContent>
            </a:graphicData>
          </a:graphic>
        </p:graphicFrame>
      </p:grpSp>
      <p:sp>
        <p:nvSpPr>
          <p:cNvPr id="13" name="Text Box 28"/>
          <p:cNvSpPr txBox="1">
            <a:spLocks noChangeArrowheads="1"/>
          </p:cNvSpPr>
          <p:nvPr/>
        </p:nvSpPr>
        <p:spPr bwMode="auto">
          <a:xfrm>
            <a:off x="-17615" y="199758"/>
            <a:ext cx="10287000"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lnSpc>
                <a:spcPct val="60000"/>
              </a:lnSpc>
              <a:spcBef>
                <a:spcPct val="50000"/>
              </a:spcBef>
            </a:pPr>
            <a:r>
              <a:rPr lang="en-GB" altLang="x-none" sz="2800" b="1" dirty="0" err="1" smtClean="0">
                <a:solidFill>
                  <a:srgbClr val="002060"/>
                </a:solidFill>
              </a:rPr>
              <a:t>Invecchiamento</a:t>
            </a:r>
            <a:r>
              <a:rPr lang="en-GB" altLang="x-none" sz="2800" b="1" dirty="0" smtClean="0">
                <a:solidFill>
                  <a:srgbClr val="002060"/>
                </a:solidFill>
              </a:rPr>
              <a:t> </a:t>
            </a:r>
            <a:r>
              <a:rPr lang="en-GB" altLang="x-none" sz="2800" b="1" dirty="0" err="1" smtClean="0">
                <a:solidFill>
                  <a:srgbClr val="002060"/>
                </a:solidFill>
              </a:rPr>
              <a:t>fisiologico</a:t>
            </a:r>
            <a:r>
              <a:rPr lang="en-GB" altLang="x-none" sz="2800" b="1" dirty="0" smtClean="0">
                <a:solidFill>
                  <a:srgbClr val="002060"/>
                </a:solidFill>
              </a:rPr>
              <a:t> </a:t>
            </a:r>
          </a:p>
          <a:p>
            <a:pPr algn="ctr">
              <a:lnSpc>
                <a:spcPct val="60000"/>
              </a:lnSpc>
              <a:spcBef>
                <a:spcPct val="50000"/>
              </a:spcBef>
            </a:pPr>
            <a:r>
              <a:rPr lang="en-GB" altLang="x-none" sz="2400" i="1" dirty="0" err="1" smtClean="0">
                <a:solidFill>
                  <a:srgbClr val="002060"/>
                </a:solidFill>
              </a:rPr>
              <a:t>Vulnerabilità</a:t>
            </a:r>
            <a:endParaRPr lang="en-GB" altLang="x-none" sz="2400" i="1" dirty="0">
              <a:solidFill>
                <a:srgbClr val="002060"/>
              </a:solidFill>
            </a:endParaRPr>
          </a:p>
        </p:txBody>
      </p:sp>
    </p:spTree>
    <p:extLst>
      <p:ext uri="{BB962C8B-B14F-4D97-AF65-F5344CB8AC3E}">
        <p14:creationId xmlns:p14="http://schemas.microsoft.com/office/powerpoint/2010/main" val="8337978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2"/>
          <p:cNvGrpSpPr>
            <a:grpSpLocks/>
          </p:cNvGrpSpPr>
          <p:nvPr/>
        </p:nvGrpSpPr>
        <p:grpSpPr bwMode="auto">
          <a:xfrm>
            <a:off x="2041525" y="1371600"/>
            <a:ext cx="6473825" cy="4494213"/>
            <a:chOff x="1320" y="672"/>
            <a:chExt cx="4368" cy="3087"/>
          </a:xfrm>
        </p:grpSpPr>
        <p:grpSp>
          <p:nvGrpSpPr>
            <p:cNvPr id="30765" name="Group 3"/>
            <p:cNvGrpSpPr>
              <a:grpSpLocks/>
            </p:cNvGrpSpPr>
            <p:nvPr/>
          </p:nvGrpSpPr>
          <p:grpSpPr bwMode="auto">
            <a:xfrm>
              <a:off x="1320" y="672"/>
              <a:ext cx="4368" cy="3024"/>
              <a:chOff x="1320" y="672"/>
              <a:chExt cx="4368" cy="3024"/>
            </a:xfrm>
          </p:grpSpPr>
          <p:grpSp>
            <p:nvGrpSpPr>
              <p:cNvPr id="30767" name="Group 4"/>
              <p:cNvGrpSpPr>
                <a:grpSpLocks/>
              </p:cNvGrpSpPr>
              <p:nvPr/>
            </p:nvGrpSpPr>
            <p:grpSpPr bwMode="auto">
              <a:xfrm>
                <a:off x="1320" y="672"/>
                <a:ext cx="4368" cy="2952"/>
                <a:chOff x="1032" y="672"/>
                <a:chExt cx="4368" cy="2952"/>
              </a:xfrm>
            </p:grpSpPr>
            <p:sp>
              <p:nvSpPr>
                <p:cNvPr id="30776" name="Line 5"/>
                <p:cNvSpPr>
                  <a:spLocks noChangeShapeType="1"/>
                </p:cNvSpPr>
                <p:nvPr/>
              </p:nvSpPr>
              <p:spPr bwMode="auto">
                <a:xfrm>
                  <a:off x="1032" y="672"/>
                  <a:ext cx="0" cy="2952"/>
                </a:xfrm>
                <a:prstGeom prst="line">
                  <a:avLst/>
                </a:prstGeom>
                <a:noFill/>
                <a:ln w="9525">
                  <a:solidFill>
                    <a:srgbClr val="003399"/>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30777" name="Line 6"/>
                <p:cNvSpPr>
                  <a:spLocks noChangeShapeType="1"/>
                </p:cNvSpPr>
                <p:nvPr/>
              </p:nvSpPr>
              <p:spPr bwMode="auto">
                <a:xfrm>
                  <a:off x="1044" y="3624"/>
                  <a:ext cx="4356" cy="0"/>
                </a:xfrm>
                <a:prstGeom prst="line">
                  <a:avLst/>
                </a:prstGeom>
                <a:noFill/>
                <a:ln w="9525">
                  <a:solidFill>
                    <a:srgbClr val="003399"/>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grpSp>
          <p:sp>
            <p:nvSpPr>
              <p:cNvPr id="30768" name="Line 7"/>
              <p:cNvSpPr>
                <a:spLocks noChangeShapeType="1"/>
              </p:cNvSpPr>
              <p:nvPr/>
            </p:nvSpPr>
            <p:spPr bwMode="auto">
              <a:xfrm>
                <a:off x="1800" y="3564"/>
                <a:ext cx="0" cy="132"/>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30769" name="Line 8"/>
              <p:cNvSpPr>
                <a:spLocks noChangeShapeType="1"/>
              </p:cNvSpPr>
              <p:nvPr/>
            </p:nvSpPr>
            <p:spPr bwMode="auto">
              <a:xfrm>
                <a:off x="2292" y="3564"/>
                <a:ext cx="0" cy="132"/>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30770" name="Line 9"/>
              <p:cNvSpPr>
                <a:spLocks noChangeShapeType="1"/>
              </p:cNvSpPr>
              <p:nvPr/>
            </p:nvSpPr>
            <p:spPr bwMode="auto">
              <a:xfrm>
                <a:off x="2760" y="3564"/>
                <a:ext cx="0" cy="132"/>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30771" name="Line 10"/>
              <p:cNvSpPr>
                <a:spLocks noChangeShapeType="1"/>
              </p:cNvSpPr>
              <p:nvPr/>
            </p:nvSpPr>
            <p:spPr bwMode="auto">
              <a:xfrm>
                <a:off x="3228" y="3564"/>
                <a:ext cx="0" cy="132"/>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30772" name="Line 11"/>
              <p:cNvSpPr>
                <a:spLocks noChangeShapeType="1"/>
              </p:cNvSpPr>
              <p:nvPr/>
            </p:nvSpPr>
            <p:spPr bwMode="auto">
              <a:xfrm>
                <a:off x="3720" y="3564"/>
                <a:ext cx="0" cy="132"/>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30773" name="Line 12"/>
              <p:cNvSpPr>
                <a:spLocks noChangeShapeType="1"/>
              </p:cNvSpPr>
              <p:nvPr/>
            </p:nvSpPr>
            <p:spPr bwMode="auto">
              <a:xfrm>
                <a:off x="4224" y="3564"/>
                <a:ext cx="0" cy="132"/>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30774" name="Line 13"/>
              <p:cNvSpPr>
                <a:spLocks noChangeShapeType="1"/>
              </p:cNvSpPr>
              <p:nvPr/>
            </p:nvSpPr>
            <p:spPr bwMode="auto">
              <a:xfrm>
                <a:off x="4680" y="3564"/>
                <a:ext cx="0" cy="132"/>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30775" name="Line 14"/>
              <p:cNvSpPr>
                <a:spLocks noChangeShapeType="1"/>
              </p:cNvSpPr>
              <p:nvPr/>
            </p:nvSpPr>
            <p:spPr bwMode="auto">
              <a:xfrm>
                <a:off x="5160" y="3564"/>
                <a:ext cx="0" cy="132"/>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grpSp>
        <p:sp>
          <p:nvSpPr>
            <p:cNvPr id="30766" name="Line 15"/>
            <p:cNvSpPr>
              <a:spLocks noChangeShapeType="1"/>
            </p:cNvSpPr>
            <p:nvPr/>
          </p:nvSpPr>
          <p:spPr bwMode="auto">
            <a:xfrm>
              <a:off x="5688" y="3627"/>
              <a:ext cx="0" cy="132"/>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grpSp>
      <p:sp>
        <p:nvSpPr>
          <p:cNvPr id="30722" name="Line 16"/>
          <p:cNvSpPr>
            <a:spLocks noChangeShapeType="1"/>
          </p:cNvSpPr>
          <p:nvPr/>
        </p:nvSpPr>
        <p:spPr bwMode="auto">
          <a:xfrm>
            <a:off x="1936750" y="3951288"/>
            <a:ext cx="211138" cy="0"/>
          </a:xfrm>
          <a:prstGeom prst="line">
            <a:avLst/>
          </a:prstGeom>
          <a:noFill/>
          <a:ln w="9525">
            <a:solidFill>
              <a:srgbClr val="0000CC"/>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30723" name="Freeform 17"/>
          <p:cNvSpPr>
            <a:spLocks/>
          </p:cNvSpPr>
          <p:nvPr/>
        </p:nvSpPr>
        <p:spPr bwMode="auto">
          <a:xfrm>
            <a:off x="2147888" y="1554163"/>
            <a:ext cx="5676900" cy="3113087"/>
          </a:xfrm>
          <a:custGeom>
            <a:avLst/>
            <a:gdLst>
              <a:gd name="T0" fmla="*/ 0 w 3575"/>
              <a:gd name="T1" fmla="*/ 2147483646 h 1961"/>
              <a:gd name="T2" fmla="*/ 2147483646 w 3575"/>
              <a:gd name="T3" fmla="*/ 0 h 1961"/>
              <a:gd name="T4" fmla="*/ 2147483646 w 3575"/>
              <a:gd name="T5" fmla="*/ 2147483646 h 1961"/>
              <a:gd name="T6" fmla="*/ 2147483646 w 3575"/>
              <a:gd name="T7" fmla="*/ 2147483646 h 1961"/>
              <a:gd name="T8" fmla="*/ 2147483646 w 3575"/>
              <a:gd name="T9" fmla="*/ 2147483646 h 1961"/>
              <a:gd name="T10" fmla="*/ 2147483646 w 3575"/>
              <a:gd name="T11" fmla="*/ 2147483646 h 1961"/>
              <a:gd name="T12" fmla="*/ 2147483646 w 3575"/>
              <a:gd name="T13" fmla="*/ 2147483646 h 1961"/>
              <a:gd name="T14" fmla="*/ 2147483646 w 3575"/>
              <a:gd name="T15" fmla="*/ 2147483646 h 1961"/>
              <a:gd name="T16" fmla="*/ 2147483646 w 3575"/>
              <a:gd name="T17" fmla="*/ 2147483646 h 1961"/>
              <a:gd name="T18" fmla="*/ 0 w 3575"/>
              <a:gd name="T19" fmla="*/ 2147483646 h 19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75"/>
              <a:gd name="T31" fmla="*/ 0 h 1961"/>
              <a:gd name="T32" fmla="*/ 3575 w 3575"/>
              <a:gd name="T33" fmla="*/ 1961 h 19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75" h="1961">
                <a:moveTo>
                  <a:pt x="0" y="991"/>
                </a:moveTo>
                <a:lnTo>
                  <a:pt x="580" y="0"/>
                </a:lnTo>
                <a:lnTo>
                  <a:pt x="2473" y="245"/>
                </a:lnTo>
                <a:lnTo>
                  <a:pt x="3574" y="676"/>
                </a:lnTo>
                <a:lnTo>
                  <a:pt x="3575" y="1961"/>
                </a:lnTo>
                <a:lnTo>
                  <a:pt x="2856" y="1169"/>
                </a:lnTo>
                <a:lnTo>
                  <a:pt x="2832" y="1145"/>
                </a:lnTo>
                <a:lnTo>
                  <a:pt x="2460" y="737"/>
                </a:lnTo>
                <a:lnTo>
                  <a:pt x="587" y="317"/>
                </a:lnTo>
                <a:lnTo>
                  <a:pt x="0" y="1344"/>
                </a:lnTo>
              </a:path>
            </a:pathLst>
          </a:custGeom>
          <a:solidFill>
            <a:srgbClr val="FF33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it-IT"/>
          </a:p>
        </p:txBody>
      </p:sp>
      <p:grpSp>
        <p:nvGrpSpPr>
          <p:cNvPr id="30724" name="Group 18"/>
          <p:cNvGrpSpPr>
            <a:grpSpLocks/>
          </p:cNvGrpSpPr>
          <p:nvPr/>
        </p:nvGrpSpPr>
        <p:grpSpPr bwMode="auto">
          <a:xfrm>
            <a:off x="2560638" y="5851525"/>
            <a:ext cx="5422900" cy="400050"/>
            <a:chOff x="1670" y="3750"/>
            <a:chExt cx="3659" cy="274"/>
          </a:xfrm>
        </p:grpSpPr>
        <p:sp>
          <p:nvSpPr>
            <p:cNvPr id="30757" name="Text Box 19"/>
            <p:cNvSpPr txBox="1">
              <a:spLocks noChangeArrowheads="1"/>
            </p:cNvSpPr>
            <p:nvPr/>
          </p:nvSpPr>
          <p:spPr bwMode="auto">
            <a:xfrm>
              <a:off x="1670" y="3750"/>
              <a:ext cx="300" cy="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it-IT" sz="2000" b="1">
                  <a:solidFill>
                    <a:srgbClr val="003399"/>
                  </a:solidFill>
                  <a:latin typeface="Calibri" panose="020F0502020204030204" pitchFamily="34" charset="0"/>
                  <a:ea typeface="Calibri" panose="020F0502020204030204" pitchFamily="34" charset="0"/>
                  <a:cs typeface="Calibri" panose="020F0502020204030204" pitchFamily="34" charset="0"/>
                </a:rPr>
                <a:t>20</a:t>
              </a:r>
            </a:p>
          </p:txBody>
        </p:sp>
        <p:sp>
          <p:nvSpPr>
            <p:cNvPr id="30758" name="Text Box 20"/>
            <p:cNvSpPr txBox="1">
              <a:spLocks noChangeArrowheads="1"/>
            </p:cNvSpPr>
            <p:nvPr/>
          </p:nvSpPr>
          <p:spPr bwMode="auto">
            <a:xfrm>
              <a:off x="2162" y="3750"/>
              <a:ext cx="300" cy="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it-IT" sz="2000" b="1">
                  <a:solidFill>
                    <a:srgbClr val="003399"/>
                  </a:solidFill>
                  <a:latin typeface="Calibri" panose="020F0502020204030204" pitchFamily="34" charset="0"/>
                  <a:ea typeface="Calibri" panose="020F0502020204030204" pitchFamily="34" charset="0"/>
                  <a:cs typeface="Calibri" panose="020F0502020204030204" pitchFamily="34" charset="0"/>
                </a:rPr>
                <a:t>30</a:t>
              </a:r>
            </a:p>
          </p:txBody>
        </p:sp>
        <p:sp>
          <p:nvSpPr>
            <p:cNvPr id="30759" name="Text Box 21"/>
            <p:cNvSpPr txBox="1">
              <a:spLocks noChangeArrowheads="1"/>
            </p:cNvSpPr>
            <p:nvPr/>
          </p:nvSpPr>
          <p:spPr bwMode="auto">
            <a:xfrm>
              <a:off x="2630" y="3750"/>
              <a:ext cx="300" cy="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it-IT" sz="2000" b="1">
                  <a:solidFill>
                    <a:srgbClr val="003399"/>
                  </a:solidFill>
                  <a:latin typeface="Calibri" panose="020F0502020204030204" pitchFamily="34" charset="0"/>
                  <a:ea typeface="Calibri" panose="020F0502020204030204" pitchFamily="34" charset="0"/>
                  <a:cs typeface="Calibri" panose="020F0502020204030204" pitchFamily="34" charset="0"/>
                </a:rPr>
                <a:t>40</a:t>
              </a:r>
            </a:p>
          </p:txBody>
        </p:sp>
        <p:sp>
          <p:nvSpPr>
            <p:cNvPr id="30760" name="Text Box 22"/>
            <p:cNvSpPr txBox="1">
              <a:spLocks noChangeArrowheads="1"/>
            </p:cNvSpPr>
            <p:nvPr/>
          </p:nvSpPr>
          <p:spPr bwMode="auto">
            <a:xfrm>
              <a:off x="3098" y="3750"/>
              <a:ext cx="300" cy="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it-IT" sz="2000" b="1">
                  <a:solidFill>
                    <a:srgbClr val="003399"/>
                  </a:solidFill>
                  <a:latin typeface="Calibri" panose="020F0502020204030204" pitchFamily="34" charset="0"/>
                  <a:ea typeface="Calibri" panose="020F0502020204030204" pitchFamily="34" charset="0"/>
                  <a:cs typeface="Calibri" panose="020F0502020204030204" pitchFamily="34" charset="0"/>
                </a:rPr>
                <a:t>50</a:t>
              </a:r>
            </a:p>
          </p:txBody>
        </p:sp>
        <p:sp>
          <p:nvSpPr>
            <p:cNvPr id="30761" name="Text Box 23"/>
            <p:cNvSpPr txBox="1">
              <a:spLocks noChangeArrowheads="1"/>
            </p:cNvSpPr>
            <p:nvPr/>
          </p:nvSpPr>
          <p:spPr bwMode="auto">
            <a:xfrm>
              <a:off x="3590" y="3750"/>
              <a:ext cx="300" cy="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it-IT" sz="2000" b="1">
                  <a:solidFill>
                    <a:srgbClr val="003399"/>
                  </a:solidFill>
                  <a:latin typeface="Calibri" panose="020F0502020204030204" pitchFamily="34" charset="0"/>
                  <a:ea typeface="Calibri" panose="020F0502020204030204" pitchFamily="34" charset="0"/>
                  <a:cs typeface="Calibri" panose="020F0502020204030204" pitchFamily="34" charset="0"/>
                </a:rPr>
                <a:t>60</a:t>
              </a:r>
            </a:p>
          </p:txBody>
        </p:sp>
        <p:sp>
          <p:nvSpPr>
            <p:cNvPr id="30762" name="Text Box 24"/>
            <p:cNvSpPr txBox="1">
              <a:spLocks noChangeArrowheads="1"/>
            </p:cNvSpPr>
            <p:nvPr/>
          </p:nvSpPr>
          <p:spPr bwMode="auto">
            <a:xfrm>
              <a:off x="4093" y="3750"/>
              <a:ext cx="300" cy="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it-IT" sz="2000" b="1">
                  <a:solidFill>
                    <a:srgbClr val="003399"/>
                  </a:solidFill>
                  <a:latin typeface="Calibri" panose="020F0502020204030204" pitchFamily="34" charset="0"/>
                  <a:ea typeface="Calibri" panose="020F0502020204030204" pitchFamily="34" charset="0"/>
                  <a:cs typeface="Calibri" panose="020F0502020204030204" pitchFamily="34" charset="0"/>
                </a:rPr>
                <a:t>70</a:t>
              </a:r>
            </a:p>
          </p:txBody>
        </p:sp>
        <p:sp>
          <p:nvSpPr>
            <p:cNvPr id="30763" name="Text Box 25"/>
            <p:cNvSpPr txBox="1">
              <a:spLocks noChangeArrowheads="1"/>
            </p:cNvSpPr>
            <p:nvPr/>
          </p:nvSpPr>
          <p:spPr bwMode="auto">
            <a:xfrm>
              <a:off x="4548" y="3750"/>
              <a:ext cx="300" cy="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it-IT" sz="2000" b="1">
                  <a:solidFill>
                    <a:srgbClr val="003399"/>
                  </a:solidFill>
                  <a:latin typeface="Calibri" panose="020F0502020204030204" pitchFamily="34" charset="0"/>
                  <a:ea typeface="Calibri" panose="020F0502020204030204" pitchFamily="34" charset="0"/>
                  <a:cs typeface="Calibri" panose="020F0502020204030204" pitchFamily="34" charset="0"/>
                </a:rPr>
                <a:t>80</a:t>
              </a:r>
            </a:p>
          </p:txBody>
        </p:sp>
        <p:sp>
          <p:nvSpPr>
            <p:cNvPr id="30764" name="Text Box 26"/>
            <p:cNvSpPr txBox="1">
              <a:spLocks noChangeArrowheads="1"/>
            </p:cNvSpPr>
            <p:nvPr/>
          </p:nvSpPr>
          <p:spPr bwMode="auto">
            <a:xfrm>
              <a:off x="5029" y="3750"/>
              <a:ext cx="300" cy="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it-IT" sz="2000" b="1">
                  <a:solidFill>
                    <a:srgbClr val="003399"/>
                  </a:solidFill>
                  <a:latin typeface="Calibri" panose="020F0502020204030204" pitchFamily="34" charset="0"/>
                  <a:ea typeface="Calibri" panose="020F0502020204030204" pitchFamily="34" charset="0"/>
                  <a:cs typeface="Calibri" panose="020F0502020204030204" pitchFamily="34" charset="0"/>
                </a:rPr>
                <a:t>90</a:t>
              </a:r>
            </a:p>
          </p:txBody>
        </p:sp>
      </p:grpSp>
      <p:sp>
        <p:nvSpPr>
          <p:cNvPr id="30725" name="Line 27"/>
          <p:cNvSpPr>
            <a:spLocks noChangeShapeType="1"/>
          </p:cNvSpPr>
          <p:nvPr/>
        </p:nvSpPr>
        <p:spPr bwMode="auto">
          <a:xfrm>
            <a:off x="1916113" y="1870075"/>
            <a:ext cx="6492875" cy="0"/>
          </a:xfrm>
          <a:prstGeom prst="line">
            <a:avLst/>
          </a:prstGeom>
          <a:noFill/>
          <a:ln w="28575">
            <a:solidFill>
              <a:srgbClr val="0000CC"/>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30726" name="Text Box 28"/>
          <p:cNvSpPr txBox="1">
            <a:spLocks noChangeArrowheads="1"/>
          </p:cNvSpPr>
          <p:nvPr/>
        </p:nvSpPr>
        <p:spPr bwMode="auto">
          <a:xfrm>
            <a:off x="0" y="-242888"/>
            <a:ext cx="10287000" cy="1268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60000"/>
              </a:lnSpc>
              <a:spcBef>
                <a:spcPct val="50000"/>
              </a:spcBef>
              <a:buFontTx/>
              <a:buNone/>
            </a:pPr>
            <a:endParaRPr lang="en-GB" altLang="it-IT"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lnSpc>
                <a:spcPct val="60000"/>
              </a:lnSpc>
              <a:spcBef>
                <a:spcPct val="50000"/>
              </a:spcBef>
              <a:buFontTx/>
              <a:buNone/>
            </a:pPr>
            <a:r>
              <a:rPr lang="en-GB" altLang="it-IT" sz="2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Invecchiamento</a:t>
            </a:r>
            <a:r>
              <a:rPr lang="en-GB" altLang="it-IT" sz="28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GB" altLang="it-IT" sz="2800" b="1" dirty="0" err="1">
                <a:solidFill>
                  <a:srgbClr val="002060"/>
                </a:solidFill>
                <a:latin typeface="Calibri" panose="020F0502020204030204" pitchFamily="34" charset="0"/>
                <a:ea typeface="Calibri" panose="020F0502020204030204" pitchFamily="34" charset="0"/>
                <a:cs typeface="Calibri" panose="020F0502020204030204" pitchFamily="34" charset="0"/>
              </a:rPr>
              <a:t>fisiologico</a:t>
            </a:r>
            <a:endParaRPr lang="en-GB" altLang="it-IT" sz="28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lnSpc>
                <a:spcPct val="60000"/>
              </a:lnSpc>
              <a:spcBef>
                <a:spcPct val="50000"/>
              </a:spcBef>
              <a:buFontTx/>
              <a:buNone/>
            </a:pPr>
            <a:r>
              <a:rPr lang="en-GB" altLang="it-IT" sz="24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Vulnerabilità</a:t>
            </a:r>
            <a:endParaRPr lang="en-GB" altLang="it-IT" sz="2400" b="1" i="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0727" name="Text Box 29"/>
          <p:cNvSpPr txBox="1">
            <a:spLocks noChangeArrowheads="1"/>
          </p:cNvSpPr>
          <p:nvPr/>
        </p:nvSpPr>
        <p:spPr bwMode="auto">
          <a:xfrm>
            <a:off x="8328025" y="6499225"/>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600" b="1" i="1">
              <a:solidFill>
                <a:schemeClr val="bg1"/>
              </a:solidFill>
            </a:endParaRPr>
          </a:p>
        </p:txBody>
      </p:sp>
      <p:sp>
        <p:nvSpPr>
          <p:cNvPr id="30728" name="Text Box 30"/>
          <p:cNvSpPr txBox="1">
            <a:spLocks noChangeArrowheads="1"/>
          </p:cNvSpPr>
          <p:nvPr/>
        </p:nvSpPr>
        <p:spPr bwMode="auto">
          <a:xfrm>
            <a:off x="8289925" y="5792788"/>
            <a:ext cx="8836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it-IT" sz="2400" b="1">
                <a:solidFill>
                  <a:srgbClr val="003399"/>
                </a:solidFill>
                <a:latin typeface="Calibri" panose="020F0502020204030204" pitchFamily="34" charset="0"/>
                <a:ea typeface="Calibri" panose="020F0502020204030204" pitchFamily="34" charset="0"/>
                <a:cs typeface="Calibri" panose="020F0502020204030204" pitchFamily="34" charset="0"/>
              </a:rPr>
              <a:t>Years</a:t>
            </a:r>
          </a:p>
        </p:txBody>
      </p:sp>
      <p:sp>
        <p:nvSpPr>
          <p:cNvPr id="30729" name="Line 31"/>
          <p:cNvSpPr>
            <a:spLocks noChangeShapeType="1"/>
          </p:cNvSpPr>
          <p:nvPr/>
        </p:nvSpPr>
        <p:spPr bwMode="auto">
          <a:xfrm flipV="1">
            <a:off x="5969000" y="5673725"/>
            <a:ext cx="0" cy="576263"/>
          </a:xfrm>
          <a:prstGeom prst="line">
            <a:avLst/>
          </a:prstGeom>
          <a:noFill/>
          <a:ln w="28575">
            <a:solidFill>
              <a:srgbClr val="F8F8F8"/>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30730" name="Text Box 32"/>
          <p:cNvSpPr txBox="1">
            <a:spLocks noChangeArrowheads="1"/>
          </p:cNvSpPr>
          <p:nvPr/>
        </p:nvSpPr>
        <p:spPr bwMode="auto">
          <a:xfrm>
            <a:off x="1180511" y="1668463"/>
            <a:ext cx="5746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2000" b="1" dirty="0">
                <a:solidFill>
                  <a:srgbClr val="003399"/>
                </a:solidFill>
                <a:latin typeface="Calibri" panose="020F0502020204030204" pitchFamily="34" charset="0"/>
                <a:ea typeface="Calibri" panose="020F0502020204030204" pitchFamily="34" charset="0"/>
                <a:cs typeface="Calibri" panose="020F0502020204030204" pitchFamily="34" charset="0"/>
              </a:rPr>
              <a:t>100</a:t>
            </a:r>
          </a:p>
        </p:txBody>
      </p:sp>
      <p:sp>
        <p:nvSpPr>
          <p:cNvPr id="30731" name="Rectangle 33"/>
          <p:cNvSpPr>
            <a:spLocks noChangeArrowheads="1"/>
          </p:cNvSpPr>
          <p:nvPr/>
        </p:nvSpPr>
        <p:spPr bwMode="auto">
          <a:xfrm>
            <a:off x="1317036" y="3779838"/>
            <a:ext cx="4445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2000" b="1">
                <a:solidFill>
                  <a:srgbClr val="003399"/>
                </a:solidFill>
                <a:latin typeface="Calibri" panose="020F0502020204030204" pitchFamily="34" charset="0"/>
                <a:ea typeface="Calibri" panose="020F0502020204030204" pitchFamily="34" charset="0"/>
                <a:cs typeface="Calibri" panose="020F0502020204030204" pitchFamily="34" charset="0"/>
              </a:rPr>
              <a:t>50</a:t>
            </a:r>
          </a:p>
        </p:txBody>
      </p:sp>
      <p:sp>
        <p:nvSpPr>
          <p:cNvPr id="30732" name="Text Box 34"/>
          <p:cNvSpPr txBox="1">
            <a:spLocks noChangeArrowheads="1"/>
          </p:cNvSpPr>
          <p:nvPr/>
        </p:nvSpPr>
        <p:spPr bwMode="auto">
          <a:xfrm rot="-5382922">
            <a:off x="-257968" y="3783806"/>
            <a:ext cx="196215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2000" b="1">
                <a:solidFill>
                  <a:srgbClr val="003399"/>
                </a:solidFill>
                <a:latin typeface="Calibri" panose="020F0502020204030204" pitchFamily="34" charset="0"/>
                <a:ea typeface="Calibri" panose="020F0502020204030204" pitchFamily="34" charset="0"/>
                <a:cs typeface="Calibri" panose="020F0502020204030204" pitchFamily="34" charset="0"/>
              </a:rPr>
              <a:t>Performance (%)</a:t>
            </a:r>
          </a:p>
        </p:txBody>
      </p:sp>
      <p:sp>
        <p:nvSpPr>
          <p:cNvPr id="30733" name="AutoShape 36"/>
          <p:cNvSpPr>
            <a:spLocks noChangeArrowheads="1"/>
          </p:cNvSpPr>
          <p:nvPr/>
        </p:nvSpPr>
        <p:spPr bwMode="auto">
          <a:xfrm>
            <a:off x="7243763" y="3752850"/>
            <a:ext cx="150812" cy="171450"/>
          </a:xfrm>
          <a:prstGeom prst="triangle">
            <a:avLst>
              <a:gd name="adj" fmla="val 50000"/>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a:latin typeface="Times New Roman" panose="02020603050405020304" pitchFamily="18" charset="0"/>
            </a:endParaRPr>
          </a:p>
        </p:txBody>
      </p:sp>
      <p:sp>
        <p:nvSpPr>
          <p:cNvPr id="30734" name="AutoShape 37"/>
          <p:cNvSpPr>
            <a:spLocks noChangeArrowheads="1"/>
          </p:cNvSpPr>
          <p:nvPr/>
        </p:nvSpPr>
        <p:spPr bwMode="auto">
          <a:xfrm>
            <a:off x="7415213" y="3962400"/>
            <a:ext cx="150812" cy="171450"/>
          </a:xfrm>
          <a:prstGeom prst="triangle">
            <a:avLst>
              <a:gd name="adj" fmla="val 50000"/>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it-IT" altLang="it-IT" sz="2400">
              <a:latin typeface="Times New Roman" panose="02020603050405020304" pitchFamily="18" charset="0"/>
            </a:endParaRPr>
          </a:p>
        </p:txBody>
      </p:sp>
      <p:sp>
        <p:nvSpPr>
          <p:cNvPr id="30735" name="AutoShape 38"/>
          <p:cNvSpPr>
            <a:spLocks noChangeArrowheads="1"/>
          </p:cNvSpPr>
          <p:nvPr/>
        </p:nvSpPr>
        <p:spPr bwMode="auto">
          <a:xfrm>
            <a:off x="7566025" y="4171950"/>
            <a:ext cx="149225" cy="171450"/>
          </a:xfrm>
          <a:prstGeom prst="triangle">
            <a:avLst>
              <a:gd name="adj" fmla="val 50000"/>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a:latin typeface="Times New Roman" panose="02020603050405020304" pitchFamily="18" charset="0"/>
            </a:endParaRPr>
          </a:p>
        </p:txBody>
      </p:sp>
      <p:sp>
        <p:nvSpPr>
          <p:cNvPr id="30736" name="AutoShape 39"/>
          <p:cNvSpPr>
            <a:spLocks noChangeArrowheads="1"/>
          </p:cNvSpPr>
          <p:nvPr/>
        </p:nvSpPr>
        <p:spPr bwMode="auto">
          <a:xfrm>
            <a:off x="7243763" y="3562350"/>
            <a:ext cx="150812" cy="171450"/>
          </a:xfrm>
          <a:prstGeom prst="triangle">
            <a:avLst>
              <a:gd name="adj" fmla="val 50000"/>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a:latin typeface="Times New Roman" panose="02020603050405020304" pitchFamily="18" charset="0"/>
            </a:endParaRPr>
          </a:p>
        </p:txBody>
      </p:sp>
      <p:sp>
        <p:nvSpPr>
          <p:cNvPr id="30737" name="AutoShape 40"/>
          <p:cNvSpPr>
            <a:spLocks noChangeArrowheads="1"/>
          </p:cNvSpPr>
          <p:nvPr/>
        </p:nvSpPr>
        <p:spPr bwMode="auto">
          <a:xfrm>
            <a:off x="6986588" y="3314700"/>
            <a:ext cx="150812" cy="171450"/>
          </a:xfrm>
          <a:prstGeom prst="triangle">
            <a:avLst>
              <a:gd name="adj" fmla="val 50000"/>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a:latin typeface="Times New Roman" panose="02020603050405020304" pitchFamily="18" charset="0"/>
            </a:endParaRPr>
          </a:p>
        </p:txBody>
      </p:sp>
      <p:sp>
        <p:nvSpPr>
          <p:cNvPr id="30738" name="AutoShape 41"/>
          <p:cNvSpPr>
            <a:spLocks noChangeArrowheads="1"/>
          </p:cNvSpPr>
          <p:nvPr/>
        </p:nvSpPr>
        <p:spPr bwMode="auto">
          <a:xfrm>
            <a:off x="6257925" y="2571750"/>
            <a:ext cx="150813" cy="171450"/>
          </a:xfrm>
          <a:prstGeom prst="triangle">
            <a:avLst>
              <a:gd name="adj" fmla="val 50000"/>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a:latin typeface="Times New Roman" panose="02020603050405020304" pitchFamily="18" charset="0"/>
            </a:endParaRPr>
          </a:p>
        </p:txBody>
      </p:sp>
      <p:sp>
        <p:nvSpPr>
          <p:cNvPr id="30739" name="AutoShape 42"/>
          <p:cNvSpPr>
            <a:spLocks noChangeArrowheads="1"/>
          </p:cNvSpPr>
          <p:nvPr/>
        </p:nvSpPr>
        <p:spPr bwMode="auto">
          <a:xfrm>
            <a:off x="6472238" y="2895600"/>
            <a:ext cx="150812" cy="171450"/>
          </a:xfrm>
          <a:prstGeom prst="triangle">
            <a:avLst>
              <a:gd name="adj" fmla="val 50000"/>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a:latin typeface="Times New Roman" panose="02020603050405020304" pitchFamily="18" charset="0"/>
            </a:endParaRPr>
          </a:p>
        </p:txBody>
      </p:sp>
      <p:sp>
        <p:nvSpPr>
          <p:cNvPr id="30740" name="AutoShape 43"/>
          <p:cNvSpPr>
            <a:spLocks noChangeArrowheads="1"/>
          </p:cNvSpPr>
          <p:nvPr/>
        </p:nvSpPr>
        <p:spPr bwMode="auto">
          <a:xfrm>
            <a:off x="6643688" y="3048000"/>
            <a:ext cx="150812" cy="171450"/>
          </a:xfrm>
          <a:prstGeom prst="triangle">
            <a:avLst>
              <a:gd name="adj" fmla="val 50000"/>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a:latin typeface="Times New Roman" panose="02020603050405020304" pitchFamily="18" charset="0"/>
            </a:endParaRPr>
          </a:p>
        </p:txBody>
      </p:sp>
      <p:sp>
        <p:nvSpPr>
          <p:cNvPr id="30741" name="AutoShape 44"/>
          <p:cNvSpPr>
            <a:spLocks noChangeArrowheads="1"/>
          </p:cNvSpPr>
          <p:nvPr/>
        </p:nvSpPr>
        <p:spPr bwMode="auto">
          <a:xfrm>
            <a:off x="6429375" y="2724150"/>
            <a:ext cx="150813" cy="171450"/>
          </a:xfrm>
          <a:prstGeom prst="triangle">
            <a:avLst>
              <a:gd name="adj" fmla="val 50000"/>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a:latin typeface="Times New Roman" panose="02020603050405020304" pitchFamily="18" charset="0"/>
            </a:endParaRPr>
          </a:p>
        </p:txBody>
      </p:sp>
      <p:sp>
        <p:nvSpPr>
          <p:cNvPr id="30742" name="AutoShape 45"/>
          <p:cNvSpPr>
            <a:spLocks noChangeArrowheads="1"/>
          </p:cNvSpPr>
          <p:nvPr/>
        </p:nvSpPr>
        <p:spPr bwMode="auto">
          <a:xfrm>
            <a:off x="6815138" y="3219450"/>
            <a:ext cx="150812" cy="171450"/>
          </a:xfrm>
          <a:prstGeom prst="triangle">
            <a:avLst>
              <a:gd name="adj" fmla="val 50000"/>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a:latin typeface="Times New Roman" panose="02020603050405020304" pitchFamily="18" charset="0"/>
            </a:endParaRPr>
          </a:p>
        </p:txBody>
      </p:sp>
      <p:sp>
        <p:nvSpPr>
          <p:cNvPr id="30743" name="AutoShape 46"/>
          <p:cNvSpPr>
            <a:spLocks noChangeArrowheads="1"/>
          </p:cNvSpPr>
          <p:nvPr/>
        </p:nvSpPr>
        <p:spPr bwMode="auto">
          <a:xfrm>
            <a:off x="7051675" y="3505200"/>
            <a:ext cx="149225" cy="171450"/>
          </a:xfrm>
          <a:prstGeom prst="triangle">
            <a:avLst>
              <a:gd name="adj" fmla="val 50000"/>
            </a:avLst>
          </a:prstGeom>
          <a:solidFill>
            <a:srgbClr val="00B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a:latin typeface="Times New Roman" panose="02020603050405020304" pitchFamily="18" charset="0"/>
            </a:endParaRPr>
          </a:p>
        </p:txBody>
      </p:sp>
      <p:sp>
        <p:nvSpPr>
          <p:cNvPr id="30744" name="AutoShape 47"/>
          <p:cNvSpPr>
            <a:spLocks noChangeArrowheads="1"/>
          </p:cNvSpPr>
          <p:nvPr/>
        </p:nvSpPr>
        <p:spPr bwMode="auto">
          <a:xfrm>
            <a:off x="7219950" y="2476500"/>
            <a:ext cx="133350" cy="171450"/>
          </a:xfrm>
          <a:prstGeom prst="triangle">
            <a:avLst>
              <a:gd name="adj" fmla="val 50000"/>
            </a:avLst>
          </a:prstGeom>
          <a:solidFill>
            <a:srgbClr val="00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a:solidFill>
                <a:srgbClr val="0000CC"/>
              </a:solidFill>
              <a:latin typeface="Times New Roman" panose="02020603050405020304" pitchFamily="18" charset="0"/>
            </a:endParaRPr>
          </a:p>
        </p:txBody>
      </p:sp>
      <p:sp>
        <p:nvSpPr>
          <p:cNvPr id="30745" name="AutoShape 48"/>
          <p:cNvSpPr>
            <a:spLocks noChangeArrowheads="1"/>
          </p:cNvSpPr>
          <p:nvPr/>
        </p:nvSpPr>
        <p:spPr bwMode="auto">
          <a:xfrm>
            <a:off x="6267450" y="2076450"/>
            <a:ext cx="133350" cy="171450"/>
          </a:xfrm>
          <a:prstGeom prst="triangle">
            <a:avLst>
              <a:gd name="adj" fmla="val 50000"/>
            </a:avLst>
          </a:prstGeom>
          <a:solidFill>
            <a:srgbClr val="00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a:solidFill>
                <a:srgbClr val="0000CC"/>
              </a:solidFill>
              <a:latin typeface="Times New Roman" panose="02020603050405020304" pitchFamily="18" charset="0"/>
            </a:endParaRPr>
          </a:p>
        </p:txBody>
      </p:sp>
      <p:sp>
        <p:nvSpPr>
          <p:cNvPr id="30746" name="AutoShape 49"/>
          <p:cNvSpPr>
            <a:spLocks noChangeArrowheads="1"/>
          </p:cNvSpPr>
          <p:nvPr/>
        </p:nvSpPr>
        <p:spPr bwMode="auto">
          <a:xfrm>
            <a:off x="6457950" y="2133600"/>
            <a:ext cx="133350" cy="171450"/>
          </a:xfrm>
          <a:prstGeom prst="triangle">
            <a:avLst>
              <a:gd name="adj" fmla="val 50000"/>
            </a:avLst>
          </a:prstGeom>
          <a:solidFill>
            <a:srgbClr val="00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a:solidFill>
                <a:srgbClr val="0000CC"/>
              </a:solidFill>
              <a:latin typeface="Times New Roman" panose="02020603050405020304" pitchFamily="18" charset="0"/>
            </a:endParaRPr>
          </a:p>
        </p:txBody>
      </p:sp>
      <p:sp>
        <p:nvSpPr>
          <p:cNvPr id="30747" name="AutoShape 50"/>
          <p:cNvSpPr>
            <a:spLocks noChangeArrowheads="1"/>
          </p:cNvSpPr>
          <p:nvPr/>
        </p:nvSpPr>
        <p:spPr bwMode="auto">
          <a:xfrm>
            <a:off x="6705600" y="2266950"/>
            <a:ext cx="133350" cy="171450"/>
          </a:xfrm>
          <a:prstGeom prst="triangle">
            <a:avLst>
              <a:gd name="adj" fmla="val 50000"/>
            </a:avLst>
          </a:prstGeom>
          <a:solidFill>
            <a:srgbClr val="00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a:solidFill>
                <a:srgbClr val="0000CC"/>
              </a:solidFill>
              <a:latin typeface="Times New Roman" panose="02020603050405020304" pitchFamily="18" charset="0"/>
            </a:endParaRPr>
          </a:p>
        </p:txBody>
      </p:sp>
      <p:sp>
        <p:nvSpPr>
          <p:cNvPr id="30748" name="AutoShape 51"/>
          <p:cNvSpPr>
            <a:spLocks noChangeArrowheads="1"/>
          </p:cNvSpPr>
          <p:nvPr/>
        </p:nvSpPr>
        <p:spPr bwMode="auto">
          <a:xfrm>
            <a:off x="6096000" y="1962150"/>
            <a:ext cx="133350" cy="171450"/>
          </a:xfrm>
          <a:prstGeom prst="triangle">
            <a:avLst>
              <a:gd name="adj" fmla="val 50000"/>
            </a:avLst>
          </a:prstGeom>
          <a:solidFill>
            <a:srgbClr val="00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a:solidFill>
                <a:srgbClr val="0000CC"/>
              </a:solidFill>
              <a:latin typeface="Times New Roman" panose="02020603050405020304" pitchFamily="18" charset="0"/>
            </a:endParaRPr>
          </a:p>
        </p:txBody>
      </p:sp>
      <p:sp>
        <p:nvSpPr>
          <p:cNvPr id="30749" name="AutoShape 52"/>
          <p:cNvSpPr>
            <a:spLocks noChangeArrowheads="1"/>
          </p:cNvSpPr>
          <p:nvPr/>
        </p:nvSpPr>
        <p:spPr bwMode="auto">
          <a:xfrm>
            <a:off x="6934200" y="2305050"/>
            <a:ext cx="133350" cy="171450"/>
          </a:xfrm>
          <a:prstGeom prst="triangle">
            <a:avLst>
              <a:gd name="adj" fmla="val 50000"/>
            </a:avLst>
          </a:prstGeom>
          <a:solidFill>
            <a:srgbClr val="00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a:solidFill>
                <a:srgbClr val="0000CC"/>
              </a:solidFill>
              <a:latin typeface="Times New Roman" panose="02020603050405020304" pitchFamily="18" charset="0"/>
            </a:endParaRPr>
          </a:p>
        </p:txBody>
      </p:sp>
      <p:sp>
        <p:nvSpPr>
          <p:cNvPr id="30750" name="AutoShape 53"/>
          <p:cNvSpPr>
            <a:spLocks noChangeArrowheads="1"/>
          </p:cNvSpPr>
          <p:nvPr/>
        </p:nvSpPr>
        <p:spPr bwMode="auto">
          <a:xfrm>
            <a:off x="7391400" y="2552700"/>
            <a:ext cx="133350" cy="171450"/>
          </a:xfrm>
          <a:prstGeom prst="triangle">
            <a:avLst>
              <a:gd name="adj" fmla="val 50000"/>
            </a:avLst>
          </a:prstGeom>
          <a:solidFill>
            <a:srgbClr val="00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a:solidFill>
                <a:srgbClr val="0000CC"/>
              </a:solidFill>
              <a:latin typeface="Times New Roman" panose="02020603050405020304" pitchFamily="18" charset="0"/>
            </a:endParaRPr>
          </a:p>
        </p:txBody>
      </p:sp>
      <p:sp>
        <p:nvSpPr>
          <p:cNvPr id="30751" name="AutoShape 54"/>
          <p:cNvSpPr>
            <a:spLocks noChangeArrowheads="1"/>
          </p:cNvSpPr>
          <p:nvPr/>
        </p:nvSpPr>
        <p:spPr bwMode="auto">
          <a:xfrm>
            <a:off x="7086600" y="2457450"/>
            <a:ext cx="133350" cy="171450"/>
          </a:xfrm>
          <a:prstGeom prst="triangle">
            <a:avLst>
              <a:gd name="adj" fmla="val 50000"/>
            </a:avLst>
          </a:prstGeom>
          <a:solidFill>
            <a:srgbClr val="00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a:solidFill>
                <a:srgbClr val="0000CC"/>
              </a:solidFill>
              <a:latin typeface="Times New Roman" panose="02020603050405020304" pitchFamily="18" charset="0"/>
            </a:endParaRPr>
          </a:p>
        </p:txBody>
      </p:sp>
      <p:sp>
        <p:nvSpPr>
          <p:cNvPr id="30752" name="AutoShape 55"/>
          <p:cNvSpPr>
            <a:spLocks noChangeArrowheads="1"/>
          </p:cNvSpPr>
          <p:nvPr/>
        </p:nvSpPr>
        <p:spPr bwMode="auto">
          <a:xfrm>
            <a:off x="7531100" y="2708275"/>
            <a:ext cx="134938" cy="171450"/>
          </a:xfrm>
          <a:prstGeom prst="triangle">
            <a:avLst>
              <a:gd name="adj" fmla="val 50000"/>
            </a:avLst>
          </a:prstGeom>
          <a:solidFill>
            <a:srgbClr val="0000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a:solidFill>
                <a:srgbClr val="0000CC"/>
              </a:solidFill>
              <a:latin typeface="Times New Roman" panose="02020603050405020304" pitchFamily="18" charset="0"/>
            </a:endParaRPr>
          </a:p>
        </p:txBody>
      </p:sp>
      <p:sp>
        <p:nvSpPr>
          <p:cNvPr id="30753" name="Line 59"/>
          <p:cNvSpPr>
            <a:spLocks noChangeShapeType="1"/>
          </p:cNvSpPr>
          <p:nvPr/>
        </p:nvSpPr>
        <p:spPr bwMode="auto">
          <a:xfrm>
            <a:off x="235332" y="1158875"/>
            <a:ext cx="9772650" cy="0"/>
          </a:xfrm>
          <a:prstGeom prst="line">
            <a:avLst/>
          </a:prstGeom>
          <a:noFill/>
          <a:ln w="57150">
            <a:solidFill>
              <a:srgbClr val="002060"/>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30754" name="Line 60"/>
          <p:cNvSpPr>
            <a:spLocks noChangeShapeType="1"/>
          </p:cNvSpPr>
          <p:nvPr/>
        </p:nvSpPr>
        <p:spPr bwMode="auto">
          <a:xfrm flipV="1">
            <a:off x="5965825" y="5229225"/>
            <a:ext cx="0" cy="431800"/>
          </a:xfrm>
          <a:prstGeom prst="line">
            <a:avLst/>
          </a:prstGeom>
          <a:noFill/>
          <a:ln w="5715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it-IT"/>
          </a:p>
        </p:txBody>
      </p:sp>
      <p:sp>
        <p:nvSpPr>
          <p:cNvPr id="30755" name="Text Box 71"/>
          <p:cNvSpPr txBox="1">
            <a:spLocks noChangeArrowheads="1"/>
          </p:cNvSpPr>
          <p:nvPr/>
        </p:nvSpPr>
        <p:spPr bwMode="auto">
          <a:xfrm>
            <a:off x="7880350" y="2643188"/>
            <a:ext cx="2159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1800" b="1">
                <a:solidFill>
                  <a:srgbClr val="0000CC"/>
                </a:solidFill>
              </a:rPr>
              <a:t>Invecchiamento  di successo</a:t>
            </a:r>
          </a:p>
        </p:txBody>
      </p:sp>
      <p:sp>
        <p:nvSpPr>
          <p:cNvPr id="30756" name="Text Box 70"/>
          <p:cNvSpPr txBox="1">
            <a:spLocks noChangeArrowheads="1"/>
          </p:cNvSpPr>
          <p:nvPr/>
        </p:nvSpPr>
        <p:spPr bwMode="auto">
          <a:xfrm>
            <a:off x="7880350" y="4011613"/>
            <a:ext cx="2159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it-IT" sz="1800" b="1">
                <a:solidFill>
                  <a:srgbClr val="008000"/>
                </a:solidFill>
              </a:rPr>
              <a:t>Invecchiamento comune</a:t>
            </a:r>
          </a:p>
        </p:txBody>
      </p:sp>
    </p:spTree>
    <p:extLst>
      <p:ext uri="{BB962C8B-B14F-4D97-AF65-F5344CB8AC3E}">
        <p14:creationId xmlns:p14="http://schemas.microsoft.com/office/powerpoint/2010/main" val="479797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890737" y="1663601"/>
            <a:ext cx="8592591" cy="4132213"/>
            <a:chOff x="890737" y="1663601"/>
            <a:chExt cx="8592591" cy="4132213"/>
          </a:xfrm>
        </p:grpSpPr>
        <p:sp>
          <p:nvSpPr>
            <p:cNvPr id="911362" name="AutoShape 2"/>
            <p:cNvSpPr>
              <a:spLocks noChangeArrowheads="1"/>
            </p:cNvSpPr>
            <p:nvPr/>
          </p:nvSpPr>
          <p:spPr bwMode="auto">
            <a:xfrm>
              <a:off x="2467274" y="1663601"/>
              <a:ext cx="3678138" cy="4132213"/>
            </a:xfrm>
            <a:prstGeom prst="triangle">
              <a:avLst>
                <a:gd name="adj" fmla="val 50000"/>
              </a:avLst>
            </a:prstGeom>
            <a:noFill/>
            <a:ln w="57150">
              <a:solidFill>
                <a:srgbClr val="00206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GB" altLang="x-none" sz="2025">
                <a:solidFill>
                  <a:srgbClr val="002060"/>
                </a:solidFill>
              </a:endParaRPr>
            </a:p>
          </p:txBody>
        </p:sp>
        <p:sp>
          <p:nvSpPr>
            <p:cNvPr id="911363" name="Line 3"/>
            <p:cNvSpPr>
              <a:spLocks noChangeShapeType="1"/>
            </p:cNvSpPr>
            <p:nvPr/>
          </p:nvSpPr>
          <p:spPr bwMode="auto">
            <a:xfrm>
              <a:off x="3619204" y="3181202"/>
              <a:ext cx="1347490" cy="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1519"/>
            </a:p>
          </p:txBody>
        </p:sp>
        <p:sp>
          <p:nvSpPr>
            <p:cNvPr id="911364" name="Line 4"/>
            <p:cNvSpPr>
              <a:spLocks noChangeShapeType="1"/>
            </p:cNvSpPr>
            <p:nvPr/>
          </p:nvSpPr>
          <p:spPr bwMode="auto">
            <a:xfrm>
              <a:off x="3096817" y="4381353"/>
              <a:ext cx="2397621" cy="12055"/>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sz="1519"/>
            </a:p>
          </p:txBody>
        </p:sp>
        <p:sp>
          <p:nvSpPr>
            <p:cNvPr id="911365" name="Text Box 5"/>
            <p:cNvSpPr txBox="1">
              <a:spLocks noChangeArrowheads="1"/>
            </p:cNvSpPr>
            <p:nvPr/>
          </p:nvSpPr>
          <p:spPr bwMode="auto">
            <a:xfrm>
              <a:off x="3794158" y="2360094"/>
              <a:ext cx="997581"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GB" altLang="x-none" sz="2000" b="1" dirty="0">
                  <a:solidFill>
                    <a:srgbClr val="002060"/>
                  </a:solidFill>
                </a:rPr>
                <a:t>OLDEST</a:t>
              </a:r>
            </a:p>
            <a:p>
              <a:pPr algn="ctr"/>
              <a:r>
                <a:rPr lang="en-GB" altLang="x-none" sz="2000" b="1" dirty="0">
                  <a:solidFill>
                    <a:srgbClr val="002060"/>
                  </a:solidFill>
                </a:rPr>
                <a:t>OLD</a:t>
              </a:r>
            </a:p>
          </p:txBody>
        </p:sp>
        <p:sp>
          <p:nvSpPr>
            <p:cNvPr id="911366" name="Text Box 6"/>
            <p:cNvSpPr txBox="1">
              <a:spLocks noChangeArrowheads="1"/>
            </p:cNvSpPr>
            <p:nvPr/>
          </p:nvSpPr>
          <p:spPr bwMode="auto">
            <a:xfrm>
              <a:off x="3990365" y="3401943"/>
              <a:ext cx="635110" cy="7155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GB" altLang="x-none" sz="2025" b="1" dirty="0">
                  <a:solidFill>
                    <a:srgbClr val="002060"/>
                  </a:solidFill>
                </a:rPr>
                <a:t>OLD</a:t>
              </a:r>
            </a:p>
            <a:p>
              <a:pPr algn="ctr"/>
              <a:r>
                <a:rPr lang="en-GB" altLang="x-none" sz="2000" b="1" dirty="0">
                  <a:solidFill>
                    <a:srgbClr val="002060"/>
                  </a:solidFill>
                </a:rPr>
                <a:t>OLD</a:t>
              </a:r>
            </a:p>
          </p:txBody>
        </p:sp>
        <p:sp>
          <p:nvSpPr>
            <p:cNvPr id="911367" name="Text Box 7"/>
            <p:cNvSpPr txBox="1">
              <a:spLocks noChangeArrowheads="1"/>
            </p:cNvSpPr>
            <p:nvPr/>
          </p:nvSpPr>
          <p:spPr bwMode="auto">
            <a:xfrm>
              <a:off x="3762085" y="4746270"/>
              <a:ext cx="992580" cy="7155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r>
                <a:rPr lang="en-GB" altLang="x-none" sz="2025" b="1" dirty="0">
                  <a:solidFill>
                    <a:srgbClr val="002060"/>
                  </a:solidFill>
                </a:rPr>
                <a:t>YOUNG</a:t>
              </a:r>
            </a:p>
            <a:p>
              <a:pPr algn="ctr"/>
              <a:r>
                <a:rPr lang="en-GB" altLang="x-none" sz="2025" b="1" dirty="0">
                  <a:solidFill>
                    <a:srgbClr val="002060"/>
                  </a:solidFill>
                </a:rPr>
                <a:t>OLD</a:t>
              </a:r>
            </a:p>
          </p:txBody>
        </p:sp>
        <p:sp>
          <p:nvSpPr>
            <p:cNvPr id="911368" name="Text Box 8"/>
            <p:cNvSpPr txBox="1">
              <a:spLocks noChangeArrowheads="1"/>
            </p:cNvSpPr>
            <p:nvPr/>
          </p:nvSpPr>
          <p:spPr bwMode="auto">
            <a:xfrm>
              <a:off x="890737" y="2174535"/>
              <a:ext cx="1396536"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GB" altLang="x-none" sz="3200" b="1" dirty="0">
                  <a:solidFill>
                    <a:srgbClr val="002060"/>
                  </a:solidFill>
                </a:rPr>
                <a:t>&gt; 85 </a:t>
              </a:r>
              <a:r>
                <a:rPr lang="en-GB" altLang="x-none" sz="3200" b="1" dirty="0" smtClean="0">
                  <a:solidFill>
                    <a:srgbClr val="002060"/>
                  </a:solidFill>
                </a:rPr>
                <a:t>aa</a:t>
              </a:r>
              <a:endParaRPr lang="en-GB" altLang="x-none" sz="3200" b="1" dirty="0">
                <a:solidFill>
                  <a:srgbClr val="002060"/>
                </a:solidFill>
              </a:endParaRPr>
            </a:p>
          </p:txBody>
        </p:sp>
        <p:sp>
          <p:nvSpPr>
            <p:cNvPr id="911369" name="Text Box 9"/>
            <p:cNvSpPr txBox="1">
              <a:spLocks noChangeArrowheads="1"/>
            </p:cNvSpPr>
            <p:nvPr/>
          </p:nvSpPr>
          <p:spPr bwMode="auto">
            <a:xfrm>
              <a:off x="890737" y="3468097"/>
              <a:ext cx="1627369"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GB" altLang="x-none" sz="2800" b="1" dirty="0">
                  <a:solidFill>
                    <a:srgbClr val="002060"/>
                  </a:solidFill>
                </a:rPr>
                <a:t>75 - 85 </a:t>
              </a:r>
              <a:r>
                <a:rPr lang="en-GB" altLang="x-none" sz="2800" b="1" dirty="0" smtClean="0">
                  <a:solidFill>
                    <a:srgbClr val="002060"/>
                  </a:solidFill>
                </a:rPr>
                <a:t>aa</a:t>
              </a:r>
              <a:endParaRPr lang="en-GB" altLang="x-none" sz="2800" b="1" dirty="0">
                <a:solidFill>
                  <a:srgbClr val="002060"/>
                </a:solidFill>
              </a:endParaRPr>
            </a:p>
          </p:txBody>
        </p:sp>
        <p:sp>
          <p:nvSpPr>
            <p:cNvPr id="911370" name="Text Box 10"/>
            <p:cNvSpPr txBox="1">
              <a:spLocks noChangeArrowheads="1"/>
            </p:cNvSpPr>
            <p:nvPr/>
          </p:nvSpPr>
          <p:spPr bwMode="auto">
            <a:xfrm>
              <a:off x="890737" y="4700104"/>
              <a:ext cx="1412566"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GB" altLang="x-none" sz="2400" b="1" dirty="0">
                  <a:solidFill>
                    <a:srgbClr val="002060"/>
                  </a:solidFill>
                </a:rPr>
                <a:t>65 - 75 </a:t>
              </a:r>
              <a:r>
                <a:rPr lang="en-GB" altLang="x-none" sz="2400" b="1" dirty="0" smtClean="0">
                  <a:solidFill>
                    <a:srgbClr val="002060"/>
                  </a:solidFill>
                </a:rPr>
                <a:t>aa</a:t>
              </a:r>
              <a:endParaRPr lang="en-GB" altLang="x-none" sz="2400" b="1" dirty="0">
                <a:solidFill>
                  <a:srgbClr val="002060"/>
                </a:solidFill>
              </a:endParaRPr>
            </a:p>
          </p:txBody>
        </p:sp>
        <p:sp>
          <p:nvSpPr>
            <p:cNvPr id="911371" name="Text Box 11"/>
            <p:cNvSpPr txBox="1">
              <a:spLocks noChangeArrowheads="1"/>
            </p:cNvSpPr>
            <p:nvPr/>
          </p:nvSpPr>
          <p:spPr bwMode="auto">
            <a:xfrm>
              <a:off x="6268640" y="4876950"/>
              <a:ext cx="32146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x-none" sz="2400" b="1" dirty="0">
                  <a:solidFill>
                    <a:srgbClr val="FF0000"/>
                  </a:solidFill>
                </a:rPr>
                <a:t>  </a:t>
              </a:r>
              <a:r>
                <a:rPr lang="en-US" altLang="x-none" sz="2400" b="1" dirty="0" err="1" smtClean="0">
                  <a:solidFill>
                    <a:srgbClr val="FF0000"/>
                  </a:solidFill>
                </a:rPr>
                <a:t>Vulnerabilità</a:t>
              </a:r>
              <a:r>
                <a:rPr lang="en-US" altLang="x-none" sz="2400" b="1" dirty="0" smtClean="0">
                  <a:solidFill>
                    <a:srgbClr val="FF0000"/>
                  </a:solidFill>
                </a:rPr>
                <a:t>           </a:t>
              </a:r>
              <a:r>
                <a:rPr lang="en-US" altLang="x-none" sz="2400" b="1" dirty="0">
                  <a:solidFill>
                    <a:srgbClr val="FF0000"/>
                  </a:solidFill>
                </a:rPr>
                <a:t>+</a:t>
              </a:r>
            </a:p>
          </p:txBody>
        </p:sp>
        <p:sp>
          <p:nvSpPr>
            <p:cNvPr id="911372" name="Text Box 12"/>
            <p:cNvSpPr txBox="1">
              <a:spLocks noChangeArrowheads="1"/>
            </p:cNvSpPr>
            <p:nvPr/>
          </p:nvSpPr>
          <p:spPr bwMode="auto">
            <a:xfrm>
              <a:off x="6170862" y="3579019"/>
              <a:ext cx="31128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2800" b="1" dirty="0">
                  <a:solidFill>
                    <a:srgbClr val="FF0000"/>
                  </a:solidFill>
                </a:rPr>
                <a:t> </a:t>
              </a:r>
              <a:r>
                <a:rPr lang="en-US" altLang="x-none" sz="2800" b="1" dirty="0" err="1" smtClean="0">
                  <a:solidFill>
                    <a:srgbClr val="FF0000"/>
                  </a:solidFill>
                </a:rPr>
                <a:t>Vulnerabilità</a:t>
              </a:r>
              <a:r>
                <a:rPr lang="en-US" altLang="x-none" sz="2800" b="1" dirty="0" smtClean="0">
                  <a:solidFill>
                    <a:srgbClr val="FF0000"/>
                  </a:solidFill>
                </a:rPr>
                <a:t>       </a:t>
              </a:r>
              <a:r>
                <a:rPr lang="en-US" altLang="x-none" sz="2800" b="1" dirty="0">
                  <a:solidFill>
                    <a:srgbClr val="FF0000"/>
                  </a:solidFill>
                </a:rPr>
                <a:t>++</a:t>
              </a:r>
            </a:p>
          </p:txBody>
        </p:sp>
        <p:sp>
          <p:nvSpPr>
            <p:cNvPr id="911373" name="Text Box 13"/>
            <p:cNvSpPr txBox="1">
              <a:spLocks noChangeArrowheads="1"/>
            </p:cNvSpPr>
            <p:nvPr/>
          </p:nvSpPr>
          <p:spPr bwMode="auto">
            <a:xfrm>
              <a:off x="6146751" y="2058741"/>
              <a:ext cx="326935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3200" b="1" dirty="0" err="1" smtClean="0">
                  <a:solidFill>
                    <a:srgbClr val="FF0000"/>
                  </a:solidFill>
                </a:rPr>
                <a:t>Vulnerabilità</a:t>
              </a:r>
              <a:r>
                <a:rPr lang="en-US" altLang="x-none" sz="3200" b="1" dirty="0" smtClean="0">
                  <a:solidFill>
                    <a:srgbClr val="FF0000"/>
                  </a:solidFill>
                </a:rPr>
                <a:t>   </a:t>
              </a:r>
              <a:r>
                <a:rPr lang="en-US" altLang="x-none" sz="3200" b="1" dirty="0">
                  <a:solidFill>
                    <a:srgbClr val="FF0000"/>
                  </a:solidFill>
                </a:rPr>
                <a:t>+++</a:t>
              </a:r>
            </a:p>
          </p:txBody>
        </p:sp>
      </p:grpSp>
      <p:sp>
        <p:nvSpPr>
          <p:cNvPr id="911374" name="Text Box 14"/>
          <p:cNvSpPr txBox="1">
            <a:spLocks noChangeArrowheads="1"/>
          </p:cNvSpPr>
          <p:nvPr/>
        </p:nvSpPr>
        <p:spPr bwMode="auto">
          <a:xfrm>
            <a:off x="-24305" y="254244"/>
            <a:ext cx="10287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altLang="x-none" sz="2800" b="1" dirty="0" err="1" smtClean="0">
                <a:solidFill>
                  <a:srgbClr val="002060"/>
                </a:solidFill>
              </a:rPr>
              <a:t>Gradi</a:t>
            </a:r>
            <a:r>
              <a:rPr lang="en-US" altLang="x-none" sz="2800" b="1" dirty="0" smtClean="0">
                <a:solidFill>
                  <a:srgbClr val="002060"/>
                </a:solidFill>
              </a:rPr>
              <a:t> di </a:t>
            </a:r>
            <a:r>
              <a:rPr lang="en-US" altLang="x-none" sz="2800" b="1" dirty="0" err="1" smtClean="0">
                <a:solidFill>
                  <a:srgbClr val="002060"/>
                </a:solidFill>
              </a:rPr>
              <a:t>Vulnerabilità</a:t>
            </a:r>
            <a:r>
              <a:rPr lang="en-US" altLang="x-none" sz="2800" b="1" dirty="0" smtClean="0">
                <a:solidFill>
                  <a:srgbClr val="002060"/>
                </a:solidFill>
              </a:rPr>
              <a:t> </a:t>
            </a:r>
            <a:r>
              <a:rPr lang="en-US" altLang="x-none" sz="2800" b="1" dirty="0" err="1" smtClean="0">
                <a:solidFill>
                  <a:srgbClr val="002060"/>
                </a:solidFill>
              </a:rPr>
              <a:t>nell’anziano</a:t>
            </a:r>
            <a:endParaRPr lang="en-US" altLang="x-none" sz="2800" b="1" dirty="0">
              <a:solidFill>
                <a:srgbClr val="002060"/>
              </a:solidFill>
            </a:endParaRPr>
          </a:p>
        </p:txBody>
      </p:sp>
      <p:sp>
        <p:nvSpPr>
          <p:cNvPr id="911376" name="Text Box 16"/>
          <p:cNvSpPr txBox="1">
            <a:spLocks noChangeArrowheads="1"/>
          </p:cNvSpPr>
          <p:nvPr/>
        </p:nvSpPr>
        <p:spPr bwMode="auto">
          <a:xfrm>
            <a:off x="7167928" y="6335673"/>
            <a:ext cx="29035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x-none" sz="1600" i="1" dirty="0">
                <a:solidFill>
                  <a:srgbClr val="002060"/>
                </a:solidFill>
                <a:ea typeface="Times New Roman" charset="0"/>
                <a:cs typeface="Times New Roman" charset="0"/>
              </a:rPr>
              <a:t>Rengo F et </a:t>
            </a:r>
            <a:r>
              <a:rPr lang="en-US" altLang="x-none" sz="1600" i="1" dirty="0" smtClean="0">
                <a:solidFill>
                  <a:srgbClr val="002060"/>
                </a:solidFill>
                <a:ea typeface="Times New Roman" charset="0"/>
                <a:cs typeface="Times New Roman" charset="0"/>
              </a:rPr>
              <a:t>al.  </a:t>
            </a:r>
            <a:r>
              <a:rPr lang="it-IT" altLang="x-none" sz="1600" i="1" dirty="0" err="1">
                <a:solidFill>
                  <a:srgbClr val="002060"/>
                </a:solidFill>
              </a:rPr>
              <a:t>Ital</a:t>
            </a:r>
            <a:r>
              <a:rPr lang="it-IT" altLang="x-none" sz="1600" i="1" dirty="0">
                <a:solidFill>
                  <a:srgbClr val="002060"/>
                </a:solidFill>
              </a:rPr>
              <a:t> </a:t>
            </a:r>
            <a:r>
              <a:rPr lang="it-IT" altLang="x-none" sz="1600" i="1" dirty="0" err="1">
                <a:solidFill>
                  <a:srgbClr val="002060"/>
                </a:solidFill>
              </a:rPr>
              <a:t>Heart</a:t>
            </a:r>
            <a:r>
              <a:rPr lang="it-IT" altLang="x-none" sz="1600" i="1" dirty="0">
                <a:solidFill>
                  <a:srgbClr val="002060"/>
                </a:solidFill>
              </a:rPr>
              <a:t> </a:t>
            </a:r>
            <a:r>
              <a:rPr lang="it-IT" altLang="x-none" sz="1600" i="1" dirty="0" err="1" smtClean="0">
                <a:solidFill>
                  <a:srgbClr val="002060"/>
                </a:solidFill>
              </a:rPr>
              <a:t>J</a:t>
            </a:r>
            <a:r>
              <a:rPr lang="it-IT" altLang="x-none" sz="1600" i="1" dirty="0">
                <a:solidFill>
                  <a:srgbClr val="002060"/>
                </a:solidFill>
              </a:rPr>
              <a:t> </a:t>
            </a:r>
            <a:r>
              <a:rPr lang="it-IT" altLang="x-none" sz="1600" i="1" dirty="0" smtClean="0">
                <a:solidFill>
                  <a:srgbClr val="002060"/>
                </a:solidFill>
              </a:rPr>
              <a:t> </a:t>
            </a:r>
            <a:r>
              <a:rPr lang="it-IT" altLang="x-none" sz="1600" i="1" dirty="0">
                <a:solidFill>
                  <a:srgbClr val="002060"/>
                </a:solidFill>
              </a:rPr>
              <a:t>2004</a:t>
            </a:r>
            <a:r>
              <a:rPr lang="it-IT" altLang="x-none" sz="1600" i="1" dirty="0">
                <a:solidFill>
                  <a:srgbClr val="002060"/>
                </a:solidFill>
                <a:effectLst>
                  <a:outerShdw blurRad="38100" dist="38100" dir="2700000" algn="tl">
                    <a:srgbClr val="C0C0C0"/>
                  </a:outerShdw>
                </a:effectLst>
              </a:rPr>
              <a:t> </a:t>
            </a:r>
            <a:endParaRPr lang="en-US" altLang="x-none" sz="1600" i="1" dirty="0">
              <a:solidFill>
                <a:srgbClr val="002060"/>
              </a:solidFill>
              <a:effectLst>
                <a:outerShdw blurRad="38100" dist="38100" dir="2700000" algn="tl">
                  <a:srgbClr val="C0C0C0"/>
                </a:outerShdw>
              </a:effectLst>
            </a:endParaRPr>
          </a:p>
        </p:txBody>
      </p:sp>
      <p:sp>
        <p:nvSpPr>
          <p:cNvPr id="17" name="Line 15"/>
          <p:cNvSpPr>
            <a:spLocks noChangeShapeType="1"/>
          </p:cNvSpPr>
          <p:nvPr/>
        </p:nvSpPr>
        <p:spPr bwMode="auto">
          <a:xfrm>
            <a:off x="498776" y="984038"/>
            <a:ext cx="9240838" cy="0"/>
          </a:xfrm>
          <a:prstGeom prst="line">
            <a:avLst/>
          </a:prstGeom>
          <a:noFill/>
          <a:ln w="57150">
            <a:solidFill>
              <a:srgbClr val="003399"/>
            </a:solidFill>
            <a:round/>
            <a:headEnd/>
            <a:tailEnd/>
          </a:ln>
          <a:extLst>
            <a:ext uri="{909E8E84-426E-40dd-AFC4-6F175D3DCCD1}">
              <a14:hiddenFill xmlns="" xmlns:a14="http://schemas.microsoft.com/office/drawing/2010/main">
                <a:noFill/>
              </a14:hiddenFill>
            </a:ext>
          </a:extLst>
        </p:spPr>
        <p:txBody>
          <a:bodyPr/>
          <a:lstStyle/>
          <a:p>
            <a:endParaRPr lang="it-IT"/>
          </a:p>
        </p:txBody>
      </p:sp>
    </p:spTree>
    <p:extLst>
      <p:ext uri="{BB962C8B-B14F-4D97-AF65-F5344CB8AC3E}">
        <p14:creationId xmlns:p14="http://schemas.microsoft.com/office/powerpoint/2010/main" val="21085589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Text Box 1028"/>
          <p:cNvSpPr txBox="1">
            <a:spLocks noChangeArrowheads="1"/>
          </p:cNvSpPr>
          <p:nvPr/>
        </p:nvSpPr>
        <p:spPr bwMode="auto">
          <a:xfrm>
            <a:off x="-8732" y="69961"/>
            <a:ext cx="1028700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defRPr/>
            </a:pPr>
            <a:r>
              <a:rPr lang="it-IT" altLang="x-none" sz="2800" b="1" dirty="0">
                <a:solidFill>
                  <a:srgbClr val="002060"/>
                </a:solidFill>
                <a:latin typeface="+mn-lt"/>
              </a:rPr>
              <a:t>Effetti dell’invecchiamento su indici funzionali       </a:t>
            </a:r>
            <a:r>
              <a:rPr lang="it-IT" altLang="x-none" sz="2800" b="1" dirty="0" smtClean="0">
                <a:solidFill>
                  <a:srgbClr val="002060"/>
                </a:solidFill>
                <a:latin typeface="+mn-lt"/>
              </a:rPr>
              <a:t>                                 di </a:t>
            </a:r>
            <a:r>
              <a:rPr lang="it-IT" altLang="x-none" sz="2800" b="1" dirty="0">
                <a:solidFill>
                  <a:srgbClr val="002060"/>
                </a:solidFill>
                <a:latin typeface="+mn-lt"/>
              </a:rPr>
              <a:t>diversi organi ed apparati</a:t>
            </a:r>
            <a:endParaRPr lang="en-US" altLang="x-none" sz="2800" b="1" dirty="0">
              <a:solidFill>
                <a:srgbClr val="002060"/>
              </a:solidFill>
              <a:latin typeface="+mn-lt"/>
            </a:endParaRPr>
          </a:p>
        </p:txBody>
      </p:sp>
      <p:grpSp>
        <p:nvGrpSpPr>
          <p:cNvPr id="2" name="Gruppo 1"/>
          <p:cNvGrpSpPr/>
          <p:nvPr/>
        </p:nvGrpSpPr>
        <p:grpSpPr>
          <a:xfrm>
            <a:off x="1319149" y="1348655"/>
            <a:ext cx="7625841" cy="4792506"/>
            <a:chOff x="1606649" y="1153567"/>
            <a:chExt cx="7958081" cy="5244058"/>
          </a:xfrm>
        </p:grpSpPr>
        <p:sp>
          <p:nvSpPr>
            <p:cNvPr id="4164" name="Line 68"/>
            <p:cNvSpPr>
              <a:spLocks noChangeShapeType="1"/>
            </p:cNvSpPr>
            <p:nvPr/>
          </p:nvSpPr>
          <p:spPr bwMode="auto">
            <a:xfrm>
              <a:off x="3390901" y="1943101"/>
              <a:ext cx="498475" cy="620713"/>
            </a:xfrm>
            <a:prstGeom prst="line">
              <a:avLst/>
            </a:prstGeom>
            <a:noFill/>
            <a:ln w="17463">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43" name="Line 47"/>
            <p:cNvSpPr>
              <a:spLocks noChangeShapeType="1"/>
            </p:cNvSpPr>
            <p:nvPr/>
          </p:nvSpPr>
          <p:spPr bwMode="auto">
            <a:xfrm>
              <a:off x="3390901" y="1360488"/>
              <a:ext cx="498475" cy="582612"/>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098" name="Line 2"/>
            <p:cNvSpPr>
              <a:spLocks noChangeShapeType="1"/>
            </p:cNvSpPr>
            <p:nvPr/>
          </p:nvSpPr>
          <p:spPr bwMode="auto">
            <a:xfrm>
              <a:off x="2651125" y="1320800"/>
              <a:ext cx="1588" cy="4021138"/>
            </a:xfrm>
            <a:prstGeom prst="line">
              <a:avLst/>
            </a:prstGeom>
            <a:noFill/>
            <a:ln w="34925">
              <a:solidFill>
                <a:srgbClr val="002060"/>
              </a:solidFill>
              <a:round/>
              <a:headEnd/>
              <a:tailEnd/>
            </a:ln>
            <a:extLst>
              <a:ext uri="{909E8E84-426E-40DD-AFC4-6F175D3DCCD1}">
                <a14:hiddenFill xmlns:a14="http://schemas.microsoft.com/office/drawing/2010/main">
                  <a:noFill/>
                </a14:hiddenFill>
              </a:ext>
            </a:extLst>
          </p:spPr>
          <p:txBody>
            <a:bodyPr/>
            <a:lstStyle/>
            <a:p>
              <a:endParaRPr lang="it-IT">
                <a:solidFill>
                  <a:srgbClr val="002060"/>
                </a:solidFill>
              </a:endParaRPr>
            </a:p>
          </p:txBody>
        </p:sp>
        <p:sp>
          <p:nvSpPr>
            <p:cNvPr id="4099" name="Line 3"/>
            <p:cNvSpPr>
              <a:spLocks noChangeShapeType="1"/>
            </p:cNvSpPr>
            <p:nvPr/>
          </p:nvSpPr>
          <p:spPr bwMode="auto">
            <a:xfrm>
              <a:off x="2582863" y="5808664"/>
              <a:ext cx="68262" cy="1587"/>
            </a:xfrm>
            <a:prstGeom prst="line">
              <a:avLst/>
            </a:prstGeom>
            <a:noFill/>
            <a:ln w="34925">
              <a:solidFill>
                <a:srgbClr val="002060"/>
              </a:solidFill>
              <a:round/>
              <a:headEnd/>
              <a:tailEnd/>
            </a:ln>
            <a:extLst>
              <a:ext uri="{909E8E84-426E-40DD-AFC4-6F175D3DCCD1}">
                <a14:hiddenFill xmlns:a14="http://schemas.microsoft.com/office/drawing/2010/main">
                  <a:noFill/>
                </a14:hiddenFill>
              </a:ext>
            </a:extLst>
          </p:spPr>
          <p:txBody>
            <a:bodyPr/>
            <a:lstStyle/>
            <a:p>
              <a:endParaRPr lang="it-IT">
                <a:solidFill>
                  <a:srgbClr val="002060"/>
                </a:solidFill>
              </a:endParaRPr>
            </a:p>
          </p:txBody>
        </p:sp>
        <p:sp>
          <p:nvSpPr>
            <p:cNvPr id="4100" name="Line 4"/>
            <p:cNvSpPr>
              <a:spLocks noChangeShapeType="1"/>
            </p:cNvSpPr>
            <p:nvPr/>
          </p:nvSpPr>
          <p:spPr bwMode="auto">
            <a:xfrm>
              <a:off x="2582863" y="5110164"/>
              <a:ext cx="68262" cy="1587"/>
            </a:xfrm>
            <a:prstGeom prst="line">
              <a:avLst/>
            </a:prstGeom>
            <a:noFill/>
            <a:ln w="34925">
              <a:solidFill>
                <a:srgbClr val="002060"/>
              </a:solidFill>
              <a:round/>
              <a:headEnd/>
              <a:tailEnd/>
            </a:ln>
            <a:extLst>
              <a:ext uri="{909E8E84-426E-40DD-AFC4-6F175D3DCCD1}">
                <a14:hiddenFill xmlns:a14="http://schemas.microsoft.com/office/drawing/2010/main">
                  <a:noFill/>
                </a14:hiddenFill>
              </a:ext>
            </a:extLst>
          </p:spPr>
          <p:txBody>
            <a:bodyPr/>
            <a:lstStyle/>
            <a:p>
              <a:endParaRPr lang="it-IT">
                <a:solidFill>
                  <a:srgbClr val="002060"/>
                </a:solidFill>
              </a:endParaRPr>
            </a:p>
          </p:txBody>
        </p:sp>
        <p:sp>
          <p:nvSpPr>
            <p:cNvPr id="4101" name="Line 5"/>
            <p:cNvSpPr>
              <a:spLocks noChangeShapeType="1"/>
            </p:cNvSpPr>
            <p:nvPr/>
          </p:nvSpPr>
          <p:spPr bwMode="auto">
            <a:xfrm>
              <a:off x="2582863" y="3846514"/>
              <a:ext cx="68262" cy="1587"/>
            </a:xfrm>
            <a:prstGeom prst="line">
              <a:avLst/>
            </a:prstGeom>
            <a:noFill/>
            <a:ln w="34925">
              <a:solidFill>
                <a:srgbClr val="002060"/>
              </a:solidFill>
              <a:round/>
              <a:headEnd/>
              <a:tailEnd/>
            </a:ln>
            <a:extLst>
              <a:ext uri="{909E8E84-426E-40DD-AFC4-6F175D3DCCD1}">
                <a14:hiddenFill xmlns:a14="http://schemas.microsoft.com/office/drawing/2010/main">
                  <a:noFill/>
                </a14:hiddenFill>
              </a:ext>
            </a:extLst>
          </p:spPr>
          <p:txBody>
            <a:bodyPr/>
            <a:lstStyle/>
            <a:p>
              <a:endParaRPr lang="it-IT">
                <a:solidFill>
                  <a:srgbClr val="002060"/>
                </a:solidFill>
              </a:endParaRPr>
            </a:p>
          </p:txBody>
        </p:sp>
        <p:sp>
          <p:nvSpPr>
            <p:cNvPr id="4102" name="Line 6"/>
            <p:cNvSpPr>
              <a:spLocks noChangeShapeType="1"/>
            </p:cNvSpPr>
            <p:nvPr/>
          </p:nvSpPr>
          <p:spPr bwMode="auto">
            <a:xfrm>
              <a:off x="2582863" y="2563814"/>
              <a:ext cx="68262" cy="20637"/>
            </a:xfrm>
            <a:prstGeom prst="line">
              <a:avLst/>
            </a:prstGeom>
            <a:noFill/>
            <a:ln w="34925">
              <a:solidFill>
                <a:srgbClr val="002060"/>
              </a:solidFill>
              <a:round/>
              <a:headEnd/>
              <a:tailEnd/>
            </a:ln>
            <a:extLst>
              <a:ext uri="{909E8E84-426E-40DD-AFC4-6F175D3DCCD1}">
                <a14:hiddenFill xmlns:a14="http://schemas.microsoft.com/office/drawing/2010/main">
                  <a:noFill/>
                </a14:hiddenFill>
              </a:ext>
            </a:extLst>
          </p:spPr>
          <p:txBody>
            <a:bodyPr/>
            <a:lstStyle/>
            <a:p>
              <a:endParaRPr lang="it-IT">
                <a:solidFill>
                  <a:srgbClr val="002060"/>
                </a:solidFill>
              </a:endParaRPr>
            </a:p>
          </p:txBody>
        </p:sp>
        <p:sp>
          <p:nvSpPr>
            <p:cNvPr id="4103" name="Line 7"/>
            <p:cNvSpPr>
              <a:spLocks noChangeShapeType="1"/>
            </p:cNvSpPr>
            <p:nvPr/>
          </p:nvSpPr>
          <p:spPr bwMode="auto">
            <a:xfrm>
              <a:off x="2582863" y="1301750"/>
              <a:ext cx="68262" cy="1588"/>
            </a:xfrm>
            <a:prstGeom prst="line">
              <a:avLst/>
            </a:prstGeom>
            <a:noFill/>
            <a:ln w="34925">
              <a:solidFill>
                <a:srgbClr val="002060"/>
              </a:solidFill>
              <a:round/>
              <a:headEnd/>
              <a:tailEnd/>
            </a:ln>
            <a:extLst>
              <a:ext uri="{909E8E84-426E-40DD-AFC4-6F175D3DCCD1}">
                <a14:hiddenFill xmlns:a14="http://schemas.microsoft.com/office/drawing/2010/main">
                  <a:noFill/>
                </a14:hiddenFill>
              </a:ext>
            </a:extLst>
          </p:spPr>
          <p:txBody>
            <a:bodyPr/>
            <a:lstStyle/>
            <a:p>
              <a:endParaRPr lang="it-IT">
                <a:solidFill>
                  <a:srgbClr val="002060"/>
                </a:solidFill>
              </a:endParaRPr>
            </a:p>
          </p:txBody>
        </p:sp>
        <p:sp>
          <p:nvSpPr>
            <p:cNvPr id="4104" name="Line 8"/>
            <p:cNvSpPr>
              <a:spLocks noChangeShapeType="1"/>
            </p:cNvSpPr>
            <p:nvPr/>
          </p:nvSpPr>
          <p:spPr bwMode="auto">
            <a:xfrm>
              <a:off x="2651125" y="5808664"/>
              <a:ext cx="3970338" cy="1587"/>
            </a:xfrm>
            <a:prstGeom prst="line">
              <a:avLst/>
            </a:prstGeom>
            <a:noFill/>
            <a:ln w="34925">
              <a:solidFill>
                <a:srgbClr val="00206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05" name="Line 9"/>
            <p:cNvSpPr>
              <a:spLocks noChangeShapeType="1"/>
            </p:cNvSpPr>
            <p:nvPr/>
          </p:nvSpPr>
          <p:spPr bwMode="auto">
            <a:xfrm flipV="1">
              <a:off x="2651125" y="5808664"/>
              <a:ext cx="1588" cy="96837"/>
            </a:xfrm>
            <a:prstGeom prst="line">
              <a:avLst/>
            </a:prstGeom>
            <a:noFill/>
            <a:ln w="34925">
              <a:solidFill>
                <a:srgbClr val="002060"/>
              </a:solidFill>
              <a:round/>
              <a:headEnd/>
              <a:tailEnd/>
            </a:ln>
            <a:extLst>
              <a:ext uri="{909E8E84-426E-40DD-AFC4-6F175D3DCCD1}">
                <a14:hiddenFill xmlns:a14="http://schemas.microsoft.com/office/drawing/2010/main">
                  <a:noFill/>
                </a14:hiddenFill>
              </a:ext>
            </a:extLst>
          </p:spPr>
          <p:txBody>
            <a:bodyPr/>
            <a:lstStyle/>
            <a:p>
              <a:endParaRPr lang="it-IT">
                <a:solidFill>
                  <a:srgbClr val="002060"/>
                </a:solidFill>
              </a:endParaRPr>
            </a:p>
          </p:txBody>
        </p:sp>
        <p:sp>
          <p:nvSpPr>
            <p:cNvPr id="4106" name="Line 10"/>
            <p:cNvSpPr>
              <a:spLocks noChangeShapeType="1"/>
            </p:cNvSpPr>
            <p:nvPr/>
          </p:nvSpPr>
          <p:spPr bwMode="auto">
            <a:xfrm flipV="1">
              <a:off x="3149600" y="5808664"/>
              <a:ext cx="1588" cy="96837"/>
            </a:xfrm>
            <a:prstGeom prst="line">
              <a:avLst/>
            </a:prstGeom>
            <a:noFill/>
            <a:ln w="34925">
              <a:solidFill>
                <a:srgbClr val="00206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07" name="Line 11"/>
            <p:cNvSpPr>
              <a:spLocks noChangeShapeType="1"/>
            </p:cNvSpPr>
            <p:nvPr/>
          </p:nvSpPr>
          <p:spPr bwMode="auto">
            <a:xfrm flipV="1">
              <a:off x="3648075" y="5808664"/>
              <a:ext cx="1588" cy="96837"/>
            </a:xfrm>
            <a:prstGeom prst="line">
              <a:avLst/>
            </a:prstGeom>
            <a:noFill/>
            <a:ln w="34925">
              <a:solidFill>
                <a:srgbClr val="00206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08" name="Line 12"/>
            <p:cNvSpPr>
              <a:spLocks noChangeShapeType="1"/>
            </p:cNvSpPr>
            <p:nvPr/>
          </p:nvSpPr>
          <p:spPr bwMode="auto">
            <a:xfrm flipV="1">
              <a:off x="4146550" y="5808664"/>
              <a:ext cx="1588" cy="96837"/>
            </a:xfrm>
            <a:prstGeom prst="line">
              <a:avLst/>
            </a:prstGeom>
            <a:noFill/>
            <a:ln w="34925">
              <a:solidFill>
                <a:srgbClr val="00206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09" name="Line 13"/>
            <p:cNvSpPr>
              <a:spLocks noChangeShapeType="1"/>
            </p:cNvSpPr>
            <p:nvPr/>
          </p:nvSpPr>
          <p:spPr bwMode="auto">
            <a:xfrm flipV="1">
              <a:off x="4645025" y="5808664"/>
              <a:ext cx="1588" cy="96837"/>
            </a:xfrm>
            <a:prstGeom prst="line">
              <a:avLst/>
            </a:prstGeom>
            <a:noFill/>
            <a:ln w="34925">
              <a:solidFill>
                <a:srgbClr val="00206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10" name="Line 14"/>
            <p:cNvSpPr>
              <a:spLocks noChangeShapeType="1"/>
            </p:cNvSpPr>
            <p:nvPr/>
          </p:nvSpPr>
          <p:spPr bwMode="auto">
            <a:xfrm flipV="1">
              <a:off x="5126038" y="5808664"/>
              <a:ext cx="17462" cy="96837"/>
            </a:xfrm>
            <a:prstGeom prst="line">
              <a:avLst/>
            </a:prstGeom>
            <a:noFill/>
            <a:ln w="34925">
              <a:solidFill>
                <a:srgbClr val="00206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11" name="Line 15"/>
            <p:cNvSpPr>
              <a:spLocks noChangeShapeType="1"/>
            </p:cNvSpPr>
            <p:nvPr/>
          </p:nvSpPr>
          <p:spPr bwMode="auto">
            <a:xfrm flipV="1">
              <a:off x="5624513" y="5808664"/>
              <a:ext cx="17462" cy="96837"/>
            </a:xfrm>
            <a:prstGeom prst="line">
              <a:avLst/>
            </a:prstGeom>
            <a:noFill/>
            <a:ln w="34925">
              <a:solidFill>
                <a:srgbClr val="00206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12" name="Line 16"/>
            <p:cNvSpPr>
              <a:spLocks noChangeShapeType="1"/>
            </p:cNvSpPr>
            <p:nvPr/>
          </p:nvSpPr>
          <p:spPr bwMode="auto">
            <a:xfrm flipV="1">
              <a:off x="6122989" y="5808664"/>
              <a:ext cx="1587" cy="96837"/>
            </a:xfrm>
            <a:prstGeom prst="line">
              <a:avLst/>
            </a:prstGeom>
            <a:noFill/>
            <a:ln w="34925">
              <a:solidFill>
                <a:srgbClr val="00206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13" name="Line 17"/>
            <p:cNvSpPr>
              <a:spLocks noChangeShapeType="1"/>
            </p:cNvSpPr>
            <p:nvPr/>
          </p:nvSpPr>
          <p:spPr bwMode="auto">
            <a:xfrm flipV="1">
              <a:off x="6621464" y="5808664"/>
              <a:ext cx="1587" cy="96837"/>
            </a:xfrm>
            <a:prstGeom prst="line">
              <a:avLst/>
            </a:prstGeom>
            <a:noFill/>
            <a:ln w="34925">
              <a:solidFill>
                <a:srgbClr val="00206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14" name="Line 18"/>
            <p:cNvSpPr>
              <a:spLocks noChangeShapeType="1"/>
            </p:cNvSpPr>
            <p:nvPr/>
          </p:nvSpPr>
          <p:spPr bwMode="auto">
            <a:xfrm>
              <a:off x="2892426" y="1301750"/>
              <a:ext cx="498475" cy="58738"/>
            </a:xfrm>
            <a:prstGeom prst="line">
              <a:avLst/>
            </a:prstGeom>
            <a:noFill/>
            <a:ln w="17463">
              <a:solidFill>
                <a:srgbClr val="000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15" name="Line 19"/>
            <p:cNvSpPr>
              <a:spLocks noChangeShapeType="1"/>
            </p:cNvSpPr>
            <p:nvPr/>
          </p:nvSpPr>
          <p:spPr bwMode="auto">
            <a:xfrm>
              <a:off x="3390901" y="1360489"/>
              <a:ext cx="498475" cy="77787"/>
            </a:xfrm>
            <a:prstGeom prst="line">
              <a:avLst/>
            </a:prstGeom>
            <a:noFill/>
            <a:ln w="17463">
              <a:solidFill>
                <a:srgbClr val="92D05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16" name="Line 20"/>
            <p:cNvSpPr>
              <a:spLocks noChangeShapeType="1"/>
            </p:cNvSpPr>
            <p:nvPr/>
          </p:nvSpPr>
          <p:spPr bwMode="auto">
            <a:xfrm>
              <a:off x="3889376" y="1438275"/>
              <a:ext cx="498475" cy="57150"/>
            </a:xfrm>
            <a:prstGeom prst="line">
              <a:avLst/>
            </a:prstGeom>
            <a:noFill/>
            <a:ln w="17463">
              <a:solidFill>
                <a:srgbClr val="92D05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17" name="Line 21"/>
            <p:cNvSpPr>
              <a:spLocks noChangeShapeType="1"/>
            </p:cNvSpPr>
            <p:nvPr/>
          </p:nvSpPr>
          <p:spPr bwMode="auto">
            <a:xfrm>
              <a:off x="4387851" y="1495425"/>
              <a:ext cx="498475" cy="58738"/>
            </a:xfrm>
            <a:prstGeom prst="line">
              <a:avLst/>
            </a:prstGeom>
            <a:noFill/>
            <a:ln w="17463">
              <a:solidFill>
                <a:srgbClr val="92D05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18" name="Line 22"/>
            <p:cNvSpPr>
              <a:spLocks noChangeShapeType="1"/>
            </p:cNvSpPr>
            <p:nvPr/>
          </p:nvSpPr>
          <p:spPr bwMode="auto">
            <a:xfrm>
              <a:off x="4886326" y="1554164"/>
              <a:ext cx="498475" cy="58737"/>
            </a:xfrm>
            <a:prstGeom prst="line">
              <a:avLst/>
            </a:prstGeom>
            <a:noFill/>
            <a:ln w="17463">
              <a:solidFill>
                <a:srgbClr val="92D05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19" name="Line 23"/>
            <p:cNvSpPr>
              <a:spLocks noChangeShapeType="1"/>
            </p:cNvSpPr>
            <p:nvPr/>
          </p:nvSpPr>
          <p:spPr bwMode="auto">
            <a:xfrm>
              <a:off x="5384801" y="1612900"/>
              <a:ext cx="498475" cy="57150"/>
            </a:xfrm>
            <a:prstGeom prst="line">
              <a:avLst/>
            </a:prstGeom>
            <a:noFill/>
            <a:ln w="17463">
              <a:solidFill>
                <a:srgbClr val="92D05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20" name="Line 24"/>
            <p:cNvSpPr>
              <a:spLocks noChangeShapeType="1"/>
            </p:cNvSpPr>
            <p:nvPr/>
          </p:nvSpPr>
          <p:spPr bwMode="auto">
            <a:xfrm>
              <a:off x="5883276" y="1700547"/>
              <a:ext cx="498475" cy="273050"/>
            </a:xfrm>
            <a:prstGeom prst="line">
              <a:avLst/>
            </a:prstGeom>
            <a:noFill/>
            <a:ln w="17463">
              <a:solidFill>
                <a:srgbClr val="92D05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21" name="Line 25"/>
            <p:cNvSpPr>
              <a:spLocks noChangeShapeType="1"/>
            </p:cNvSpPr>
            <p:nvPr/>
          </p:nvSpPr>
          <p:spPr bwMode="auto">
            <a:xfrm>
              <a:off x="2892426" y="1301751"/>
              <a:ext cx="498475" cy="136525"/>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22" name="Line 26"/>
            <p:cNvSpPr>
              <a:spLocks noChangeShapeType="1"/>
            </p:cNvSpPr>
            <p:nvPr/>
          </p:nvSpPr>
          <p:spPr bwMode="auto">
            <a:xfrm>
              <a:off x="3390901" y="1438275"/>
              <a:ext cx="498475" cy="57150"/>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23" name="Line 27"/>
            <p:cNvSpPr>
              <a:spLocks noChangeShapeType="1"/>
            </p:cNvSpPr>
            <p:nvPr/>
          </p:nvSpPr>
          <p:spPr bwMode="auto">
            <a:xfrm>
              <a:off x="3889376" y="1495426"/>
              <a:ext cx="498475" cy="117475"/>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24" name="Line 28"/>
            <p:cNvSpPr>
              <a:spLocks noChangeShapeType="1"/>
            </p:cNvSpPr>
            <p:nvPr/>
          </p:nvSpPr>
          <p:spPr bwMode="auto">
            <a:xfrm>
              <a:off x="4387851" y="1612900"/>
              <a:ext cx="498475" cy="57150"/>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25" name="Line 29"/>
            <p:cNvSpPr>
              <a:spLocks noChangeShapeType="1"/>
            </p:cNvSpPr>
            <p:nvPr/>
          </p:nvSpPr>
          <p:spPr bwMode="auto">
            <a:xfrm>
              <a:off x="4886326" y="1670051"/>
              <a:ext cx="498475" cy="136525"/>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26" name="Line 30"/>
            <p:cNvSpPr>
              <a:spLocks noChangeShapeType="1"/>
            </p:cNvSpPr>
            <p:nvPr/>
          </p:nvSpPr>
          <p:spPr bwMode="auto">
            <a:xfrm>
              <a:off x="5384801" y="1806576"/>
              <a:ext cx="498475" cy="195263"/>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27" name="Line 31"/>
            <p:cNvSpPr>
              <a:spLocks noChangeShapeType="1"/>
            </p:cNvSpPr>
            <p:nvPr/>
          </p:nvSpPr>
          <p:spPr bwMode="auto">
            <a:xfrm>
              <a:off x="5883276" y="2001838"/>
              <a:ext cx="498475" cy="57150"/>
            </a:xfrm>
            <a:prstGeom prst="line">
              <a:avLst/>
            </a:prstGeom>
            <a:noFill/>
            <a:ln w="17463">
              <a:solidFill>
                <a:srgbClr val="FF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28" name="Line 32"/>
            <p:cNvSpPr>
              <a:spLocks noChangeShapeType="1"/>
            </p:cNvSpPr>
            <p:nvPr/>
          </p:nvSpPr>
          <p:spPr bwMode="auto">
            <a:xfrm>
              <a:off x="2892426" y="1301750"/>
              <a:ext cx="498475" cy="311150"/>
            </a:xfrm>
            <a:prstGeom prst="line">
              <a:avLst/>
            </a:prstGeom>
            <a:noFill/>
            <a:ln w="17463">
              <a:solidFill>
                <a:srgbClr val="00B05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29" name="Line 33"/>
            <p:cNvSpPr>
              <a:spLocks noChangeShapeType="1"/>
            </p:cNvSpPr>
            <p:nvPr/>
          </p:nvSpPr>
          <p:spPr bwMode="auto">
            <a:xfrm>
              <a:off x="3390901" y="1612900"/>
              <a:ext cx="498475" cy="134938"/>
            </a:xfrm>
            <a:prstGeom prst="line">
              <a:avLst/>
            </a:prstGeom>
            <a:noFill/>
            <a:ln w="17463">
              <a:solidFill>
                <a:srgbClr val="00B05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0" name="Line 34"/>
            <p:cNvSpPr>
              <a:spLocks noChangeShapeType="1"/>
            </p:cNvSpPr>
            <p:nvPr/>
          </p:nvSpPr>
          <p:spPr bwMode="auto">
            <a:xfrm>
              <a:off x="3889376" y="1747838"/>
              <a:ext cx="498475" cy="195262"/>
            </a:xfrm>
            <a:prstGeom prst="line">
              <a:avLst/>
            </a:prstGeom>
            <a:noFill/>
            <a:ln w="17463">
              <a:solidFill>
                <a:srgbClr val="00B05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1" name="Line 35"/>
            <p:cNvSpPr>
              <a:spLocks noChangeShapeType="1"/>
            </p:cNvSpPr>
            <p:nvPr/>
          </p:nvSpPr>
          <p:spPr bwMode="auto">
            <a:xfrm>
              <a:off x="4387851" y="1943100"/>
              <a:ext cx="498475" cy="58738"/>
            </a:xfrm>
            <a:prstGeom prst="line">
              <a:avLst/>
            </a:prstGeom>
            <a:noFill/>
            <a:ln w="17463">
              <a:solidFill>
                <a:srgbClr val="00B05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2" name="Line 36"/>
            <p:cNvSpPr>
              <a:spLocks noChangeShapeType="1"/>
            </p:cNvSpPr>
            <p:nvPr/>
          </p:nvSpPr>
          <p:spPr bwMode="auto">
            <a:xfrm>
              <a:off x="4886326" y="2001838"/>
              <a:ext cx="498475" cy="252412"/>
            </a:xfrm>
            <a:prstGeom prst="line">
              <a:avLst/>
            </a:prstGeom>
            <a:noFill/>
            <a:ln w="17463">
              <a:solidFill>
                <a:srgbClr val="00B05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3" name="Line 37"/>
            <p:cNvSpPr>
              <a:spLocks noChangeShapeType="1"/>
            </p:cNvSpPr>
            <p:nvPr/>
          </p:nvSpPr>
          <p:spPr bwMode="auto">
            <a:xfrm>
              <a:off x="5384801" y="2254251"/>
              <a:ext cx="498475" cy="309563"/>
            </a:xfrm>
            <a:prstGeom prst="line">
              <a:avLst/>
            </a:prstGeom>
            <a:noFill/>
            <a:ln w="17463">
              <a:solidFill>
                <a:srgbClr val="00B05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4" name="Line 38"/>
            <p:cNvSpPr>
              <a:spLocks noChangeShapeType="1"/>
            </p:cNvSpPr>
            <p:nvPr/>
          </p:nvSpPr>
          <p:spPr bwMode="auto">
            <a:xfrm>
              <a:off x="5883276" y="2563814"/>
              <a:ext cx="498475" cy="136525"/>
            </a:xfrm>
            <a:prstGeom prst="line">
              <a:avLst/>
            </a:prstGeom>
            <a:noFill/>
            <a:ln w="17463">
              <a:solidFill>
                <a:srgbClr val="00B05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5" name="Line 39"/>
            <p:cNvSpPr>
              <a:spLocks noChangeShapeType="1"/>
            </p:cNvSpPr>
            <p:nvPr/>
          </p:nvSpPr>
          <p:spPr bwMode="auto">
            <a:xfrm>
              <a:off x="2892426" y="1301750"/>
              <a:ext cx="498475" cy="641350"/>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6" name="Line 40"/>
            <p:cNvSpPr>
              <a:spLocks noChangeShapeType="1"/>
            </p:cNvSpPr>
            <p:nvPr/>
          </p:nvSpPr>
          <p:spPr bwMode="auto">
            <a:xfrm>
              <a:off x="3390901" y="1943101"/>
              <a:ext cx="498475" cy="233363"/>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7" name="Line 41"/>
            <p:cNvSpPr>
              <a:spLocks noChangeShapeType="1"/>
            </p:cNvSpPr>
            <p:nvPr/>
          </p:nvSpPr>
          <p:spPr bwMode="auto">
            <a:xfrm>
              <a:off x="3889376" y="2176464"/>
              <a:ext cx="498475" cy="77787"/>
            </a:xfrm>
            <a:prstGeom prst="line">
              <a:avLst/>
            </a:prstGeom>
            <a:noFill/>
            <a:ln w="17463">
              <a:solidFill>
                <a:srgbClr val="00B0F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8" name="Line 42"/>
            <p:cNvSpPr>
              <a:spLocks noChangeShapeType="1"/>
            </p:cNvSpPr>
            <p:nvPr/>
          </p:nvSpPr>
          <p:spPr bwMode="auto">
            <a:xfrm>
              <a:off x="4387851" y="2254251"/>
              <a:ext cx="498475" cy="193675"/>
            </a:xfrm>
            <a:prstGeom prst="line">
              <a:avLst/>
            </a:prstGeom>
            <a:noFill/>
            <a:ln w="17463">
              <a:solidFill>
                <a:srgbClr val="00B0F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39" name="Line 43"/>
            <p:cNvSpPr>
              <a:spLocks noChangeShapeType="1"/>
            </p:cNvSpPr>
            <p:nvPr/>
          </p:nvSpPr>
          <p:spPr bwMode="auto">
            <a:xfrm>
              <a:off x="4886326" y="2447925"/>
              <a:ext cx="498475" cy="115888"/>
            </a:xfrm>
            <a:prstGeom prst="line">
              <a:avLst/>
            </a:prstGeom>
            <a:noFill/>
            <a:ln w="17463">
              <a:solidFill>
                <a:srgbClr val="00B0F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40" name="Line 44"/>
            <p:cNvSpPr>
              <a:spLocks noChangeShapeType="1"/>
            </p:cNvSpPr>
            <p:nvPr/>
          </p:nvSpPr>
          <p:spPr bwMode="auto">
            <a:xfrm>
              <a:off x="5384801" y="2563814"/>
              <a:ext cx="498475" cy="388937"/>
            </a:xfrm>
            <a:prstGeom prst="line">
              <a:avLst/>
            </a:prstGeom>
            <a:noFill/>
            <a:ln w="17463">
              <a:solidFill>
                <a:srgbClr val="00B0F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41" name="Line 45"/>
            <p:cNvSpPr>
              <a:spLocks noChangeShapeType="1"/>
            </p:cNvSpPr>
            <p:nvPr/>
          </p:nvSpPr>
          <p:spPr bwMode="auto">
            <a:xfrm>
              <a:off x="5883276" y="2952750"/>
              <a:ext cx="498475" cy="58738"/>
            </a:xfrm>
            <a:prstGeom prst="line">
              <a:avLst/>
            </a:prstGeom>
            <a:noFill/>
            <a:ln w="17463">
              <a:solidFill>
                <a:srgbClr val="00B0F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42" name="Line 46"/>
            <p:cNvSpPr>
              <a:spLocks noChangeShapeType="1"/>
            </p:cNvSpPr>
            <p:nvPr/>
          </p:nvSpPr>
          <p:spPr bwMode="auto">
            <a:xfrm>
              <a:off x="2892426" y="1301750"/>
              <a:ext cx="498475" cy="58738"/>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44" name="Line 48"/>
            <p:cNvSpPr>
              <a:spLocks noChangeShapeType="1"/>
            </p:cNvSpPr>
            <p:nvPr/>
          </p:nvSpPr>
          <p:spPr bwMode="auto">
            <a:xfrm>
              <a:off x="3889376" y="1943100"/>
              <a:ext cx="498475" cy="311150"/>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45" name="Line 49"/>
            <p:cNvSpPr>
              <a:spLocks noChangeShapeType="1"/>
            </p:cNvSpPr>
            <p:nvPr/>
          </p:nvSpPr>
          <p:spPr bwMode="auto">
            <a:xfrm>
              <a:off x="4387851" y="2254251"/>
              <a:ext cx="498475" cy="639763"/>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46" name="Line 50"/>
            <p:cNvSpPr>
              <a:spLocks noChangeShapeType="1"/>
            </p:cNvSpPr>
            <p:nvPr/>
          </p:nvSpPr>
          <p:spPr bwMode="auto">
            <a:xfrm>
              <a:off x="4886326" y="2894013"/>
              <a:ext cx="498475" cy="95250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47" name="Line 51"/>
            <p:cNvSpPr>
              <a:spLocks noChangeShapeType="1"/>
            </p:cNvSpPr>
            <p:nvPr/>
          </p:nvSpPr>
          <p:spPr bwMode="auto">
            <a:xfrm>
              <a:off x="5384801" y="3846513"/>
              <a:ext cx="498475" cy="311150"/>
            </a:xfrm>
            <a:prstGeom prst="line">
              <a:avLst/>
            </a:prstGeom>
            <a:noFill/>
            <a:ln w="17463">
              <a:solidFill>
                <a:srgbClr val="800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48" name="Line 52"/>
            <p:cNvSpPr>
              <a:spLocks noChangeShapeType="1"/>
            </p:cNvSpPr>
            <p:nvPr/>
          </p:nvSpPr>
          <p:spPr bwMode="auto">
            <a:xfrm>
              <a:off x="5883276" y="4157663"/>
              <a:ext cx="498475" cy="311150"/>
            </a:xfrm>
            <a:prstGeom prst="line">
              <a:avLst/>
            </a:prstGeom>
            <a:noFill/>
            <a:ln w="28575">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49" name="Line 53"/>
            <p:cNvSpPr>
              <a:spLocks noChangeShapeType="1"/>
            </p:cNvSpPr>
            <p:nvPr/>
          </p:nvSpPr>
          <p:spPr bwMode="auto">
            <a:xfrm>
              <a:off x="2892426" y="1301751"/>
              <a:ext cx="498475" cy="1262063"/>
            </a:xfrm>
            <a:prstGeom prst="line">
              <a:avLst/>
            </a:prstGeom>
            <a:noFill/>
            <a:ln w="17463">
              <a:solidFill>
                <a:srgbClr val="CC66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50" name="Line 54"/>
            <p:cNvSpPr>
              <a:spLocks noChangeShapeType="1"/>
            </p:cNvSpPr>
            <p:nvPr/>
          </p:nvSpPr>
          <p:spPr bwMode="auto">
            <a:xfrm>
              <a:off x="3390901" y="2563813"/>
              <a:ext cx="498475" cy="330200"/>
            </a:xfrm>
            <a:prstGeom prst="line">
              <a:avLst/>
            </a:prstGeom>
            <a:noFill/>
            <a:ln w="17463">
              <a:solidFill>
                <a:srgbClr val="CC66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51" name="Line 55"/>
            <p:cNvSpPr>
              <a:spLocks noChangeShapeType="1"/>
            </p:cNvSpPr>
            <p:nvPr/>
          </p:nvSpPr>
          <p:spPr bwMode="auto">
            <a:xfrm>
              <a:off x="3889376" y="2894013"/>
              <a:ext cx="498475" cy="311150"/>
            </a:xfrm>
            <a:prstGeom prst="line">
              <a:avLst/>
            </a:prstGeom>
            <a:noFill/>
            <a:ln w="17463">
              <a:solidFill>
                <a:srgbClr val="CC66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52" name="Line 56"/>
            <p:cNvSpPr>
              <a:spLocks noChangeShapeType="1"/>
            </p:cNvSpPr>
            <p:nvPr/>
          </p:nvSpPr>
          <p:spPr bwMode="auto">
            <a:xfrm>
              <a:off x="4387851" y="3205163"/>
              <a:ext cx="498475" cy="311150"/>
            </a:xfrm>
            <a:prstGeom prst="line">
              <a:avLst/>
            </a:prstGeom>
            <a:noFill/>
            <a:ln w="17463">
              <a:solidFill>
                <a:srgbClr val="CC66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53" name="Line 57"/>
            <p:cNvSpPr>
              <a:spLocks noChangeShapeType="1"/>
            </p:cNvSpPr>
            <p:nvPr/>
          </p:nvSpPr>
          <p:spPr bwMode="auto">
            <a:xfrm>
              <a:off x="4886326" y="3516313"/>
              <a:ext cx="498475" cy="330200"/>
            </a:xfrm>
            <a:prstGeom prst="line">
              <a:avLst/>
            </a:prstGeom>
            <a:noFill/>
            <a:ln w="17463">
              <a:solidFill>
                <a:srgbClr val="CC66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54" name="Line 58"/>
            <p:cNvSpPr>
              <a:spLocks noChangeShapeType="1"/>
            </p:cNvSpPr>
            <p:nvPr/>
          </p:nvSpPr>
          <p:spPr bwMode="auto">
            <a:xfrm>
              <a:off x="5384801" y="3846513"/>
              <a:ext cx="498475" cy="311150"/>
            </a:xfrm>
            <a:prstGeom prst="line">
              <a:avLst/>
            </a:prstGeom>
            <a:noFill/>
            <a:ln w="17463">
              <a:solidFill>
                <a:srgbClr val="CC66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55" name="Line 59"/>
            <p:cNvSpPr>
              <a:spLocks noChangeShapeType="1"/>
            </p:cNvSpPr>
            <p:nvPr/>
          </p:nvSpPr>
          <p:spPr bwMode="auto">
            <a:xfrm>
              <a:off x="5883276" y="4157664"/>
              <a:ext cx="498475" cy="193675"/>
            </a:xfrm>
            <a:prstGeom prst="line">
              <a:avLst/>
            </a:prstGeom>
            <a:noFill/>
            <a:ln w="17463">
              <a:solidFill>
                <a:srgbClr val="CC66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58" name="Line 62"/>
            <p:cNvSpPr>
              <a:spLocks noChangeShapeType="1"/>
            </p:cNvSpPr>
            <p:nvPr/>
          </p:nvSpPr>
          <p:spPr bwMode="auto">
            <a:xfrm>
              <a:off x="3889376" y="2447925"/>
              <a:ext cx="498475" cy="446088"/>
            </a:xfrm>
            <a:prstGeom prst="line">
              <a:avLst/>
            </a:prstGeom>
            <a:noFill/>
            <a:ln w="17463">
              <a:solidFill>
                <a:srgbClr val="C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59" name="Line 63"/>
            <p:cNvSpPr>
              <a:spLocks noChangeShapeType="1"/>
            </p:cNvSpPr>
            <p:nvPr/>
          </p:nvSpPr>
          <p:spPr bwMode="auto">
            <a:xfrm>
              <a:off x="4387851" y="2894013"/>
              <a:ext cx="498475" cy="622300"/>
            </a:xfrm>
            <a:prstGeom prst="line">
              <a:avLst/>
            </a:prstGeom>
            <a:noFill/>
            <a:ln w="17463">
              <a:solidFill>
                <a:srgbClr val="C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60" name="Line 64"/>
            <p:cNvSpPr>
              <a:spLocks noChangeShapeType="1"/>
            </p:cNvSpPr>
            <p:nvPr/>
          </p:nvSpPr>
          <p:spPr bwMode="auto">
            <a:xfrm>
              <a:off x="4886326" y="3516313"/>
              <a:ext cx="498475" cy="641350"/>
            </a:xfrm>
            <a:prstGeom prst="line">
              <a:avLst/>
            </a:prstGeom>
            <a:noFill/>
            <a:ln w="17463">
              <a:solidFill>
                <a:srgbClr val="C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61" name="Line 65"/>
            <p:cNvSpPr>
              <a:spLocks noChangeShapeType="1"/>
            </p:cNvSpPr>
            <p:nvPr/>
          </p:nvSpPr>
          <p:spPr bwMode="auto">
            <a:xfrm>
              <a:off x="5375275" y="4175125"/>
              <a:ext cx="498475" cy="311150"/>
            </a:xfrm>
            <a:prstGeom prst="line">
              <a:avLst/>
            </a:prstGeom>
            <a:noFill/>
            <a:ln w="17463">
              <a:solidFill>
                <a:srgbClr val="C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62" name="Line 66"/>
            <p:cNvSpPr>
              <a:spLocks noChangeShapeType="1"/>
            </p:cNvSpPr>
            <p:nvPr/>
          </p:nvSpPr>
          <p:spPr bwMode="auto">
            <a:xfrm>
              <a:off x="5883276" y="4468814"/>
              <a:ext cx="498475" cy="504825"/>
            </a:xfrm>
            <a:prstGeom prst="line">
              <a:avLst/>
            </a:prstGeom>
            <a:noFill/>
            <a:ln w="17463">
              <a:solidFill>
                <a:srgbClr val="C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63" name="Line 67"/>
            <p:cNvSpPr>
              <a:spLocks noChangeShapeType="1"/>
            </p:cNvSpPr>
            <p:nvPr/>
          </p:nvSpPr>
          <p:spPr bwMode="auto">
            <a:xfrm>
              <a:off x="2892426" y="1301750"/>
              <a:ext cx="498475" cy="641350"/>
            </a:xfrm>
            <a:prstGeom prst="line">
              <a:avLst/>
            </a:prstGeom>
            <a:noFill/>
            <a:ln w="17463">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65" name="Line 69"/>
            <p:cNvSpPr>
              <a:spLocks noChangeShapeType="1"/>
            </p:cNvSpPr>
            <p:nvPr/>
          </p:nvSpPr>
          <p:spPr bwMode="auto">
            <a:xfrm>
              <a:off x="3889376" y="2563813"/>
              <a:ext cx="498475" cy="952500"/>
            </a:xfrm>
            <a:prstGeom prst="line">
              <a:avLst/>
            </a:prstGeom>
            <a:noFill/>
            <a:ln w="17463">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66" name="Line 70"/>
            <p:cNvSpPr>
              <a:spLocks noChangeShapeType="1"/>
            </p:cNvSpPr>
            <p:nvPr/>
          </p:nvSpPr>
          <p:spPr bwMode="auto">
            <a:xfrm>
              <a:off x="4387851" y="3516313"/>
              <a:ext cx="498475" cy="641350"/>
            </a:xfrm>
            <a:prstGeom prst="line">
              <a:avLst/>
            </a:prstGeom>
            <a:noFill/>
            <a:ln w="17463">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67" name="Line 71"/>
            <p:cNvSpPr>
              <a:spLocks noChangeShapeType="1"/>
            </p:cNvSpPr>
            <p:nvPr/>
          </p:nvSpPr>
          <p:spPr bwMode="auto">
            <a:xfrm>
              <a:off x="4886326" y="4157663"/>
              <a:ext cx="498475" cy="311150"/>
            </a:xfrm>
            <a:prstGeom prst="line">
              <a:avLst/>
            </a:prstGeom>
            <a:noFill/>
            <a:ln w="17463">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68" name="Line 72"/>
            <p:cNvSpPr>
              <a:spLocks noChangeShapeType="1"/>
            </p:cNvSpPr>
            <p:nvPr/>
          </p:nvSpPr>
          <p:spPr bwMode="auto">
            <a:xfrm>
              <a:off x="5384801" y="4468813"/>
              <a:ext cx="498475" cy="311150"/>
            </a:xfrm>
            <a:prstGeom prst="line">
              <a:avLst/>
            </a:prstGeom>
            <a:noFill/>
            <a:ln w="17463">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69" name="Line 73"/>
            <p:cNvSpPr>
              <a:spLocks noChangeShapeType="1"/>
            </p:cNvSpPr>
            <p:nvPr/>
          </p:nvSpPr>
          <p:spPr bwMode="auto">
            <a:xfrm>
              <a:off x="5883276" y="4779963"/>
              <a:ext cx="498475" cy="76200"/>
            </a:xfrm>
            <a:prstGeom prst="line">
              <a:avLst/>
            </a:prstGeom>
            <a:noFill/>
            <a:ln w="17463">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70" name="Freeform 74"/>
            <p:cNvSpPr>
              <a:spLocks/>
            </p:cNvSpPr>
            <p:nvPr/>
          </p:nvSpPr>
          <p:spPr bwMode="auto">
            <a:xfrm>
              <a:off x="2857501" y="1262064"/>
              <a:ext cx="68263" cy="77787"/>
            </a:xfrm>
            <a:custGeom>
              <a:avLst/>
              <a:gdLst>
                <a:gd name="T0" fmla="*/ 2147483647 w 43"/>
                <a:gd name="T1" fmla="*/ 0 h 49"/>
                <a:gd name="T2" fmla="*/ 2147483647 w 43"/>
                <a:gd name="T3" fmla="*/ 2147483647 h 49"/>
                <a:gd name="T4" fmla="*/ 2147483647 w 43"/>
                <a:gd name="T5" fmla="*/ 2147483647 h 49"/>
                <a:gd name="T6" fmla="*/ 0 w 43"/>
                <a:gd name="T7" fmla="*/ 2147483647 h 49"/>
                <a:gd name="T8" fmla="*/ 2147483647 w 43"/>
                <a:gd name="T9" fmla="*/ 0 h 49"/>
                <a:gd name="T10" fmla="*/ 0 60000 65536"/>
                <a:gd name="T11" fmla="*/ 0 60000 65536"/>
                <a:gd name="T12" fmla="*/ 0 60000 65536"/>
                <a:gd name="T13" fmla="*/ 0 60000 65536"/>
                <a:gd name="T14" fmla="*/ 0 60000 65536"/>
                <a:gd name="T15" fmla="*/ 0 w 43"/>
                <a:gd name="T16" fmla="*/ 0 h 49"/>
                <a:gd name="T17" fmla="*/ 43 w 43"/>
                <a:gd name="T18" fmla="*/ 49 h 49"/>
              </a:gdLst>
              <a:ahLst/>
              <a:cxnLst>
                <a:cxn ang="T10">
                  <a:pos x="T0" y="T1"/>
                </a:cxn>
                <a:cxn ang="T11">
                  <a:pos x="T2" y="T3"/>
                </a:cxn>
                <a:cxn ang="T12">
                  <a:pos x="T4" y="T5"/>
                </a:cxn>
                <a:cxn ang="T13">
                  <a:pos x="T6" y="T7"/>
                </a:cxn>
                <a:cxn ang="T14">
                  <a:pos x="T8" y="T9"/>
                </a:cxn>
              </a:cxnLst>
              <a:rect l="T15" t="T16" r="T17" b="T18"/>
              <a:pathLst>
                <a:path w="43" h="49">
                  <a:moveTo>
                    <a:pt x="22" y="0"/>
                  </a:moveTo>
                  <a:lnTo>
                    <a:pt x="43" y="25"/>
                  </a:lnTo>
                  <a:lnTo>
                    <a:pt x="22" y="49"/>
                  </a:lnTo>
                  <a:lnTo>
                    <a:pt x="0" y="25"/>
                  </a:lnTo>
                  <a:lnTo>
                    <a:pt x="22" y="0"/>
                  </a:lnTo>
                  <a:close/>
                </a:path>
              </a:pathLst>
            </a:custGeom>
            <a:solidFill>
              <a:srgbClr val="000080"/>
            </a:solidFill>
            <a:ln w="34925">
              <a:solidFill>
                <a:srgbClr val="000080"/>
              </a:solidFill>
              <a:prstDash val="solid"/>
              <a:round/>
              <a:headEnd/>
              <a:tailEnd/>
            </a:ln>
          </p:spPr>
          <p:txBody>
            <a:bodyPr/>
            <a:lstStyle/>
            <a:p>
              <a:endParaRPr lang="it-IT"/>
            </a:p>
          </p:txBody>
        </p:sp>
        <p:sp>
          <p:nvSpPr>
            <p:cNvPr id="4171" name="Freeform 75"/>
            <p:cNvSpPr>
              <a:spLocks/>
            </p:cNvSpPr>
            <p:nvPr/>
          </p:nvSpPr>
          <p:spPr bwMode="auto">
            <a:xfrm>
              <a:off x="3355976" y="1320800"/>
              <a:ext cx="68263" cy="77788"/>
            </a:xfrm>
            <a:custGeom>
              <a:avLst/>
              <a:gdLst>
                <a:gd name="T0" fmla="*/ 2147483647 w 43"/>
                <a:gd name="T1" fmla="*/ 0 h 49"/>
                <a:gd name="T2" fmla="*/ 2147483647 w 43"/>
                <a:gd name="T3" fmla="*/ 2147483647 h 49"/>
                <a:gd name="T4" fmla="*/ 2147483647 w 43"/>
                <a:gd name="T5" fmla="*/ 2147483647 h 49"/>
                <a:gd name="T6" fmla="*/ 0 w 43"/>
                <a:gd name="T7" fmla="*/ 2147483647 h 49"/>
                <a:gd name="T8" fmla="*/ 2147483647 w 43"/>
                <a:gd name="T9" fmla="*/ 0 h 49"/>
                <a:gd name="T10" fmla="*/ 0 60000 65536"/>
                <a:gd name="T11" fmla="*/ 0 60000 65536"/>
                <a:gd name="T12" fmla="*/ 0 60000 65536"/>
                <a:gd name="T13" fmla="*/ 0 60000 65536"/>
                <a:gd name="T14" fmla="*/ 0 60000 65536"/>
                <a:gd name="T15" fmla="*/ 0 w 43"/>
                <a:gd name="T16" fmla="*/ 0 h 49"/>
                <a:gd name="T17" fmla="*/ 43 w 43"/>
                <a:gd name="T18" fmla="*/ 49 h 49"/>
              </a:gdLst>
              <a:ahLst/>
              <a:cxnLst>
                <a:cxn ang="T10">
                  <a:pos x="T0" y="T1"/>
                </a:cxn>
                <a:cxn ang="T11">
                  <a:pos x="T2" y="T3"/>
                </a:cxn>
                <a:cxn ang="T12">
                  <a:pos x="T4" y="T5"/>
                </a:cxn>
                <a:cxn ang="T13">
                  <a:pos x="T6" y="T7"/>
                </a:cxn>
                <a:cxn ang="T14">
                  <a:pos x="T8" y="T9"/>
                </a:cxn>
              </a:cxnLst>
              <a:rect l="T15" t="T16" r="T17" b="T18"/>
              <a:pathLst>
                <a:path w="43" h="49">
                  <a:moveTo>
                    <a:pt x="22" y="0"/>
                  </a:moveTo>
                  <a:lnTo>
                    <a:pt x="43" y="25"/>
                  </a:lnTo>
                  <a:lnTo>
                    <a:pt x="22" y="49"/>
                  </a:lnTo>
                  <a:lnTo>
                    <a:pt x="0" y="25"/>
                  </a:lnTo>
                  <a:lnTo>
                    <a:pt x="22" y="0"/>
                  </a:lnTo>
                  <a:close/>
                </a:path>
              </a:pathLst>
            </a:custGeom>
            <a:solidFill>
              <a:srgbClr val="99FF33"/>
            </a:solidFill>
            <a:ln w="17463">
              <a:solidFill>
                <a:srgbClr val="99FF33"/>
              </a:solidFill>
              <a:prstDash val="solid"/>
              <a:round/>
              <a:headEnd/>
              <a:tailEnd/>
            </a:ln>
          </p:spPr>
          <p:txBody>
            <a:bodyPr/>
            <a:lstStyle/>
            <a:p>
              <a:endParaRPr lang="it-IT"/>
            </a:p>
          </p:txBody>
        </p:sp>
        <p:sp>
          <p:nvSpPr>
            <p:cNvPr id="4172" name="Freeform 76"/>
            <p:cNvSpPr>
              <a:spLocks/>
            </p:cNvSpPr>
            <p:nvPr/>
          </p:nvSpPr>
          <p:spPr bwMode="auto">
            <a:xfrm>
              <a:off x="3854451" y="1379539"/>
              <a:ext cx="68263" cy="96837"/>
            </a:xfrm>
            <a:custGeom>
              <a:avLst/>
              <a:gdLst>
                <a:gd name="T0" fmla="*/ 2147483647 w 43"/>
                <a:gd name="T1" fmla="*/ 0 h 61"/>
                <a:gd name="T2" fmla="*/ 2147483647 w 43"/>
                <a:gd name="T3" fmla="*/ 2147483647 h 61"/>
                <a:gd name="T4" fmla="*/ 2147483647 w 43"/>
                <a:gd name="T5" fmla="*/ 2147483647 h 61"/>
                <a:gd name="T6" fmla="*/ 0 w 43"/>
                <a:gd name="T7" fmla="*/ 2147483647 h 61"/>
                <a:gd name="T8" fmla="*/ 2147483647 w 43"/>
                <a:gd name="T9" fmla="*/ 0 h 61"/>
                <a:gd name="T10" fmla="*/ 0 60000 65536"/>
                <a:gd name="T11" fmla="*/ 0 60000 65536"/>
                <a:gd name="T12" fmla="*/ 0 60000 65536"/>
                <a:gd name="T13" fmla="*/ 0 60000 65536"/>
                <a:gd name="T14" fmla="*/ 0 60000 65536"/>
                <a:gd name="T15" fmla="*/ 0 w 43"/>
                <a:gd name="T16" fmla="*/ 0 h 61"/>
                <a:gd name="T17" fmla="*/ 43 w 43"/>
                <a:gd name="T18" fmla="*/ 61 h 61"/>
              </a:gdLst>
              <a:ahLst/>
              <a:cxnLst>
                <a:cxn ang="T10">
                  <a:pos x="T0" y="T1"/>
                </a:cxn>
                <a:cxn ang="T11">
                  <a:pos x="T2" y="T3"/>
                </a:cxn>
                <a:cxn ang="T12">
                  <a:pos x="T4" y="T5"/>
                </a:cxn>
                <a:cxn ang="T13">
                  <a:pos x="T6" y="T7"/>
                </a:cxn>
                <a:cxn ang="T14">
                  <a:pos x="T8" y="T9"/>
                </a:cxn>
              </a:cxnLst>
              <a:rect l="T15" t="T16" r="T17" b="T18"/>
              <a:pathLst>
                <a:path w="43" h="61">
                  <a:moveTo>
                    <a:pt x="22" y="0"/>
                  </a:moveTo>
                  <a:lnTo>
                    <a:pt x="43" y="37"/>
                  </a:lnTo>
                  <a:lnTo>
                    <a:pt x="22" y="61"/>
                  </a:lnTo>
                  <a:lnTo>
                    <a:pt x="0" y="37"/>
                  </a:lnTo>
                  <a:lnTo>
                    <a:pt x="22" y="0"/>
                  </a:lnTo>
                  <a:close/>
                </a:path>
              </a:pathLst>
            </a:custGeom>
            <a:solidFill>
              <a:srgbClr val="99FF33"/>
            </a:solidFill>
            <a:ln w="17463">
              <a:solidFill>
                <a:srgbClr val="99FF33"/>
              </a:solidFill>
              <a:prstDash val="solid"/>
              <a:round/>
              <a:headEnd/>
              <a:tailEnd/>
            </a:ln>
          </p:spPr>
          <p:txBody>
            <a:bodyPr/>
            <a:lstStyle/>
            <a:p>
              <a:endParaRPr lang="it-IT"/>
            </a:p>
          </p:txBody>
        </p:sp>
        <p:sp>
          <p:nvSpPr>
            <p:cNvPr id="4173" name="Freeform 77"/>
            <p:cNvSpPr>
              <a:spLocks/>
            </p:cNvSpPr>
            <p:nvPr/>
          </p:nvSpPr>
          <p:spPr bwMode="auto">
            <a:xfrm>
              <a:off x="4352926" y="1438275"/>
              <a:ext cx="85725" cy="96838"/>
            </a:xfrm>
            <a:custGeom>
              <a:avLst/>
              <a:gdLst>
                <a:gd name="T0" fmla="*/ 2147483647 w 54"/>
                <a:gd name="T1" fmla="*/ 0 h 61"/>
                <a:gd name="T2" fmla="*/ 2147483647 w 54"/>
                <a:gd name="T3" fmla="*/ 2147483647 h 61"/>
                <a:gd name="T4" fmla="*/ 2147483647 w 54"/>
                <a:gd name="T5" fmla="*/ 2147483647 h 61"/>
                <a:gd name="T6" fmla="*/ 0 w 54"/>
                <a:gd name="T7" fmla="*/ 2147483647 h 61"/>
                <a:gd name="T8" fmla="*/ 2147483647 w 54"/>
                <a:gd name="T9" fmla="*/ 0 h 61"/>
                <a:gd name="T10" fmla="*/ 0 60000 65536"/>
                <a:gd name="T11" fmla="*/ 0 60000 65536"/>
                <a:gd name="T12" fmla="*/ 0 60000 65536"/>
                <a:gd name="T13" fmla="*/ 0 60000 65536"/>
                <a:gd name="T14" fmla="*/ 0 60000 65536"/>
                <a:gd name="T15" fmla="*/ 0 w 54"/>
                <a:gd name="T16" fmla="*/ 0 h 61"/>
                <a:gd name="T17" fmla="*/ 54 w 54"/>
                <a:gd name="T18" fmla="*/ 61 h 61"/>
              </a:gdLst>
              <a:ahLst/>
              <a:cxnLst>
                <a:cxn ang="T10">
                  <a:pos x="T0" y="T1"/>
                </a:cxn>
                <a:cxn ang="T11">
                  <a:pos x="T2" y="T3"/>
                </a:cxn>
                <a:cxn ang="T12">
                  <a:pos x="T4" y="T5"/>
                </a:cxn>
                <a:cxn ang="T13">
                  <a:pos x="T6" y="T7"/>
                </a:cxn>
                <a:cxn ang="T14">
                  <a:pos x="T8" y="T9"/>
                </a:cxn>
              </a:cxnLst>
              <a:rect l="T15" t="T16" r="T17" b="T18"/>
              <a:pathLst>
                <a:path w="54" h="61">
                  <a:moveTo>
                    <a:pt x="22" y="0"/>
                  </a:moveTo>
                  <a:lnTo>
                    <a:pt x="54" y="36"/>
                  </a:lnTo>
                  <a:lnTo>
                    <a:pt x="22" y="61"/>
                  </a:lnTo>
                  <a:lnTo>
                    <a:pt x="0" y="36"/>
                  </a:lnTo>
                  <a:lnTo>
                    <a:pt x="22" y="0"/>
                  </a:lnTo>
                  <a:close/>
                </a:path>
              </a:pathLst>
            </a:custGeom>
            <a:solidFill>
              <a:srgbClr val="99FF33"/>
            </a:solidFill>
            <a:ln w="17463">
              <a:solidFill>
                <a:srgbClr val="99FF33"/>
              </a:solidFill>
              <a:prstDash val="solid"/>
              <a:round/>
              <a:headEnd/>
              <a:tailEnd/>
            </a:ln>
          </p:spPr>
          <p:txBody>
            <a:bodyPr/>
            <a:lstStyle/>
            <a:p>
              <a:endParaRPr lang="it-IT"/>
            </a:p>
          </p:txBody>
        </p:sp>
        <p:sp>
          <p:nvSpPr>
            <p:cNvPr id="4174" name="Freeform 78"/>
            <p:cNvSpPr>
              <a:spLocks/>
            </p:cNvSpPr>
            <p:nvPr/>
          </p:nvSpPr>
          <p:spPr bwMode="auto">
            <a:xfrm>
              <a:off x="4851401" y="1516064"/>
              <a:ext cx="85725" cy="96837"/>
            </a:xfrm>
            <a:custGeom>
              <a:avLst/>
              <a:gdLst>
                <a:gd name="T0" fmla="*/ 2147483647 w 54"/>
                <a:gd name="T1" fmla="*/ 0 h 61"/>
                <a:gd name="T2" fmla="*/ 2147483647 w 54"/>
                <a:gd name="T3" fmla="*/ 2147483647 h 61"/>
                <a:gd name="T4" fmla="*/ 2147483647 w 54"/>
                <a:gd name="T5" fmla="*/ 2147483647 h 61"/>
                <a:gd name="T6" fmla="*/ 0 w 54"/>
                <a:gd name="T7" fmla="*/ 2147483647 h 61"/>
                <a:gd name="T8" fmla="*/ 2147483647 w 54"/>
                <a:gd name="T9" fmla="*/ 0 h 61"/>
                <a:gd name="T10" fmla="*/ 0 60000 65536"/>
                <a:gd name="T11" fmla="*/ 0 60000 65536"/>
                <a:gd name="T12" fmla="*/ 0 60000 65536"/>
                <a:gd name="T13" fmla="*/ 0 60000 65536"/>
                <a:gd name="T14" fmla="*/ 0 60000 65536"/>
                <a:gd name="T15" fmla="*/ 0 w 54"/>
                <a:gd name="T16" fmla="*/ 0 h 61"/>
                <a:gd name="T17" fmla="*/ 54 w 54"/>
                <a:gd name="T18" fmla="*/ 61 h 61"/>
              </a:gdLst>
              <a:ahLst/>
              <a:cxnLst>
                <a:cxn ang="T10">
                  <a:pos x="T0" y="T1"/>
                </a:cxn>
                <a:cxn ang="T11">
                  <a:pos x="T2" y="T3"/>
                </a:cxn>
                <a:cxn ang="T12">
                  <a:pos x="T4" y="T5"/>
                </a:cxn>
                <a:cxn ang="T13">
                  <a:pos x="T6" y="T7"/>
                </a:cxn>
                <a:cxn ang="T14">
                  <a:pos x="T8" y="T9"/>
                </a:cxn>
              </a:cxnLst>
              <a:rect l="T15" t="T16" r="T17" b="T18"/>
              <a:pathLst>
                <a:path w="54" h="61">
                  <a:moveTo>
                    <a:pt x="22" y="0"/>
                  </a:moveTo>
                  <a:lnTo>
                    <a:pt x="54" y="24"/>
                  </a:lnTo>
                  <a:lnTo>
                    <a:pt x="22" y="61"/>
                  </a:lnTo>
                  <a:lnTo>
                    <a:pt x="0" y="24"/>
                  </a:lnTo>
                  <a:lnTo>
                    <a:pt x="22" y="0"/>
                  </a:lnTo>
                  <a:close/>
                </a:path>
              </a:pathLst>
            </a:custGeom>
            <a:solidFill>
              <a:srgbClr val="99FF33"/>
            </a:solidFill>
            <a:ln w="17463">
              <a:solidFill>
                <a:srgbClr val="99FF33"/>
              </a:solidFill>
              <a:prstDash val="solid"/>
              <a:round/>
              <a:headEnd/>
              <a:tailEnd/>
            </a:ln>
          </p:spPr>
          <p:txBody>
            <a:bodyPr/>
            <a:lstStyle/>
            <a:p>
              <a:endParaRPr lang="it-IT"/>
            </a:p>
          </p:txBody>
        </p:sp>
        <p:sp>
          <p:nvSpPr>
            <p:cNvPr id="4175" name="Freeform 79"/>
            <p:cNvSpPr>
              <a:spLocks/>
            </p:cNvSpPr>
            <p:nvPr/>
          </p:nvSpPr>
          <p:spPr bwMode="auto">
            <a:xfrm>
              <a:off x="5349876" y="1573214"/>
              <a:ext cx="85725" cy="96837"/>
            </a:xfrm>
            <a:custGeom>
              <a:avLst/>
              <a:gdLst>
                <a:gd name="T0" fmla="*/ 2147483647 w 54"/>
                <a:gd name="T1" fmla="*/ 0 h 61"/>
                <a:gd name="T2" fmla="*/ 2147483647 w 54"/>
                <a:gd name="T3" fmla="*/ 2147483647 h 61"/>
                <a:gd name="T4" fmla="*/ 2147483647 w 54"/>
                <a:gd name="T5" fmla="*/ 2147483647 h 61"/>
                <a:gd name="T6" fmla="*/ 0 w 54"/>
                <a:gd name="T7" fmla="*/ 2147483647 h 61"/>
                <a:gd name="T8" fmla="*/ 2147483647 w 54"/>
                <a:gd name="T9" fmla="*/ 0 h 61"/>
                <a:gd name="T10" fmla="*/ 0 60000 65536"/>
                <a:gd name="T11" fmla="*/ 0 60000 65536"/>
                <a:gd name="T12" fmla="*/ 0 60000 65536"/>
                <a:gd name="T13" fmla="*/ 0 60000 65536"/>
                <a:gd name="T14" fmla="*/ 0 60000 65536"/>
                <a:gd name="T15" fmla="*/ 0 w 54"/>
                <a:gd name="T16" fmla="*/ 0 h 61"/>
                <a:gd name="T17" fmla="*/ 54 w 54"/>
                <a:gd name="T18" fmla="*/ 61 h 61"/>
              </a:gdLst>
              <a:ahLst/>
              <a:cxnLst>
                <a:cxn ang="T10">
                  <a:pos x="T0" y="T1"/>
                </a:cxn>
                <a:cxn ang="T11">
                  <a:pos x="T2" y="T3"/>
                </a:cxn>
                <a:cxn ang="T12">
                  <a:pos x="T4" y="T5"/>
                </a:cxn>
                <a:cxn ang="T13">
                  <a:pos x="T6" y="T7"/>
                </a:cxn>
                <a:cxn ang="T14">
                  <a:pos x="T8" y="T9"/>
                </a:cxn>
              </a:cxnLst>
              <a:rect l="T15" t="T16" r="T17" b="T18"/>
              <a:pathLst>
                <a:path w="54" h="61">
                  <a:moveTo>
                    <a:pt x="22" y="0"/>
                  </a:moveTo>
                  <a:lnTo>
                    <a:pt x="54" y="25"/>
                  </a:lnTo>
                  <a:lnTo>
                    <a:pt x="22" y="61"/>
                  </a:lnTo>
                  <a:lnTo>
                    <a:pt x="0" y="25"/>
                  </a:lnTo>
                  <a:lnTo>
                    <a:pt x="22" y="0"/>
                  </a:lnTo>
                  <a:close/>
                </a:path>
              </a:pathLst>
            </a:custGeom>
            <a:solidFill>
              <a:srgbClr val="99FF33"/>
            </a:solidFill>
            <a:ln w="17463">
              <a:solidFill>
                <a:srgbClr val="99FF33"/>
              </a:solidFill>
              <a:prstDash val="solid"/>
              <a:round/>
              <a:headEnd/>
              <a:tailEnd/>
            </a:ln>
          </p:spPr>
          <p:txBody>
            <a:bodyPr/>
            <a:lstStyle/>
            <a:p>
              <a:endParaRPr lang="it-IT"/>
            </a:p>
          </p:txBody>
        </p:sp>
        <p:sp>
          <p:nvSpPr>
            <p:cNvPr id="4176" name="Freeform 80"/>
            <p:cNvSpPr>
              <a:spLocks/>
            </p:cNvSpPr>
            <p:nvPr/>
          </p:nvSpPr>
          <p:spPr bwMode="auto">
            <a:xfrm>
              <a:off x="5848351" y="1631950"/>
              <a:ext cx="85725" cy="96838"/>
            </a:xfrm>
            <a:custGeom>
              <a:avLst/>
              <a:gdLst>
                <a:gd name="T0" fmla="*/ 2147483647 w 54"/>
                <a:gd name="T1" fmla="*/ 0 h 61"/>
                <a:gd name="T2" fmla="*/ 2147483647 w 54"/>
                <a:gd name="T3" fmla="*/ 2147483647 h 61"/>
                <a:gd name="T4" fmla="*/ 2147483647 w 54"/>
                <a:gd name="T5" fmla="*/ 2147483647 h 61"/>
                <a:gd name="T6" fmla="*/ 0 w 54"/>
                <a:gd name="T7" fmla="*/ 2147483647 h 61"/>
                <a:gd name="T8" fmla="*/ 2147483647 w 54"/>
                <a:gd name="T9" fmla="*/ 0 h 61"/>
                <a:gd name="T10" fmla="*/ 0 60000 65536"/>
                <a:gd name="T11" fmla="*/ 0 60000 65536"/>
                <a:gd name="T12" fmla="*/ 0 60000 65536"/>
                <a:gd name="T13" fmla="*/ 0 60000 65536"/>
                <a:gd name="T14" fmla="*/ 0 60000 65536"/>
                <a:gd name="T15" fmla="*/ 0 w 54"/>
                <a:gd name="T16" fmla="*/ 0 h 61"/>
                <a:gd name="T17" fmla="*/ 54 w 54"/>
                <a:gd name="T18" fmla="*/ 61 h 61"/>
              </a:gdLst>
              <a:ahLst/>
              <a:cxnLst>
                <a:cxn ang="T10">
                  <a:pos x="T0" y="T1"/>
                </a:cxn>
                <a:cxn ang="T11">
                  <a:pos x="T2" y="T3"/>
                </a:cxn>
                <a:cxn ang="T12">
                  <a:pos x="T4" y="T5"/>
                </a:cxn>
                <a:cxn ang="T13">
                  <a:pos x="T6" y="T7"/>
                </a:cxn>
                <a:cxn ang="T14">
                  <a:pos x="T8" y="T9"/>
                </a:cxn>
              </a:cxnLst>
              <a:rect l="T15" t="T16" r="T17" b="T18"/>
              <a:pathLst>
                <a:path w="54" h="61">
                  <a:moveTo>
                    <a:pt x="22" y="0"/>
                  </a:moveTo>
                  <a:lnTo>
                    <a:pt x="54" y="24"/>
                  </a:lnTo>
                  <a:lnTo>
                    <a:pt x="22" y="61"/>
                  </a:lnTo>
                  <a:lnTo>
                    <a:pt x="0" y="24"/>
                  </a:lnTo>
                  <a:lnTo>
                    <a:pt x="22" y="0"/>
                  </a:lnTo>
                  <a:close/>
                </a:path>
              </a:pathLst>
            </a:custGeom>
            <a:solidFill>
              <a:srgbClr val="99FF33"/>
            </a:solidFill>
            <a:ln w="17463">
              <a:solidFill>
                <a:srgbClr val="99FF33"/>
              </a:solidFill>
              <a:prstDash val="solid"/>
              <a:round/>
              <a:headEnd/>
              <a:tailEnd/>
            </a:ln>
          </p:spPr>
          <p:txBody>
            <a:bodyPr/>
            <a:lstStyle/>
            <a:p>
              <a:endParaRPr lang="it-IT"/>
            </a:p>
          </p:txBody>
        </p:sp>
        <p:sp>
          <p:nvSpPr>
            <p:cNvPr id="4177" name="Freeform 81"/>
            <p:cNvSpPr>
              <a:spLocks/>
            </p:cNvSpPr>
            <p:nvPr/>
          </p:nvSpPr>
          <p:spPr bwMode="auto">
            <a:xfrm>
              <a:off x="6346826" y="1884364"/>
              <a:ext cx="85725" cy="96837"/>
            </a:xfrm>
            <a:custGeom>
              <a:avLst/>
              <a:gdLst>
                <a:gd name="T0" fmla="*/ 2147483647 w 54"/>
                <a:gd name="T1" fmla="*/ 0 h 61"/>
                <a:gd name="T2" fmla="*/ 2147483647 w 54"/>
                <a:gd name="T3" fmla="*/ 2147483647 h 61"/>
                <a:gd name="T4" fmla="*/ 2147483647 w 54"/>
                <a:gd name="T5" fmla="*/ 2147483647 h 61"/>
                <a:gd name="T6" fmla="*/ 0 w 54"/>
                <a:gd name="T7" fmla="*/ 2147483647 h 61"/>
                <a:gd name="T8" fmla="*/ 2147483647 w 54"/>
                <a:gd name="T9" fmla="*/ 0 h 61"/>
                <a:gd name="T10" fmla="*/ 0 60000 65536"/>
                <a:gd name="T11" fmla="*/ 0 60000 65536"/>
                <a:gd name="T12" fmla="*/ 0 60000 65536"/>
                <a:gd name="T13" fmla="*/ 0 60000 65536"/>
                <a:gd name="T14" fmla="*/ 0 60000 65536"/>
                <a:gd name="T15" fmla="*/ 0 w 54"/>
                <a:gd name="T16" fmla="*/ 0 h 61"/>
                <a:gd name="T17" fmla="*/ 54 w 54"/>
                <a:gd name="T18" fmla="*/ 61 h 61"/>
              </a:gdLst>
              <a:ahLst/>
              <a:cxnLst>
                <a:cxn ang="T10">
                  <a:pos x="T0" y="T1"/>
                </a:cxn>
                <a:cxn ang="T11">
                  <a:pos x="T2" y="T3"/>
                </a:cxn>
                <a:cxn ang="T12">
                  <a:pos x="T4" y="T5"/>
                </a:cxn>
                <a:cxn ang="T13">
                  <a:pos x="T6" y="T7"/>
                </a:cxn>
                <a:cxn ang="T14">
                  <a:pos x="T8" y="T9"/>
                </a:cxn>
              </a:cxnLst>
              <a:rect l="T15" t="T16" r="T17" b="T18"/>
              <a:pathLst>
                <a:path w="54" h="61">
                  <a:moveTo>
                    <a:pt x="22" y="0"/>
                  </a:moveTo>
                  <a:lnTo>
                    <a:pt x="54" y="37"/>
                  </a:lnTo>
                  <a:lnTo>
                    <a:pt x="22" y="61"/>
                  </a:lnTo>
                  <a:lnTo>
                    <a:pt x="0" y="37"/>
                  </a:lnTo>
                  <a:lnTo>
                    <a:pt x="22" y="0"/>
                  </a:lnTo>
                  <a:close/>
                </a:path>
              </a:pathLst>
            </a:custGeom>
            <a:solidFill>
              <a:srgbClr val="99FF33"/>
            </a:solidFill>
            <a:ln w="17463">
              <a:solidFill>
                <a:srgbClr val="99FF33"/>
              </a:solidFill>
              <a:prstDash val="solid"/>
              <a:round/>
              <a:headEnd/>
              <a:tailEnd/>
            </a:ln>
          </p:spPr>
          <p:txBody>
            <a:bodyPr/>
            <a:lstStyle/>
            <a:p>
              <a:endParaRPr lang="it-IT"/>
            </a:p>
          </p:txBody>
        </p:sp>
        <p:sp>
          <p:nvSpPr>
            <p:cNvPr id="4178" name="Rectangle 82"/>
            <p:cNvSpPr>
              <a:spLocks noChangeArrowheads="1"/>
            </p:cNvSpPr>
            <p:nvPr/>
          </p:nvSpPr>
          <p:spPr bwMode="auto">
            <a:xfrm>
              <a:off x="2857501" y="1262064"/>
              <a:ext cx="68263" cy="77787"/>
            </a:xfrm>
            <a:prstGeom prst="rect">
              <a:avLst/>
            </a:prstGeom>
            <a:solidFill>
              <a:srgbClr val="FF00FF"/>
            </a:solidFill>
            <a:ln w="34925">
              <a:solidFill>
                <a:srgbClr val="FF00FF"/>
              </a:solidFill>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179" name="Rectangle 83"/>
            <p:cNvSpPr>
              <a:spLocks noChangeArrowheads="1"/>
            </p:cNvSpPr>
            <p:nvPr/>
          </p:nvSpPr>
          <p:spPr bwMode="auto">
            <a:xfrm>
              <a:off x="3355976" y="1379539"/>
              <a:ext cx="68263" cy="96837"/>
            </a:xfrm>
            <a:prstGeom prst="rect">
              <a:avLst/>
            </a:prstGeom>
            <a:solidFill>
              <a:srgbClr val="FF00FF"/>
            </a:solidFill>
            <a:ln w="17463">
              <a:solidFill>
                <a:srgbClr val="FF00FF"/>
              </a:solidFill>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180" name="Rectangle 84"/>
            <p:cNvSpPr>
              <a:spLocks noChangeArrowheads="1"/>
            </p:cNvSpPr>
            <p:nvPr/>
          </p:nvSpPr>
          <p:spPr bwMode="auto">
            <a:xfrm>
              <a:off x="3854451" y="1438275"/>
              <a:ext cx="68263" cy="96838"/>
            </a:xfrm>
            <a:prstGeom prst="rect">
              <a:avLst/>
            </a:prstGeom>
            <a:solidFill>
              <a:srgbClr val="FF00FF"/>
            </a:solidFill>
            <a:ln w="17463">
              <a:solidFill>
                <a:srgbClr val="FF00FF"/>
              </a:solidFill>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181" name="Rectangle 85"/>
            <p:cNvSpPr>
              <a:spLocks noChangeArrowheads="1"/>
            </p:cNvSpPr>
            <p:nvPr/>
          </p:nvSpPr>
          <p:spPr bwMode="auto">
            <a:xfrm>
              <a:off x="4352926" y="1573214"/>
              <a:ext cx="85725" cy="96837"/>
            </a:xfrm>
            <a:prstGeom prst="rect">
              <a:avLst/>
            </a:prstGeom>
            <a:solidFill>
              <a:srgbClr val="FF00FF"/>
            </a:solidFill>
            <a:ln w="17463">
              <a:solidFill>
                <a:srgbClr val="FF00FF"/>
              </a:solidFill>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182" name="Rectangle 86"/>
            <p:cNvSpPr>
              <a:spLocks noChangeArrowheads="1"/>
            </p:cNvSpPr>
            <p:nvPr/>
          </p:nvSpPr>
          <p:spPr bwMode="auto">
            <a:xfrm>
              <a:off x="4851401" y="1631950"/>
              <a:ext cx="85725" cy="96838"/>
            </a:xfrm>
            <a:prstGeom prst="rect">
              <a:avLst/>
            </a:prstGeom>
            <a:solidFill>
              <a:srgbClr val="FF00FF"/>
            </a:solidFill>
            <a:ln w="17463">
              <a:solidFill>
                <a:srgbClr val="FF00FF"/>
              </a:solidFill>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183" name="Rectangle 87"/>
            <p:cNvSpPr>
              <a:spLocks noChangeArrowheads="1"/>
            </p:cNvSpPr>
            <p:nvPr/>
          </p:nvSpPr>
          <p:spPr bwMode="auto">
            <a:xfrm>
              <a:off x="5349876" y="1768475"/>
              <a:ext cx="85725" cy="77788"/>
            </a:xfrm>
            <a:prstGeom prst="rect">
              <a:avLst/>
            </a:prstGeom>
            <a:solidFill>
              <a:srgbClr val="FF00FF"/>
            </a:solidFill>
            <a:ln w="17463">
              <a:solidFill>
                <a:srgbClr val="FF00FF"/>
              </a:solidFill>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184" name="Rectangle 88"/>
            <p:cNvSpPr>
              <a:spLocks noChangeArrowheads="1"/>
            </p:cNvSpPr>
            <p:nvPr/>
          </p:nvSpPr>
          <p:spPr bwMode="auto">
            <a:xfrm>
              <a:off x="5848351" y="1943100"/>
              <a:ext cx="85725" cy="96838"/>
            </a:xfrm>
            <a:prstGeom prst="rect">
              <a:avLst/>
            </a:prstGeom>
            <a:solidFill>
              <a:srgbClr val="FF00FF"/>
            </a:solidFill>
            <a:ln w="17463">
              <a:solidFill>
                <a:srgbClr val="FF00FF"/>
              </a:solidFill>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185" name="Rectangle 89"/>
            <p:cNvSpPr>
              <a:spLocks noChangeArrowheads="1"/>
            </p:cNvSpPr>
            <p:nvPr/>
          </p:nvSpPr>
          <p:spPr bwMode="auto">
            <a:xfrm>
              <a:off x="6346826" y="2020889"/>
              <a:ext cx="85725" cy="96837"/>
            </a:xfrm>
            <a:prstGeom prst="rect">
              <a:avLst/>
            </a:prstGeom>
            <a:solidFill>
              <a:srgbClr val="FF00FF"/>
            </a:solidFill>
            <a:ln w="17463">
              <a:solidFill>
                <a:srgbClr val="FF00FF"/>
              </a:solidFill>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186" name="Freeform 90"/>
            <p:cNvSpPr>
              <a:spLocks/>
            </p:cNvSpPr>
            <p:nvPr/>
          </p:nvSpPr>
          <p:spPr bwMode="auto">
            <a:xfrm>
              <a:off x="2857501" y="1262064"/>
              <a:ext cx="68263" cy="77787"/>
            </a:xfrm>
            <a:custGeom>
              <a:avLst/>
              <a:gdLst>
                <a:gd name="T0" fmla="*/ 2147483647 w 43"/>
                <a:gd name="T1" fmla="*/ 0 h 49"/>
                <a:gd name="T2" fmla="*/ 2147483647 w 43"/>
                <a:gd name="T3" fmla="*/ 2147483647 h 49"/>
                <a:gd name="T4" fmla="*/ 0 w 43"/>
                <a:gd name="T5" fmla="*/ 2147483647 h 49"/>
                <a:gd name="T6" fmla="*/ 2147483647 w 43"/>
                <a:gd name="T7" fmla="*/ 0 h 49"/>
                <a:gd name="T8" fmla="*/ 0 60000 65536"/>
                <a:gd name="T9" fmla="*/ 0 60000 65536"/>
                <a:gd name="T10" fmla="*/ 0 60000 65536"/>
                <a:gd name="T11" fmla="*/ 0 60000 65536"/>
                <a:gd name="T12" fmla="*/ 0 w 43"/>
                <a:gd name="T13" fmla="*/ 0 h 49"/>
                <a:gd name="T14" fmla="*/ 43 w 43"/>
                <a:gd name="T15" fmla="*/ 49 h 49"/>
              </a:gdLst>
              <a:ahLst/>
              <a:cxnLst>
                <a:cxn ang="T8">
                  <a:pos x="T0" y="T1"/>
                </a:cxn>
                <a:cxn ang="T9">
                  <a:pos x="T2" y="T3"/>
                </a:cxn>
                <a:cxn ang="T10">
                  <a:pos x="T4" y="T5"/>
                </a:cxn>
                <a:cxn ang="T11">
                  <a:pos x="T6" y="T7"/>
                </a:cxn>
              </a:cxnLst>
              <a:rect l="T12" t="T13" r="T14" b="T15"/>
              <a:pathLst>
                <a:path w="43" h="49">
                  <a:moveTo>
                    <a:pt x="22" y="0"/>
                  </a:moveTo>
                  <a:lnTo>
                    <a:pt x="43" y="49"/>
                  </a:lnTo>
                  <a:lnTo>
                    <a:pt x="0" y="49"/>
                  </a:lnTo>
                  <a:lnTo>
                    <a:pt x="22" y="0"/>
                  </a:lnTo>
                  <a:close/>
                </a:path>
              </a:pathLst>
            </a:custGeom>
            <a:solidFill>
              <a:srgbClr val="FFFF00"/>
            </a:solidFill>
            <a:ln w="34925">
              <a:solidFill>
                <a:srgbClr val="FFFF00"/>
              </a:solidFill>
              <a:prstDash val="solid"/>
              <a:round/>
              <a:headEnd/>
              <a:tailEnd/>
            </a:ln>
          </p:spPr>
          <p:txBody>
            <a:bodyPr/>
            <a:lstStyle/>
            <a:p>
              <a:endParaRPr lang="it-IT"/>
            </a:p>
          </p:txBody>
        </p:sp>
        <p:sp>
          <p:nvSpPr>
            <p:cNvPr id="4187" name="Freeform 91"/>
            <p:cNvSpPr>
              <a:spLocks/>
            </p:cNvSpPr>
            <p:nvPr/>
          </p:nvSpPr>
          <p:spPr bwMode="auto">
            <a:xfrm>
              <a:off x="3355976" y="1573214"/>
              <a:ext cx="68263" cy="96837"/>
            </a:xfrm>
            <a:custGeom>
              <a:avLst/>
              <a:gdLst>
                <a:gd name="T0" fmla="*/ 2147483647 w 43"/>
                <a:gd name="T1" fmla="*/ 0 h 61"/>
                <a:gd name="T2" fmla="*/ 2147483647 w 43"/>
                <a:gd name="T3" fmla="*/ 2147483647 h 61"/>
                <a:gd name="T4" fmla="*/ 0 w 43"/>
                <a:gd name="T5" fmla="*/ 2147483647 h 61"/>
                <a:gd name="T6" fmla="*/ 2147483647 w 43"/>
                <a:gd name="T7" fmla="*/ 0 h 61"/>
                <a:gd name="T8" fmla="*/ 0 60000 65536"/>
                <a:gd name="T9" fmla="*/ 0 60000 65536"/>
                <a:gd name="T10" fmla="*/ 0 60000 65536"/>
                <a:gd name="T11" fmla="*/ 0 60000 65536"/>
                <a:gd name="T12" fmla="*/ 0 w 43"/>
                <a:gd name="T13" fmla="*/ 0 h 61"/>
                <a:gd name="T14" fmla="*/ 43 w 43"/>
                <a:gd name="T15" fmla="*/ 61 h 61"/>
              </a:gdLst>
              <a:ahLst/>
              <a:cxnLst>
                <a:cxn ang="T8">
                  <a:pos x="T0" y="T1"/>
                </a:cxn>
                <a:cxn ang="T9">
                  <a:pos x="T2" y="T3"/>
                </a:cxn>
                <a:cxn ang="T10">
                  <a:pos x="T4" y="T5"/>
                </a:cxn>
                <a:cxn ang="T11">
                  <a:pos x="T6" y="T7"/>
                </a:cxn>
              </a:cxnLst>
              <a:rect l="T12" t="T13" r="T14" b="T15"/>
              <a:pathLst>
                <a:path w="43" h="61">
                  <a:moveTo>
                    <a:pt x="22" y="0"/>
                  </a:moveTo>
                  <a:lnTo>
                    <a:pt x="43" y="61"/>
                  </a:lnTo>
                  <a:lnTo>
                    <a:pt x="0" y="61"/>
                  </a:lnTo>
                  <a:lnTo>
                    <a:pt x="22" y="0"/>
                  </a:lnTo>
                  <a:close/>
                </a:path>
              </a:pathLst>
            </a:custGeom>
            <a:solidFill>
              <a:srgbClr val="00B050"/>
            </a:solidFill>
            <a:ln w="17463">
              <a:solidFill>
                <a:srgbClr val="FFFF00"/>
              </a:solidFill>
              <a:prstDash val="solid"/>
              <a:round/>
              <a:headEnd/>
              <a:tailEnd/>
            </a:ln>
          </p:spPr>
          <p:txBody>
            <a:bodyPr/>
            <a:lstStyle/>
            <a:p>
              <a:endParaRPr lang="it-IT"/>
            </a:p>
          </p:txBody>
        </p:sp>
        <p:sp>
          <p:nvSpPr>
            <p:cNvPr id="4188" name="Freeform 92"/>
            <p:cNvSpPr>
              <a:spLocks/>
            </p:cNvSpPr>
            <p:nvPr/>
          </p:nvSpPr>
          <p:spPr bwMode="auto">
            <a:xfrm>
              <a:off x="3854451" y="1709739"/>
              <a:ext cx="68263" cy="77787"/>
            </a:xfrm>
            <a:custGeom>
              <a:avLst/>
              <a:gdLst>
                <a:gd name="T0" fmla="*/ 2147483647 w 43"/>
                <a:gd name="T1" fmla="*/ 0 h 49"/>
                <a:gd name="T2" fmla="*/ 2147483647 w 43"/>
                <a:gd name="T3" fmla="*/ 2147483647 h 49"/>
                <a:gd name="T4" fmla="*/ 0 w 43"/>
                <a:gd name="T5" fmla="*/ 2147483647 h 49"/>
                <a:gd name="T6" fmla="*/ 2147483647 w 43"/>
                <a:gd name="T7" fmla="*/ 0 h 49"/>
                <a:gd name="T8" fmla="*/ 0 60000 65536"/>
                <a:gd name="T9" fmla="*/ 0 60000 65536"/>
                <a:gd name="T10" fmla="*/ 0 60000 65536"/>
                <a:gd name="T11" fmla="*/ 0 60000 65536"/>
                <a:gd name="T12" fmla="*/ 0 w 43"/>
                <a:gd name="T13" fmla="*/ 0 h 49"/>
                <a:gd name="T14" fmla="*/ 43 w 43"/>
                <a:gd name="T15" fmla="*/ 49 h 49"/>
              </a:gdLst>
              <a:ahLst/>
              <a:cxnLst>
                <a:cxn ang="T8">
                  <a:pos x="T0" y="T1"/>
                </a:cxn>
                <a:cxn ang="T9">
                  <a:pos x="T2" y="T3"/>
                </a:cxn>
                <a:cxn ang="T10">
                  <a:pos x="T4" y="T5"/>
                </a:cxn>
                <a:cxn ang="T11">
                  <a:pos x="T6" y="T7"/>
                </a:cxn>
              </a:cxnLst>
              <a:rect l="T12" t="T13" r="T14" b="T15"/>
              <a:pathLst>
                <a:path w="43" h="49">
                  <a:moveTo>
                    <a:pt x="22" y="0"/>
                  </a:moveTo>
                  <a:lnTo>
                    <a:pt x="43" y="49"/>
                  </a:lnTo>
                  <a:lnTo>
                    <a:pt x="0" y="49"/>
                  </a:lnTo>
                  <a:lnTo>
                    <a:pt x="22" y="0"/>
                  </a:lnTo>
                  <a:close/>
                </a:path>
              </a:pathLst>
            </a:custGeom>
            <a:solidFill>
              <a:srgbClr val="00B050"/>
            </a:solidFill>
            <a:ln w="17463">
              <a:solidFill>
                <a:srgbClr val="FFFF00"/>
              </a:solidFill>
              <a:prstDash val="solid"/>
              <a:round/>
              <a:headEnd/>
              <a:tailEnd/>
            </a:ln>
          </p:spPr>
          <p:txBody>
            <a:bodyPr/>
            <a:lstStyle/>
            <a:p>
              <a:endParaRPr lang="it-IT"/>
            </a:p>
          </p:txBody>
        </p:sp>
        <p:sp>
          <p:nvSpPr>
            <p:cNvPr id="4189" name="Freeform 93"/>
            <p:cNvSpPr>
              <a:spLocks/>
            </p:cNvSpPr>
            <p:nvPr/>
          </p:nvSpPr>
          <p:spPr bwMode="auto">
            <a:xfrm>
              <a:off x="4352926" y="1884364"/>
              <a:ext cx="85725" cy="96837"/>
            </a:xfrm>
            <a:custGeom>
              <a:avLst/>
              <a:gdLst>
                <a:gd name="T0" fmla="*/ 2147483647 w 54"/>
                <a:gd name="T1" fmla="*/ 0 h 61"/>
                <a:gd name="T2" fmla="*/ 2147483647 w 54"/>
                <a:gd name="T3" fmla="*/ 2147483647 h 61"/>
                <a:gd name="T4" fmla="*/ 0 w 54"/>
                <a:gd name="T5" fmla="*/ 2147483647 h 61"/>
                <a:gd name="T6" fmla="*/ 2147483647 w 54"/>
                <a:gd name="T7" fmla="*/ 0 h 61"/>
                <a:gd name="T8" fmla="*/ 0 60000 65536"/>
                <a:gd name="T9" fmla="*/ 0 60000 65536"/>
                <a:gd name="T10" fmla="*/ 0 60000 65536"/>
                <a:gd name="T11" fmla="*/ 0 60000 65536"/>
                <a:gd name="T12" fmla="*/ 0 w 54"/>
                <a:gd name="T13" fmla="*/ 0 h 61"/>
                <a:gd name="T14" fmla="*/ 54 w 54"/>
                <a:gd name="T15" fmla="*/ 61 h 61"/>
              </a:gdLst>
              <a:ahLst/>
              <a:cxnLst>
                <a:cxn ang="T8">
                  <a:pos x="T0" y="T1"/>
                </a:cxn>
                <a:cxn ang="T9">
                  <a:pos x="T2" y="T3"/>
                </a:cxn>
                <a:cxn ang="T10">
                  <a:pos x="T4" y="T5"/>
                </a:cxn>
                <a:cxn ang="T11">
                  <a:pos x="T6" y="T7"/>
                </a:cxn>
              </a:cxnLst>
              <a:rect l="T12" t="T13" r="T14" b="T15"/>
              <a:pathLst>
                <a:path w="54" h="61">
                  <a:moveTo>
                    <a:pt x="22" y="0"/>
                  </a:moveTo>
                  <a:lnTo>
                    <a:pt x="54" y="61"/>
                  </a:lnTo>
                  <a:lnTo>
                    <a:pt x="0" y="61"/>
                  </a:lnTo>
                  <a:lnTo>
                    <a:pt x="22" y="0"/>
                  </a:lnTo>
                  <a:close/>
                </a:path>
              </a:pathLst>
            </a:custGeom>
            <a:solidFill>
              <a:srgbClr val="00B050"/>
            </a:solidFill>
            <a:ln w="17463">
              <a:solidFill>
                <a:srgbClr val="FFFF00"/>
              </a:solidFill>
              <a:prstDash val="solid"/>
              <a:round/>
              <a:headEnd/>
              <a:tailEnd/>
            </a:ln>
          </p:spPr>
          <p:txBody>
            <a:bodyPr/>
            <a:lstStyle/>
            <a:p>
              <a:endParaRPr lang="it-IT"/>
            </a:p>
          </p:txBody>
        </p:sp>
        <p:sp>
          <p:nvSpPr>
            <p:cNvPr id="4190" name="Freeform 94"/>
            <p:cNvSpPr>
              <a:spLocks/>
            </p:cNvSpPr>
            <p:nvPr/>
          </p:nvSpPr>
          <p:spPr bwMode="auto">
            <a:xfrm>
              <a:off x="4851401" y="1943100"/>
              <a:ext cx="85725" cy="96838"/>
            </a:xfrm>
            <a:custGeom>
              <a:avLst/>
              <a:gdLst>
                <a:gd name="T0" fmla="*/ 2147483647 w 54"/>
                <a:gd name="T1" fmla="*/ 0 h 61"/>
                <a:gd name="T2" fmla="*/ 2147483647 w 54"/>
                <a:gd name="T3" fmla="*/ 2147483647 h 61"/>
                <a:gd name="T4" fmla="*/ 0 w 54"/>
                <a:gd name="T5" fmla="*/ 2147483647 h 61"/>
                <a:gd name="T6" fmla="*/ 2147483647 w 54"/>
                <a:gd name="T7" fmla="*/ 0 h 61"/>
                <a:gd name="T8" fmla="*/ 0 60000 65536"/>
                <a:gd name="T9" fmla="*/ 0 60000 65536"/>
                <a:gd name="T10" fmla="*/ 0 60000 65536"/>
                <a:gd name="T11" fmla="*/ 0 60000 65536"/>
                <a:gd name="T12" fmla="*/ 0 w 54"/>
                <a:gd name="T13" fmla="*/ 0 h 61"/>
                <a:gd name="T14" fmla="*/ 54 w 54"/>
                <a:gd name="T15" fmla="*/ 61 h 61"/>
              </a:gdLst>
              <a:ahLst/>
              <a:cxnLst>
                <a:cxn ang="T8">
                  <a:pos x="T0" y="T1"/>
                </a:cxn>
                <a:cxn ang="T9">
                  <a:pos x="T2" y="T3"/>
                </a:cxn>
                <a:cxn ang="T10">
                  <a:pos x="T4" y="T5"/>
                </a:cxn>
                <a:cxn ang="T11">
                  <a:pos x="T6" y="T7"/>
                </a:cxn>
              </a:cxnLst>
              <a:rect l="T12" t="T13" r="T14" b="T15"/>
              <a:pathLst>
                <a:path w="54" h="61">
                  <a:moveTo>
                    <a:pt x="22" y="0"/>
                  </a:moveTo>
                  <a:lnTo>
                    <a:pt x="54" y="61"/>
                  </a:lnTo>
                  <a:lnTo>
                    <a:pt x="0" y="61"/>
                  </a:lnTo>
                  <a:lnTo>
                    <a:pt x="22" y="0"/>
                  </a:lnTo>
                  <a:close/>
                </a:path>
              </a:pathLst>
            </a:custGeom>
            <a:solidFill>
              <a:srgbClr val="00B050"/>
            </a:solidFill>
            <a:ln w="17463">
              <a:solidFill>
                <a:srgbClr val="FFFF00"/>
              </a:solidFill>
              <a:prstDash val="solid"/>
              <a:round/>
              <a:headEnd/>
              <a:tailEnd/>
            </a:ln>
          </p:spPr>
          <p:txBody>
            <a:bodyPr/>
            <a:lstStyle/>
            <a:p>
              <a:endParaRPr lang="it-IT"/>
            </a:p>
          </p:txBody>
        </p:sp>
        <p:sp>
          <p:nvSpPr>
            <p:cNvPr id="4191" name="Freeform 95"/>
            <p:cNvSpPr>
              <a:spLocks/>
            </p:cNvSpPr>
            <p:nvPr/>
          </p:nvSpPr>
          <p:spPr bwMode="auto">
            <a:xfrm>
              <a:off x="5349876" y="2214564"/>
              <a:ext cx="85725" cy="77787"/>
            </a:xfrm>
            <a:custGeom>
              <a:avLst/>
              <a:gdLst>
                <a:gd name="T0" fmla="*/ 2147483647 w 54"/>
                <a:gd name="T1" fmla="*/ 0 h 49"/>
                <a:gd name="T2" fmla="*/ 2147483647 w 54"/>
                <a:gd name="T3" fmla="*/ 2147483647 h 49"/>
                <a:gd name="T4" fmla="*/ 0 w 54"/>
                <a:gd name="T5" fmla="*/ 2147483647 h 49"/>
                <a:gd name="T6" fmla="*/ 2147483647 w 54"/>
                <a:gd name="T7" fmla="*/ 0 h 49"/>
                <a:gd name="T8" fmla="*/ 0 60000 65536"/>
                <a:gd name="T9" fmla="*/ 0 60000 65536"/>
                <a:gd name="T10" fmla="*/ 0 60000 65536"/>
                <a:gd name="T11" fmla="*/ 0 60000 65536"/>
                <a:gd name="T12" fmla="*/ 0 w 54"/>
                <a:gd name="T13" fmla="*/ 0 h 49"/>
                <a:gd name="T14" fmla="*/ 54 w 54"/>
                <a:gd name="T15" fmla="*/ 49 h 49"/>
              </a:gdLst>
              <a:ahLst/>
              <a:cxnLst>
                <a:cxn ang="T8">
                  <a:pos x="T0" y="T1"/>
                </a:cxn>
                <a:cxn ang="T9">
                  <a:pos x="T2" y="T3"/>
                </a:cxn>
                <a:cxn ang="T10">
                  <a:pos x="T4" y="T5"/>
                </a:cxn>
                <a:cxn ang="T11">
                  <a:pos x="T6" y="T7"/>
                </a:cxn>
              </a:cxnLst>
              <a:rect l="T12" t="T13" r="T14" b="T15"/>
              <a:pathLst>
                <a:path w="54" h="49">
                  <a:moveTo>
                    <a:pt x="22" y="0"/>
                  </a:moveTo>
                  <a:lnTo>
                    <a:pt x="54" y="49"/>
                  </a:lnTo>
                  <a:lnTo>
                    <a:pt x="0" y="49"/>
                  </a:lnTo>
                  <a:lnTo>
                    <a:pt x="22" y="0"/>
                  </a:lnTo>
                  <a:close/>
                </a:path>
              </a:pathLst>
            </a:custGeom>
            <a:solidFill>
              <a:srgbClr val="00B050"/>
            </a:solidFill>
            <a:ln w="17463">
              <a:solidFill>
                <a:srgbClr val="FFFF00"/>
              </a:solidFill>
              <a:prstDash val="solid"/>
              <a:round/>
              <a:headEnd/>
              <a:tailEnd/>
            </a:ln>
          </p:spPr>
          <p:txBody>
            <a:bodyPr/>
            <a:lstStyle/>
            <a:p>
              <a:endParaRPr lang="it-IT"/>
            </a:p>
          </p:txBody>
        </p:sp>
        <p:sp>
          <p:nvSpPr>
            <p:cNvPr id="4192" name="Freeform 96"/>
            <p:cNvSpPr>
              <a:spLocks/>
            </p:cNvSpPr>
            <p:nvPr/>
          </p:nvSpPr>
          <p:spPr bwMode="auto">
            <a:xfrm>
              <a:off x="5848351" y="2525714"/>
              <a:ext cx="85725" cy="96837"/>
            </a:xfrm>
            <a:custGeom>
              <a:avLst/>
              <a:gdLst>
                <a:gd name="T0" fmla="*/ 2147483647 w 54"/>
                <a:gd name="T1" fmla="*/ 0 h 61"/>
                <a:gd name="T2" fmla="*/ 2147483647 w 54"/>
                <a:gd name="T3" fmla="*/ 2147483647 h 61"/>
                <a:gd name="T4" fmla="*/ 0 w 54"/>
                <a:gd name="T5" fmla="*/ 2147483647 h 61"/>
                <a:gd name="T6" fmla="*/ 2147483647 w 54"/>
                <a:gd name="T7" fmla="*/ 0 h 61"/>
                <a:gd name="T8" fmla="*/ 0 60000 65536"/>
                <a:gd name="T9" fmla="*/ 0 60000 65536"/>
                <a:gd name="T10" fmla="*/ 0 60000 65536"/>
                <a:gd name="T11" fmla="*/ 0 60000 65536"/>
                <a:gd name="T12" fmla="*/ 0 w 54"/>
                <a:gd name="T13" fmla="*/ 0 h 61"/>
                <a:gd name="T14" fmla="*/ 54 w 54"/>
                <a:gd name="T15" fmla="*/ 61 h 61"/>
              </a:gdLst>
              <a:ahLst/>
              <a:cxnLst>
                <a:cxn ang="T8">
                  <a:pos x="T0" y="T1"/>
                </a:cxn>
                <a:cxn ang="T9">
                  <a:pos x="T2" y="T3"/>
                </a:cxn>
                <a:cxn ang="T10">
                  <a:pos x="T4" y="T5"/>
                </a:cxn>
                <a:cxn ang="T11">
                  <a:pos x="T6" y="T7"/>
                </a:cxn>
              </a:cxnLst>
              <a:rect l="T12" t="T13" r="T14" b="T15"/>
              <a:pathLst>
                <a:path w="54" h="61">
                  <a:moveTo>
                    <a:pt x="22" y="0"/>
                  </a:moveTo>
                  <a:lnTo>
                    <a:pt x="54" y="61"/>
                  </a:lnTo>
                  <a:lnTo>
                    <a:pt x="0" y="61"/>
                  </a:lnTo>
                  <a:lnTo>
                    <a:pt x="22" y="0"/>
                  </a:lnTo>
                  <a:close/>
                </a:path>
              </a:pathLst>
            </a:custGeom>
            <a:solidFill>
              <a:srgbClr val="00B050"/>
            </a:solidFill>
            <a:ln w="17463">
              <a:solidFill>
                <a:srgbClr val="FFFF00"/>
              </a:solidFill>
              <a:prstDash val="solid"/>
              <a:round/>
              <a:headEnd/>
              <a:tailEnd/>
            </a:ln>
          </p:spPr>
          <p:txBody>
            <a:bodyPr/>
            <a:lstStyle/>
            <a:p>
              <a:endParaRPr lang="it-IT"/>
            </a:p>
          </p:txBody>
        </p:sp>
        <p:sp>
          <p:nvSpPr>
            <p:cNvPr id="4193" name="Freeform 97"/>
            <p:cNvSpPr>
              <a:spLocks/>
            </p:cNvSpPr>
            <p:nvPr/>
          </p:nvSpPr>
          <p:spPr bwMode="auto">
            <a:xfrm>
              <a:off x="6346826" y="2662239"/>
              <a:ext cx="85725" cy="77787"/>
            </a:xfrm>
            <a:custGeom>
              <a:avLst/>
              <a:gdLst>
                <a:gd name="T0" fmla="*/ 2147483647 w 54"/>
                <a:gd name="T1" fmla="*/ 0 h 49"/>
                <a:gd name="T2" fmla="*/ 2147483647 w 54"/>
                <a:gd name="T3" fmla="*/ 2147483647 h 49"/>
                <a:gd name="T4" fmla="*/ 0 w 54"/>
                <a:gd name="T5" fmla="*/ 2147483647 h 49"/>
                <a:gd name="T6" fmla="*/ 2147483647 w 54"/>
                <a:gd name="T7" fmla="*/ 0 h 49"/>
                <a:gd name="T8" fmla="*/ 0 60000 65536"/>
                <a:gd name="T9" fmla="*/ 0 60000 65536"/>
                <a:gd name="T10" fmla="*/ 0 60000 65536"/>
                <a:gd name="T11" fmla="*/ 0 60000 65536"/>
                <a:gd name="T12" fmla="*/ 0 w 54"/>
                <a:gd name="T13" fmla="*/ 0 h 49"/>
                <a:gd name="T14" fmla="*/ 54 w 54"/>
                <a:gd name="T15" fmla="*/ 49 h 49"/>
              </a:gdLst>
              <a:ahLst/>
              <a:cxnLst>
                <a:cxn ang="T8">
                  <a:pos x="T0" y="T1"/>
                </a:cxn>
                <a:cxn ang="T9">
                  <a:pos x="T2" y="T3"/>
                </a:cxn>
                <a:cxn ang="T10">
                  <a:pos x="T4" y="T5"/>
                </a:cxn>
                <a:cxn ang="T11">
                  <a:pos x="T6" y="T7"/>
                </a:cxn>
              </a:cxnLst>
              <a:rect l="T12" t="T13" r="T14" b="T15"/>
              <a:pathLst>
                <a:path w="54" h="49">
                  <a:moveTo>
                    <a:pt x="22" y="0"/>
                  </a:moveTo>
                  <a:lnTo>
                    <a:pt x="54" y="49"/>
                  </a:lnTo>
                  <a:lnTo>
                    <a:pt x="0" y="49"/>
                  </a:lnTo>
                  <a:lnTo>
                    <a:pt x="22" y="0"/>
                  </a:lnTo>
                  <a:close/>
                </a:path>
              </a:pathLst>
            </a:custGeom>
            <a:solidFill>
              <a:srgbClr val="00B050"/>
            </a:solidFill>
            <a:ln w="17463">
              <a:solidFill>
                <a:srgbClr val="FFFF00"/>
              </a:solidFill>
              <a:prstDash val="solid"/>
              <a:round/>
              <a:headEnd/>
              <a:tailEnd/>
            </a:ln>
          </p:spPr>
          <p:txBody>
            <a:bodyPr/>
            <a:lstStyle/>
            <a:p>
              <a:endParaRPr lang="it-IT"/>
            </a:p>
          </p:txBody>
        </p:sp>
        <p:sp>
          <p:nvSpPr>
            <p:cNvPr id="4194" name="Line 98"/>
            <p:cNvSpPr>
              <a:spLocks noChangeShapeType="1"/>
            </p:cNvSpPr>
            <p:nvPr/>
          </p:nvSpPr>
          <p:spPr bwMode="auto">
            <a:xfrm flipH="1" flipV="1">
              <a:off x="2857501" y="1262064"/>
              <a:ext cx="34925" cy="39687"/>
            </a:xfrm>
            <a:prstGeom prst="line">
              <a:avLst/>
            </a:prstGeom>
            <a:noFill/>
            <a:ln w="34925">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95" name="Line 99"/>
            <p:cNvSpPr>
              <a:spLocks noChangeShapeType="1"/>
            </p:cNvSpPr>
            <p:nvPr/>
          </p:nvSpPr>
          <p:spPr bwMode="auto">
            <a:xfrm>
              <a:off x="2892425" y="1301750"/>
              <a:ext cx="33338" cy="38100"/>
            </a:xfrm>
            <a:prstGeom prst="line">
              <a:avLst/>
            </a:prstGeom>
            <a:noFill/>
            <a:ln w="34925">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96" name="Line 100"/>
            <p:cNvSpPr>
              <a:spLocks noChangeShapeType="1"/>
            </p:cNvSpPr>
            <p:nvPr/>
          </p:nvSpPr>
          <p:spPr bwMode="auto">
            <a:xfrm flipH="1">
              <a:off x="2857501" y="1301750"/>
              <a:ext cx="34925" cy="38100"/>
            </a:xfrm>
            <a:prstGeom prst="line">
              <a:avLst/>
            </a:prstGeom>
            <a:noFill/>
            <a:ln w="34925">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97" name="Line 101"/>
            <p:cNvSpPr>
              <a:spLocks noChangeShapeType="1"/>
            </p:cNvSpPr>
            <p:nvPr/>
          </p:nvSpPr>
          <p:spPr bwMode="auto">
            <a:xfrm flipV="1">
              <a:off x="2892425" y="1262064"/>
              <a:ext cx="33338" cy="39687"/>
            </a:xfrm>
            <a:prstGeom prst="line">
              <a:avLst/>
            </a:prstGeom>
            <a:noFill/>
            <a:ln w="34925">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98" name="Rectangle 102"/>
            <p:cNvSpPr>
              <a:spLocks noChangeArrowheads="1"/>
            </p:cNvSpPr>
            <p:nvPr/>
          </p:nvSpPr>
          <p:spPr bwMode="auto">
            <a:xfrm>
              <a:off x="3338513" y="1884364"/>
              <a:ext cx="13811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199" name="Line 103"/>
            <p:cNvSpPr>
              <a:spLocks noChangeShapeType="1"/>
            </p:cNvSpPr>
            <p:nvPr/>
          </p:nvSpPr>
          <p:spPr bwMode="auto">
            <a:xfrm flipH="1" flipV="1">
              <a:off x="3355976" y="1884364"/>
              <a:ext cx="34925" cy="58737"/>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00" name="Line 104"/>
            <p:cNvSpPr>
              <a:spLocks noChangeShapeType="1"/>
            </p:cNvSpPr>
            <p:nvPr/>
          </p:nvSpPr>
          <p:spPr bwMode="auto">
            <a:xfrm>
              <a:off x="3390900" y="1943100"/>
              <a:ext cx="33338" cy="38100"/>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01" name="Line 105"/>
            <p:cNvSpPr>
              <a:spLocks noChangeShapeType="1"/>
            </p:cNvSpPr>
            <p:nvPr/>
          </p:nvSpPr>
          <p:spPr bwMode="auto">
            <a:xfrm flipH="1">
              <a:off x="3355976" y="1943100"/>
              <a:ext cx="34925" cy="38100"/>
            </a:xfrm>
            <a:prstGeom prst="line">
              <a:avLst/>
            </a:prstGeom>
            <a:noFill/>
            <a:ln w="17463">
              <a:solidFill>
                <a:srgbClr val="00B0F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02" name="Line 106"/>
            <p:cNvSpPr>
              <a:spLocks noChangeShapeType="1"/>
            </p:cNvSpPr>
            <p:nvPr/>
          </p:nvSpPr>
          <p:spPr bwMode="auto">
            <a:xfrm flipV="1">
              <a:off x="3390900" y="1884364"/>
              <a:ext cx="33338" cy="58737"/>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03" name="Rectangle 107"/>
            <p:cNvSpPr>
              <a:spLocks noChangeArrowheads="1"/>
            </p:cNvSpPr>
            <p:nvPr/>
          </p:nvSpPr>
          <p:spPr bwMode="auto">
            <a:xfrm>
              <a:off x="3836988" y="2117726"/>
              <a:ext cx="138112"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204" name="Line 108"/>
            <p:cNvSpPr>
              <a:spLocks noChangeShapeType="1"/>
            </p:cNvSpPr>
            <p:nvPr/>
          </p:nvSpPr>
          <p:spPr bwMode="auto">
            <a:xfrm flipH="1" flipV="1">
              <a:off x="3854451" y="2136775"/>
              <a:ext cx="34925" cy="39688"/>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05" name="Line 109"/>
            <p:cNvSpPr>
              <a:spLocks noChangeShapeType="1"/>
            </p:cNvSpPr>
            <p:nvPr/>
          </p:nvSpPr>
          <p:spPr bwMode="auto">
            <a:xfrm>
              <a:off x="3889375" y="2176463"/>
              <a:ext cx="33338" cy="57150"/>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06" name="Line 110"/>
            <p:cNvSpPr>
              <a:spLocks noChangeShapeType="1"/>
            </p:cNvSpPr>
            <p:nvPr/>
          </p:nvSpPr>
          <p:spPr bwMode="auto">
            <a:xfrm flipH="1">
              <a:off x="3854451" y="2176463"/>
              <a:ext cx="34925" cy="57150"/>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07" name="Line 111"/>
            <p:cNvSpPr>
              <a:spLocks noChangeShapeType="1"/>
            </p:cNvSpPr>
            <p:nvPr/>
          </p:nvSpPr>
          <p:spPr bwMode="auto">
            <a:xfrm flipV="1">
              <a:off x="3889375" y="2136775"/>
              <a:ext cx="33338" cy="39688"/>
            </a:xfrm>
            <a:prstGeom prst="line">
              <a:avLst/>
            </a:prstGeom>
            <a:noFill/>
            <a:ln w="17463">
              <a:solidFill>
                <a:srgbClr val="00B0F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08" name="Rectangle 112"/>
            <p:cNvSpPr>
              <a:spLocks noChangeArrowheads="1"/>
            </p:cNvSpPr>
            <p:nvPr/>
          </p:nvSpPr>
          <p:spPr bwMode="auto">
            <a:xfrm>
              <a:off x="4335463" y="2195514"/>
              <a:ext cx="138112"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209" name="Line 113"/>
            <p:cNvSpPr>
              <a:spLocks noChangeShapeType="1"/>
            </p:cNvSpPr>
            <p:nvPr/>
          </p:nvSpPr>
          <p:spPr bwMode="auto">
            <a:xfrm flipH="1" flipV="1">
              <a:off x="4352926" y="2214564"/>
              <a:ext cx="34925" cy="39687"/>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10" name="Line 114"/>
            <p:cNvSpPr>
              <a:spLocks noChangeShapeType="1"/>
            </p:cNvSpPr>
            <p:nvPr/>
          </p:nvSpPr>
          <p:spPr bwMode="auto">
            <a:xfrm>
              <a:off x="4387850" y="2254250"/>
              <a:ext cx="50800" cy="38100"/>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11" name="Line 115"/>
            <p:cNvSpPr>
              <a:spLocks noChangeShapeType="1"/>
            </p:cNvSpPr>
            <p:nvPr/>
          </p:nvSpPr>
          <p:spPr bwMode="auto">
            <a:xfrm flipH="1">
              <a:off x="4352926" y="2254250"/>
              <a:ext cx="34925" cy="38100"/>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12" name="Line 116"/>
            <p:cNvSpPr>
              <a:spLocks noChangeShapeType="1"/>
            </p:cNvSpPr>
            <p:nvPr/>
          </p:nvSpPr>
          <p:spPr bwMode="auto">
            <a:xfrm flipV="1">
              <a:off x="4387850" y="2214564"/>
              <a:ext cx="50800" cy="39687"/>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13" name="Rectangle 117"/>
            <p:cNvSpPr>
              <a:spLocks noChangeArrowheads="1"/>
            </p:cNvSpPr>
            <p:nvPr/>
          </p:nvSpPr>
          <p:spPr bwMode="auto">
            <a:xfrm>
              <a:off x="4833938" y="2389189"/>
              <a:ext cx="13811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214" name="Line 118"/>
            <p:cNvSpPr>
              <a:spLocks noChangeShapeType="1"/>
            </p:cNvSpPr>
            <p:nvPr/>
          </p:nvSpPr>
          <p:spPr bwMode="auto">
            <a:xfrm flipH="1" flipV="1">
              <a:off x="4851401" y="2409825"/>
              <a:ext cx="34925" cy="38100"/>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15" name="Line 119"/>
            <p:cNvSpPr>
              <a:spLocks noChangeShapeType="1"/>
            </p:cNvSpPr>
            <p:nvPr/>
          </p:nvSpPr>
          <p:spPr bwMode="auto">
            <a:xfrm>
              <a:off x="4886325" y="2447925"/>
              <a:ext cx="50800" cy="38100"/>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16" name="Line 120"/>
            <p:cNvSpPr>
              <a:spLocks noChangeShapeType="1"/>
            </p:cNvSpPr>
            <p:nvPr/>
          </p:nvSpPr>
          <p:spPr bwMode="auto">
            <a:xfrm flipH="1">
              <a:off x="4851401" y="2447925"/>
              <a:ext cx="34925" cy="38100"/>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17" name="Line 121"/>
            <p:cNvSpPr>
              <a:spLocks noChangeShapeType="1"/>
            </p:cNvSpPr>
            <p:nvPr/>
          </p:nvSpPr>
          <p:spPr bwMode="auto">
            <a:xfrm flipV="1">
              <a:off x="4886325" y="2409825"/>
              <a:ext cx="50800" cy="38100"/>
            </a:xfrm>
            <a:prstGeom prst="line">
              <a:avLst/>
            </a:prstGeom>
            <a:noFill/>
            <a:ln w="17463">
              <a:solidFill>
                <a:srgbClr val="00B0F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18" name="Rectangle 122"/>
            <p:cNvSpPr>
              <a:spLocks noChangeArrowheads="1"/>
            </p:cNvSpPr>
            <p:nvPr/>
          </p:nvSpPr>
          <p:spPr bwMode="auto">
            <a:xfrm>
              <a:off x="5332413" y="2506664"/>
              <a:ext cx="138112"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219" name="Line 123"/>
            <p:cNvSpPr>
              <a:spLocks noChangeShapeType="1"/>
            </p:cNvSpPr>
            <p:nvPr/>
          </p:nvSpPr>
          <p:spPr bwMode="auto">
            <a:xfrm flipH="1" flipV="1">
              <a:off x="5349876" y="2525713"/>
              <a:ext cx="34925" cy="38100"/>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20" name="Line 124"/>
            <p:cNvSpPr>
              <a:spLocks noChangeShapeType="1"/>
            </p:cNvSpPr>
            <p:nvPr/>
          </p:nvSpPr>
          <p:spPr bwMode="auto">
            <a:xfrm>
              <a:off x="5384800" y="2563814"/>
              <a:ext cx="50800" cy="58737"/>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21" name="Line 125"/>
            <p:cNvSpPr>
              <a:spLocks noChangeShapeType="1"/>
            </p:cNvSpPr>
            <p:nvPr/>
          </p:nvSpPr>
          <p:spPr bwMode="auto">
            <a:xfrm flipH="1">
              <a:off x="5349876" y="2563814"/>
              <a:ext cx="34925" cy="58737"/>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22" name="Line 126"/>
            <p:cNvSpPr>
              <a:spLocks noChangeShapeType="1"/>
            </p:cNvSpPr>
            <p:nvPr/>
          </p:nvSpPr>
          <p:spPr bwMode="auto">
            <a:xfrm flipV="1">
              <a:off x="5384800" y="2525713"/>
              <a:ext cx="50800" cy="38100"/>
            </a:xfrm>
            <a:prstGeom prst="line">
              <a:avLst/>
            </a:prstGeom>
            <a:noFill/>
            <a:ln w="17463">
              <a:solidFill>
                <a:srgbClr val="00B0F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23" name="Rectangle 127"/>
            <p:cNvSpPr>
              <a:spLocks noChangeArrowheads="1"/>
            </p:cNvSpPr>
            <p:nvPr/>
          </p:nvSpPr>
          <p:spPr bwMode="auto">
            <a:xfrm>
              <a:off x="5830888" y="2894014"/>
              <a:ext cx="13811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224" name="Line 128"/>
            <p:cNvSpPr>
              <a:spLocks noChangeShapeType="1"/>
            </p:cNvSpPr>
            <p:nvPr/>
          </p:nvSpPr>
          <p:spPr bwMode="auto">
            <a:xfrm flipH="1" flipV="1">
              <a:off x="5848351" y="2914650"/>
              <a:ext cx="34925" cy="38100"/>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25" name="Line 129"/>
            <p:cNvSpPr>
              <a:spLocks noChangeShapeType="1"/>
            </p:cNvSpPr>
            <p:nvPr/>
          </p:nvSpPr>
          <p:spPr bwMode="auto">
            <a:xfrm>
              <a:off x="5883275" y="2952750"/>
              <a:ext cx="50800" cy="39688"/>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26" name="Line 130"/>
            <p:cNvSpPr>
              <a:spLocks noChangeShapeType="1"/>
            </p:cNvSpPr>
            <p:nvPr/>
          </p:nvSpPr>
          <p:spPr bwMode="auto">
            <a:xfrm flipH="1">
              <a:off x="5848351" y="2952750"/>
              <a:ext cx="34925" cy="39688"/>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27" name="Line 131"/>
            <p:cNvSpPr>
              <a:spLocks noChangeShapeType="1"/>
            </p:cNvSpPr>
            <p:nvPr/>
          </p:nvSpPr>
          <p:spPr bwMode="auto">
            <a:xfrm flipV="1">
              <a:off x="5883275" y="2914650"/>
              <a:ext cx="50800" cy="38100"/>
            </a:xfrm>
            <a:prstGeom prst="line">
              <a:avLst/>
            </a:prstGeom>
            <a:noFill/>
            <a:ln w="17463">
              <a:solidFill>
                <a:srgbClr val="00B0F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28" name="Rectangle 132"/>
            <p:cNvSpPr>
              <a:spLocks noChangeArrowheads="1"/>
            </p:cNvSpPr>
            <p:nvPr/>
          </p:nvSpPr>
          <p:spPr bwMode="auto">
            <a:xfrm>
              <a:off x="6329363" y="2952751"/>
              <a:ext cx="13811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229" name="Line 133"/>
            <p:cNvSpPr>
              <a:spLocks noChangeShapeType="1"/>
            </p:cNvSpPr>
            <p:nvPr/>
          </p:nvSpPr>
          <p:spPr bwMode="auto">
            <a:xfrm flipH="1" flipV="1">
              <a:off x="6346826" y="2952750"/>
              <a:ext cx="34925" cy="58738"/>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30" name="Line 134"/>
            <p:cNvSpPr>
              <a:spLocks noChangeShapeType="1"/>
            </p:cNvSpPr>
            <p:nvPr/>
          </p:nvSpPr>
          <p:spPr bwMode="auto">
            <a:xfrm>
              <a:off x="6381750" y="3011488"/>
              <a:ext cx="50800" cy="38100"/>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31" name="Line 135"/>
            <p:cNvSpPr>
              <a:spLocks noChangeShapeType="1"/>
            </p:cNvSpPr>
            <p:nvPr/>
          </p:nvSpPr>
          <p:spPr bwMode="auto">
            <a:xfrm flipH="1">
              <a:off x="6346826" y="3011488"/>
              <a:ext cx="34925" cy="38100"/>
            </a:xfrm>
            <a:prstGeom prst="line">
              <a:avLst/>
            </a:prstGeom>
            <a:noFill/>
            <a:ln w="17463">
              <a:solidFill>
                <a:srgbClr val="00B0F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32" name="Line 136"/>
            <p:cNvSpPr>
              <a:spLocks noChangeShapeType="1"/>
            </p:cNvSpPr>
            <p:nvPr/>
          </p:nvSpPr>
          <p:spPr bwMode="auto">
            <a:xfrm flipV="1">
              <a:off x="6381750" y="2952750"/>
              <a:ext cx="50800" cy="58738"/>
            </a:xfrm>
            <a:prstGeom prst="line">
              <a:avLst/>
            </a:prstGeom>
            <a:noFill/>
            <a:ln w="17463">
              <a:solidFill>
                <a:srgbClr val="00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33" name="Line 137"/>
            <p:cNvSpPr>
              <a:spLocks noChangeShapeType="1"/>
            </p:cNvSpPr>
            <p:nvPr/>
          </p:nvSpPr>
          <p:spPr bwMode="auto">
            <a:xfrm flipH="1" flipV="1">
              <a:off x="2857501" y="1262064"/>
              <a:ext cx="34925" cy="39687"/>
            </a:xfrm>
            <a:prstGeom prst="line">
              <a:avLst/>
            </a:prstGeom>
            <a:noFill/>
            <a:ln w="34925">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34" name="Line 138"/>
            <p:cNvSpPr>
              <a:spLocks noChangeShapeType="1"/>
            </p:cNvSpPr>
            <p:nvPr/>
          </p:nvSpPr>
          <p:spPr bwMode="auto">
            <a:xfrm>
              <a:off x="2892425" y="1301750"/>
              <a:ext cx="33338" cy="38100"/>
            </a:xfrm>
            <a:prstGeom prst="line">
              <a:avLst/>
            </a:prstGeom>
            <a:noFill/>
            <a:ln w="34925">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35" name="Line 139"/>
            <p:cNvSpPr>
              <a:spLocks noChangeShapeType="1"/>
            </p:cNvSpPr>
            <p:nvPr/>
          </p:nvSpPr>
          <p:spPr bwMode="auto">
            <a:xfrm flipH="1">
              <a:off x="2857501" y="1301750"/>
              <a:ext cx="34925" cy="38100"/>
            </a:xfrm>
            <a:prstGeom prst="line">
              <a:avLst/>
            </a:prstGeom>
            <a:noFill/>
            <a:ln w="34925">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36" name="Line 140"/>
            <p:cNvSpPr>
              <a:spLocks noChangeShapeType="1"/>
            </p:cNvSpPr>
            <p:nvPr/>
          </p:nvSpPr>
          <p:spPr bwMode="auto">
            <a:xfrm flipV="1">
              <a:off x="2892425" y="1262064"/>
              <a:ext cx="33338" cy="39687"/>
            </a:xfrm>
            <a:prstGeom prst="line">
              <a:avLst/>
            </a:prstGeom>
            <a:noFill/>
            <a:ln w="34925">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37" name="Line 141"/>
            <p:cNvSpPr>
              <a:spLocks noChangeShapeType="1"/>
            </p:cNvSpPr>
            <p:nvPr/>
          </p:nvSpPr>
          <p:spPr bwMode="auto">
            <a:xfrm flipV="1">
              <a:off x="2892425" y="1262064"/>
              <a:ext cx="1588" cy="39687"/>
            </a:xfrm>
            <a:prstGeom prst="line">
              <a:avLst/>
            </a:prstGeom>
            <a:noFill/>
            <a:ln w="34925">
              <a:solidFill>
                <a:srgbClr val="800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38" name="Line 142"/>
            <p:cNvSpPr>
              <a:spLocks noChangeShapeType="1"/>
            </p:cNvSpPr>
            <p:nvPr/>
          </p:nvSpPr>
          <p:spPr bwMode="auto">
            <a:xfrm>
              <a:off x="2892425" y="1301750"/>
              <a:ext cx="1588" cy="38100"/>
            </a:xfrm>
            <a:prstGeom prst="line">
              <a:avLst/>
            </a:prstGeom>
            <a:noFill/>
            <a:ln w="34925">
              <a:solidFill>
                <a:srgbClr val="800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39" name="Rectangle 143"/>
            <p:cNvSpPr>
              <a:spLocks noChangeArrowheads="1"/>
            </p:cNvSpPr>
            <p:nvPr/>
          </p:nvSpPr>
          <p:spPr bwMode="auto">
            <a:xfrm>
              <a:off x="3338513" y="1301751"/>
              <a:ext cx="13811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240" name="Line 144"/>
            <p:cNvSpPr>
              <a:spLocks noChangeShapeType="1"/>
            </p:cNvSpPr>
            <p:nvPr/>
          </p:nvSpPr>
          <p:spPr bwMode="auto">
            <a:xfrm flipH="1" flipV="1">
              <a:off x="3355976" y="1320800"/>
              <a:ext cx="34925" cy="39688"/>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41" name="Line 145"/>
            <p:cNvSpPr>
              <a:spLocks noChangeShapeType="1"/>
            </p:cNvSpPr>
            <p:nvPr/>
          </p:nvSpPr>
          <p:spPr bwMode="auto">
            <a:xfrm>
              <a:off x="3390900" y="1360488"/>
              <a:ext cx="33338" cy="38100"/>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42" name="Line 146"/>
            <p:cNvSpPr>
              <a:spLocks noChangeShapeType="1"/>
            </p:cNvSpPr>
            <p:nvPr/>
          </p:nvSpPr>
          <p:spPr bwMode="auto">
            <a:xfrm flipH="1">
              <a:off x="3355976" y="1360488"/>
              <a:ext cx="34925" cy="38100"/>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43" name="Line 147"/>
            <p:cNvSpPr>
              <a:spLocks noChangeShapeType="1"/>
            </p:cNvSpPr>
            <p:nvPr/>
          </p:nvSpPr>
          <p:spPr bwMode="auto">
            <a:xfrm flipV="1">
              <a:off x="3390900" y="1320800"/>
              <a:ext cx="33338" cy="39688"/>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44" name="Line 148"/>
            <p:cNvSpPr>
              <a:spLocks noChangeShapeType="1"/>
            </p:cNvSpPr>
            <p:nvPr/>
          </p:nvSpPr>
          <p:spPr bwMode="auto">
            <a:xfrm flipV="1">
              <a:off x="3390900" y="1320800"/>
              <a:ext cx="1588" cy="39688"/>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45" name="Line 149"/>
            <p:cNvSpPr>
              <a:spLocks noChangeShapeType="1"/>
            </p:cNvSpPr>
            <p:nvPr/>
          </p:nvSpPr>
          <p:spPr bwMode="auto">
            <a:xfrm>
              <a:off x="3390900" y="1360488"/>
              <a:ext cx="1588" cy="38100"/>
            </a:xfrm>
            <a:prstGeom prst="line">
              <a:avLst/>
            </a:prstGeom>
            <a:noFill/>
            <a:ln w="17463">
              <a:solidFill>
                <a:srgbClr val="E69A02"/>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46" name="Rectangle 150"/>
            <p:cNvSpPr>
              <a:spLocks noChangeArrowheads="1"/>
            </p:cNvSpPr>
            <p:nvPr/>
          </p:nvSpPr>
          <p:spPr bwMode="auto">
            <a:xfrm>
              <a:off x="3836988" y="1884364"/>
              <a:ext cx="13811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247" name="Line 151"/>
            <p:cNvSpPr>
              <a:spLocks noChangeShapeType="1"/>
            </p:cNvSpPr>
            <p:nvPr/>
          </p:nvSpPr>
          <p:spPr bwMode="auto">
            <a:xfrm flipH="1" flipV="1">
              <a:off x="3854451" y="1884364"/>
              <a:ext cx="34925" cy="58737"/>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48" name="Line 152"/>
            <p:cNvSpPr>
              <a:spLocks noChangeShapeType="1"/>
            </p:cNvSpPr>
            <p:nvPr/>
          </p:nvSpPr>
          <p:spPr bwMode="auto">
            <a:xfrm>
              <a:off x="3889375" y="1943100"/>
              <a:ext cx="33338" cy="38100"/>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49" name="Line 153"/>
            <p:cNvSpPr>
              <a:spLocks noChangeShapeType="1"/>
            </p:cNvSpPr>
            <p:nvPr/>
          </p:nvSpPr>
          <p:spPr bwMode="auto">
            <a:xfrm flipH="1">
              <a:off x="3854451" y="1943100"/>
              <a:ext cx="34925" cy="38100"/>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50" name="Line 154"/>
            <p:cNvSpPr>
              <a:spLocks noChangeShapeType="1"/>
            </p:cNvSpPr>
            <p:nvPr/>
          </p:nvSpPr>
          <p:spPr bwMode="auto">
            <a:xfrm flipV="1">
              <a:off x="3889375" y="1884364"/>
              <a:ext cx="33338" cy="58737"/>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51" name="Line 155"/>
            <p:cNvSpPr>
              <a:spLocks noChangeShapeType="1"/>
            </p:cNvSpPr>
            <p:nvPr/>
          </p:nvSpPr>
          <p:spPr bwMode="auto">
            <a:xfrm flipV="1">
              <a:off x="3889375" y="1884364"/>
              <a:ext cx="1588" cy="58737"/>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52" name="Line 156"/>
            <p:cNvSpPr>
              <a:spLocks noChangeShapeType="1"/>
            </p:cNvSpPr>
            <p:nvPr/>
          </p:nvSpPr>
          <p:spPr bwMode="auto">
            <a:xfrm>
              <a:off x="3889375" y="1943100"/>
              <a:ext cx="1588" cy="38100"/>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53" name="Rectangle 157"/>
            <p:cNvSpPr>
              <a:spLocks noChangeArrowheads="1"/>
            </p:cNvSpPr>
            <p:nvPr/>
          </p:nvSpPr>
          <p:spPr bwMode="auto">
            <a:xfrm>
              <a:off x="4335463" y="2195514"/>
              <a:ext cx="138112"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254" name="Line 158"/>
            <p:cNvSpPr>
              <a:spLocks noChangeShapeType="1"/>
            </p:cNvSpPr>
            <p:nvPr/>
          </p:nvSpPr>
          <p:spPr bwMode="auto">
            <a:xfrm flipH="1" flipV="1">
              <a:off x="4352926" y="2214564"/>
              <a:ext cx="34925" cy="39687"/>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55" name="Line 159"/>
            <p:cNvSpPr>
              <a:spLocks noChangeShapeType="1"/>
            </p:cNvSpPr>
            <p:nvPr/>
          </p:nvSpPr>
          <p:spPr bwMode="auto">
            <a:xfrm>
              <a:off x="4387850" y="2254250"/>
              <a:ext cx="50800" cy="38100"/>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56" name="Line 160"/>
            <p:cNvSpPr>
              <a:spLocks noChangeShapeType="1"/>
            </p:cNvSpPr>
            <p:nvPr/>
          </p:nvSpPr>
          <p:spPr bwMode="auto">
            <a:xfrm flipH="1">
              <a:off x="4352926" y="2254250"/>
              <a:ext cx="34925" cy="38100"/>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57" name="Line 161"/>
            <p:cNvSpPr>
              <a:spLocks noChangeShapeType="1"/>
            </p:cNvSpPr>
            <p:nvPr/>
          </p:nvSpPr>
          <p:spPr bwMode="auto">
            <a:xfrm flipV="1">
              <a:off x="4387850" y="2214564"/>
              <a:ext cx="50800" cy="39687"/>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58" name="Line 162"/>
            <p:cNvSpPr>
              <a:spLocks noChangeShapeType="1"/>
            </p:cNvSpPr>
            <p:nvPr/>
          </p:nvSpPr>
          <p:spPr bwMode="auto">
            <a:xfrm flipV="1">
              <a:off x="4387850" y="2214564"/>
              <a:ext cx="1588" cy="39687"/>
            </a:xfrm>
            <a:prstGeom prst="line">
              <a:avLst/>
            </a:prstGeom>
            <a:noFill/>
            <a:ln w="17463">
              <a:solidFill>
                <a:srgbClr val="00B0F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59" name="Line 163"/>
            <p:cNvSpPr>
              <a:spLocks noChangeShapeType="1"/>
            </p:cNvSpPr>
            <p:nvPr/>
          </p:nvSpPr>
          <p:spPr bwMode="auto">
            <a:xfrm>
              <a:off x="4387850" y="2254250"/>
              <a:ext cx="1588" cy="38100"/>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60" name="Line 164"/>
            <p:cNvSpPr>
              <a:spLocks noChangeShapeType="1"/>
            </p:cNvSpPr>
            <p:nvPr/>
          </p:nvSpPr>
          <p:spPr bwMode="auto">
            <a:xfrm flipH="1" flipV="1">
              <a:off x="4851401" y="2855913"/>
              <a:ext cx="34925" cy="38100"/>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61" name="Line 165"/>
            <p:cNvSpPr>
              <a:spLocks noChangeShapeType="1"/>
            </p:cNvSpPr>
            <p:nvPr/>
          </p:nvSpPr>
          <p:spPr bwMode="auto">
            <a:xfrm>
              <a:off x="4886325" y="2894014"/>
              <a:ext cx="50800" cy="39687"/>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62" name="Line 166"/>
            <p:cNvSpPr>
              <a:spLocks noChangeShapeType="1"/>
            </p:cNvSpPr>
            <p:nvPr/>
          </p:nvSpPr>
          <p:spPr bwMode="auto">
            <a:xfrm flipH="1">
              <a:off x="4851401" y="2894014"/>
              <a:ext cx="34925" cy="39687"/>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63" name="Line 167"/>
            <p:cNvSpPr>
              <a:spLocks noChangeShapeType="1"/>
            </p:cNvSpPr>
            <p:nvPr/>
          </p:nvSpPr>
          <p:spPr bwMode="auto">
            <a:xfrm flipV="1">
              <a:off x="4886325" y="2855913"/>
              <a:ext cx="50800" cy="38100"/>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64" name="Line 168"/>
            <p:cNvSpPr>
              <a:spLocks noChangeShapeType="1"/>
            </p:cNvSpPr>
            <p:nvPr/>
          </p:nvSpPr>
          <p:spPr bwMode="auto">
            <a:xfrm flipV="1">
              <a:off x="4886325" y="2855913"/>
              <a:ext cx="1588" cy="38100"/>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65" name="Line 169"/>
            <p:cNvSpPr>
              <a:spLocks noChangeShapeType="1"/>
            </p:cNvSpPr>
            <p:nvPr/>
          </p:nvSpPr>
          <p:spPr bwMode="auto">
            <a:xfrm>
              <a:off x="4886325" y="2894014"/>
              <a:ext cx="1588" cy="39687"/>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66" name="Rectangle 170"/>
            <p:cNvSpPr>
              <a:spLocks noChangeArrowheads="1"/>
            </p:cNvSpPr>
            <p:nvPr/>
          </p:nvSpPr>
          <p:spPr bwMode="auto">
            <a:xfrm>
              <a:off x="5332413" y="3787776"/>
              <a:ext cx="13811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267" name="Line 171"/>
            <p:cNvSpPr>
              <a:spLocks noChangeShapeType="1"/>
            </p:cNvSpPr>
            <p:nvPr/>
          </p:nvSpPr>
          <p:spPr bwMode="auto">
            <a:xfrm flipH="1" flipV="1">
              <a:off x="5349876" y="3808413"/>
              <a:ext cx="34925" cy="38100"/>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68" name="Line 172"/>
            <p:cNvSpPr>
              <a:spLocks noChangeShapeType="1"/>
            </p:cNvSpPr>
            <p:nvPr/>
          </p:nvSpPr>
          <p:spPr bwMode="auto">
            <a:xfrm>
              <a:off x="5384800" y="3846514"/>
              <a:ext cx="50800" cy="39687"/>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69" name="Line 173"/>
            <p:cNvSpPr>
              <a:spLocks noChangeShapeType="1"/>
            </p:cNvSpPr>
            <p:nvPr/>
          </p:nvSpPr>
          <p:spPr bwMode="auto">
            <a:xfrm flipH="1">
              <a:off x="5349876" y="3846514"/>
              <a:ext cx="34925" cy="39687"/>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70" name="Line 174"/>
            <p:cNvSpPr>
              <a:spLocks noChangeShapeType="1"/>
            </p:cNvSpPr>
            <p:nvPr/>
          </p:nvSpPr>
          <p:spPr bwMode="auto">
            <a:xfrm flipV="1">
              <a:off x="5384800" y="3808413"/>
              <a:ext cx="50800" cy="38100"/>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71" name="Line 175"/>
            <p:cNvSpPr>
              <a:spLocks noChangeShapeType="1"/>
            </p:cNvSpPr>
            <p:nvPr/>
          </p:nvSpPr>
          <p:spPr bwMode="auto">
            <a:xfrm flipV="1">
              <a:off x="5384800" y="3808413"/>
              <a:ext cx="1588" cy="38100"/>
            </a:xfrm>
            <a:prstGeom prst="line">
              <a:avLst/>
            </a:prstGeom>
            <a:noFill/>
            <a:ln w="17463">
              <a:solidFill>
                <a:srgbClr val="800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72" name="Line 176"/>
            <p:cNvSpPr>
              <a:spLocks noChangeShapeType="1"/>
            </p:cNvSpPr>
            <p:nvPr/>
          </p:nvSpPr>
          <p:spPr bwMode="auto">
            <a:xfrm>
              <a:off x="5384800" y="3846514"/>
              <a:ext cx="1588" cy="39687"/>
            </a:xfrm>
            <a:prstGeom prst="line">
              <a:avLst/>
            </a:prstGeom>
            <a:noFill/>
            <a:ln w="17463">
              <a:solidFill>
                <a:srgbClr val="800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73" name="Line 177"/>
            <p:cNvSpPr>
              <a:spLocks noChangeShapeType="1"/>
            </p:cNvSpPr>
            <p:nvPr/>
          </p:nvSpPr>
          <p:spPr bwMode="auto">
            <a:xfrm flipH="1" flipV="1">
              <a:off x="5848351" y="4098925"/>
              <a:ext cx="34925" cy="58738"/>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74" name="Line 178"/>
            <p:cNvSpPr>
              <a:spLocks noChangeShapeType="1"/>
            </p:cNvSpPr>
            <p:nvPr/>
          </p:nvSpPr>
          <p:spPr bwMode="auto">
            <a:xfrm>
              <a:off x="5883275" y="4157663"/>
              <a:ext cx="50800" cy="38100"/>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75" name="Line 179"/>
            <p:cNvSpPr>
              <a:spLocks noChangeShapeType="1"/>
            </p:cNvSpPr>
            <p:nvPr/>
          </p:nvSpPr>
          <p:spPr bwMode="auto">
            <a:xfrm flipH="1">
              <a:off x="5848351" y="4157663"/>
              <a:ext cx="34925" cy="38100"/>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76" name="Line 180"/>
            <p:cNvSpPr>
              <a:spLocks noChangeShapeType="1"/>
            </p:cNvSpPr>
            <p:nvPr/>
          </p:nvSpPr>
          <p:spPr bwMode="auto">
            <a:xfrm flipV="1">
              <a:off x="5883275" y="4098925"/>
              <a:ext cx="50800" cy="58738"/>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77" name="Line 181"/>
            <p:cNvSpPr>
              <a:spLocks noChangeShapeType="1"/>
            </p:cNvSpPr>
            <p:nvPr/>
          </p:nvSpPr>
          <p:spPr bwMode="auto">
            <a:xfrm flipV="1">
              <a:off x="5883275" y="4098925"/>
              <a:ext cx="1588" cy="58738"/>
            </a:xfrm>
            <a:prstGeom prst="line">
              <a:avLst/>
            </a:prstGeom>
            <a:noFill/>
            <a:ln w="17463">
              <a:solidFill>
                <a:srgbClr val="800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78" name="Line 182"/>
            <p:cNvSpPr>
              <a:spLocks noChangeShapeType="1"/>
            </p:cNvSpPr>
            <p:nvPr/>
          </p:nvSpPr>
          <p:spPr bwMode="auto">
            <a:xfrm>
              <a:off x="5883275" y="4157663"/>
              <a:ext cx="1588" cy="38100"/>
            </a:xfrm>
            <a:prstGeom prst="line">
              <a:avLst/>
            </a:prstGeom>
            <a:noFill/>
            <a:ln w="17463">
              <a:solidFill>
                <a:srgbClr val="80008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79" name="Line 183"/>
            <p:cNvSpPr>
              <a:spLocks noChangeShapeType="1"/>
            </p:cNvSpPr>
            <p:nvPr/>
          </p:nvSpPr>
          <p:spPr bwMode="auto">
            <a:xfrm flipH="1" flipV="1">
              <a:off x="6346826" y="4429125"/>
              <a:ext cx="34925" cy="39688"/>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80" name="Line 184"/>
            <p:cNvSpPr>
              <a:spLocks noChangeShapeType="1"/>
            </p:cNvSpPr>
            <p:nvPr/>
          </p:nvSpPr>
          <p:spPr bwMode="auto">
            <a:xfrm>
              <a:off x="6381750" y="4468813"/>
              <a:ext cx="50800" cy="38100"/>
            </a:xfrm>
            <a:prstGeom prst="line">
              <a:avLst/>
            </a:prstGeom>
            <a:noFill/>
            <a:ln w="17463">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81" name="Line 185"/>
            <p:cNvSpPr>
              <a:spLocks noChangeShapeType="1"/>
            </p:cNvSpPr>
            <p:nvPr/>
          </p:nvSpPr>
          <p:spPr bwMode="auto">
            <a:xfrm flipH="1">
              <a:off x="6346826" y="4468813"/>
              <a:ext cx="34925" cy="38100"/>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82" name="Line 186"/>
            <p:cNvSpPr>
              <a:spLocks noChangeShapeType="1"/>
            </p:cNvSpPr>
            <p:nvPr/>
          </p:nvSpPr>
          <p:spPr bwMode="auto">
            <a:xfrm flipV="1">
              <a:off x="6381750" y="4429125"/>
              <a:ext cx="50800" cy="39688"/>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83" name="Line 187"/>
            <p:cNvSpPr>
              <a:spLocks noChangeShapeType="1"/>
            </p:cNvSpPr>
            <p:nvPr/>
          </p:nvSpPr>
          <p:spPr bwMode="auto">
            <a:xfrm flipV="1">
              <a:off x="6381750" y="4429125"/>
              <a:ext cx="1588" cy="39688"/>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84" name="Line 188"/>
            <p:cNvSpPr>
              <a:spLocks noChangeShapeType="1"/>
            </p:cNvSpPr>
            <p:nvPr/>
          </p:nvSpPr>
          <p:spPr bwMode="auto">
            <a:xfrm>
              <a:off x="6381750" y="4468813"/>
              <a:ext cx="1588" cy="38100"/>
            </a:xfrm>
            <a:prstGeom prst="line">
              <a:avLst/>
            </a:prstGeom>
            <a:noFill/>
            <a:ln w="17463">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85" name="Oval 189"/>
            <p:cNvSpPr>
              <a:spLocks noChangeArrowheads="1"/>
            </p:cNvSpPr>
            <p:nvPr/>
          </p:nvSpPr>
          <p:spPr bwMode="auto">
            <a:xfrm>
              <a:off x="2857501" y="1262064"/>
              <a:ext cx="68263" cy="77787"/>
            </a:xfrm>
            <a:prstGeom prst="ellipse">
              <a:avLst/>
            </a:prstGeom>
            <a:solidFill>
              <a:srgbClr val="CC66FF"/>
            </a:solidFill>
            <a:ln w="34925">
              <a:solidFill>
                <a:srgbClr val="CC66FF"/>
              </a:solidFill>
              <a:round/>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286" name="Oval 190"/>
            <p:cNvSpPr>
              <a:spLocks noChangeArrowheads="1"/>
            </p:cNvSpPr>
            <p:nvPr/>
          </p:nvSpPr>
          <p:spPr bwMode="auto">
            <a:xfrm>
              <a:off x="3355976" y="2525714"/>
              <a:ext cx="68263" cy="96837"/>
            </a:xfrm>
            <a:prstGeom prst="ellipse">
              <a:avLst/>
            </a:prstGeom>
            <a:solidFill>
              <a:srgbClr val="CC66FF"/>
            </a:solidFill>
            <a:ln w="17463">
              <a:solidFill>
                <a:srgbClr val="CC66FF"/>
              </a:solidFill>
              <a:round/>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287" name="Oval 191"/>
            <p:cNvSpPr>
              <a:spLocks noChangeArrowheads="1"/>
            </p:cNvSpPr>
            <p:nvPr/>
          </p:nvSpPr>
          <p:spPr bwMode="auto">
            <a:xfrm>
              <a:off x="3854451" y="2855914"/>
              <a:ext cx="68263" cy="77787"/>
            </a:xfrm>
            <a:prstGeom prst="ellipse">
              <a:avLst/>
            </a:prstGeom>
            <a:solidFill>
              <a:srgbClr val="CC66FF"/>
            </a:solidFill>
            <a:ln w="17463">
              <a:solidFill>
                <a:srgbClr val="CC66FF"/>
              </a:solidFill>
              <a:round/>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288" name="Oval 192"/>
            <p:cNvSpPr>
              <a:spLocks noChangeArrowheads="1"/>
            </p:cNvSpPr>
            <p:nvPr/>
          </p:nvSpPr>
          <p:spPr bwMode="auto">
            <a:xfrm>
              <a:off x="4352926" y="3167064"/>
              <a:ext cx="85725" cy="77787"/>
            </a:xfrm>
            <a:prstGeom prst="ellipse">
              <a:avLst/>
            </a:prstGeom>
            <a:solidFill>
              <a:srgbClr val="CC66FF"/>
            </a:solidFill>
            <a:ln w="17463">
              <a:solidFill>
                <a:srgbClr val="CC66FF"/>
              </a:solidFill>
              <a:round/>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289" name="Oval 193"/>
            <p:cNvSpPr>
              <a:spLocks noChangeArrowheads="1"/>
            </p:cNvSpPr>
            <p:nvPr/>
          </p:nvSpPr>
          <p:spPr bwMode="auto">
            <a:xfrm>
              <a:off x="4851401" y="3478214"/>
              <a:ext cx="85725" cy="96837"/>
            </a:xfrm>
            <a:prstGeom prst="ellipse">
              <a:avLst/>
            </a:prstGeom>
            <a:solidFill>
              <a:srgbClr val="CC66FF"/>
            </a:solidFill>
            <a:ln w="17463">
              <a:solidFill>
                <a:srgbClr val="CC66FF"/>
              </a:solidFill>
              <a:round/>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290" name="Oval 194"/>
            <p:cNvSpPr>
              <a:spLocks noChangeArrowheads="1"/>
            </p:cNvSpPr>
            <p:nvPr/>
          </p:nvSpPr>
          <p:spPr bwMode="auto">
            <a:xfrm>
              <a:off x="5349876" y="3808414"/>
              <a:ext cx="85725" cy="77787"/>
            </a:xfrm>
            <a:prstGeom prst="ellipse">
              <a:avLst/>
            </a:prstGeom>
            <a:solidFill>
              <a:srgbClr val="CC66FF"/>
            </a:solidFill>
            <a:ln w="17463">
              <a:solidFill>
                <a:srgbClr val="CC66FF"/>
              </a:solidFill>
              <a:round/>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291" name="Oval 195"/>
            <p:cNvSpPr>
              <a:spLocks noChangeArrowheads="1"/>
            </p:cNvSpPr>
            <p:nvPr/>
          </p:nvSpPr>
          <p:spPr bwMode="auto">
            <a:xfrm>
              <a:off x="5848351" y="4098925"/>
              <a:ext cx="85725" cy="96838"/>
            </a:xfrm>
            <a:prstGeom prst="ellipse">
              <a:avLst/>
            </a:prstGeom>
            <a:solidFill>
              <a:srgbClr val="CC66FF"/>
            </a:solidFill>
            <a:ln w="17463">
              <a:solidFill>
                <a:srgbClr val="CC66FF"/>
              </a:solidFill>
              <a:round/>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292" name="Oval 196"/>
            <p:cNvSpPr>
              <a:spLocks noChangeArrowheads="1"/>
            </p:cNvSpPr>
            <p:nvPr/>
          </p:nvSpPr>
          <p:spPr bwMode="auto">
            <a:xfrm>
              <a:off x="6346826" y="4313239"/>
              <a:ext cx="85725" cy="77787"/>
            </a:xfrm>
            <a:prstGeom prst="ellipse">
              <a:avLst/>
            </a:prstGeom>
            <a:solidFill>
              <a:srgbClr val="CC66FF"/>
            </a:solidFill>
            <a:ln w="17463">
              <a:solidFill>
                <a:srgbClr val="CC66FF"/>
              </a:solidFill>
              <a:round/>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293" name="Line 197"/>
            <p:cNvSpPr>
              <a:spLocks noChangeShapeType="1"/>
            </p:cNvSpPr>
            <p:nvPr/>
          </p:nvSpPr>
          <p:spPr bwMode="auto">
            <a:xfrm>
              <a:off x="2892425" y="1301750"/>
              <a:ext cx="1588" cy="38100"/>
            </a:xfrm>
            <a:prstGeom prst="line">
              <a:avLst/>
            </a:prstGeom>
            <a:noFill/>
            <a:ln w="34925">
              <a:solidFill>
                <a:srgbClr val="CC66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94" name="Line 198"/>
            <p:cNvSpPr>
              <a:spLocks noChangeShapeType="1"/>
            </p:cNvSpPr>
            <p:nvPr/>
          </p:nvSpPr>
          <p:spPr bwMode="auto">
            <a:xfrm flipH="1">
              <a:off x="2857501" y="1301750"/>
              <a:ext cx="34925" cy="1588"/>
            </a:xfrm>
            <a:prstGeom prst="line">
              <a:avLst/>
            </a:prstGeom>
            <a:noFill/>
            <a:ln w="34925">
              <a:solidFill>
                <a:srgbClr val="CC66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95" name="Rectangle 199"/>
            <p:cNvSpPr>
              <a:spLocks noChangeArrowheads="1"/>
            </p:cNvSpPr>
            <p:nvPr/>
          </p:nvSpPr>
          <p:spPr bwMode="auto">
            <a:xfrm>
              <a:off x="3338513" y="1379539"/>
              <a:ext cx="13811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296" name="Line 200"/>
            <p:cNvSpPr>
              <a:spLocks noChangeShapeType="1"/>
            </p:cNvSpPr>
            <p:nvPr/>
          </p:nvSpPr>
          <p:spPr bwMode="auto">
            <a:xfrm flipV="1">
              <a:off x="3390900" y="1379539"/>
              <a:ext cx="1588" cy="58737"/>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97" name="Line 201"/>
            <p:cNvSpPr>
              <a:spLocks noChangeShapeType="1"/>
            </p:cNvSpPr>
            <p:nvPr/>
          </p:nvSpPr>
          <p:spPr bwMode="auto">
            <a:xfrm>
              <a:off x="3390900" y="1438275"/>
              <a:ext cx="1588" cy="38100"/>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98" name="Line 202"/>
            <p:cNvSpPr>
              <a:spLocks noChangeShapeType="1"/>
            </p:cNvSpPr>
            <p:nvPr/>
          </p:nvSpPr>
          <p:spPr bwMode="auto">
            <a:xfrm flipH="1">
              <a:off x="3355976" y="1438275"/>
              <a:ext cx="34925" cy="1588"/>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299" name="Line 203"/>
            <p:cNvSpPr>
              <a:spLocks noChangeShapeType="1"/>
            </p:cNvSpPr>
            <p:nvPr/>
          </p:nvSpPr>
          <p:spPr bwMode="auto">
            <a:xfrm>
              <a:off x="3390900" y="1438275"/>
              <a:ext cx="33338" cy="1588"/>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300" name="Rectangle 204"/>
            <p:cNvSpPr>
              <a:spLocks noChangeArrowheads="1"/>
            </p:cNvSpPr>
            <p:nvPr/>
          </p:nvSpPr>
          <p:spPr bwMode="auto">
            <a:xfrm>
              <a:off x="3836988" y="2389189"/>
              <a:ext cx="138112" cy="136525"/>
            </a:xfrm>
            <a:prstGeom prst="rect">
              <a:avLst/>
            </a:prstGeom>
            <a:solidFill>
              <a:srgbClr val="C00000"/>
            </a:solidFill>
            <a:ln>
              <a:noFill/>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01" name="Line 205"/>
            <p:cNvSpPr>
              <a:spLocks noChangeShapeType="1"/>
            </p:cNvSpPr>
            <p:nvPr/>
          </p:nvSpPr>
          <p:spPr bwMode="auto">
            <a:xfrm flipV="1">
              <a:off x="3887788" y="2419349"/>
              <a:ext cx="1588" cy="38100"/>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302" name="Line 206"/>
            <p:cNvSpPr>
              <a:spLocks noChangeShapeType="1"/>
            </p:cNvSpPr>
            <p:nvPr/>
          </p:nvSpPr>
          <p:spPr bwMode="auto">
            <a:xfrm>
              <a:off x="3889375" y="2447925"/>
              <a:ext cx="1588" cy="38100"/>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303" name="Line 207"/>
            <p:cNvSpPr>
              <a:spLocks noChangeShapeType="1"/>
            </p:cNvSpPr>
            <p:nvPr/>
          </p:nvSpPr>
          <p:spPr bwMode="auto">
            <a:xfrm flipH="1">
              <a:off x="3854451" y="2447925"/>
              <a:ext cx="34925" cy="1588"/>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304" name="Line 208"/>
            <p:cNvSpPr>
              <a:spLocks noChangeShapeType="1"/>
            </p:cNvSpPr>
            <p:nvPr/>
          </p:nvSpPr>
          <p:spPr bwMode="auto">
            <a:xfrm>
              <a:off x="3889375" y="2447925"/>
              <a:ext cx="33338" cy="1588"/>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305" name="Rectangle 209"/>
            <p:cNvSpPr>
              <a:spLocks noChangeArrowheads="1"/>
            </p:cNvSpPr>
            <p:nvPr/>
          </p:nvSpPr>
          <p:spPr bwMode="auto">
            <a:xfrm>
              <a:off x="4335463" y="2836864"/>
              <a:ext cx="138112" cy="134937"/>
            </a:xfrm>
            <a:prstGeom prst="rect">
              <a:avLst/>
            </a:prstGeom>
            <a:solidFill>
              <a:srgbClr val="C00000"/>
            </a:solidFill>
            <a:ln>
              <a:noFill/>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06" name="Line 210"/>
            <p:cNvSpPr>
              <a:spLocks noChangeShapeType="1"/>
            </p:cNvSpPr>
            <p:nvPr/>
          </p:nvSpPr>
          <p:spPr bwMode="auto">
            <a:xfrm flipV="1">
              <a:off x="4387850" y="2855913"/>
              <a:ext cx="1588" cy="38100"/>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307" name="Line 211"/>
            <p:cNvSpPr>
              <a:spLocks noChangeShapeType="1"/>
            </p:cNvSpPr>
            <p:nvPr/>
          </p:nvSpPr>
          <p:spPr bwMode="auto">
            <a:xfrm>
              <a:off x="4387850" y="2894014"/>
              <a:ext cx="1588" cy="39687"/>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308" name="Line 212"/>
            <p:cNvSpPr>
              <a:spLocks noChangeShapeType="1"/>
            </p:cNvSpPr>
            <p:nvPr/>
          </p:nvSpPr>
          <p:spPr bwMode="auto">
            <a:xfrm flipH="1">
              <a:off x="4352926" y="2894014"/>
              <a:ext cx="34925" cy="1587"/>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309" name="Line 213"/>
            <p:cNvSpPr>
              <a:spLocks noChangeShapeType="1"/>
            </p:cNvSpPr>
            <p:nvPr/>
          </p:nvSpPr>
          <p:spPr bwMode="auto">
            <a:xfrm>
              <a:off x="4387850" y="2894014"/>
              <a:ext cx="50800" cy="1587"/>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310" name="Rectangle 214"/>
            <p:cNvSpPr>
              <a:spLocks noChangeArrowheads="1"/>
            </p:cNvSpPr>
            <p:nvPr/>
          </p:nvSpPr>
          <p:spPr bwMode="auto">
            <a:xfrm>
              <a:off x="4833938" y="3478214"/>
              <a:ext cx="138112" cy="134937"/>
            </a:xfrm>
            <a:prstGeom prst="rect">
              <a:avLst/>
            </a:prstGeom>
            <a:solidFill>
              <a:srgbClr val="C00000"/>
            </a:solidFill>
            <a:ln>
              <a:noFill/>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11" name="Line 215"/>
            <p:cNvSpPr>
              <a:spLocks noChangeShapeType="1"/>
            </p:cNvSpPr>
            <p:nvPr/>
          </p:nvSpPr>
          <p:spPr bwMode="auto">
            <a:xfrm flipV="1">
              <a:off x="4886325" y="3478213"/>
              <a:ext cx="1588" cy="38100"/>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312" name="Line 216"/>
            <p:cNvSpPr>
              <a:spLocks noChangeShapeType="1"/>
            </p:cNvSpPr>
            <p:nvPr/>
          </p:nvSpPr>
          <p:spPr bwMode="auto">
            <a:xfrm>
              <a:off x="4886325" y="3516314"/>
              <a:ext cx="1588" cy="58737"/>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313" name="Line 217"/>
            <p:cNvSpPr>
              <a:spLocks noChangeShapeType="1"/>
            </p:cNvSpPr>
            <p:nvPr/>
          </p:nvSpPr>
          <p:spPr bwMode="auto">
            <a:xfrm flipH="1">
              <a:off x="4851401" y="3516313"/>
              <a:ext cx="34925" cy="19050"/>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314" name="Line 218"/>
            <p:cNvSpPr>
              <a:spLocks noChangeShapeType="1"/>
            </p:cNvSpPr>
            <p:nvPr/>
          </p:nvSpPr>
          <p:spPr bwMode="auto">
            <a:xfrm>
              <a:off x="4886325" y="3516313"/>
              <a:ext cx="50800" cy="19050"/>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4315" name="Group 219"/>
            <p:cNvGrpSpPr>
              <a:grpSpLocks/>
            </p:cNvGrpSpPr>
            <p:nvPr/>
          </p:nvGrpSpPr>
          <p:grpSpPr bwMode="auto">
            <a:xfrm>
              <a:off x="5830888" y="4410076"/>
              <a:ext cx="138112" cy="136525"/>
              <a:chOff x="3313" y="2778"/>
              <a:chExt cx="87" cy="86"/>
            </a:xfrm>
            <a:solidFill>
              <a:srgbClr val="C00000"/>
            </a:solidFill>
          </p:grpSpPr>
          <p:sp>
            <p:nvSpPr>
              <p:cNvPr id="4395" name="Rectangle 220"/>
              <p:cNvSpPr>
                <a:spLocks noChangeArrowheads="1"/>
              </p:cNvSpPr>
              <p:nvPr/>
            </p:nvSpPr>
            <p:spPr bwMode="auto">
              <a:xfrm>
                <a:off x="3313" y="2778"/>
                <a:ext cx="87" cy="8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96" name="Line 221"/>
              <p:cNvSpPr>
                <a:spLocks noChangeShapeType="1"/>
              </p:cNvSpPr>
              <p:nvPr/>
            </p:nvSpPr>
            <p:spPr bwMode="auto">
              <a:xfrm flipV="1">
                <a:off x="3346" y="2790"/>
                <a:ext cx="1" cy="25"/>
              </a:xfrm>
              <a:prstGeom prst="line">
                <a:avLst/>
              </a:prstGeom>
              <a:grpFill/>
              <a:ln w="17463">
                <a:solidFill>
                  <a:srgbClr val="FFFFFF"/>
                </a:solidFill>
                <a:round/>
                <a:headEnd/>
                <a:tailEnd/>
              </a:ln>
              <a:extLst/>
            </p:spPr>
            <p:txBody>
              <a:bodyPr/>
              <a:lstStyle/>
              <a:p>
                <a:endParaRPr lang="it-IT"/>
              </a:p>
            </p:txBody>
          </p:sp>
          <p:sp>
            <p:nvSpPr>
              <p:cNvPr id="4397" name="Line 222"/>
              <p:cNvSpPr>
                <a:spLocks noChangeShapeType="1"/>
              </p:cNvSpPr>
              <p:nvPr/>
            </p:nvSpPr>
            <p:spPr bwMode="auto">
              <a:xfrm>
                <a:off x="3346" y="2815"/>
                <a:ext cx="1" cy="24"/>
              </a:xfrm>
              <a:prstGeom prst="line">
                <a:avLst/>
              </a:prstGeom>
              <a:grpFill/>
              <a:ln w="17463">
                <a:solidFill>
                  <a:srgbClr val="FFFFFF"/>
                </a:solidFill>
                <a:round/>
                <a:headEnd/>
                <a:tailEnd/>
              </a:ln>
              <a:extLst/>
            </p:spPr>
            <p:txBody>
              <a:bodyPr/>
              <a:lstStyle/>
              <a:p>
                <a:endParaRPr lang="it-IT"/>
              </a:p>
            </p:txBody>
          </p:sp>
          <p:sp>
            <p:nvSpPr>
              <p:cNvPr id="4398" name="Line 223"/>
              <p:cNvSpPr>
                <a:spLocks noChangeShapeType="1"/>
              </p:cNvSpPr>
              <p:nvPr/>
            </p:nvSpPr>
            <p:spPr bwMode="auto">
              <a:xfrm flipH="1">
                <a:off x="3324" y="2815"/>
                <a:ext cx="22" cy="1"/>
              </a:xfrm>
              <a:prstGeom prst="line">
                <a:avLst/>
              </a:prstGeom>
              <a:grpFill/>
              <a:ln w="17463">
                <a:solidFill>
                  <a:srgbClr val="FFFFFF"/>
                </a:solidFill>
                <a:round/>
                <a:headEnd/>
                <a:tailEnd/>
              </a:ln>
              <a:extLst/>
            </p:spPr>
            <p:txBody>
              <a:bodyPr/>
              <a:lstStyle/>
              <a:p>
                <a:endParaRPr lang="it-IT"/>
              </a:p>
            </p:txBody>
          </p:sp>
          <p:sp>
            <p:nvSpPr>
              <p:cNvPr id="4399" name="Line 224"/>
              <p:cNvSpPr>
                <a:spLocks noChangeShapeType="1"/>
              </p:cNvSpPr>
              <p:nvPr/>
            </p:nvSpPr>
            <p:spPr bwMode="auto">
              <a:xfrm>
                <a:off x="3346" y="2815"/>
                <a:ext cx="32" cy="1"/>
              </a:xfrm>
              <a:prstGeom prst="line">
                <a:avLst/>
              </a:prstGeom>
              <a:grpFill/>
              <a:ln w="17463">
                <a:solidFill>
                  <a:srgbClr val="FFFFFF"/>
                </a:solidFill>
                <a:round/>
                <a:headEnd/>
                <a:tailEnd/>
              </a:ln>
              <a:extLst/>
            </p:spPr>
            <p:txBody>
              <a:bodyPr/>
              <a:lstStyle/>
              <a:p>
                <a:endParaRPr lang="it-IT"/>
              </a:p>
            </p:txBody>
          </p:sp>
        </p:grpSp>
        <p:sp>
          <p:nvSpPr>
            <p:cNvPr id="4316" name="Rectangle 225"/>
            <p:cNvSpPr>
              <a:spLocks noChangeArrowheads="1"/>
            </p:cNvSpPr>
            <p:nvPr/>
          </p:nvSpPr>
          <p:spPr bwMode="auto">
            <a:xfrm>
              <a:off x="6329363" y="4914901"/>
              <a:ext cx="138112" cy="136525"/>
            </a:xfrm>
            <a:prstGeom prst="rect">
              <a:avLst/>
            </a:prstGeom>
            <a:solidFill>
              <a:srgbClr val="C00000"/>
            </a:solidFill>
            <a:ln>
              <a:noFill/>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17" name="Line 226"/>
            <p:cNvSpPr>
              <a:spLocks noChangeShapeType="1"/>
            </p:cNvSpPr>
            <p:nvPr/>
          </p:nvSpPr>
          <p:spPr bwMode="auto">
            <a:xfrm flipV="1">
              <a:off x="6381750" y="4933950"/>
              <a:ext cx="1588" cy="39688"/>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318" name="Line 227"/>
            <p:cNvSpPr>
              <a:spLocks noChangeShapeType="1"/>
            </p:cNvSpPr>
            <p:nvPr/>
          </p:nvSpPr>
          <p:spPr bwMode="auto">
            <a:xfrm>
              <a:off x="6381750" y="4973638"/>
              <a:ext cx="1588" cy="38100"/>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319" name="Line 228"/>
            <p:cNvSpPr>
              <a:spLocks noChangeShapeType="1"/>
            </p:cNvSpPr>
            <p:nvPr/>
          </p:nvSpPr>
          <p:spPr bwMode="auto">
            <a:xfrm flipH="1">
              <a:off x="6338094" y="4992689"/>
              <a:ext cx="34925" cy="1587"/>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320" name="Line 229"/>
            <p:cNvSpPr>
              <a:spLocks noChangeShapeType="1"/>
            </p:cNvSpPr>
            <p:nvPr/>
          </p:nvSpPr>
          <p:spPr bwMode="auto">
            <a:xfrm>
              <a:off x="6381750" y="4973639"/>
              <a:ext cx="50800" cy="1587"/>
            </a:xfrm>
            <a:prstGeom prst="line">
              <a:avLst/>
            </a:prstGeom>
            <a:noFill/>
            <a:ln w="17463">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321" name="Rectangle 230"/>
            <p:cNvSpPr>
              <a:spLocks noChangeArrowheads="1"/>
            </p:cNvSpPr>
            <p:nvPr/>
          </p:nvSpPr>
          <p:spPr bwMode="auto">
            <a:xfrm>
              <a:off x="3390900" y="1924050"/>
              <a:ext cx="50800" cy="19050"/>
            </a:xfrm>
            <a:prstGeom prst="rect">
              <a:avLst/>
            </a:prstGeom>
            <a:solidFill>
              <a:srgbClr val="0000FF"/>
            </a:solidFill>
            <a:ln w="17463">
              <a:solidFill>
                <a:srgbClr val="0000FF"/>
              </a:solidFill>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22" name="Rectangle 231"/>
            <p:cNvSpPr>
              <a:spLocks noChangeArrowheads="1"/>
            </p:cNvSpPr>
            <p:nvPr/>
          </p:nvSpPr>
          <p:spPr bwMode="auto">
            <a:xfrm>
              <a:off x="3889375" y="2563814"/>
              <a:ext cx="50800" cy="20637"/>
            </a:xfrm>
            <a:prstGeom prst="rect">
              <a:avLst/>
            </a:prstGeom>
            <a:solidFill>
              <a:srgbClr val="0000FF"/>
            </a:solidFill>
            <a:ln w="17463">
              <a:solidFill>
                <a:srgbClr val="0000FF"/>
              </a:solidFill>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23" name="Rectangle 232"/>
            <p:cNvSpPr>
              <a:spLocks noChangeArrowheads="1"/>
            </p:cNvSpPr>
            <p:nvPr/>
          </p:nvSpPr>
          <p:spPr bwMode="auto">
            <a:xfrm>
              <a:off x="4387850" y="3516313"/>
              <a:ext cx="50800" cy="19050"/>
            </a:xfrm>
            <a:prstGeom prst="rect">
              <a:avLst/>
            </a:prstGeom>
            <a:solidFill>
              <a:srgbClr val="0000FF"/>
            </a:solidFill>
            <a:ln w="17463">
              <a:solidFill>
                <a:srgbClr val="0000FF"/>
              </a:solidFill>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24" name="Rectangle 233"/>
            <p:cNvSpPr>
              <a:spLocks noChangeArrowheads="1"/>
            </p:cNvSpPr>
            <p:nvPr/>
          </p:nvSpPr>
          <p:spPr bwMode="auto">
            <a:xfrm>
              <a:off x="4886325" y="4138613"/>
              <a:ext cx="50800" cy="19050"/>
            </a:xfrm>
            <a:prstGeom prst="rect">
              <a:avLst/>
            </a:prstGeom>
            <a:solidFill>
              <a:srgbClr val="0000FF"/>
            </a:solidFill>
            <a:ln w="17463">
              <a:solidFill>
                <a:srgbClr val="0000FF"/>
              </a:solidFill>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25" name="Rectangle 234"/>
            <p:cNvSpPr>
              <a:spLocks noChangeArrowheads="1"/>
            </p:cNvSpPr>
            <p:nvPr/>
          </p:nvSpPr>
          <p:spPr bwMode="auto">
            <a:xfrm>
              <a:off x="5384800" y="4448175"/>
              <a:ext cx="50800" cy="39688"/>
            </a:xfrm>
            <a:prstGeom prst="rect">
              <a:avLst/>
            </a:prstGeom>
            <a:solidFill>
              <a:srgbClr val="0000FF"/>
            </a:solidFill>
            <a:ln w="17463">
              <a:solidFill>
                <a:srgbClr val="0000FF"/>
              </a:solidFill>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26" name="Rectangle 235"/>
            <p:cNvSpPr>
              <a:spLocks noChangeArrowheads="1"/>
            </p:cNvSpPr>
            <p:nvPr/>
          </p:nvSpPr>
          <p:spPr bwMode="auto">
            <a:xfrm>
              <a:off x="5883275" y="4779963"/>
              <a:ext cx="50800" cy="19050"/>
            </a:xfrm>
            <a:prstGeom prst="rect">
              <a:avLst/>
            </a:prstGeom>
            <a:solidFill>
              <a:srgbClr val="0000FF"/>
            </a:solidFill>
            <a:ln w="17463">
              <a:solidFill>
                <a:srgbClr val="0000FF"/>
              </a:solidFill>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27" name="Rectangle 236"/>
            <p:cNvSpPr>
              <a:spLocks noChangeArrowheads="1"/>
            </p:cNvSpPr>
            <p:nvPr/>
          </p:nvSpPr>
          <p:spPr bwMode="auto">
            <a:xfrm>
              <a:off x="6381750" y="4837114"/>
              <a:ext cx="50800" cy="39687"/>
            </a:xfrm>
            <a:prstGeom prst="rect">
              <a:avLst/>
            </a:prstGeom>
            <a:solidFill>
              <a:srgbClr val="0000FF"/>
            </a:solidFill>
            <a:ln w="17463">
              <a:solidFill>
                <a:srgbClr val="0000FF"/>
              </a:solidFill>
              <a:miter lim="800000"/>
              <a:headEnd/>
              <a:tailEn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28" name="Rectangle 237"/>
            <p:cNvSpPr>
              <a:spLocks noChangeArrowheads="1"/>
            </p:cNvSpPr>
            <p:nvPr/>
          </p:nvSpPr>
          <p:spPr bwMode="auto">
            <a:xfrm>
              <a:off x="2238375" y="4973638"/>
              <a:ext cx="223838" cy="3111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solidFill>
                  <a:srgbClr val="002060"/>
                </a:solidFill>
              </a:endParaRPr>
            </a:p>
          </p:txBody>
        </p:sp>
        <p:sp>
          <p:nvSpPr>
            <p:cNvPr id="4329" name="Rectangle 238"/>
            <p:cNvSpPr>
              <a:spLocks noChangeArrowheads="1"/>
            </p:cNvSpPr>
            <p:nvPr/>
          </p:nvSpPr>
          <p:spPr bwMode="auto">
            <a:xfrm>
              <a:off x="2238375" y="4953361"/>
              <a:ext cx="254000" cy="304800"/>
            </a:xfrm>
            <a:prstGeom prst="rect">
              <a:avLst/>
            </a:prstGeom>
            <a:noFill/>
            <a:ln w="9525">
              <a:noFill/>
              <a:miter lim="800000"/>
              <a:headEnd/>
              <a:tailEnd/>
            </a:ln>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sz="2000" dirty="0">
                  <a:solidFill>
                    <a:srgbClr val="002060"/>
                  </a:solidFill>
                  <a:latin typeface="Times New Roman" charset="0"/>
                </a:rPr>
                <a:t>40</a:t>
              </a:r>
              <a:endParaRPr lang="it-IT" altLang="it-IT" sz="2400" dirty="0">
                <a:solidFill>
                  <a:srgbClr val="002060"/>
                </a:solidFill>
                <a:latin typeface="Times New Roman" charset="0"/>
              </a:endParaRPr>
            </a:p>
          </p:txBody>
        </p:sp>
        <p:sp>
          <p:nvSpPr>
            <p:cNvPr id="4330" name="Rectangle 239"/>
            <p:cNvSpPr>
              <a:spLocks noChangeArrowheads="1"/>
            </p:cNvSpPr>
            <p:nvPr/>
          </p:nvSpPr>
          <p:spPr bwMode="auto">
            <a:xfrm>
              <a:off x="2238375" y="3730626"/>
              <a:ext cx="223838" cy="3111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solidFill>
                  <a:srgbClr val="002060"/>
                </a:solidFill>
              </a:endParaRPr>
            </a:p>
          </p:txBody>
        </p:sp>
        <p:sp>
          <p:nvSpPr>
            <p:cNvPr id="4331" name="Rectangle 240"/>
            <p:cNvSpPr>
              <a:spLocks noChangeArrowheads="1"/>
            </p:cNvSpPr>
            <p:nvPr/>
          </p:nvSpPr>
          <p:spPr bwMode="auto">
            <a:xfrm>
              <a:off x="2238375" y="3688499"/>
              <a:ext cx="259686"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sz="2000" dirty="0">
                  <a:solidFill>
                    <a:srgbClr val="002060"/>
                  </a:solidFill>
                  <a:latin typeface="+mn-lt"/>
                </a:rPr>
                <a:t>60</a:t>
              </a:r>
              <a:endParaRPr lang="it-IT" altLang="it-IT" sz="2400" dirty="0">
                <a:solidFill>
                  <a:srgbClr val="002060"/>
                </a:solidFill>
                <a:latin typeface="+mn-lt"/>
              </a:endParaRPr>
            </a:p>
          </p:txBody>
        </p:sp>
        <p:sp>
          <p:nvSpPr>
            <p:cNvPr id="4332" name="Rectangle 241"/>
            <p:cNvSpPr>
              <a:spLocks noChangeArrowheads="1"/>
            </p:cNvSpPr>
            <p:nvPr/>
          </p:nvSpPr>
          <p:spPr bwMode="auto">
            <a:xfrm>
              <a:off x="2238375" y="2447925"/>
              <a:ext cx="223838" cy="3111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solidFill>
                  <a:srgbClr val="002060"/>
                </a:solidFill>
              </a:endParaRPr>
            </a:p>
          </p:txBody>
        </p:sp>
        <p:sp>
          <p:nvSpPr>
            <p:cNvPr id="4333" name="Rectangle 242"/>
            <p:cNvSpPr>
              <a:spLocks noChangeArrowheads="1"/>
            </p:cNvSpPr>
            <p:nvPr/>
          </p:nvSpPr>
          <p:spPr bwMode="auto">
            <a:xfrm>
              <a:off x="2238375" y="2416604"/>
              <a:ext cx="259686"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sz="2000" dirty="0">
                  <a:solidFill>
                    <a:srgbClr val="002060"/>
                  </a:solidFill>
                  <a:latin typeface="+mn-lt"/>
                </a:rPr>
                <a:t>80</a:t>
              </a:r>
              <a:endParaRPr lang="it-IT" altLang="it-IT" sz="2400" dirty="0">
                <a:solidFill>
                  <a:srgbClr val="002060"/>
                </a:solidFill>
                <a:latin typeface="+mn-lt"/>
              </a:endParaRPr>
            </a:p>
          </p:txBody>
        </p:sp>
        <p:sp>
          <p:nvSpPr>
            <p:cNvPr id="4334" name="Rectangle 243"/>
            <p:cNvSpPr>
              <a:spLocks noChangeArrowheads="1"/>
            </p:cNvSpPr>
            <p:nvPr/>
          </p:nvSpPr>
          <p:spPr bwMode="auto">
            <a:xfrm>
              <a:off x="2117725" y="1153567"/>
              <a:ext cx="389530"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sz="2000" dirty="0">
                  <a:solidFill>
                    <a:srgbClr val="002060"/>
                  </a:solidFill>
                  <a:latin typeface="+mn-lt"/>
                </a:rPr>
                <a:t>100</a:t>
              </a:r>
              <a:endParaRPr lang="it-IT" altLang="it-IT" sz="2400" dirty="0">
                <a:solidFill>
                  <a:srgbClr val="002060"/>
                </a:solidFill>
                <a:latin typeface="+mn-lt"/>
              </a:endParaRPr>
            </a:p>
          </p:txBody>
        </p:sp>
        <p:sp>
          <p:nvSpPr>
            <p:cNvPr id="4335" name="Rectangle 244"/>
            <p:cNvSpPr>
              <a:spLocks noChangeArrowheads="1"/>
            </p:cNvSpPr>
            <p:nvPr/>
          </p:nvSpPr>
          <p:spPr bwMode="auto">
            <a:xfrm>
              <a:off x="6467475" y="1670050"/>
              <a:ext cx="1735138"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36" name="Rectangle 245"/>
            <p:cNvSpPr>
              <a:spLocks noChangeArrowheads="1"/>
            </p:cNvSpPr>
            <p:nvPr/>
          </p:nvSpPr>
          <p:spPr bwMode="auto">
            <a:xfrm>
              <a:off x="6553200" y="1741746"/>
              <a:ext cx="30115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b="1" dirty="0">
                  <a:solidFill>
                    <a:srgbClr val="92D050"/>
                  </a:solidFill>
                  <a:latin typeface="+mn-lt"/>
                </a:rPr>
                <a:t>Velocità di </a:t>
              </a:r>
              <a:r>
                <a:rPr lang="it-IT" altLang="it-IT" b="1" dirty="0" smtClean="0">
                  <a:solidFill>
                    <a:srgbClr val="92D050"/>
                  </a:solidFill>
                  <a:latin typeface="+mn-lt"/>
                </a:rPr>
                <a:t>conduzione nervosa </a:t>
              </a:r>
              <a:endParaRPr lang="it-IT" altLang="it-IT" dirty="0">
                <a:solidFill>
                  <a:srgbClr val="92D050"/>
                </a:solidFill>
                <a:latin typeface="+mn-lt"/>
              </a:endParaRPr>
            </a:p>
          </p:txBody>
        </p:sp>
        <p:sp>
          <p:nvSpPr>
            <p:cNvPr id="4337" name="Rectangle 246"/>
            <p:cNvSpPr>
              <a:spLocks noChangeArrowheads="1"/>
            </p:cNvSpPr>
            <p:nvPr/>
          </p:nvSpPr>
          <p:spPr bwMode="auto">
            <a:xfrm>
              <a:off x="6586539" y="1787526"/>
              <a:ext cx="17303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38" name="Rectangle 247"/>
            <p:cNvSpPr>
              <a:spLocks noChangeArrowheads="1"/>
            </p:cNvSpPr>
            <p:nvPr/>
          </p:nvSpPr>
          <p:spPr bwMode="auto">
            <a:xfrm>
              <a:off x="6484939" y="1981458"/>
              <a:ext cx="17176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latin typeface="+mn-lt"/>
              </a:endParaRPr>
            </a:p>
          </p:txBody>
        </p:sp>
        <p:sp>
          <p:nvSpPr>
            <p:cNvPr id="4339" name="Rectangle 248"/>
            <p:cNvSpPr>
              <a:spLocks noChangeArrowheads="1"/>
            </p:cNvSpPr>
            <p:nvPr/>
          </p:nvSpPr>
          <p:spPr bwMode="auto">
            <a:xfrm>
              <a:off x="6570664" y="2001838"/>
              <a:ext cx="184665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sz="1700" b="1">
                  <a:solidFill>
                    <a:srgbClr val="FF00FF"/>
                  </a:solidFill>
                  <a:latin typeface="Times New Roman" charset="0"/>
                </a:rPr>
                <a:t>Metabolismo basale</a:t>
              </a:r>
              <a:endParaRPr lang="it-IT" altLang="it-IT" sz="2400">
                <a:latin typeface="Times New Roman" charset="0"/>
              </a:endParaRPr>
            </a:p>
          </p:txBody>
        </p:sp>
        <p:sp>
          <p:nvSpPr>
            <p:cNvPr id="4340" name="Rectangle 249"/>
            <p:cNvSpPr>
              <a:spLocks noChangeArrowheads="1"/>
            </p:cNvSpPr>
            <p:nvPr/>
          </p:nvSpPr>
          <p:spPr bwMode="auto">
            <a:xfrm>
              <a:off x="6467476" y="2506663"/>
              <a:ext cx="10652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41" name="Rectangle 250"/>
            <p:cNvSpPr>
              <a:spLocks noChangeArrowheads="1"/>
            </p:cNvSpPr>
            <p:nvPr/>
          </p:nvSpPr>
          <p:spPr bwMode="auto">
            <a:xfrm>
              <a:off x="6553200" y="2565658"/>
              <a:ext cx="15049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b="1">
                  <a:solidFill>
                    <a:srgbClr val="00B050"/>
                  </a:solidFill>
                  <a:latin typeface="+mn-lt"/>
                </a:rPr>
                <a:t>Acqua corporea</a:t>
              </a:r>
              <a:endParaRPr lang="it-IT" altLang="it-IT">
                <a:solidFill>
                  <a:srgbClr val="00B050"/>
                </a:solidFill>
                <a:latin typeface="+mn-lt"/>
              </a:endParaRPr>
            </a:p>
          </p:txBody>
        </p:sp>
        <p:sp>
          <p:nvSpPr>
            <p:cNvPr id="4342" name="Rectangle 251"/>
            <p:cNvSpPr>
              <a:spLocks noChangeArrowheads="1"/>
            </p:cNvSpPr>
            <p:nvPr/>
          </p:nvSpPr>
          <p:spPr bwMode="auto">
            <a:xfrm>
              <a:off x="6467475" y="2836863"/>
              <a:ext cx="12890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43" name="Rectangle 252"/>
            <p:cNvSpPr>
              <a:spLocks noChangeArrowheads="1"/>
            </p:cNvSpPr>
            <p:nvPr/>
          </p:nvSpPr>
          <p:spPr bwMode="auto">
            <a:xfrm>
              <a:off x="6544919" y="2913217"/>
              <a:ext cx="14282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b="1" dirty="0">
                  <a:solidFill>
                    <a:srgbClr val="00B0F0"/>
                  </a:solidFill>
                  <a:latin typeface="+mn-lt"/>
                </a:rPr>
                <a:t>Indice cardiaco</a:t>
              </a:r>
              <a:endParaRPr lang="it-IT" altLang="it-IT" dirty="0">
                <a:solidFill>
                  <a:srgbClr val="00B0F0"/>
                </a:solidFill>
                <a:latin typeface="+mn-lt"/>
              </a:endParaRPr>
            </a:p>
          </p:txBody>
        </p:sp>
        <p:sp>
          <p:nvSpPr>
            <p:cNvPr id="4344" name="Rectangle 253"/>
            <p:cNvSpPr>
              <a:spLocks noChangeArrowheads="1"/>
            </p:cNvSpPr>
            <p:nvPr/>
          </p:nvSpPr>
          <p:spPr bwMode="auto">
            <a:xfrm>
              <a:off x="6467476" y="4138613"/>
              <a:ext cx="12541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45" name="Rectangle 254"/>
            <p:cNvSpPr>
              <a:spLocks noChangeArrowheads="1"/>
            </p:cNvSpPr>
            <p:nvPr/>
          </p:nvSpPr>
          <p:spPr bwMode="auto">
            <a:xfrm>
              <a:off x="6553201" y="4216658"/>
              <a:ext cx="13985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b="1" dirty="0">
                  <a:solidFill>
                    <a:srgbClr val="CC66FF"/>
                  </a:solidFill>
                  <a:latin typeface="+mn-lt"/>
                </a:rPr>
                <a:t>Capacità vitale</a:t>
              </a:r>
              <a:endParaRPr lang="it-IT" altLang="it-IT" dirty="0">
                <a:latin typeface="+mn-lt"/>
              </a:endParaRPr>
            </a:p>
          </p:txBody>
        </p:sp>
        <p:sp>
          <p:nvSpPr>
            <p:cNvPr id="4346" name="Rectangle 255"/>
            <p:cNvSpPr>
              <a:spLocks noChangeArrowheads="1"/>
            </p:cNvSpPr>
            <p:nvPr/>
          </p:nvSpPr>
          <p:spPr bwMode="auto">
            <a:xfrm>
              <a:off x="6467476" y="4371975"/>
              <a:ext cx="5492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47" name="Rectangle 256"/>
            <p:cNvSpPr>
              <a:spLocks noChangeArrowheads="1"/>
            </p:cNvSpPr>
            <p:nvPr/>
          </p:nvSpPr>
          <p:spPr bwMode="auto">
            <a:xfrm>
              <a:off x="6553200" y="4450021"/>
              <a:ext cx="2516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b="1">
                  <a:solidFill>
                    <a:srgbClr val="FF0000"/>
                  </a:solidFill>
                  <a:latin typeface="+mn-lt"/>
                </a:rPr>
                <a:t>FG</a:t>
              </a:r>
              <a:endParaRPr lang="it-IT" altLang="it-IT">
                <a:solidFill>
                  <a:srgbClr val="FF0000"/>
                </a:solidFill>
                <a:latin typeface="+mn-lt"/>
              </a:endParaRPr>
            </a:p>
          </p:txBody>
        </p:sp>
        <p:sp>
          <p:nvSpPr>
            <p:cNvPr id="4348" name="Rectangle 257"/>
            <p:cNvSpPr>
              <a:spLocks noChangeArrowheads="1"/>
            </p:cNvSpPr>
            <p:nvPr/>
          </p:nvSpPr>
          <p:spPr bwMode="auto">
            <a:xfrm>
              <a:off x="6467476" y="4624388"/>
              <a:ext cx="893763"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49" name="Rectangle 258"/>
            <p:cNvSpPr>
              <a:spLocks noChangeArrowheads="1"/>
            </p:cNvSpPr>
            <p:nvPr/>
          </p:nvSpPr>
          <p:spPr bwMode="auto">
            <a:xfrm>
              <a:off x="6553200" y="4702433"/>
              <a:ext cx="287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b="1">
                  <a:solidFill>
                    <a:srgbClr val="3333CC"/>
                  </a:solidFill>
                  <a:latin typeface="+mn-lt"/>
                </a:rPr>
                <a:t>VO</a:t>
              </a:r>
              <a:endParaRPr lang="it-IT" altLang="it-IT">
                <a:latin typeface="+mn-lt"/>
              </a:endParaRPr>
            </a:p>
          </p:txBody>
        </p:sp>
        <p:sp>
          <p:nvSpPr>
            <p:cNvPr id="4350" name="Rectangle 259"/>
            <p:cNvSpPr>
              <a:spLocks noChangeArrowheads="1"/>
            </p:cNvSpPr>
            <p:nvPr/>
          </p:nvSpPr>
          <p:spPr bwMode="auto">
            <a:xfrm>
              <a:off x="6827838" y="4818064"/>
              <a:ext cx="6985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sz="1100" b="1">
                  <a:solidFill>
                    <a:srgbClr val="3333CC"/>
                  </a:solidFill>
                  <a:latin typeface="Times New Roman" charset="0"/>
                </a:rPr>
                <a:t>2</a:t>
              </a:r>
              <a:endParaRPr lang="it-IT" altLang="it-IT" sz="2400">
                <a:latin typeface="Times New Roman" charset="0"/>
              </a:endParaRPr>
            </a:p>
          </p:txBody>
        </p:sp>
        <p:sp>
          <p:nvSpPr>
            <p:cNvPr id="4351" name="Rectangle 260"/>
            <p:cNvSpPr>
              <a:spLocks noChangeArrowheads="1"/>
            </p:cNvSpPr>
            <p:nvPr/>
          </p:nvSpPr>
          <p:spPr bwMode="auto">
            <a:xfrm>
              <a:off x="6880225" y="4702433"/>
              <a:ext cx="4580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b="1">
                  <a:solidFill>
                    <a:srgbClr val="3333CC"/>
                  </a:solidFill>
                  <a:latin typeface="+mn-lt"/>
                </a:rPr>
                <a:t> max</a:t>
              </a:r>
              <a:endParaRPr lang="it-IT" altLang="it-IT">
                <a:latin typeface="+mn-lt"/>
              </a:endParaRPr>
            </a:p>
          </p:txBody>
        </p:sp>
        <p:sp>
          <p:nvSpPr>
            <p:cNvPr id="4352" name="Rectangle 261"/>
            <p:cNvSpPr>
              <a:spLocks noChangeArrowheads="1"/>
            </p:cNvSpPr>
            <p:nvPr/>
          </p:nvSpPr>
          <p:spPr bwMode="auto">
            <a:xfrm>
              <a:off x="6467475" y="4914900"/>
              <a:ext cx="5143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53" name="Rectangle 262"/>
            <p:cNvSpPr>
              <a:spLocks noChangeArrowheads="1"/>
            </p:cNvSpPr>
            <p:nvPr/>
          </p:nvSpPr>
          <p:spPr bwMode="auto">
            <a:xfrm>
              <a:off x="6553201" y="4973638"/>
              <a:ext cx="42319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sz="1700" b="1">
                  <a:solidFill>
                    <a:srgbClr val="C00000"/>
                  </a:solidFill>
                  <a:latin typeface="Times New Roman" charset="0"/>
                </a:rPr>
                <a:t>PRP</a:t>
              </a:r>
              <a:endParaRPr lang="it-IT" altLang="it-IT" sz="2400">
                <a:solidFill>
                  <a:srgbClr val="C00000"/>
                </a:solidFill>
                <a:latin typeface="Times New Roman" charset="0"/>
              </a:endParaRPr>
            </a:p>
          </p:txBody>
        </p:sp>
        <p:grpSp>
          <p:nvGrpSpPr>
            <p:cNvPr id="4354" name="Group 263"/>
            <p:cNvGrpSpPr>
              <a:grpSpLocks/>
            </p:cNvGrpSpPr>
            <p:nvPr/>
          </p:nvGrpSpPr>
          <p:grpSpPr bwMode="auto">
            <a:xfrm>
              <a:off x="5332413" y="4079876"/>
              <a:ext cx="120650" cy="155575"/>
              <a:chOff x="2999" y="2570"/>
              <a:chExt cx="76" cy="98"/>
            </a:xfrm>
            <a:solidFill>
              <a:srgbClr val="C00000"/>
            </a:solidFill>
          </p:grpSpPr>
          <p:sp>
            <p:nvSpPr>
              <p:cNvPr id="4390" name="Rectangle 264"/>
              <p:cNvSpPr>
                <a:spLocks noChangeArrowheads="1"/>
              </p:cNvSpPr>
              <p:nvPr/>
            </p:nvSpPr>
            <p:spPr bwMode="auto">
              <a:xfrm>
                <a:off x="2999" y="2570"/>
                <a:ext cx="76" cy="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p>
            </p:txBody>
          </p:sp>
          <p:sp>
            <p:nvSpPr>
              <p:cNvPr id="4391" name="Line 265"/>
              <p:cNvSpPr>
                <a:spLocks noChangeShapeType="1"/>
              </p:cNvSpPr>
              <p:nvPr/>
            </p:nvSpPr>
            <p:spPr bwMode="auto">
              <a:xfrm flipV="1">
                <a:off x="3032" y="2582"/>
                <a:ext cx="1" cy="25"/>
              </a:xfrm>
              <a:prstGeom prst="line">
                <a:avLst/>
              </a:prstGeom>
              <a:grpFill/>
              <a:ln w="17463">
                <a:solidFill>
                  <a:srgbClr val="FFFFFF"/>
                </a:solidFill>
                <a:round/>
                <a:headEnd/>
                <a:tailEnd/>
              </a:ln>
              <a:extLst/>
            </p:spPr>
            <p:txBody>
              <a:bodyPr/>
              <a:lstStyle/>
              <a:p>
                <a:endParaRPr lang="it-IT"/>
              </a:p>
            </p:txBody>
          </p:sp>
          <p:sp>
            <p:nvSpPr>
              <p:cNvPr id="4392" name="Line 266"/>
              <p:cNvSpPr>
                <a:spLocks noChangeShapeType="1"/>
              </p:cNvSpPr>
              <p:nvPr/>
            </p:nvSpPr>
            <p:spPr bwMode="auto">
              <a:xfrm>
                <a:off x="3032" y="2607"/>
                <a:ext cx="1" cy="24"/>
              </a:xfrm>
              <a:prstGeom prst="line">
                <a:avLst/>
              </a:prstGeom>
              <a:grpFill/>
              <a:ln w="17463">
                <a:solidFill>
                  <a:srgbClr val="FFFFFF"/>
                </a:solidFill>
                <a:round/>
                <a:headEnd/>
                <a:tailEnd/>
              </a:ln>
              <a:extLst/>
            </p:spPr>
            <p:txBody>
              <a:bodyPr/>
              <a:lstStyle/>
              <a:p>
                <a:endParaRPr lang="it-IT"/>
              </a:p>
            </p:txBody>
          </p:sp>
          <p:sp>
            <p:nvSpPr>
              <p:cNvPr id="4393" name="Line 267"/>
              <p:cNvSpPr>
                <a:spLocks noChangeShapeType="1"/>
              </p:cNvSpPr>
              <p:nvPr/>
            </p:nvSpPr>
            <p:spPr bwMode="auto">
              <a:xfrm flipH="1">
                <a:off x="3010" y="2607"/>
                <a:ext cx="22" cy="1"/>
              </a:xfrm>
              <a:prstGeom prst="line">
                <a:avLst/>
              </a:prstGeom>
              <a:grpFill/>
              <a:ln w="17463">
                <a:solidFill>
                  <a:srgbClr val="FFFFFF"/>
                </a:solidFill>
                <a:round/>
                <a:headEnd/>
                <a:tailEnd/>
              </a:ln>
              <a:extLst/>
            </p:spPr>
            <p:txBody>
              <a:bodyPr/>
              <a:lstStyle/>
              <a:p>
                <a:endParaRPr lang="it-IT"/>
              </a:p>
            </p:txBody>
          </p:sp>
          <p:sp>
            <p:nvSpPr>
              <p:cNvPr id="4394" name="Line 268"/>
              <p:cNvSpPr>
                <a:spLocks noChangeShapeType="1"/>
              </p:cNvSpPr>
              <p:nvPr/>
            </p:nvSpPr>
            <p:spPr bwMode="auto">
              <a:xfrm>
                <a:off x="3032" y="2607"/>
                <a:ext cx="21" cy="1"/>
              </a:xfrm>
              <a:prstGeom prst="line">
                <a:avLst/>
              </a:prstGeom>
              <a:grpFill/>
              <a:ln w="17463">
                <a:solidFill>
                  <a:srgbClr val="FFFFFF"/>
                </a:solidFill>
                <a:round/>
                <a:headEnd/>
                <a:tailEnd/>
              </a:ln>
              <a:extLst/>
            </p:spPr>
            <p:txBody>
              <a:bodyPr/>
              <a:lstStyle/>
              <a:p>
                <a:endParaRPr lang="it-IT"/>
              </a:p>
            </p:txBody>
          </p:sp>
        </p:grpSp>
        <p:grpSp>
          <p:nvGrpSpPr>
            <p:cNvPr id="4" name="Group 269"/>
            <p:cNvGrpSpPr>
              <a:grpSpLocks/>
            </p:cNvGrpSpPr>
            <p:nvPr/>
          </p:nvGrpSpPr>
          <p:grpSpPr bwMode="auto">
            <a:xfrm>
              <a:off x="7119939" y="4487864"/>
              <a:ext cx="858837" cy="174625"/>
              <a:chOff x="4125" y="2827"/>
              <a:chExt cx="541" cy="110"/>
            </a:xfrm>
          </p:grpSpPr>
          <p:sp>
            <p:nvSpPr>
              <p:cNvPr id="4388" name="Line 270"/>
              <p:cNvSpPr>
                <a:spLocks noChangeShapeType="1"/>
              </p:cNvSpPr>
              <p:nvPr/>
            </p:nvSpPr>
            <p:spPr bwMode="auto">
              <a:xfrm flipH="1">
                <a:off x="4190" y="2888"/>
                <a:ext cx="476" cy="1"/>
              </a:xfrm>
              <a:prstGeom prst="line">
                <a:avLst/>
              </a:prstGeom>
              <a:noFill/>
              <a:ln w="34925">
                <a:solidFill>
                  <a:srgbClr val="FF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389" name="Freeform 271"/>
              <p:cNvSpPr>
                <a:spLocks/>
              </p:cNvSpPr>
              <p:nvPr/>
            </p:nvSpPr>
            <p:spPr bwMode="auto">
              <a:xfrm>
                <a:off x="4125" y="2827"/>
                <a:ext cx="87" cy="110"/>
              </a:xfrm>
              <a:custGeom>
                <a:avLst/>
                <a:gdLst>
                  <a:gd name="T0" fmla="*/ 87 w 87"/>
                  <a:gd name="T1" fmla="*/ 0 h 110"/>
                  <a:gd name="T2" fmla="*/ 0 w 87"/>
                  <a:gd name="T3" fmla="*/ 61 h 110"/>
                  <a:gd name="T4" fmla="*/ 87 w 87"/>
                  <a:gd name="T5" fmla="*/ 110 h 110"/>
                  <a:gd name="T6" fmla="*/ 87 w 87"/>
                  <a:gd name="T7" fmla="*/ 0 h 110"/>
                  <a:gd name="T8" fmla="*/ 0 60000 65536"/>
                  <a:gd name="T9" fmla="*/ 0 60000 65536"/>
                  <a:gd name="T10" fmla="*/ 0 60000 65536"/>
                  <a:gd name="T11" fmla="*/ 0 60000 65536"/>
                  <a:gd name="T12" fmla="*/ 0 w 87"/>
                  <a:gd name="T13" fmla="*/ 0 h 110"/>
                  <a:gd name="T14" fmla="*/ 87 w 87"/>
                  <a:gd name="T15" fmla="*/ 110 h 110"/>
                </a:gdLst>
                <a:ahLst/>
                <a:cxnLst>
                  <a:cxn ang="T8">
                    <a:pos x="T0" y="T1"/>
                  </a:cxn>
                  <a:cxn ang="T9">
                    <a:pos x="T2" y="T3"/>
                  </a:cxn>
                  <a:cxn ang="T10">
                    <a:pos x="T4" y="T5"/>
                  </a:cxn>
                  <a:cxn ang="T11">
                    <a:pos x="T6" y="T7"/>
                  </a:cxn>
                </a:cxnLst>
                <a:rect l="T12" t="T13" r="T14" b="T15"/>
                <a:pathLst>
                  <a:path w="87" h="110">
                    <a:moveTo>
                      <a:pt x="87" y="0"/>
                    </a:moveTo>
                    <a:lnTo>
                      <a:pt x="0" y="61"/>
                    </a:lnTo>
                    <a:lnTo>
                      <a:pt x="87" y="110"/>
                    </a:lnTo>
                    <a:lnTo>
                      <a:pt x="87" y="0"/>
                    </a:lnTo>
                    <a:close/>
                  </a:path>
                </a:pathLst>
              </a:custGeom>
              <a:solidFill>
                <a:srgbClr val="FF0000"/>
              </a:solidFill>
              <a:ln w="9525">
                <a:noFill/>
                <a:round/>
                <a:headEnd/>
                <a:tailEnd/>
              </a:ln>
            </p:spPr>
            <p:txBody>
              <a:bodyPr/>
              <a:lstStyle/>
              <a:p>
                <a:endParaRPr lang="it-IT"/>
              </a:p>
            </p:txBody>
          </p:sp>
        </p:grpSp>
        <p:grpSp>
          <p:nvGrpSpPr>
            <p:cNvPr id="5" name="Group 272"/>
            <p:cNvGrpSpPr>
              <a:grpSpLocks/>
            </p:cNvGrpSpPr>
            <p:nvPr/>
          </p:nvGrpSpPr>
          <p:grpSpPr bwMode="auto">
            <a:xfrm>
              <a:off x="7119939" y="4992689"/>
              <a:ext cx="858837" cy="174625"/>
              <a:chOff x="4125" y="3145"/>
              <a:chExt cx="541" cy="110"/>
            </a:xfrm>
          </p:grpSpPr>
          <p:sp>
            <p:nvSpPr>
              <p:cNvPr id="4386" name="Line 273"/>
              <p:cNvSpPr>
                <a:spLocks noChangeShapeType="1"/>
              </p:cNvSpPr>
              <p:nvPr/>
            </p:nvSpPr>
            <p:spPr bwMode="auto">
              <a:xfrm flipH="1">
                <a:off x="4190" y="3206"/>
                <a:ext cx="476" cy="1"/>
              </a:xfrm>
              <a:prstGeom prst="line">
                <a:avLst/>
              </a:prstGeom>
              <a:noFill/>
              <a:ln w="34925">
                <a:solidFill>
                  <a:srgbClr val="C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387" name="Freeform 274"/>
              <p:cNvSpPr>
                <a:spLocks/>
              </p:cNvSpPr>
              <p:nvPr/>
            </p:nvSpPr>
            <p:spPr bwMode="auto">
              <a:xfrm>
                <a:off x="4125" y="3145"/>
                <a:ext cx="87" cy="110"/>
              </a:xfrm>
              <a:custGeom>
                <a:avLst/>
                <a:gdLst>
                  <a:gd name="T0" fmla="*/ 87 w 87"/>
                  <a:gd name="T1" fmla="*/ 0 h 110"/>
                  <a:gd name="T2" fmla="*/ 0 w 87"/>
                  <a:gd name="T3" fmla="*/ 61 h 110"/>
                  <a:gd name="T4" fmla="*/ 87 w 87"/>
                  <a:gd name="T5" fmla="*/ 110 h 110"/>
                  <a:gd name="T6" fmla="*/ 87 w 87"/>
                  <a:gd name="T7" fmla="*/ 0 h 110"/>
                  <a:gd name="T8" fmla="*/ 0 60000 65536"/>
                  <a:gd name="T9" fmla="*/ 0 60000 65536"/>
                  <a:gd name="T10" fmla="*/ 0 60000 65536"/>
                  <a:gd name="T11" fmla="*/ 0 60000 65536"/>
                  <a:gd name="T12" fmla="*/ 0 w 87"/>
                  <a:gd name="T13" fmla="*/ 0 h 110"/>
                  <a:gd name="T14" fmla="*/ 87 w 87"/>
                  <a:gd name="T15" fmla="*/ 110 h 110"/>
                </a:gdLst>
                <a:ahLst/>
                <a:cxnLst>
                  <a:cxn ang="T8">
                    <a:pos x="T0" y="T1"/>
                  </a:cxn>
                  <a:cxn ang="T9">
                    <a:pos x="T2" y="T3"/>
                  </a:cxn>
                  <a:cxn ang="T10">
                    <a:pos x="T4" y="T5"/>
                  </a:cxn>
                  <a:cxn ang="T11">
                    <a:pos x="T6" y="T7"/>
                  </a:cxn>
                </a:cxnLst>
                <a:rect l="T12" t="T13" r="T14" b="T15"/>
                <a:pathLst>
                  <a:path w="87" h="110">
                    <a:moveTo>
                      <a:pt x="87" y="0"/>
                    </a:moveTo>
                    <a:lnTo>
                      <a:pt x="0" y="61"/>
                    </a:lnTo>
                    <a:lnTo>
                      <a:pt x="87" y="110"/>
                    </a:lnTo>
                    <a:lnTo>
                      <a:pt x="87" y="0"/>
                    </a:lnTo>
                    <a:close/>
                  </a:path>
                </a:pathLst>
              </a:custGeom>
              <a:solidFill>
                <a:srgbClr val="C00000"/>
              </a:solidFill>
              <a:ln w="9525">
                <a:solidFill>
                  <a:srgbClr val="000000"/>
                </a:solidFill>
                <a:round/>
                <a:headEnd/>
                <a:tailEnd/>
              </a:ln>
            </p:spPr>
            <p:txBody>
              <a:bodyPr/>
              <a:lstStyle/>
              <a:p>
                <a:endParaRPr lang="it-IT"/>
              </a:p>
            </p:txBody>
          </p:sp>
        </p:grpSp>
        <p:sp>
          <p:nvSpPr>
            <p:cNvPr id="4357" name="Line 275"/>
            <p:cNvSpPr>
              <a:spLocks noChangeShapeType="1"/>
            </p:cNvSpPr>
            <p:nvPr/>
          </p:nvSpPr>
          <p:spPr bwMode="auto">
            <a:xfrm>
              <a:off x="2513014" y="5362575"/>
              <a:ext cx="293687" cy="1588"/>
            </a:xfrm>
            <a:prstGeom prst="line">
              <a:avLst/>
            </a:prstGeom>
            <a:noFill/>
            <a:ln w="34925">
              <a:solidFill>
                <a:srgbClr val="00206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358" name="Line 276"/>
            <p:cNvSpPr>
              <a:spLocks noChangeShapeType="1"/>
            </p:cNvSpPr>
            <p:nvPr/>
          </p:nvSpPr>
          <p:spPr bwMode="auto">
            <a:xfrm>
              <a:off x="2513014" y="5518150"/>
              <a:ext cx="293687" cy="1588"/>
            </a:xfrm>
            <a:prstGeom prst="line">
              <a:avLst/>
            </a:prstGeom>
            <a:noFill/>
            <a:ln w="34925">
              <a:solidFill>
                <a:srgbClr val="002060"/>
              </a:solidFill>
              <a:round/>
              <a:headEnd/>
              <a:tailEnd/>
            </a:ln>
            <a:extLst>
              <a:ext uri="{909E8E84-426E-40DD-AFC4-6F175D3DCCD1}">
                <a14:hiddenFill xmlns:a14="http://schemas.microsoft.com/office/drawing/2010/main">
                  <a:noFill/>
                </a14:hiddenFill>
              </a:ext>
            </a:extLst>
          </p:spPr>
          <p:txBody>
            <a:bodyPr/>
            <a:lstStyle/>
            <a:p>
              <a:endParaRPr lang="it-IT"/>
            </a:p>
          </p:txBody>
        </p:sp>
        <p:grpSp>
          <p:nvGrpSpPr>
            <p:cNvPr id="4359" name="Group 277"/>
            <p:cNvGrpSpPr>
              <a:grpSpLocks/>
            </p:cNvGrpSpPr>
            <p:nvPr/>
          </p:nvGrpSpPr>
          <p:grpSpPr bwMode="auto">
            <a:xfrm>
              <a:off x="2530475" y="6042025"/>
              <a:ext cx="1257300" cy="327025"/>
              <a:chOff x="1234" y="3806"/>
              <a:chExt cx="792" cy="206"/>
            </a:xfrm>
          </p:grpSpPr>
          <p:sp>
            <p:nvSpPr>
              <p:cNvPr id="4380" name="Rectangle 278"/>
              <p:cNvSpPr>
                <a:spLocks noChangeArrowheads="1"/>
              </p:cNvSpPr>
              <p:nvPr/>
            </p:nvSpPr>
            <p:spPr bwMode="auto">
              <a:xfrm>
                <a:off x="1234" y="3806"/>
                <a:ext cx="14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solidFill>
                    <a:srgbClr val="002060"/>
                  </a:solidFill>
                  <a:latin typeface="+mn-lt"/>
                </a:endParaRPr>
              </a:p>
            </p:txBody>
          </p:sp>
          <p:sp>
            <p:nvSpPr>
              <p:cNvPr id="4381" name="Rectangle 279"/>
              <p:cNvSpPr>
                <a:spLocks noChangeArrowheads="1"/>
              </p:cNvSpPr>
              <p:nvPr/>
            </p:nvSpPr>
            <p:spPr bwMode="auto">
              <a:xfrm>
                <a:off x="1234" y="3806"/>
                <a:ext cx="16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sz="2000">
                    <a:solidFill>
                      <a:srgbClr val="002060"/>
                    </a:solidFill>
                    <a:latin typeface="+mn-lt"/>
                  </a:rPr>
                  <a:t>10</a:t>
                </a:r>
                <a:endParaRPr lang="it-IT" altLang="it-IT" sz="2400">
                  <a:solidFill>
                    <a:srgbClr val="002060"/>
                  </a:solidFill>
                  <a:latin typeface="+mn-lt"/>
                </a:endParaRPr>
              </a:p>
            </p:txBody>
          </p:sp>
          <p:sp>
            <p:nvSpPr>
              <p:cNvPr id="4382" name="Rectangle 280"/>
              <p:cNvSpPr>
                <a:spLocks noChangeArrowheads="1"/>
              </p:cNvSpPr>
              <p:nvPr/>
            </p:nvSpPr>
            <p:spPr bwMode="auto">
              <a:xfrm>
                <a:off x="1548" y="3806"/>
                <a:ext cx="152"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solidFill>
                    <a:srgbClr val="002060"/>
                  </a:solidFill>
                  <a:latin typeface="+mn-lt"/>
                </a:endParaRPr>
              </a:p>
            </p:txBody>
          </p:sp>
          <p:sp>
            <p:nvSpPr>
              <p:cNvPr id="4383" name="Rectangle 281"/>
              <p:cNvSpPr>
                <a:spLocks noChangeArrowheads="1"/>
              </p:cNvSpPr>
              <p:nvPr/>
            </p:nvSpPr>
            <p:spPr bwMode="auto">
              <a:xfrm>
                <a:off x="1559" y="3806"/>
                <a:ext cx="16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sz="2000">
                    <a:solidFill>
                      <a:srgbClr val="002060"/>
                    </a:solidFill>
                    <a:latin typeface="+mn-lt"/>
                  </a:rPr>
                  <a:t>20</a:t>
                </a:r>
                <a:endParaRPr lang="it-IT" altLang="it-IT" sz="2400">
                  <a:solidFill>
                    <a:srgbClr val="002060"/>
                  </a:solidFill>
                  <a:latin typeface="+mn-lt"/>
                </a:endParaRPr>
              </a:p>
            </p:txBody>
          </p:sp>
          <p:sp>
            <p:nvSpPr>
              <p:cNvPr id="4384" name="Rectangle 282"/>
              <p:cNvSpPr>
                <a:spLocks noChangeArrowheads="1"/>
              </p:cNvSpPr>
              <p:nvPr/>
            </p:nvSpPr>
            <p:spPr bwMode="auto">
              <a:xfrm>
                <a:off x="1862" y="3806"/>
                <a:ext cx="14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solidFill>
                    <a:srgbClr val="002060"/>
                  </a:solidFill>
                  <a:latin typeface="+mn-lt"/>
                </a:endParaRPr>
              </a:p>
            </p:txBody>
          </p:sp>
          <p:sp>
            <p:nvSpPr>
              <p:cNvPr id="4385" name="Rectangle 283"/>
              <p:cNvSpPr>
                <a:spLocks noChangeArrowheads="1"/>
              </p:cNvSpPr>
              <p:nvPr/>
            </p:nvSpPr>
            <p:spPr bwMode="auto">
              <a:xfrm>
                <a:off x="1862" y="3818"/>
                <a:ext cx="16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sz="2000">
                    <a:solidFill>
                      <a:srgbClr val="002060"/>
                    </a:solidFill>
                    <a:latin typeface="+mn-lt"/>
                  </a:rPr>
                  <a:t>30</a:t>
                </a:r>
                <a:endParaRPr lang="it-IT" altLang="it-IT" sz="2400">
                  <a:solidFill>
                    <a:srgbClr val="002060"/>
                  </a:solidFill>
                  <a:latin typeface="+mn-lt"/>
                </a:endParaRPr>
              </a:p>
            </p:txBody>
          </p:sp>
        </p:grpSp>
        <p:grpSp>
          <p:nvGrpSpPr>
            <p:cNvPr id="4360" name="Group 284"/>
            <p:cNvGrpSpPr>
              <a:grpSpLocks/>
            </p:cNvGrpSpPr>
            <p:nvPr/>
          </p:nvGrpSpPr>
          <p:grpSpPr bwMode="auto">
            <a:xfrm>
              <a:off x="4025901" y="6042025"/>
              <a:ext cx="1274763" cy="327025"/>
              <a:chOff x="2176" y="3806"/>
              <a:chExt cx="803" cy="206"/>
            </a:xfrm>
          </p:grpSpPr>
          <p:sp>
            <p:nvSpPr>
              <p:cNvPr id="4374" name="Rectangle 285"/>
              <p:cNvSpPr>
                <a:spLocks noChangeArrowheads="1"/>
              </p:cNvSpPr>
              <p:nvPr/>
            </p:nvSpPr>
            <p:spPr bwMode="auto">
              <a:xfrm>
                <a:off x="2176" y="3806"/>
                <a:ext cx="152"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solidFill>
                    <a:srgbClr val="002060"/>
                  </a:solidFill>
                  <a:latin typeface="+mn-lt"/>
                </a:endParaRPr>
              </a:p>
            </p:txBody>
          </p:sp>
          <p:sp>
            <p:nvSpPr>
              <p:cNvPr id="4375" name="Rectangle 286"/>
              <p:cNvSpPr>
                <a:spLocks noChangeArrowheads="1"/>
              </p:cNvSpPr>
              <p:nvPr/>
            </p:nvSpPr>
            <p:spPr bwMode="auto">
              <a:xfrm>
                <a:off x="2187" y="3818"/>
                <a:ext cx="16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sz="2000">
                    <a:solidFill>
                      <a:srgbClr val="002060"/>
                    </a:solidFill>
                    <a:latin typeface="+mn-lt"/>
                  </a:rPr>
                  <a:t>40</a:t>
                </a:r>
                <a:endParaRPr lang="it-IT" altLang="it-IT" sz="2400">
                  <a:solidFill>
                    <a:srgbClr val="002060"/>
                  </a:solidFill>
                  <a:latin typeface="+mn-lt"/>
                </a:endParaRPr>
              </a:p>
            </p:txBody>
          </p:sp>
          <p:sp>
            <p:nvSpPr>
              <p:cNvPr id="4376" name="Rectangle 287"/>
              <p:cNvSpPr>
                <a:spLocks noChangeArrowheads="1"/>
              </p:cNvSpPr>
              <p:nvPr/>
            </p:nvSpPr>
            <p:spPr bwMode="auto">
              <a:xfrm>
                <a:off x="2501" y="3806"/>
                <a:ext cx="14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solidFill>
                    <a:srgbClr val="002060"/>
                  </a:solidFill>
                  <a:latin typeface="+mn-lt"/>
                </a:endParaRPr>
              </a:p>
            </p:txBody>
          </p:sp>
          <p:sp>
            <p:nvSpPr>
              <p:cNvPr id="4377" name="Rectangle 288"/>
              <p:cNvSpPr>
                <a:spLocks noChangeArrowheads="1"/>
              </p:cNvSpPr>
              <p:nvPr/>
            </p:nvSpPr>
            <p:spPr bwMode="auto">
              <a:xfrm>
                <a:off x="2501" y="3818"/>
                <a:ext cx="16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sz="2000">
                    <a:solidFill>
                      <a:srgbClr val="002060"/>
                    </a:solidFill>
                    <a:latin typeface="+mn-lt"/>
                  </a:rPr>
                  <a:t>50</a:t>
                </a:r>
                <a:endParaRPr lang="it-IT" altLang="it-IT" sz="2400">
                  <a:solidFill>
                    <a:srgbClr val="002060"/>
                  </a:solidFill>
                  <a:latin typeface="+mn-lt"/>
                </a:endParaRPr>
              </a:p>
            </p:txBody>
          </p:sp>
          <p:sp>
            <p:nvSpPr>
              <p:cNvPr id="4378" name="Rectangle 289"/>
              <p:cNvSpPr>
                <a:spLocks noChangeArrowheads="1"/>
              </p:cNvSpPr>
              <p:nvPr/>
            </p:nvSpPr>
            <p:spPr bwMode="auto">
              <a:xfrm>
                <a:off x="2804" y="3806"/>
                <a:ext cx="152"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solidFill>
                    <a:srgbClr val="002060"/>
                  </a:solidFill>
                  <a:latin typeface="+mn-lt"/>
                </a:endParaRPr>
              </a:p>
            </p:txBody>
          </p:sp>
          <p:sp>
            <p:nvSpPr>
              <p:cNvPr id="4379" name="Rectangle 290"/>
              <p:cNvSpPr>
                <a:spLocks noChangeArrowheads="1"/>
              </p:cNvSpPr>
              <p:nvPr/>
            </p:nvSpPr>
            <p:spPr bwMode="auto">
              <a:xfrm>
                <a:off x="2815" y="3818"/>
                <a:ext cx="16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sz="2000">
                    <a:solidFill>
                      <a:srgbClr val="002060"/>
                    </a:solidFill>
                    <a:latin typeface="+mn-lt"/>
                  </a:rPr>
                  <a:t>60</a:t>
                </a:r>
                <a:endParaRPr lang="it-IT" altLang="it-IT" sz="2400">
                  <a:solidFill>
                    <a:srgbClr val="002060"/>
                  </a:solidFill>
                  <a:latin typeface="+mn-lt"/>
                </a:endParaRPr>
              </a:p>
            </p:txBody>
          </p:sp>
        </p:grpSp>
        <p:grpSp>
          <p:nvGrpSpPr>
            <p:cNvPr id="4361" name="Group 291"/>
            <p:cNvGrpSpPr>
              <a:grpSpLocks/>
            </p:cNvGrpSpPr>
            <p:nvPr/>
          </p:nvGrpSpPr>
          <p:grpSpPr bwMode="auto">
            <a:xfrm>
              <a:off x="5503867" y="6042025"/>
              <a:ext cx="1646239" cy="355600"/>
              <a:chOff x="3107" y="3806"/>
              <a:chExt cx="1037" cy="224"/>
            </a:xfrm>
          </p:grpSpPr>
          <p:sp>
            <p:nvSpPr>
              <p:cNvPr id="4368" name="Rectangle 292"/>
              <p:cNvSpPr>
                <a:spLocks noChangeArrowheads="1"/>
              </p:cNvSpPr>
              <p:nvPr/>
            </p:nvSpPr>
            <p:spPr bwMode="auto">
              <a:xfrm>
                <a:off x="3107" y="3806"/>
                <a:ext cx="14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solidFill>
                    <a:srgbClr val="002060"/>
                  </a:solidFill>
                  <a:latin typeface="+mn-lt"/>
                </a:endParaRPr>
              </a:p>
            </p:txBody>
          </p:sp>
          <p:sp>
            <p:nvSpPr>
              <p:cNvPr id="4369" name="Rectangle 293"/>
              <p:cNvSpPr>
                <a:spLocks noChangeArrowheads="1"/>
              </p:cNvSpPr>
              <p:nvPr/>
            </p:nvSpPr>
            <p:spPr bwMode="auto">
              <a:xfrm>
                <a:off x="3107" y="3818"/>
                <a:ext cx="16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sz="2000">
                    <a:solidFill>
                      <a:srgbClr val="002060"/>
                    </a:solidFill>
                    <a:latin typeface="+mn-lt"/>
                  </a:rPr>
                  <a:t>70</a:t>
                </a:r>
                <a:endParaRPr lang="it-IT" altLang="it-IT" sz="2400">
                  <a:solidFill>
                    <a:srgbClr val="002060"/>
                  </a:solidFill>
                  <a:latin typeface="+mn-lt"/>
                </a:endParaRPr>
              </a:p>
            </p:txBody>
          </p:sp>
          <p:sp>
            <p:nvSpPr>
              <p:cNvPr id="4370" name="Rectangle 294"/>
              <p:cNvSpPr>
                <a:spLocks noChangeArrowheads="1"/>
              </p:cNvSpPr>
              <p:nvPr/>
            </p:nvSpPr>
            <p:spPr bwMode="auto">
              <a:xfrm>
                <a:off x="3421" y="3806"/>
                <a:ext cx="152"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solidFill>
                    <a:srgbClr val="002060"/>
                  </a:solidFill>
                  <a:latin typeface="+mn-lt"/>
                </a:endParaRPr>
              </a:p>
            </p:txBody>
          </p:sp>
          <p:sp>
            <p:nvSpPr>
              <p:cNvPr id="4371" name="Rectangle 295"/>
              <p:cNvSpPr>
                <a:spLocks noChangeArrowheads="1"/>
              </p:cNvSpPr>
              <p:nvPr/>
            </p:nvSpPr>
            <p:spPr bwMode="auto">
              <a:xfrm>
                <a:off x="3432" y="3818"/>
                <a:ext cx="16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sz="2000">
                    <a:solidFill>
                      <a:srgbClr val="002060"/>
                    </a:solidFill>
                    <a:latin typeface="+mn-lt"/>
                  </a:rPr>
                  <a:t>80</a:t>
                </a:r>
                <a:endParaRPr lang="it-IT" altLang="it-IT" sz="2400">
                  <a:solidFill>
                    <a:srgbClr val="002060"/>
                  </a:solidFill>
                  <a:latin typeface="+mn-lt"/>
                </a:endParaRPr>
              </a:p>
            </p:txBody>
          </p:sp>
          <p:sp>
            <p:nvSpPr>
              <p:cNvPr id="4372" name="Rectangle 296"/>
              <p:cNvSpPr>
                <a:spLocks noChangeArrowheads="1"/>
              </p:cNvSpPr>
              <p:nvPr/>
            </p:nvSpPr>
            <p:spPr bwMode="auto">
              <a:xfrm>
                <a:off x="3735" y="3806"/>
                <a:ext cx="141"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en-US" altLang="it-IT">
                  <a:solidFill>
                    <a:srgbClr val="002060"/>
                  </a:solidFill>
                  <a:latin typeface="+mn-lt"/>
                </a:endParaRPr>
              </a:p>
            </p:txBody>
          </p:sp>
          <p:sp>
            <p:nvSpPr>
              <p:cNvPr id="4373" name="Rectangle 297"/>
              <p:cNvSpPr>
                <a:spLocks noChangeArrowheads="1"/>
              </p:cNvSpPr>
              <p:nvPr/>
            </p:nvSpPr>
            <p:spPr bwMode="auto">
              <a:xfrm>
                <a:off x="3735" y="3818"/>
                <a:ext cx="40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sz="2000" dirty="0" smtClean="0">
                    <a:solidFill>
                      <a:srgbClr val="002060"/>
                    </a:solidFill>
                    <a:latin typeface="+mn-lt"/>
                  </a:rPr>
                  <a:t>90  aa</a:t>
                </a:r>
                <a:endParaRPr lang="it-IT" altLang="it-IT" sz="2400" dirty="0">
                  <a:solidFill>
                    <a:srgbClr val="002060"/>
                  </a:solidFill>
                  <a:latin typeface="+mn-lt"/>
                </a:endParaRPr>
              </a:p>
            </p:txBody>
          </p:sp>
        </p:grpSp>
        <p:sp>
          <p:nvSpPr>
            <p:cNvPr id="4366" name="Rectangle 302"/>
            <p:cNvSpPr>
              <a:spLocks noChangeArrowheads="1"/>
            </p:cNvSpPr>
            <p:nvPr/>
          </p:nvSpPr>
          <p:spPr bwMode="auto">
            <a:xfrm rot="-5400000">
              <a:off x="654273" y="3317181"/>
              <a:ext cx="22125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sz="2000" b="1" dirty="0">
                  <a:solidFill>
                    <a:srgbClr val="002060"/>
                  </a:solidFill>
                  <a:latin typeface="+mn-lt"/>
                </a:rPr>
                <a:t>Funzione residua (%)</a:t>
              </a:r>
              <a:endParaRPr lang="it-IT" altLang="it-IT" sz="2400" dirty="0">
                <a:solidFill>
                  <a:srgbClr val="002060"/>
                </a:solidFill>
                <a:latin typeface="+mn-lt"/>
              </a:endParaRPr>
            </a:p>
          </p:txBody>
        </p:sp>
        <p:sp>
          <p:nvSpPr>
            <p:cNvPr id="4367" name="Line 303"/>
            <p:cNvSpPr>
              <a:spLocks noChangeShapeType="1"/>
            </p:cNvSpPr>
            <p:nvPr/>
          </p:nvSpPr>
          <p:spPr bwMode="auto">
            <a:xfrm>
              <a:off x="2651125" y="5605463"/>
              <a:ext cx="1588" cy="271462"/>
            </a:xfrm>
            <a:prstGeom prst="line">
              <a:avLst/>
            </a:prstGeom>
            <a:noFill/>
            <a:ln w="34925">
              <a:solidFill>
                <a:srgbClr val="002060"/>
              </a:solidFill>
              <a:round/>
              <a:headEnd/>
              <a:tailEnd/>
            </a:ln>
            <a:extLst>
              <a:ext uri="{909E8E84-426E-40DD-AFC4-6F175D3DCCD1}">
                <a14:hiddenFill xmlns:a14="http://schemas.microsoft.com/office/drawing/2010/main">
                  <a:noFill/>
                </a14:hiddenFill>
              </a:ext>
            </a:extLst>
          </p:spPr>
          <p:txBody>
            <a:bodyPr/>
            <a:lstStyle/>
            <a:p>
              <a:endParaRPr lang="it-IT">
                <a:solidFill>
                  <a:srgbClr val="002060"/>
                </a:solidFill>
              </a:endParaRPr>
            </a:p>
          </p:txBody>
        </p:sp>
        <p:sp>
          <p:nvSpPr>
            <p:cNvPr id="4157" name="Line 61"/>
            <p:cNvSpPr>
              <a:spLocks noChangeShapeType="1"/>
            </p:cNvSpPr>
            <p:nvPr/>
          </p:nvSpPr>
          <p:spPr bwMode="auto">
            <a:xfrm>
              <a:off x="3390106" y="1457325"/>
              <a:ext cx="498475" cy="1009650"/>
            </a:xfrm>
            <a:prstGeom prst="line">
              <a:avLst/>
            </a:prstGeom>
            <a:noFill/>
            <a:ln w="19050">
              <a:solidFill>
                <a:srgbClr val="C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4156" name="Line 60"/>
            <p:cNvSpPr>
              <a:spLocks noChangeShapeType="1"/>
            </p:cNvSpPr>
            <p:nvPr/>
          </p:nvSpPr>
          <p:spPr bwMode="auto">
            <a:xfrm>
              <a:off x="2892426" y="1301751"/>
              <a:ext cx="498475" cy="136525"/>
            </a:xfrm>
            <a:prstGeom prst="line">
              <a:avLst/>
            </a:prstGeom>
            <a:noFill/>
            <a:ln w="17463">
              <a:solidFill>
                <a:srgbClr val="00B05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05" name="Rectangle 238"/>
            <p:cNvSpPr>
              <a:spLocks noChangeArrowheads="1"/>
            </p:cNvSpPr>
            <p:nvPr/>
          </p:nvSpPr>
          <p:spPr bwMode="auto">
            <a:xfrm>
              <a:off x="2229103" y="5656370"/>
              <a:ext cx="474664" cy="307777"/>
            </a:xfrm>
            <a:prstGeom prst="rect">
              <a:avLst/>
            </a:prstGeom>
            <a:noFill/>
            <a:ln w="9525">
              <a:noFill/>
              <a:miter lim="800000"/>
              <a:headEnd/>
              <a:tailEnd/>
            </a:ln>
          </p:spPr>
          <p:txBody>
            <a:bodyPr wrap="square" lIns="0" tIns="0" rIns="0" bIns="0">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it-IT" altLang="it-IT" sz="2000" dirty="0" smtClean="0">
                  <a:solidFill>
                    <a:srgbClr val="002060"/>
                  </a:solidFill>
                  <a:latin typeface="Times New Roman" charset="0"/>
                </a:rPr>
                <a:t>  0</a:t>
              </a:r>
              <a:endParaRPr lang="it-IT" altLang="it-IT" sz="2400" dirty="0">
                <a:solidFill>
                  <a:srgbClr val="002060"/>
                </a:solidFill>
                <a:latin typeface="Times New Roman" charset="0"/>
              </a:endParaRPr>
            </a:p>
          </p:txBody>
        </p:sp>
      </p:grpSp>
      <p:sp>
        <p:nvSpPr>
          <p:cNvPr id="306" name="Line 15"/>
          <p:cNvSpPr>
            <a:spLocks noChangeShapeType="1"/>
          </p:cNvSpPr>
          <p:nvPr/>
        </p:nvSpPr>
        <p:spPr bwMode="auto">
          <a:xfrm>
            <a:off x="511651" y="1034543"/>
            <a:ext cx="9240838" cy="0"/>
          </a:xfrm>
          <a:prstGeom prst="line">
            <a:avLst/>
          </a:prstGeom>
          <a:noFill/>
          <a:ln w="57150">
            <a:solidFill>
              <a:srgbClr val="003399"/>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308" name="Text Box 1029"/>
          <p:cNvSpPr txBox="1">
            <a:spLocks noChangeArrowheads="1"/>
          </p:cNvSpPr>
          <p:nvPr/>
        </p:nvSpPr>
        <p:spPr bwMode="auto">
          <a:xfrm>
            <a:off x="3834118" y="6392117"/>
            <a:ext cx="635508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spcBef>
                <a:spcPct val="50000"/>
              </a:spcBef>
              <a:defRPr/>
            </a:pPr>
            <a:r>
              <a:rPr lang="it-IT" altLang="x-none" sz="1600" i="1" dirty="0">
                <a:solidFill>
                  <a:srgbClr val="002060"/>
                </a:solidFill>
                <a:latin typeface="+mn-lt"/>
              </a:rPr>
              <a:t>Shock </a:t>
            </a:r>
            <a:r>
              <a:rPr lang="it-IT" altLang="x-none" sz="1600" i="1" dirty="0" err="1" smtClean="0">
                <a:solidFill>
                  <a:srgbClr val="002060"/>
                </a:solidFill>
                <a:latin typeface="+mn-lt"/>
              </a:rPr>
              <a:t>N</a:t>
            </a:r>
            <a:r>
              <a:rPr lang="it-IT" altLang="x-none" sz="1600" i="1" dirty="0" smtClean="0">
                <a:solidFill>
                  <a:srgbClr val="002060"/>
                </a:solidFill>
                <a:latin typeface="+mn-lt"/>
              </a:rPr>
              <a:t> </a:t>
            </a:r>
            <a:r>
              <a:rPr lang="it-IT" altLang="x-none" sz="1600" i="1" dirty="0">
                <a:solidFill>
                  <a:srgbClr val="002060"/>
                </a:solidFill>
                <a:latin typeface="+mn-lt"/>
              </a:rPr>
              <a:t>In: </a:t>
            </a:r>
            <a:r>
              <a:rPr lang="it-IT" altLang="x-none" sz="1600" i="1" dirty="0" err="1">
                <a:solidFill>
                  <a:srgbClr val="002060"/>
                </a:solidFill>
                <a:latin typeface="+mn-lt"/>
              </a:rPr>
              <a:t>Finch</a:t>
            </a:r>
            <a:r>
              <a:rPr lang="it-IT" altLang="x-none" sz="1600" i="1" dirty="0">
                <a:solidFill>
                  <a:srgbClr val="002060"/>
                </a:solidFill>
                <a:latin typeface="+mn-lt"/>
              </a:rPr>
              <a:t> CE, </a:t>
            </a:r>
            <a:r>
              <a:rPr lang="it-IT" altLang="x-none" sz="1600" i="1" dirty="0" err="1">
                <a:solidFill>
                  <a:srgbClr val="002060"/>
                </a:solidFill>
                <a:latin typeface="+mn-lt"/>
              </a:rPr>
              <a:t>Handbook</a:t>
            </a:r>
            <a:r>
              <a:rPr lang="it-IT" altLang="x-none" sz="1600" i="1" dirty="0">
                <a:solidFill>
                  <a:srgbClr val="002060"/>
                </a:solidFill>
                <a:latin typeface="+mn-lt"/>
              </a:rPr>
              <a:t> of the </a:t>
            </a:r>
            <a:r>
              <a:rPr lang="it-IT" altLang="x-none" sz="1600" i="1" dirty="0" err="1">
                <a:solidFill>
                  <a:srgbClr val="002060"/>
                </a:solidFill>
                <a:latin typeface="+mn-lt"/>
              </a:rPr>
              <a:t>biology</a:t>
            </a:r>
            <a:r>
              <a:rPr lang="it-IT" altLang="x-none" sz="1600" i="1" dirty="0">
                <a:solidFill>
                  <a:srgbClr val="002060"/>
                </a:solidFill>
                <a:latin typeface="+mn-lt"/>
              </a:rPr>
              <a:t> of </a:t>
            </a:r>
            <a:r>
              <a:rPr lang="it-IT" altLang="x-none" sz="1600" i="1" dirty="0" err="1">
                <a:solidFill>
                  <a:srgbClr val="002060"/>
                </a:solidFill>
                <a:latin typeface="+mn-lt"/>
              </a:rPr>
              <a:t>aging</a:t>
            </a:r>
            <a:r>
              <a:rPr lang="it-IT" altLang="x-none" sz="1600" i="1" dirty="0">
                <a:solidFill>
                  <a:srgbClr val="002060"/>
                </a:solidFill>
                <a:latin typeface="+mn-lt"/>
              </a:rPr>
              <a:t>. </a:t>
            </a:r>
            <a:r>
              <a:rPr lang="it-IT" altLang="x-none" sz="1600" i="1" dirty="0" smtClean="0">
                <a:solidFill>
                  <a:srgbClr val="002060"/>
                </a:solidFill>
                <a:latin typeface="+mn-lt"/>
              </a:rPr>
              <a:t>New </a:t>
            </a:r>
            <a:r>
              <a:rPr lang="it-IT" altLang="x-none" sz="1600" i="1" dirty="0">
                <a:solidFill>
                  <a:srgbClr val="002060"/>
                </a:solidFill>
                <a:latin typeface="+mn-lt"/>
              </a:rPr>
              <a:t>York, 1985</a:t>
            </a:r>
            <a:endParaRPr lang="en-US" altLang="x-none" sz="1600" i="1" dirty="0">
              <a:solidFill>
                <a:srgbClr val="002060"/>
              </a:solidFill>
              <a:latin typeface="+mn-lt"/>
            </a:endParaRPr>
          </a:p>
        </p:txBody>
      </p:sp>
    </p:spTree>
    <p:extLst>
      <p:ext uri="{BB962C8B-B14F-4D97-AF65-F5344CB8AC3E}">
        <p14:creationId xmlns:p14="http://schemas.microsoft.com/office/powerpoint/2010/main" val="666453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164958"/>
            <a:ext cx="10287000" cy="954107"/>
          </a:xfrm>
          <a:prstGeom prst="rect">
            <a:avLst/>
          </a:prstGeom>
          <a:noFill/>
        </p:spPr>
        <p:txBody>
          <a:bodyPr wrap="square" rtlCol="0">
            <a:spAutoFit/>
          </a:bodyPr>
          <a:lstStyle/>
          <a:p>
            <a:pPr algn="ctr"/>
            <a:r>
              <a:rPr lang="it-IT" sz="2800" b="1" dirty="0" smtClean="0"/>
              <a:t>Perché sono importati le modificazioni                               dell’invecchiamento fisiologico?</a:t>
            </a:r>
            <a:endParaRPr lang="it-IT" sz="2800" b="1" dirty="0"/>
          </a:p>
        </p:txBody>
      </p:sp>
      <p:sp>
        <p:nvSpPr>
          <p:cNvPr id="4" name="Line 15"/>
          <p:cNvSpPr>
            <a:spLocks noChangeShapeType="1"/>
          </p:cNvSpPr>
          <p:nvPr/>
        </p:nvSpPr>
        <p:spPr bwMode="auto">
          <a:xfrm>
            <a:off x="462490" y="1280357"/>
            <a:ext cx="9240838" cy="0"/>
          </a:xfrm>
          <a:prstGeom prst="line">
            <a:avLst/>
          </a:prstGeom>
          <a:noFill/>
          <a:ln w="57150">
            <a:solidFill>
              <a:srgbClr val="002060"/>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 name="CasellaDiTesto 4"/>
          <p:cNvSpPr txBox="1"/>
          <p:nvPr/>
        </p:nvSpPr>
        <p:spPr>
          <a:xfrm>
            <a:off x="963771" y="1757346"/>
            <a:ext cx="8657166" cy="1569660"/>
          </a:xfrm>
          <a:prstGeom prst="rect">
            <a:avLst/>
          </a:prstGeom>
          <a:noFill/>
        </p:spPr>
        <p:txBody>
          <a:bodyPr wrap="square" rtlCol="0">
            <a:spAutoFit/>
          </a:bodyPr>
          <a:lstStyle/>
          <a:p>
            <a:r>
              <a:rPr lang="it-IT" sz="2400" dirty="0" smtClean="0">
                <a:solidFill>
                  <a:srgbClr val="002060"/>
                </a:solidFill>
              </a:rPr>
              <a:t>L’invecchiamento fisiologico dei </a:t>
            </a:r>
            <a:r>
              <a:rPr lang="it-IT" sz="2400" dirty="0">
                <a:solidFill>
                  <a:srgbClr val="002060"/>
                </a:solidFill>
              </a:rPr>
              <a:t>vari organi ed </a:t>
            </a:r>
            <a:r>
              <a:rPr lang="it-IT" sz="2400" dirty="0" smtClean="0">
                <a:solidFill>
                  <a:srgbClr val="002060"/>
                </a:solidFill>
              </a:rPr>
              <a:t>apparati provoca una:</a:t>
            </a:r>
          </a:p>
          <a:p>
            <a:pPr marL="342900" indent="-342900">
              <a:buFont typeface="Wingdings" charset="2"/>
              <a:buChar char="§"/>
            </a:pPr>
            <a:r>
              <a:rPr lang="it-IT" sz="2400" i="1" dirty="0" smtClean="0">
                <a:solidFill>
                  <a:srgbClr val="002060"/>
                </a:solidFill>
              </a:rPr>
              <a:t>riduzione </a:t>
            </a:r>
            <a:r>
              <a:rPr lang="it-IT" sz="2400" i="1" dirty="0">
                <a:solidFill>
                  <a:srgbClr val="002060"/>
                </a:solidFill>
              </a:rPr>
              <a:t>delle capacità funzionali residue </a:t>
            </a:r>
          </a:p>
          <a:p>
            <a:pPr marL="360363" indent="-360363">
              <a:buFont typeface="Wingdings" charset="2"/>
              <a:buChar char="§"/>
            </a:pPr>
            <a:r>
              <a:rPr lang="it-IT" sz="2400" i="1" dirty="0">
                <a:solidFill>
                  <a:srgbClr val="002060"/>
                </a:solidFill>
              </a:rPr>
              <a:t>r</a:t>
            </a:r>
            <a:r>
              <a:rPr lang="it-IT" sz="2400" i="1" dirty="0" smtClean="0">
                <a:solidFill>
                  <a:srgbClr val="002060"/>
                </a:solidFill>
              </a:rPr>
              <a:t>iduzione adeguata </a:t>
            </a:r>
            <a:r>
              <a:rPr lang="it-IT" sz="2400" i="1" dirty="0">
                <a:solidFill>
                  <a:srgbClr val="002060"/>
                </a:solidFill>
              </a:rPr>
              <a:t>all’economia generale dell’organismo </a:t>
            </a:r>
            <a:r>
              <a:rPr lang="it-IT" sz="2400" i="1" dirty="0" smtClean="0">
                <a:solidFill>
                  <a:srgbClr val="002060"/>
                </a:solidFill>
              </a:rPr>
              <a:t>anziano</a:t>
            </a:r>
          </a:p>
          <a:p>
            <a:pPr marL="360363" indent="-360363">
              <a:buFont typeface="Wingdings" charset="2"/>
              <a:buChar char="§"/>
            </a:pPr>
            <a:r>
              <a:rPr lang="it-IT" sz="2400" i="1" dirty="0" smtClean="0">
                <a:solidFill>
                  <a:srgbClr val="002060"/>
                </a:solidFill>
              </a:rPr>
              <a:t>mantenimento nella norma dei parametri </a:t>
            </a:r>
            <a:r>
              <a:rPr lang="it-IT" sz="2400" i="1" dirty="0" err="1" smtClean="0">
                <a:solidFill>
                  <a:srgbClr val="002060"/>
                </a:solidFill>
              </a:rPr>
              <a:t>bioumorali</a:t>
            </a:r>
            <a:endParaRPr lang="it-IT" sz="2400" i="1" dirty="0">
              <a:solidFill>
                <a:srgbClr val="002060"/>
              </a:solidFill>
            </a:endParaRPr>
          </a:p>
        </p:txBody>
      </p:sp>
      <p:sp>
        <p:nvSpPr>
          <p:cNvPr id="6" name="CasellaDiTesto 5"/>
          <p:cNvSpPr txBox="1"/>
          <p:nvPr/>
        </p:nvSpPr>
        <p:spPr>
          <a:xfrm>
            <a:off x="1726777" y="3803994"/>
            <a:ext cx="7131153" cy="1692771"/>
          </a:xfrm>
          <a:prstGeom prst="rect">
            <a:avLst/>
          </a:prstGeom>
          <a:noFill/>
        </p:spPr>
        <p:txBody>
          <a:bodyPr wrap="square" rtlCol="0">
            <a:spAutoFit/>
          </a:bodyPr>
          <a:lstStyle/>
          <a:p>
            <a:pPr algn="ctr"/>
            <a:r>
              <a:rPr lang="it-IT" sz="2600" dirty="0">
                <a:solidFill>
                  <a:srgbClr val="002060"/>
                </a:solidFill>
              </a:rPr>
              <a:t>L</a:t>
            </a:r>
            <a:r>
              <a:rPr lang="it-IT" sz="2600" dirty="0" smtClean="0">
                <a:solidFill>
                  <a:srgbClr val="002060"/>
                </a:solidFill>
              </a:rPr>
              <a:t>e modificazioni </a:t>
            </a:r>
            <a:r>
              <a:rPr lang="it-IT" sz="2600" dirty="0" err="1" smtClean="0">
                <a:solidFill>
                  <a:srgbClr val="002060"/>
                </a:solidFill>
              </a:rPr>
              <a:t>anatomo</a:t>
            </a:r>
            <a:r>
              <a:rPr lang="it-IT" sz="2600" dirty="0" smtClean="0">
                <a:solidFill>
                  <a:srgbClr val="002060"/>
                </a:solidFill>
              </a:rPr>
              <a:t>-funzionali età-dipendenti dei vari organi ed apparati sono in grado di condizionare la prognosi in caso di                           malattie acute e/o croniche </a:t>
            </a:r>
            <a:endParaRPr lang="it-IT" sz="2600" dirty="0">
              <a:solidFill>
                <a:srgbClr val="002060"/>
              </a:solidFill>
            </a:endParaRPr>
          </a:p>
        </p:txBody>
      </p:sp>
    </p:spTree>
    <p:extLst>
      <p:ext uri="{BB962C8B-B14F-4D97-AF65-F5344CB8AC3E}">
        <p14:creationId xmlns:p14="http://schemas.microsoft.com/office/powerpoint/2010/main" val="2953704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01" name="AutoShape 81"/>
          <p:cNvSpPr>
            <a:spLocks noChangeArrowheads="1"/>
          </p:cNvSpPr>
          <p:nvPr/>
        </p:nvSpPr>
        <p:spPr bwMode="auto">
          <a:xfrm flipH="1" flipV="1">
            <a:off x="5072063" y="3681413"/>
            <a:ext cx="692150" cy="539750"/>
          </a:xfrm>
          <a:prstGeom prst="triangle">
            <a:avLst>
              <a:gd name="adj" fmla="val 50000"/>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endParaRPr lang="x-none" altLang="x-none" sz="1600" b="1" i="0">
              <a:solidFill>
                <a:srgbClr val="0000CC"/>
              </a:solidFill>
              <a:latin typeface="Arial" charset="0"/>
            </a:endParaRPr>
          </a:p>
        </p:txBody>
      </p:sp>
      <p:sp>
        <p:nvSpPr>
          <p:cNvPr id="29698" name="Text Box 2"/>
          <p:cNvSpPr txBox="1">
            <a:spLocks noChangeArrowheads="1"/>
          </p:cNvSpPr>
          <p:nvPr/>
        </p:nvSpPr>
        <p:spPr bwMode="auto">
          <a:xfrm>
            <a:off x="0" y="158115"/>
            <a:ext cx="10287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pPr>
            <a:r>
              <a:rPr lang="en-GB" altLang="x-none" b="1" i="0" dirty="0">
                <a:solidFill>
                  <a:srgbClr val="002060"/>
                </a:solidFill>
                <a:latin typeface="+mn-lt"/>
              </a:rPr>
              <a:t>Impact of vulnerability on disease-induced</a:t>
            </a:r>
            <a:r>
              <a:rPr lang="en-GB" altLang="x-none" b="1" dirty="0">
                <a:solidFill>
                  <a:srgbClr val="002060"/>
                </a:solidFill>
                <a:latin typeface="+mn-lt"/>
              </a:rPr>
              <a:t> </a:t>
            </a:r>
            <a:r>
              <a:rPr lang="en-GB" altLang="x-none" b="1" dirty="0" smtClean="0">
                <a:solidFill>
                  <a:srgbClr val="002060"/>
                </a:solidFill>
                <a:latin typeface="+mn-lt"/>
              </a:rPr>
              <a:t>                         </a:t>
            </a:r>
            <a:r>
              <a:rPr lang="en-GB" altLang="x-none" b="1" i="0" dirty="0" smtClean="0">
                <a:solidFill>
                  <a:srgbClr val="002060"/>
                </a:solidFill>
                <a:latin typeface="+mn-lt"/>
              </a:rPr>
              <a:t>functional </a:t>
            </a:r>
            <a:r>
              <a:rPr lang="en-GB" altLang="x-none" b="1" i="0" dirty="0">
                <a:solidFill>
                  <a:srgbClr val="002060"/>
                </a:solidFill>
                <a:latin typeface="+mn-lt"/>
              </a:rPr>
              <a:t>decline</a:t>
            </a:r>
          </a:p>
        </p:txBody>
      </p:sp>
      <p:sp>
        <p:nvSpPr>
          <p:cNvPr id="29699" name="Text Box 3"/>
          <p:cNvSpPr txBox="1">
            <a:spLocks noChangeArrowheads="1"/>
          </p:cNvSpPr>
          <p:nvPr/>
        </p:nvSpPr>
        <p:spPr bwMode="auto">
          <a:xfrm>
            <a:off x="8323263" y="64992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endParaRPr lang="x-none" altLang="x-none" sz="1600" b="1">
              <a:solidFill>
                <a:srgbClr val="0000CC"/>
              </a:solidFill>
              <a:latin typeface="Arial" charset="0"/>
            </a:endParaRPr>
          </a:p>
        </p:txBody>
      </p:sp>
      <p:sp>
        <p:nvSpPr>
          <p:cNvPr id="29700" name="Text Box 32"/>
          <p:cNvSpPr txBox="1">
            <a:spLocks noChangeArrowheads="1"/>
          </p:cNvSpPr>
          <p:nvPr/>
        </p:nvSpPr>
        <p:spPr bwMode="auto">
          <a:xfrm>
            <a:off x="7677150" y="3854450"/>
            <a:ext cx="18319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en-US" altLang="x-none" sz="1800" b="1">
                <a:solidFill>
                  <a:srgbClr val="002060"/>
                </a:solidFill>
                <a:latin typeface="+mn-lt"/>
              </a:rPr>
              <a:t>Usual aging</a:t>
            </a:r>
          </a:p>
        </p:txBody>
      </p:sp>
      <p:sp>
        <p:nvSpPr>
          <p:cNvPr id="29701" name="Text Box 53"/>
          <p:cNvSpPr txBox="1">
            <a:spLocks noChangeArrowheads="1"/>
          </p:cNvSpPr>
          <p:nvPr/>
        </p:nvSpPr>
        <p:spPr bwMode="auto">
          <a:xfrm>
            <a:off x="7621588" y="2613025"/>
            <a:ext cx="2479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en-US" altLang="x-none" sz="1800" b="1">
                <a:solidFill>
                  <a:srgbClr val="002060"/>
                </a:solidFill>
                <a:latin typeface="+mn-lt"/>
              </a:rPr>
              <a:t>Successful aging        </a:t>
            </a:r>
          </a:p>
        </p:txBody>
      </p:sp>
      <p:grpSp>
        <p:nvGrpSpPr>
          <p:cNvPr id="29702" name="Group 4"/>
          <p:cNvGrpSpPr>
            <a:grpSpLocks/>
          </p:cNvGrpSpPr>
          <p:nvPr/>
        </p:nvGrpSpPr>
        <p:grpSpPr bwMode="auto">
          <a:xfrm>
            <a:off x="2166938" y="1624013"/>
            <a:ext cx="6119812" cy="4225925"/>
            <a:chOff x="1032" y="672"/>
            <a:chExt cx="4368" cy="2952"/>
          </a:xfrm>
        </p:grpSpPr>
        <p:sp>
          <p:nvSpPr>
            <p:cNvPr id="29761" name="Line 5"/>
            <p:cNvSpPr>
              <a:spLocks noChangeShapeType="1"/>
            </p:cNvSpPr>
            <p:nvPr/>
          </p:nvSpPr>
          <p:spPr bwMode="auto">
            <a:xfrm>
              <a:off x="1032" y="672"/>
              <a:ext cx="0" cy="2952"/>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9762" name="Line 6"/>
            <p:cNvSpPr>
              <a:spLocks noChangeShapeType="1"/>
            </p:cNvSpPr>
            <p:nvPr/>
          </p:nvSpPr>
          <p:spPr bwMode="auto">
            <a:xfrm>
              <a:off x="1044" y="3624"/>
              <a:ext cx="4356"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29703" name="Line 7"/>
          <p:cNvSpPr>
            <a:spLocks noChangeShapeType="1"/>
          </p:cNvSpPr>
          <p:nvPr/>
        </p:nvSpPr>
        <p:spPr bwMode="auto">
          <a:xfrm>
            <a:off x="2840038" y="5762625"/>
            <a:ext cx="0" cy="18891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9704" name="Line 8"/>
          <p:cNvSpPr>
            <a:spLocks noChangeShapeType="1"/>
          </p:cNvSpPr>
          <p:nvPr/>
        </p:nvSpPr>
        <p:spPr bwMode="auto">
          <a:xfrm>
            <a:off x="3529013" y="5762625"/>
            <a:ext cx="0" cy="18891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9705" name="Line 9"/>
          <p:cNvSpPr>
            <a:spLocks noChangeShapeType="1"/>
          </p:cNvSpPr>
          <p:nvPr/>
        </p:nvSpPr>
        <p:spPr bwMode="auto">
          <a:xfrm>
            <a:off x="4184650" y="5762625"/>
            <a:ext cx="0" cy="18891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9706" name="Line 10"/>
          <p:cNvSpPr>
            <a:spLocks noChangeShapeType="1"/>
          </p:cNvSpPr>
          <p:nvPr/>
        </p:nvSpPr>
        <p:spPr bwMode="auto">
          <a:xfrm>
            <a:off x="4840288" y="5762625"/>
            <a:ext cx="0" cy="18891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9707" name="Line 11"/>
          <p:cNvSpPr>
            <a:spLocks noChangeShapeType="1"/>
          </p:cNvSpPr>
          <p:nvPr/>
        </p:nvSpPr>
        <p:spPr bwMode="auto">
          <a:xfrm>
            <a:off x="5529263" y="5762625"/>
            <a:ext cx="0" cy="18891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9708" name="Line 12"/>
          <p:cNvSpPr>
            <a:spLocks noChangeShapeType="1"/>
          </p:cNvSpPr>
          <p:nvPr/>
        </p:nvSpPr>
        <p:spPr bwMode="auto">
          <a:xfrm>
            <a:off x="6235700" y="5762625"/>
            <a:ext cx="0" cy="18891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9709" name="Line 13"/>
          <p:cNvSpPr>
            <a:spLocks noChangeShapeType="1"/>
          </p:cNvSpPr>
          <p:nvPr/>
        </p:nvSpPr>
        <p:spPr bwMode="auto">
          <a:xfrm>
            <a:off x="6873875" y="5762625"/>
            <a:ext cx="0" cy="18891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9710" name="Line 14"/>
          <p:cNvSpPr>
            <a:spLocks noChangeShapeType="1"/>
          </p:cNvSpPr>
          <p:nvPr/>
        </p:nvSpPr>
        <p:spPr bwMode="auto">
          <a:xfrm>
            <a:off x="7546975" y="5762625"/>
            <a:ext cx="0" cy="188913"/>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9711" name="Line 15"/>
          <p:cNvSpPr>
            <a:spLocks noChangeShapeType="1"/>
          </p:cNvSpPr>
          <p:nvPr/>
        </p:nvSpPr>
        <p:spPr bwMode="auto">
          <a:xfrm>
            <a:off x="8286750" y="5853113"/>
            <a:ext cx="0" cy="188912"/>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9712" name="Line 16"/>
          <p:cNvSpPr>
            <a:spLocks noChangeShapeType="1"/>
          </p:cNvSpPr>
          <p:nvPr/>
        </p:nvSpPr>
        <p:spPr bwMode="auto">
          <a:xfrm>
            <a:off x="2068513" y="4159250"/>
            <a:ext cx="200025"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9713" name="Freeform 17"/>
          <p:cNvSpPr>
            <a:spLocks/>
          </p:cNvSpPr>
          <p:nvPr/>
        </p:nvSpPr>
        <p:spPr bwMode="auto">
          <a:xfrm>
            <a:off x="2257425" y="1808163"/>
            <a:ext cx="5364163" cy="2370137"/>
          </a:xfrm>
          <a:custGeom>
            <a:avLst/>
            <a:gdLst>
              <a:gd name="T0" fmla="*/ 0 w 3575"/>
              <a:gd name="T1" fmla="*/ 1447655749 h 1961"/>
              <a:gd name="T2" fmla="*/ 1305809828 w 3575"/>
              <a:gd name="T3" fmla="*/ 0 h 1961"/>
              <a:gd name="T4" fmla="*/ 2147483646 w 3575"/>
              <a:gd name="T5" fmla="*/ 357896730 h 1961"/>
              <a:gd name="T6" fmla="*/ 2147483646 w 3575"/>
              <a:gd name="T7" fmla="*/ 987503500 h 1961"/>
              <a:gd name="T8" fmla="*/ 2147483646 w 3575"/>
              <a:gd name="T9" fmla="*/ 2147483646 h 1961"/>
              <a:gd name="T10" fmla="*/ 2147483646 w 3575"/>
              <a:gd name="T11" fmla="*/ 1707679478 h 1961"/>
              <a:gd name="T12" fmla="*/ 2147483646 w 3575"/>
              <a:gd name="T13" fmla="*/ 1672619338 h 1961"/>
              <a:gd name="T14" fmla="*/ 2147483646 w 3575"/>
              <a:gd name="T15" fmla="*/ 1076611466 h 1961"/>
              <a:gd name="T16" fmla="*/ 1321569213 w 3575"/>
              <a:gd name="T17" fmla="*/ 463074732 h 1961"/>
              <a:gd name="T18" fmla="*/ 0 w 3575"/>
              <a:gd name="T19" fmla="*/ 1963319482 h 19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75"/>
              <a:gd name="T31" fmla="*/ 0 h 1961"/>
              <a:gd name="T32" fmla="*/ 3575 w 3575"/>
              <a:gd name="T33" fmla="*/ 1961 h 19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75" h="1961">
                <a:moveTo>
                  <a:pt x="0" y="991"/>
                </a:moveTo>
                <a:lnTo>
                  <a:pt x="580" y="0"/>
                </a:lnTo>
                <a:lnTo>
                  <a:pt x="2473" y="245"/>
                </a:lnTo>
                <a:lnTo>
                  <a:pt x="3574" y="676"/>
                </a:lnTo>
                <a:lnTo>
                  <a:pt x="3575" y="1961"/>
                </a:lnTo>
                <a:lnTo>
                  <a:pt x="2856" y="1169"/>
                </a:lnTo>
                <a:lnTo>
                  <a:pt x="2832" y="1145"/>
                </a:lnTo>
                <a:lnTo>
                  <a:pt x="2460" y="737"/>
                </a:lnTo>
                <a:lnTo>
                  <a:pt x="587" y="317"/>
                </a:lnTo>
                <a:lnTo>
                  <a:pt x="0" y="1344"/>
                </a:lnTo>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a:p>
        </p:txBody>
      </p:sp>
      <p:grpSp>
        <p:nvGrpSpPr>
          <p:cNvPr id="29714" name="Group 18"/>
          <p:cNvGrpSpPr>
            <a:grpSpLocks/>
          </p:cNvGrpSpPr>
          <p:nvPr/>
        </p:nvGrpSpPr>
        <p:grpSpPr bwMode="auto">
          <a:xfrm>
            <a:off x="2657475" y="6063074"/>
            <a:ext cx="5172075" cy="396875"/>
            <a:chOff x="1670" y="3760"/>
            <a:chExt cx="3692" cy="278"/>
          </a:xfrm>
        </p:grpSpPr>
        <p:sp>
          <p:nvSpPr>
            <p:cNvPr id="29753" name="Text Box 19"/>
            <p:cNvSpPr txBox="1">
              <a:spLocks noChangeArrowheads="1"/>
            </p:cNvSpPr>
            <p:nvPr/>
          </p:nvSpPr>
          <p:spPr bwMode="auto">
            <a:xfrm>
              <a:off x="1670" y="3760"/>
              <a:ext cx="333"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en-GB" altLang="x-none" sz="2000" b="1" i="0">
                  <a:solidFill>
                    <a:srgbClr val="002060"/>
                  </a:solidFill>
                  <a:latin typeface="Arial" charset="0"/>
                </a:rPr>
                <a:t>20</a:t>
              </a:r>
            </a:p>
          </p:txBody>
        </p:sp>
        <p:sp>
          <p:nvSpPr>
            <p:cNvPr id="29754" name="Text Box 20"/>
            <p:cNvSpPr txBox="1">
              <a:spLocks noChangeArrowheads="1"/>
            </p:cNvSpPr>
            <p:nvPr/>
          </p:nvSpPr>
          <p:spPr bwMode="auto">
            <a:xfrm>
              <a:off x="2161" y="3760"/>
              <a:ext cx="333"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en-GB" altLang="x-none" sz="2000" b="1" i="0">
                  <a:solidFill>
                    <a:srgbClr val="002060"/>
                  </a:solidFill>
                  <a:latin typeface="Arial" charset="0"/>
                </a:rPr>
                <a:t>30</a:t>
              </a:r>
            </a:p>
          </p:txBody>
        </p:sp>
        <p:sp>
          <p:nvSpPr>
            <p:cNvPr id="29755" name="Text Box 21"/>
            <p:cNvSpPr txBox="1">
              <a:spLocks noChangeArrowheads="1"/>
            </p:cNvSpPr>
            <p:nvPr/>
          </p:nvSpPr>
          <p:spPr bwMode="auto">
            <a:xfrm>
              <a:off x="2629" y="3760"/>
              <a:ext cx="333"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en-GB" altLang="x-none" sz="2000" b="1" i="0">
                  <a:solidFill>
                    <a:srgbClr val="002060"/>
                  </a:solidFill>
                  <a:latin typeface="Arial" charset="0"/>
                </a:rPr>
                <a:t>40</a:t>
              </a:r>
            </a:p>
          </p:txBody>
        </p:sp>
        <p:sp>
          <p:nvSpPr>
            <p:cNvPr id="29756" name="Text Box 22"/>
            <p:cNvSpPr txBox="1">
              <a:spLocks noChangeArrowheads="1"/>
            </p:cNvSpPr>
            <p:nvPr/>
          </p:nvSpPr>
          <p:spPr bwMode="auto">
            <a:xfrm>
              <a:off x="3098" y="3760"/>
              <a:ext cx="333"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en-GB" altLang="x-none" sz="2000" b="1" i="0">
                  <a:solidFill>
                    <a:srgbClr val="002060"/>
                  </a:solidFill>
                  <a:latin typeface="Arial" charset="0"/>
                </a:rPr>
                <a:t>50</a:t>
              </a:r>
            </a:p>
          </p:txBody>
        </p:sp>
        <p:sp>
          <p:nvSpPr>
            <p:cNvPr id="29757" name="Text Box 23"/>
            <p:cNvSpPr txBox="1">
              <a:spLocks noChangeArrowheads="1"/>
            </p:cNvSpPr>
            <p:nvPr/>
          </p:nvSpPr>
          <p:spPr bwMode="auto">
            <a:xfrm>
              <a:off x="3590" y="3760"/>
              <a:ext cx="333"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en-GB" altLang="x-none" sz="2000" b="1" i="0">
                  <a:solidFill>
                    <a:srgbClr val="002060"/>
                  </a:solidFill>
                  <a:latin typeface="Arial" charset="0"/>
                </a:rPr>
                <a:t>60</a:t>
              </a:r>
            </a:p>
          </p:txBody>
        </p:sp>
        <p:sp>
          <p:nvSpPr>
            <p:cNvPr id="29758" name="Text Box 24"/>
            <p:cNvSpPr txBox="1">
              <a:spLocks noChangeArrowheads="1"/>
            </p:cNvSpPr>
            <p:nvPr/>
          </p:nvSpPr>
          <p:spPr bwMode="auto">
            <a:xfrm>
              <a:off x="4096" y="3760"/>
              <a:ext cx="334"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en-GB" altLang="x-none" sz="2000" b="1" i="0">
                  <a:solidFill>
                    <a:srgbClr val="002060"/>
                  </a:solidFill>
                  <a:latin typeface="Arial" charset="0"/>
                </a:rPr>
                <a:t>70</a:t>
              </a:r>
            </a:p>
          </p:txBody>
        </p:sp>
        <p:sp>
          <p:nvSpPr>
            <p:cNvPr id="29759" name="Text Box 25"/>
            <p:cNvSpPr txBox="1">
              <a:spLocks noChangeArrowheads="1"/>
            </p:cNvSpPr>
            <p:nvPr/>
          </p:nvSpPr>
          <p:spPr bwMode="auto">
            <a:xfrm>
              <a:off x="4549" y="3760"/>
              <a:ext cx="333"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en-GB" altLang="x-none" sz="2000" b="1" i="0">
                  <a:solidFill>
                    <a:srgbClr val="002060"/>
                  </a:solidFill>
                  <a:latin typeface="Arial" charset="0"/>
                </a:rPr>
                <a:t>80</a:t>
              </a:r>
            </a:p>
          </p:txBody>
        </p:sp>
        <p:sp>
          <p:nvSpPr>
            <p:cNvPr id="29760" name="Text Box 26"/>
            <p:cNvSpPr txBox="1">
              <a:spLocks noChangeArrowheads="1"/>
            </p:cNvSpPr>
            <p:nvPr/>
          </p:nvSpPr>
          <p:spPr bwMode="auto">
            <a:xfrm>
              <a:off x="5029" y="3760"/>
              <a:ext cx="333"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en-GB" altLang="x-none" sz="2000" b="1" i="0">
                  <a:solidFill>
                    <a:srgbClr val="002060"/>
                  </a:solidFill>
                  <a:latin typeface="Arial" charset="0"/>
                </a:rPr>
                <a:t>90</a:t>
              </a:r>
            </a:p>
          </p:txBody>
        </p:sp>
      </p:grpSp>
      <p:sp>
        <p:nvSpPr>
          <p:cNvPr id="29715" name="Line 27"/>
          <p:cNvSpPr>
            <a:spLocks noChangeShapeType="1"/>
          </p:cNvSpPr>
          <p:nvPr/>
        </p:nvSpPr>
        <p:spPr bwMode="auto">
          <a:xfrm>
            <a:off x="2049463" y="2114550"/>
            <a:ext cx="6134100" cy="0"/>
          </a:xfrm>
          <a:prstGeom prst="line">
            <a:avLst/>
          </a:prstGeom>
          <a:noFill/>
          <a:ln w="28575">
            <a:solidFill>
              <a:srgbClr val="0000CC"/>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9716" name="Text Box 28"/>
          <p:cNvSpPr txBox="1">
            <a:spLocks noChangeArrowheads="1"/>
          </p:cNvSpPr>
          <p:nvPr/>
        </p:nvSpPr>
        <p:spPr bwMode="auto">
          <a:xfrm>
            <a:off x="7937500" y="6018213"/>
            <a:ext cx="7510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en-GB" altLang="x-none" sz="2000" b="1" i="0">
                <a:solidFill>
                  <a:srgbClr val="002060"/>
                </a:solidFill>
                <a:latin typeface="+mn-lt"/>
              </a:rPr>
              <a:t>years</a:t>
            </a:r>
          </a:p>
        </p:txBody>
      </p:sp>
      <p:sp>
        <p:nvSpPr>
          <p:cNvPr id="29717" name="Text Box 29"/>
          <p:cNvSpPr txBox="1">
            <a:spLocks noChangeArrowheads="1"/>
          </p:cNvSpPr>
          <p:nvPr/>
        </p:nvSpPr>
        <p:spPr bwMode="auto">
          <a:xfrm>
            <a:off x="1373188" y="19161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en-US" altLang="x-none" sz="2000" b="1" i="0" dirty="0">
                <a:solidFill>
                  <a:srgbClr val="002060"/>
                </a:solidFill>
                <a:latin typeface="Arial" charset="0"/>
              </a:rPr>
              <a:t>100</a:t>
            </a:r>
          </a:p>
        </p:txBody>
      </p:sp>
      <p:sp>
        <p:nvSpPr>
          <p:cNvPr id="29718" name="Rectangle 30"/>
          <p:cNvSpPr>
            <a:spLocks noChangeArrowheads="1"/>
          </p:cNvSpPr>
          <p:nvPr/>
        </p:nvSpPr>
        <p:spPr bwMode="auto">
          <a:xfrm>
            <a:off x="1500188" y="3990975"/>
            <a:ext cx="466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en-US" altLang="x-none" sz="2000" b="1" i="0">
                <a:solidFill>
                  <a:srgbClr val="002060"/>
                </a:solidFill>
                <a:latin typeface="Arial" charset="0"/>
              </a:rPr>
              <a:t>50</a:t>
            </a:r>
          </a:p>
        </p:txBody>
      </p:sp>
      <p:sp>
        <p:nvSpPr>
          <p:cNvPr id="29719" name="Text Box 31"/>
          <p:cNvSpPr txBox="1">
            <a:spLocks noChangeArrowheads="1"/>
          </p:cNvSpPr>
          <p:nvPr/>
        </p:nvSpPr>
        <p:spPr bwMode="auto">
          <a:xfrm rot="-5382922">
            <a:off x="-68661" y="3913133"/>
            <a:ext cx="26693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en-US" altLang="x-none" sz="2800" b="1" i="0" dirty="0">
                <a:solidFill>
                  <a:srgbClr val="002060"/>
                </a:solidFill>
                <a:latin typeface="+mn-lt"/>
              </a:rPr>
              <a:t>Performance (%)</a:t>
            </a:r>
          </a:p>
        </p:txBody>
      </p:sp>
      <p:sp>
        <p:nvSpPr>
          <p:cNvPr id="29720" name="AutoShape 33"/>
          <p:cNvSpPr>
            <a:spLocks noChangeArrowheads="1"/>
          </p:cNvSpPr>
          <p:nvPr/>
        </p:nvSpPr>
        <p:spPr bwMode="auto">
          <a:xfrm>
            <a:off x="7177088" y="3622675"/>
            <a:ext cx="127000" cy="134938"/>
          </a:xfrm>
          <a:prstGeom prst="triangle">
            <a:avLst>
              <a:gd name="adj" fmla="val 50000"/>
            </a:avLst>
          </a:prstGeom>
          <a:solidFill>
            <a:schemeClr val="bg1"/>
          </a:solidFill>
          <a:ln w="9525">
            <a:solidFill>
              <a:srgbClr val="0000FF"/>
            </a:solidFill>
            <a:miter lim="800000"/>
            <a:headEnd/>
            <a:tailEnd/>
          </a:ln>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29721" name="AutoShape 34"/>
          <p:cNvSpPr>
            <a:spLocks noChangeArrowheads="1"/>
          </p:cNvSpPr>
          <p:nvPr/>
        </p:nvSpPr>
        <p:spPr bwMode="auto">
          <a:xfrm>
            <a:off x="7443788" y="3679825"/>
            <a:ext cx="127000" cy="134938"/>
          </a:xfrm>
          <a:prstGeom prst="triangle">
            <a:avLst>
              <a:gd name="adj" fmla="val 50000"/>
            </a:avLst>
          </a:prstGeom>
          <a:solidFill>
            <a:schemeClr val="bg1"/>
          </a:solidFill>
          <a:ln w="9525">
            <a:solidFill>
              <a:srgbClr val="0000FF"/>
            </a:solidFill>
            <a:miter lim="800000"/>
            <a:headEnd/>
            <a:tailEnd/>
          </a:ln>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endParaRPr lang="x-none" altLang="x-none" sz="2400" i="0">
              <a:solidFill>
                <a:srgbClr val="0000CC"/>
              </a:solidFill>
            </a:endParaRPr>
          </a:p>
        </p:txBody>
      </p:sp>
      <p:sp>
        <p:nvSpPr>
          <p:cNvPr id="29722" name="AutoShape 35"/>
          <p:cNvSpPr>
            <a:spLocks noChangeArrowheads="1"/>
          </p:cNvSpPr>
          <p:nvPr/>
        </p:nvSpPr>
        <p:spPr bwMode="auto">
          <a:xfrm>
            <a:off x="7470775" y="3884613"/>
            <a:ext cx="125413" cy="134937"/>
          </a:xfrm>
          <a:prstGeom prst="triangle">
            <a:avLst>
              <a:gd name="adj" fmla="val 50000"/>
            </a:avLst>
          </a:prstGeom>
          <a:solidFill>
            <a:schemeClr val="bg1"/>
          </a:solidFill>
          <a:ln w="9525">
            <a:solidFill>
              <a:srgbClr val="0000FF"/>
            </a:solidFill>
            <a:miter lim="800000"/>
            <a:headEnd/>
            <a:tailEnd/>
          </a:ln>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29723" name="AutoShape 36"/>
          <p:cNvSpPr>
            <a:spLocks noChangeArrowheads="1"/>
          </p:cNvSpPr>
          <p:nvPr/>
        </p:nvSpPr>
        <p:spPr bwMode="auto">
          <a:xfrm>
            <a:off x="7199313" y="3452813"/>
            <a:ext cx="128587" cy="134937"/>
          </a:xfrm>
          <a:prstGeom prst="triangle">
            <a:avLst>
              <a:gd name="adj" fmla="val 50000"/>
            </a:avLst>
          </a:prstGeom>
          <a:solidFill>
            <a:schemeClr val="bg1"/>
          </a:solidFill>
          <a:ln w="9525">
            <a:solidFill>
              <a:srgbClr val="0000FF"/>
            </a:solidFill>
            <a:miter lim="800000"/>
            <a:headEnd/>
            <a:tailEnd/>
          </a:ln>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29724" name="AutoShape 37"/>
          <p:cNvSpPr>
            <a:spLocks noChangeArrowheads="1"/>
          </p:cNvSpPr>
          <p:nvPr/>
        </p:nvSpPr>
        <p:spPr bwMode="auto">
          <a:xfrm>
            <a:off x="6954838" y="3260725"/>
            <a:ext cx="127000" cy="134938"/>
          </a:xfrm>
          <a:prstGeom prst="triangle">
            <a:avLst>
              <a:gd name="adj" fmla="val 50000"/>
            </a:avLst>
          </a:prstGeom>
          <a:solidFill>
            <a:schemeClr val="bg1"/>
          </a:solidFill>
          <a:ln w="9525">
            <a:solidFill>
              <a:srgbClr val="0000FF"/>
            </a:solidFill>
            <a:miter lim="800000"/>
            <a:headEnd/>
            <a:tailEnd/>
          </a:ln>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29725" name="AutoShape 38"/>
          <p:cNvSpPr>
            <a:spLocks noChangeArrowheads="1"/>
          </p:cNvSpPr>
          <p:nvPr/>
        </p:nvSpPr>
        <p:spPr bwMode="auto">
          <a:xfrm>
            <a:off x="6227763" y="2751138"/>
            <a:ext cx="127000" cy="134937"/>
          </a:xfrm>
          <a:prstGeom prst="triangle">
            <a:avLst>
              <a:gd name="adj" fmla="val 50000"/>
            </a:avLst>
          </a:prstGeom>
          <a:solidFill>
            <a:schemeClr val="bg1"/>
          </a:solidFill>
          <a:ln w="9525">
            <a:solidFill>
              <a:srgbClr val="0000FF"/>
            </a:solidFill>
            <a:miter lim="800000"/>
            <a:headEnd/>
            <a:tailEnd/>
          </a:ln>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29726" name="AutoShape 39"/>
          <p:cNvSpPr>
            <a:spLocks noChangeArrowheads="1"/>
          </p:cNvSpPr>
          <p:nvPr/>
        </p:nvSpPr>
        <p:spPr bwMode="auto">
          <a:xfrm>
            <a:off x="6484938" y="2976563"/>
            <a:ext cx="128587" cy="134937"/>
          </a:xfrm>
          <a:prstGeom prst="triangle">
            <a:avLst>
              <a:gd name="adj" fmla="val 50000"/>
            </a:avLst>
          </a:prstGeom>
          <a:solidFill>
            <a:schemeClr val="bg1"/>
          </a:solidFill>
          <a:ln w="9525">
            <a:solidFill>
              <a:srgbClr val="0000FF"/>
            </a:solidFill>
            <a:miter lim="800000"/>
            <a:headEnd/>
            <a:tailEnd/>
          </a:ln>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29727" name="AutoShape 40"/>
          <p:cNvSpPr>
            <a:spLocks noChangeArrowheads="1"/>
          </p:cNvSpPr>
          <p:nvPr/>
        </p:nvSpPr>
        <p:spPr bwMode="auto">
          <a:xfrm>
            <a:off x="6654800" y="3033713"/>
            <a:ext cx="128588" cy="134937"/>
          </a:xfrm>
          <a:prstGeom prst="triangle">
            <a:avLst>
              <a:gd name="adj" fmla="val 50000"/>
            </a:avLst>
          </a:prstGeom>
          <a:solidFill>
            <a:schemeClr val="bg1"/>
          </a:solidFill>
          <a:ln w="9525">
            <a:solidFill>
              <a:srgbClr val="0000FF"/>
            </a:solidFill>
            <a:miter lim="800000"/>
            <a:headEnd/>
            <a:tailEnd/>
          </a:ln>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29728" name="AutoShape 41"/>
          <p:cNvSpPr>
            <a:spLocks noChangeArrowheads="1"/>
          </p:cNvSpPr>
          <p:nvPr/>
        </p:nvSpPr>
        <p:spPr bwMode="auto">
          <a:xfrm>
            <a:off x="6410325" y="2806700"/>
            <a:ext cx="128588" cy="134938"/>
          </a:xfrm>
          <a:prstGeom prst="triangle">
            <a:avLst>
              <a:gd name="adj" fmla="val 50000"/>
            </a:avLst>
          </a:prstGeom>
          <a:solidFill>
            <a:schemeClr val="bg1"/>
          </a:solidFill>
          <a:ln w="9525">
            <a:solidFill>
              <a:srgbClr val="0000FF"/>
            </a:solidFill>
            <a:miter lim="800000"/>
            <a:headEnd/>
            <a:tailEnd/>
          </a:ln>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29729" name="AutoShape 42"/>
          <p:cNvSpPr>
            <a:spLocks noChangeArrowheads="1"/>
          </p:cNvSpPr>
          <p:nvPr/>
        </p:nvSpPr>
        <p:spPr bwMode="auto">
          <a:xfrm>
            <a:off x="6777038" y="3203575"/>
            <a:ext cx="127000" cy="134938"/>
          </a:xfrm>
          <a:prstGeom prst="triangle">
            <a:avLst>
              <a:gd name="adj" fmla="val 50000"/>
            </a:avLst>
          </a:prstGeom>
          <a:solidFill>
            <a:schemeClr val="bg1"/>
          </a:solidFill>
          <a:ln w="9525">
            <a:solidFill>
              <a:srgbClr val="0000FF"/>
            </a:solidFill>
            <a:miter lim="800000"/>
            <a:headEnd/>
            <a:tailEnd/>
          </a:ln>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29730" name="AutoShape 43"/>
          <p:cNvSpPr>
            <a:spLocks noChangeArrowheads="1"/>
          </p:cNvSpPr>
          <p:nvPr/>
        </p:nvSpPr>
        <p:spPr bwMode="auto">
          <a:xfrm>
            <a:off x="6961188" y="3430588"/>
            <a:ext cx="127000" cy="134937"/>
          </a:xfrm>
          <a:prstGeom prst="triangle">
            <a:avLst>
              <a:gd name="adj" fmla="val 50000"/>
            </a:avLst>
          </a:prstGeom>
          <a:solidFill>
            <a:schemeClr val="bg1"/>
          </a:solidFill>
          <a:ln w="9525">
            <a:solidFill>
              <a:srgbClr val="0000FF"/>
            </a:solidFill>
            <a:miter lim="800000"/>
            <a:headEnd/>
            <a:tailEnd/>
          </a:ln>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29731" name="AutoShape 44"/>
          <p:cNvSpPr>
            <a:spLocks noChangeArrowheads="1"/>
          </p:cNvSpPr>
          <p:nvPr/>
        </p:nvSpPr>
        <p:spPr bwMode="auto">
          <a:xfrm>
            <a:off x="7119938" y="2609850"/>
            <a:ext cx="112712" cy="134938"/>
          </a:xfrm>
          <a:prstGeom prst="triangle">
            <a:avLst>
              <a:gd name="adj" fmla="val 50000"/>
            </a:avLst>
          </a:prstGeom>
          <a:solidFill>
            <a:srgbClr val="FFFF00"/>
          </a:solidFill>
          <a:ln w="9525">
            <a:solidFill>
              <a:srgbClr val="FFFF00"/>
            </a:solidFill>
            <a:miter lim="800000"/>
            <a:headEnd/>
            <a:tailEnd/>
          </a:ln>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29732" name="AutoShape 45"/>
          <p:cNvSpPr>
            <a:spLocks noChangeArrowheads="1"/>
          </p:cNvSpPr>
          <p:nvPr/>
        </p:nvSpPr>
        <p:spPr bwMode="auto">
          <a:xfrm>
            <a:off x="6311900" y="2293938"/>
            <a:ext cx="112713" cy="134937"/>
          </a:xfrm>
          <a:prstGeom prst="triangle">
            <a:avLst>
              <a:gd name="adj" fmla="val 50000"/>
            </a:avLst>
          </a:prstGeom>
          <a:solidFill>
            <a:srgbClr val="FFFF00"/>
          </a:solidFill>
          <a:ln w="9525">
            <a:solidFill>
              <a:srgbClr val="FFFF00"/>
            </a:solidFill>
            <a:miter lim="800000"/>
            <a:headEnd/>
            <a:tailEnd/>
          </a:ln>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29733" name="AutoShape 46"/>
          <p:cNvSpPr>
            <a:spLocks noChangeArrowheads="1"/>
          </p:cNvSpPr>
          <p:nvPr/>
        </p:nvSpPr>
        <p:spPr bwMode="auto">
          <a:xfrm>
            <a:off x="6473825" y="2339975"/>
            <a:ext cx="112713" cy="134938"/>
          </a:xfrm>
          <a:prstGeom prst="triangle">
            <a:avLst>
              <a:gd name="adj" fmla="val 50000"/>
            </a:avLst>
          </a:prstGeom>
          <a:solidFill>
            <a:srgbClr val="FFFF00"/>
          </a:solidFill>
          <a:ln w="9525">
            <a:solidFill>
              <a:srgbClr val="FFFF00"/>
            </a:solidFill>
            <a:miter lim="800000"/>
            <a:headEnd/>
            <a:tailEnd/>
          </a:ln>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29734" name="AutoShape 47"/>
          <p:cNvSpPr>
            <a:spLocks noChangeArrowheads="1"/>
          </p:cNvSpPr>
          <p:nvPr/>
        </p:nvSpPr>
        <p:spPr bwMode="auto">
          <a:xfrm>
            <a:off x="6683375" y="2444750"/>
            <a:ext cx="112713" cy="134938"/>
          </a:xfrm>
          <a:prstGeom prst="triangle">
            <a:avLst>
              <a:gd name="adj" fmla="val 50000"/>
            </a:avLst>
          </a:prstGeom>
          <a:solidFill>
            <a:srgbClr val="FFFF00"/>
          </a:solidFill>
          <a:ln w="9525">
            <a:solidFill>
              <a:srgbClr val="FFFF00"/>
            </a:solidFill>
            <a:miter lim="800000"/>
            <a:headEnd/>
            <a:tailEnd/>
          </a:ln>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29735" name="AutoShape 48"/>
          <p:cNvSpPr>
            <a:spLocks noChangeArrowheads="1"/>
          </p:cNvSpPr>
          <p:nvPr/>
        </p:nvSpPr>
        <p:spPr bwMode="auto">
          <a:xfrm>
            <a:off x="6165850" y="2203450"/>
            <a:ext cx="114300" cy="136525"/>
          </a:xfrm>
          <a:prstGeom prst="triangle">
            <a:avLst>
              <a:gd name="adj" fmla="val 50000"/>
            </a:avLst>
          </a:prstGeom>
          <a:solidFill>
            <a:srgbClr val="FFFF00"/>
          </a:solidFill>
          <a:ln w="9525">
            <a:solidFill>
              <a:srgbClr val="FFFF00"/>
            </a:solidFill>
            <a:miter lim="800000"/>
            <a:headEnd/>
            <a:tailEnd/>
          </a:ln>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29736" name="AutoShape 49"/>
          <p:cNvSpPr>
            <a:spLocks noChangeArrowheads="1"/>
          </p:cNvSpPr>
          <p:nvPr/>
        </p:nvSpPr>
        <p:spPr bwMode="auto">
          <a:xfrm>
            <a:off x="6877050" y="2474913"/>
            <a:ext cx="114300" cy="134937"/>
          </a:xfrm>
          <a:prstGeom prst="triangle">
            <a:avLst>
              <a:gd name="adj" fmla="val 50000"/>
            </a:avLst>
          </a:prstGeom>
          <a:solidFill>
            <a:srgbClr val="FFFF00"/>
          </a:solidFill>
          <a:ln w="9525">
            <a:solidFill>
              <a:srgbClr val="FFFF00"/>
            </a:solidFill>
            <a:miter lim="800000"/>
            <a:headEnd/>
            <a:tailEnd/>
          </a:ln>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29737" name="AutoShape 50"/>
          <p:cNvSpPr>
            <a:spLocks noChangeArrowheads="1"/>
          </p:cNvSpPr>
          <p:nvPr/>
        </p:nvSpPr>
        <p:spPr bwMode="auto">
          <a:xfrm>
            <a:off x="7265988" y="2668588"/>
            <a:ext cx="112712" cy="136525"/>
          </a:xfrm>
          <a:prstGeom prst="triangle">
            <a:avLst>
              <a:gd name="adj" fmla="val 50000"/>
            </a:avLst>
          </a:prstGeom>
          <a:solidFill>
            <a:srgbClr val="FFFF00"/>
          </a:solidFill>
          <a:ln w="9525">
            <a:solidFill>
              <a:srgbClr val="FFFF00"/>
            </a:solidFill>
            <a:miter lim="800000"/>
            <a:headEnd/>
            <a:tailEnd/>
          </a:ln>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29738" name="AutoShape 51"/>
          <p:cNvSpPr>
            <a:spLocks noChangeArrowheads="1"/>
          </p:cNvSpPr>
          <p:nvPr/>
        </p:nvSpPr>
        <p:spPr bwMode="auto">
          <a:xfrm>
            <a:off x="7007225" y="2593975"/>
            <a:ext cx="112713" cy="134938"/>
          </a:xfrm>
          <a:prstGeom prst="triangle">
            <a:avLst>
              <a:gd name="adj" fmla="val 50000"/>
            </a:avLst>
          </a:prstGeom>
          <a:solidFill>
            <a:srgbClr val="FFFF00"/>
          </a:solidFill>
          <a:ln w="9525">
            <a:solidFill>
              <a:srgbClr val="FFFF00"/>
            </a:solidFill>
            <a:miter lim="800000"/>
            <a:headEnd/>
            <a:tailEnd/>
          </a:ln>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29739" name="AutoShape 52"/>
          <p:cNvSpPr>
            <a:spLocks noChangeArrowheads="1"/>
          </p:cNvSpPr>
          <p:nvPr/>
        </p:nvSpPr>
        <p:spPr bwMode="auto">
          <a:xfrm>
            <a:off x="7394575" y="2789238"/>
            <a:ext cx="112713" cy="134937"/>
          </a:xfrm>
          <a:prstGeom prst="triangle">
            <a:avLst>
              <a:gd name="adj" fmla="val 50000"/>
            </a:avLst>
          </a:prstGeom>
          <a:solidFill>
            <a:srgbClr val="FFFF00"/>
          </a:solidFill>
          <a:ln w="9525">
            <a:solidFill>
              <a:srgbClr val="FFFF00"/>
            </a:solidFill>
            <a:miter lim="800000"/>
            <a:headEnd/>
            <a:tailEnd/>
          </a:ln>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29740" name="Line 54"/>
          <p:cNvSpPr>
            <a:spLocks noChangeShapeType="1"/>
          </p:cNvSpPr>
          <p:nvPr/>
        </p:nvSpPr>
        <p:spPr bwMode="auto">
          <a:xfrm flipV="1">
            <a:off x="5861050" y="5503863"/>
            <a:ext cx="0" cy="339725"/>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9741" name="Line 55"/>
          <p:cNvSpPr>
            <a:spLocks noChangeShapeType="1"/>
          </p:cNvSpPr>
          <p:nvPr/>
        </p:nvSpPr>
        <p:spPr bwMode="auto">
          <a:xfrm>
            <a:off x="2163763" y="5761038"/>
            <a:ext cx="0" cy="188912"/>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9742" name="Line 56"/>
          <p:cNvSpPr>
            <a:spLocks noChangeShapeType="1"/>
          </p:cNvSpPr>
          <p:nvPr/>
        </p:nvSpPr>
        <p:spPr bwMode="auto">
          <a:xfrm>
            <a:off x="2057400" y="5854700"/>
            <a:ext cx="200025"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787" name="AutoShape 67"/>
          <p:cNvSpPr>
            <a:spLocks noChangeArrowheads="1"/>
          </p:cNvSpPr>
          <p:nvPr/>
        </p:nvSpPr>
        <p:spPr bwMode="auto">
          <a:xfrm flipH="1" flipV="1">
            <a:off x="4064000" y="3132138"/>
            <a:ext cx="692150" cy="539750"/>
          </a:xfrm>
          <a:prstGeom prst="triangle">
            <a:avLst>
              <a:gd name="adj" fmla="val 50000"/>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r>
              <a:rPr lang="it-IT" altLang="x-none" sz="1600" b="1" i="0">
                <a:solidFill>
                  <a:srgbClr val="FF3300"/>
                </a:solidFill>
                <a:latin typeface="Arial" charset="0"/>
              </a:rPr>
              <a:t>Disease</a:t>
            </a:r>
          </a:p>
        </p:txBody>
      </p:sp>
      <p:sp>
        <p:nvSpPr>
          <p:cNvPr id="30788" name="AutoShape 68"/>
          <p:cNvSpPr>
            <a:spLocks noChangeArrowheads="1"/>
          </p:cNvSpPr>
          <p:nvPr/>
        </p:nvSpPr>
        <p:spPr bwMode="auto">
          <a:xfrm flipH="1" flipV="1">
            <a:off x="4351338" y="3284538"/>
            <a:ext cx="692150" cy="539750"/>
          </a:xfrm>
          <a:prstGeom prst="triangle">
            <a:avLst>
              <a:gd name="adj" fmla="val 50000"/>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endParaRPr lang="x-none" altLang="x-none" sz="1600" b="1" i="0">
              <a:solidFill>
                <a:srgbClr val="0000CC"/>
              </a:solidFill>
              <a:latin typeface="Arial" charset="0"/>
            </a:endParaRPr>
          </a:p>
        </p:txBody>
      </p:sp>
      <p:sp>
        <p:nvSpPr>
          <p:cNvPr id="30790" name="AutoShape 70"/>
          <p:cNvSpPr>
            <a:spLocks noChangeArrowheads="1"/>
          </p:cNvSpPr>
          <p:nvPr/>
        </p:nvSpPr>
        <p:spPr bwMode="auto">
          <a:xfrm flipH="1" flipV="1">
            <a:off x="4856163" y="3573463"/>
            <a:ext cx="692150" cy="539750"/>
          </a:xfrm>
          <a:prstGeom prst="triangle">
            <a:avLst>
              <a:gd name="adj" fmla="val 50000"/>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endParaRPr lang="x-none" altLang="x-none" sz="1600" b="1" i="0">
              <a:solidFill>
                <a:srgbClr val="0000CC"/>
              </a:solidFill>
              <a:latin typeface="Arial" charset="0"/>
            </a:endParaRPr>
          </a:p>
        </p:txBody>
      </p:sp>
      <p:sp>
        <p:nvSpPr>
          <p:cNvPr id="30792" name="AutoShape 72"/>
          <p:cNvSpPr>
            <a:spLocks noChangeArrowheads="1"/>
          </p:cNvSpPr>
          <p:nvPr/>
        </p:nvSpPr>
        <p:spPr bwMode="auto">
          <a:xfrm flipH="1" flipV="1">
            <a:off x="5359400" y="3824288"/>
            <a:ext cx="692150" cy="541337"/>
          </a:xfrm>
          <a:prstGeom prst="triangle">
            <a:avLst>
              <a:gd name="adj" fmla="val 50000"/>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endParaRPr lang="x-none" altLang="x-none" sz="1600" b="1" i="0">
              <a:solidFill>
                <a:srgbClr val="0000CC"/>
              </a:solidFill>
              <a:latin typeface="Arial" charset="0"/>
            </a:endParaRPr>
          </a:p>
        </p:txBody>
      </p:sp>
      <p:sp>
        <p:nvSpPr>
          <p:cNvPr id="30793" name="AutoShape 73"/>
          <p:cNvSpPr>
            <a:spLocks noChangeArrowheads="1"/>
          </p:cNvSpPr>
          <p:nvPr/>
        </p:nvSpPr>
        <p:spPr bwMode="auto">
          <a:xfrm flipH="1" flipV="1">
            <a:off x="5648325" y="3968750"/>
            <a:ext cx="692150" cy="539750"/>
          </a:xfrm>
          <a:prstGeom prst="triangle">
            <a:avLst>
              <a:gd name="adj" fmla="val 50000"/>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endParaRPr lang="x-none" altLang="x-none" sz="1600" b="1" i="0">
              <a:solidFill>
                <a:srgbClr val="0000CC"/>
              </a:solidFill>
              <a:latin typeface="Arial" charset="0"/>
            </a:endParaRPr>
          </a:p>
        </p:txBody>
      </p:sp>
      <p:sp>
        <p:nvSpPr>
          <p:cNvPr id="30794" name="AutoShape 74"/>
          <p:cNvSpPr>
            <a:spLocks noChangeArrowheads="1"/>
          </p:cNvSpPr>
          <p:nvPr/>
        </p:nvSpPr>
        <p:spPr bwMode="auto">
          <a:xfrm flipH="1" flipV="1">
            <a:off x="5937250" y="4113213"/>
            <a:ext cx="692150" cy="539750"/>
          </a:xfrm>
          <a:prstGeom prst="triangle">
            <a:avLst>
              <a:gd name="adj" fmla="val 50000"/>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endParaRPr lang="x-none" altLang="x-none" sz="1600" b="1" i="0">
              <a:solidFill>
                <a:srgbClr val="0000CC"/>
              </a:solidFill>
              <a:latin typeface="Arial" charset="0"/>
            </a:endParaRPr>
          </a:p>
        </p:txBody>
      </p:sp>
      <p:sp>
        <p:nvSpPr>
          <p:cNvPr id="30795" name="AutoShape 75"/>
          <p:cNvSpPr>
            <a:spLocks noChangeArrowheads="1"/>
          </p:cNvSpPr>
          <p:nvPr/>
        </p:nvSpPr>
        <p:spPr bwMode="auto">
          <a:xfrm flipH="1" flipV="1">
            <a:off x="6196013" y="4256088"/>
            <a:ext cx="692150" cy="541337"/>
          </a:xfrm>
          <a:prstGeom prst="triangle">
            <a:avLst>
              <a:gd name="adj" fmla="val 50000"/>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endParaRPr lang="x-none" altLang="x-none" sz="1600" b="1" i="0">
              <a:solidFill>
                <a:srgbClr val="0000CC"/>
              </a:solidFill>
              <a:latin typeface="Arial" charset="0"/>
            </a:endParaRPr>
          </a:p>
        </p:txBody>
      </p:sp>
      <p:sp>
        <p:nvSpPr>
          <p:cNvPr id="30796" name="AutoShape 76"/>
          <p:cNvSpPr>
            <a:spLocks noChangeArrowheads="1"/>
          </p:cNvSpPr>
          <p:nvPr/>
        </p:nvSpPr>
        <p:spPr bwMode="auto">
          <a:xfrm flipH="1" flipV="1">
            <a:off x="6467475" y="4365625"/>
            <a:ext cx="692150" cy="539750"/>
          </a:xfrm>
          <a:prstGeom prst="triangle">
            <a:avLst>
              <a:gd name="adj" fmla="val 50000"/>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r>
              <a:rPr lang="it-IT" altLang="x-none" sz="1600" b="1" i="0">
                <a:solidFill>
                  <a:srgbClr val="FF3300"/>
                </a:solidFill>
                <a:latin typeface="Arial" charset="0"/>
              </a:rPr>
              <a:t>Disease</a:t>
            </a:r>
          </a:p>
        </p:txBody>
      </p:sp>
      <p:sp>
        <p:nvSpPr>
          <p:cNvPr id="29751" name="Line 79"/>
          <p:cNvSpPr>
            <a:spLocks noChangeShapeType="1"/>
          </p:cNvSpPr>
          <p:nvPr/>
        </p:nvSpPr>
        <p:spPr bwMode="auto">
          <a:xfrm>
            <a:off x="227000" y="1236345"/>
            <a:ext cx="9772650"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800" name="AutoShape 80"/>
          <p:cNvSpPr>
            <a:spLocks noChangeArrowheads="1"/>
          </p:cNvSpPr>
          <p:nvPr/>
        </p:nvSpPr>
        <p:spPr bwMode="auto">
          <a:xfrm flipH="1" flipV="1">
            <a:off x="4567238" y="3406775"/>
            <a:ext cx="692150" cy="539750"/>
          </a:xfrm>
          <a:prstGeom prst="triangle">
            <a:avLst>
              <a:gd name="adj" fmla="val 50000"/>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endParaRPr lang="x-none" altLang="x-none" sz="1600" b="1" i="0">
              <a:solidFill>
                <a:srgbClr val="0000CC"/>
              </a:solidFill>
              <a:latin typeface="Arial" charset="0"/>
            </a:endParaRPr>
          </a:p>
        </p:txBody>
      </p:sp>
    </p:spTree>
    <p:extLst>
      <p:ext uri="{BB962C8B-B14F-4D97-AF65-F5344CB8AC3E}">
        <p14:creationId xmlns:p14="http://schemas.microsoft.com/office/powerpoint/2010/main" val="1038347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87"/>
                                        </p:tgtEl>
                                        <p:attrNameLst>
                                          <p:attrName>style.visibility</p:attrName>
                                        </p:attrNameLst>
                                      </p:cBhvr>
                                      <p:to>
                                        <p:strVal val="visible"/>
                                      </p:to>
                                    </p:set>
                                    <p:animEffect transition="in" filter="fade">
                                      <p:cBhvr>
                                        <p:cTn id="7" dur="1000"/>
                                        <p:tgtEl>
                                          <p:spTgt spid="3078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0788"/>
                                        </p:tgtEl>
                                        <p:attrNameLst>
                                          <p:attrName>style.visibility</p:attrName>
                                        </p:attrNameLst>
                                      </p:cBhvr>
                                      <p:to>
                                        <p:strVal val="visible"/>
                                      </p:to>
                                    </p:set>
                                    <p:animEffect transition="in" filter="fade">
                                      <p:cBhvr>
                                        <p:cTn id="11" dur="1000"/>
                                        <p:tgtEl>
                                          <p:spTgt spid="30788"/>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0800"/>
                                        </p:tgtEl>
                                        <p:attrNameLst>
                                          <p:attrName>style.visibility</p:attrName>
                                        </p:attrNameLst>
                                      </p:cBhvr>
                                      <p:to>
                                        <p:strVal val="visible"/>
                                      </p:to>
                                    </p:set>
                                    <p:animEffect transition="in" filter="fade">
                                      <p:cBhvr>
                                        <p:cTn id="15" dur="1000"/>
                                        <p:tgtEl>
                                          <p:spTgt spid="30800"/>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0790"/>
                                        </p:tgtEl>
                                        <p:attrNameLst>
                                          <p:attrName>style.visibility</p:attrName>
                                        </p:attrNameLst>
                                      </p:cBhvr>
                                      <p:to>
                                        <p:strVal val="visible"/>
                                      </p:to>
                                    </p:set>
                                    <p:animEffect transition="in" filter="fade">
                                      <p:cBhvr>
                                        <p:cTn id="19" dur="1000"/>
                                        <p:tgtEl>
                                          <p:spTgt spid="30790"/>
                                        </p:tgtEl>
                                      </p:cBhvr>
                                    </p:animEffect>
                                  </p:childTnLst>
                                </p:cTn>
                              </p:par>
                            </p:childTnLst>
                          </p:cTn>
                        </p:par>
                        <p:par>
                          <p:cTn id="20" fill="hold" nodeType="afterGroup">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0801"/>
                                        </p:tgtEl>
                                        <p:attrNameLst>
                                          <p:attrName>style.visibility</p:attrName>
                                        </p:attrNameLst>
                                      </p:cBhvr>
                                      <p:to>
                                        <p:strVal val="visible"/>
                                      </p:to>
                                    </p:set>
                                    <p:animEffect transition="in" filter="fade">
                                      <p:cBhvr>
                                        <p:cTn id="23" dur="1000"/>
                                        <p:tgtEl>
                                          <p:spTgt spid="30801"/>
                                        </p:tgtEl>
                                      </p:cBhvr>
                                    </p:animEffect>
                                  </p:childTnLst>
                                </p:cTn>
                              </p:par>
                            </p:childTnLst>
                          </p:cTn>
                        </p:par>
                        <p:par>
                          <p:cTn id="24" fill="hold" nodeType="afterGroup">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30792"/>
                                        </p:tgtEl>
                                        <p:attrNameLst>
                                          <p:attrName>style.visibility</p:attrName>
                                        </p:attrNameLst>
                                      </p:cBhvr>
                                      <p:to>
                                        <p:strVal val="visible"/>
                                      </p:to>
                                    </p:set>
                                    <p:animEffect transition="in" filter="fade">
                                      <p:cBhvr>
                                        <p:cTn id="27" dur="1000"/>
                                        <p:tgtEl>
                                          <p:spTgt spid="30792"/>
                                        </p:tgtEl>
                                      </p:cBhvr>
                                    </p:animEffect>
                                  </p:childTnLst>
                                </p:cTn>
                              </p:par>
                            </p:childTnLst>
                          </p:cTn>
                        </p:par>
                        <p:par>
                          <p:cTn id="28" fill="hold" nodeType="afterGroup">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30793"/>
                                        </p:tgtEl>
                                        <p:attrNameLst>
                                          <p:attrName>style.visibility</p:attrName>
                                        </p:attrNameLst>
                                      </p:cBhvr>
                                      <p:to>
                                        <p:strVal val="visible"/>
                                      </p:to>
                                    </p:set>
                                    <p:animEffect transition="in" filter="fade">
                                      <p:cBhvr>
                                        <p:cTn id="31" dur="1000"/>
                                        <p:tgtEl>
                                          <p:spTgt spid="30793"/>
                                        </p:tgtEl>
                                      </p:cBhvr>
                                    </p:animEffect>
                                  </p:childTnLst>
                                </p:cTn>
                              </p:par>
                            </p:childTnLst>
                          </p:cTn>
                        </p:par>
                        <p:par>
                          <p:cTn id="32" fill="hold" nodeType="afterGroup">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30794"/>
                                        </p:tgtEl>
                                        <p:attrNameLst>
                                          <p:attrName>style.visibility</p:attrName>
                                        </p:attrNameLst>
                                      </p:cBhvr>
                                      <p:to>
                                        <p:strVal val="visible"/>
                                      </p:to>
                                    </p:set>
                                    <p:animEffect transition="in" filter="fade">
                                      <p:cBhvr>
                                        <p:cTn id="35" dur="1000"/>
                                        <p:tgtEl>
                                          <p:spTgt spid="30794"/>
                                        </p:tgtEl>
                                      </p:cBhvr>
                                    </p:animEffect>
                                  </p:childTnLst>
                                </p:cTn>
                              </p:par>
                            </p:childTnLst>
                          </p:cTn>
                        </p:par>
                        <p:par>
                          <p:cTn id="36" fill="hold" nodeType="afterGroup">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30795"/>
                                        </p:tgtEl>
                                        <p:attrNameLst>
                                          <p:attrName>style.visibility</p:attrName>
                                        </p:attrNameLst>
                                      </p:cBhvr>
                                      <p:to>
                                        <p:strVal val="visible"/>
                                      </p:to>
                                    </p:set>
                                    <p:animEffect transition="in" filter="fade">
                                      <p:cBhvr>
                                        <p:cTn id="39" dur="1000"/>
                                        <p:tgtEl>
                                          <p:spTgt spid="30795"/>
                                        </p:tgtEl>
                                      </p:cBhvr>
                                    </p:animEffect>
                                  </p:childTnLst>
                                </p:cTn>
                              </p:par>
                            </p:childTnLst>
                          </p:cTn>
                        </p:par>
                        <p:par>
                          <p:cTn id="40" fill="hold" nodeType="afterGroup">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30796"/>
                                        </p:tgtEl>
                                        <p:attrNameLst>
                                          <p:attrName>style.visibility</p:attrName>
                                        </p:attrNameLst>
                                      </p:cBhvr>
                                      <p:to>
                                        <p:strVal val="visible"/>
                                      </p:to>
                                    </p:set>
                                    <p:animEffect transition="in" filter="fade">
                                      <p:cBhvr>
                                        <p:cTn id="43" dur="1000"/>
                                        <p:tgtEl>
                                          <p:spTgt spid="30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1" grpId="0" animBg="1"/>
      <p:bldP spid="30787" grpId="0" animBg="1"/>
      <p:bldP spid="30788" grpId="0" animBg="1"/>
      <p:bldP spid="30790" grpId="0" animBg="1"/>
      <p:bldP spid="30792" grpId="0" animBg="1"/>
      <p:bldP spid="30793" grpId="0" animBg="1"/>
      <p:bldP spid="30794" grpId="0" animBg="1"/>
      <p:bldP spid="30795" grpId="0" animBg="1"/>
      <p:bldP spid="30796" grpId="0" animBg="1"/>
      <p:bldP spid="3080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Text Box 3"/>
          <p:cNvSpPr txBox="1">
            <a:spLocks noChangeArrowheads="1"/>
          </p:cNvSpPr>
          <p:nvPr/>
        </p:nvSpPr>
        <p:spPr bwMode="auto">
          <a:xfrm>
            <a:off x="8323263" y="6499225"/>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altLang="x-none" sz="1600" i="1">
              <a:solidFill>
                <a:srgbClr val="0000CC"/>
              </a:solidFill>
            </a:endParaRPr>
          </a:p>
        </p:txBody>
      </p:sp>
      <p:grpSp>
        <p:nvGrpSpPr>
          <p:cNvPr id="3" name="Gruppo 2"/>
          <p:cNvGrpSpPr/>
          <p:nvPr/>
        </p:nvGrpSpPr>
        <p:grpSpPr>
          <a:xfrm>
            <a:off x="1005773" y="1624013"/>
            <a:ext cx="9095490" cy="4819517"/>
            <a:chOff x="1005773" y="1624013"/>
            <a:chExt cx="9095490" cy="4819517"/>
          </a:xfrm>
        </p:grpSpPr>
        <p:sp>
          <p:nvSpPr>
            <p:cNvPr id="202757" name="Text Box 5"/>
            <p:cNvSpPr txBox="1">
              <a:spLocks noChangeArrowheads="1"/>
            </p:cNvSpPr>
            <p:nvPr/>
          </p:nvSpPr>
          <p:spPr bwMode="auto">
            <a:xfrm>
              <a:off x="7621588" y="2613025"/>
              <a:ext cx="24796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x-none" sz="1800" b="1" i="1" dirty="0" err="1" smtClean="0">
                  <a:solidFill>
                    <a:srgbClr val="002060"/>
                  </a:solidFill>
                </a:rPr>
                <a:t>Invecchiamento</a:t>
              </a:r>
              <a:endParaRPr lang="en-US" altLang="x-none" sz="1800" b="1" i="1" dirty="0" smtClean="0">
                <a:solidFill>
                  <a:srgbClr val="002060"/>
                </a:solidFill>
              </a:endParaRPr>
            </a:p>
            <a:p>
              <a:pPr>
                <a:defRPr/>
              </a:pPr>
              <a:r>
                <a:rPr lang="en-US" altLang="x-none" b="1" i="1" dirty="0">
                  <a:solidFill>
                    <a:srgbClr val="002060"/>
                  </a:solidFill>
                </a:rPr>
                <a:t>d</a:t>
              </a:r>
              <a:r>
                <a:rPr lang="en-US" altLang="x-none" b="1" i="1" dirty="0" smtClean="0">
                  <a:solidFill>
                    <a:srgbClr val="002060"/>
                  </a:solidFill>
                </a:rPr>
                <a:t>i </a:t>
              </a:r>
              <a:r>
                <a:rPr lang="en-US" altLang="x-none" b="1" i="1" dirty="0" err="1" smtClean="0">
                  <a:solidFill>
                    <a:srgbClr val="002060"/>
                  </a:solidFill>
                </a:rPr>
                <a:t>successo</a:t>
              </a:r>
              <a:endParaRPr lang="en-US" altLang="x-none" sz="1800" b="1" i="1" dirty="0">
                <a:solidFill>
                  <a:srgbClr val="002060"/>
                </a:solidFill>
              </a:endParaRPr>
            </a:p>
          </p:txBody>
        </p:sp>
        <p:grpSp>
          <p:nvGrpSpPr>
            <p:cNvPr id="2" name="Gruppo 1"/>
            <p:cNvGrpSpPr/>
            <p:nvPr/>
          </p:nvGrpSpPr>
          <p:grpSpPr>
            <a:xfrm>
              <a:off x="1005773" y="1624013"/>
              <a:ext cx="9095490" cy="4819517"/>
              <a:chOff x="1005773" y="1624013"/>
              <a:chExt cx="9095490" cy="4819517"/>
            </a:xfrm>
          </p:grpSpPr>
          <p:sp>
            <p:nvSpPr>
              <p:cNvPr id="202756" name="Text Box 4"/>
              <p:cNvSpPr txBox="1">
                <a:spLocks noChangeArrowheads="1"/>
              </p:cNvSpPr>
              <p:nvPr/>
            </p:nvSpPr>
            <p:spPr bwMode="auto">
              <a:xfrm>
                <a:off x="7710488" y="3567215"/>
                <a:ext cx="23907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altLang="x-none" sz="1800" b="1" i="1" dirty="0" err="1" smtClean="0">
                    <a:solidFill>
                      <a:srgbClr val="002060"/>
                    </a:solidFill>
                  </a:rPr>
                  <a:t>Invecchiamento</a:t>
                </a:r>
                <a:r>
                  <a:rPr lang="en-US" altLang="x-none" b="1" i="1" dirty="0">
                    <a:solidFill>
                      <a:srgbClr val="002060"/>
                    </a:solidFill>
                  </a:rPr>
                  <a:t> </a:t>
                </a:r>
                <a:r>
                  <a:rPr lang="en-US" altLang="x-none" b="1" i="1" dirty="0" err="1" smtClean="0">
                    <a:solidFill>
                      <a:srgbClr val="002060"/>
                    </a:solidFill>
                  </a:rPr>
                  <a:t>comune</a:t>
                </a:r>
                <a:endParaRPr lang="en-US" altLang="x-none" sz="1800" b="1" i="1" dirty="0">
                  <a:solidFill>
                    <a:srgbClr val="002060"/>
                  </a:solidFill>
                </a:endParaRPr>
              </a:p>
            </p:txBody>
          </p:sp>
          <p:grpSp>
            <p:nvGrpSpPr>
              <p:cNvPr id="13317" name="Group 6"/>
              <p:cNvGrpSpPr>
                <a:grpSpLocks/>
              </p:cNvGrpSpPr>
              <p:nvPr/>
            </p:nvGrpSpPr>
            <p:grpSpPr bwMode="auto">
              <a:xfrm>
                <a:off x="2166938" y="1624013"/>
                <a:ext cx="6119812" cy="4225925"/>
                <a:chOff x="1032" y="672"/>
                <a:chExt cx="4368" cy="2952"/>
              </a:xfrm>
            </p:grpSpPr>
            <p:sp>
              <p:nvSpPr>
                <p:cNvPr id="202759" name="Line 7"/>
                <p:cNvSpPr>
                  <a:spLocks noChangeShapeType="1"/>
                </p:cNvSpPr>
                <p:nvPr/>
              </p:nvSpPr>
              <p:spPr bwMode="auto">
                <a:xfrm>
                  <a:off x="1032" y="672"/>
                  <a:ext cx="0" cy="2952"/>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60" name="Line 8"/>
                <p:cNvSpPr>
                  <a:spLocks noChangeShapeType="1"/>
                </p:cNvSpPr>
                <p:nvPr/>
              </p:nvSpPr>
              <p:spPr bwMode="auto">
                <a:xfrm>
                  <a:off x="1044" y="3624"/>
                  <a:ext cx="4356"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grpSp>
          <p:sp>
            <p:nvSpPr>
              <p:cNvPr id="202761" name="Line 9"/>
              <p:cNvSpPr>
                <a:spLocks noChangeShapeType="1"/>
              </p:cNvSpPr>
              <p:nvPr/>
            </p:nvSpPr>
            <p:spPr bwMode="auto">
              <a:xfrm>
                <a:off x="2840038"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62" name="Line 10"/>
              <p:cNvSpPr>
                <a:spLocks noChangeShapeType="1"/>
              </p:cNvSpPr>
              <p:nvPr/>
            </p:nvSpPr>
            <p:spPr bwMode="auto">
              <a:xfrm>
                <a:off x="3529013"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63" name="Line 11"/>
              <p:cNvSpPr>
                <a:spLocks noChangeShapeType="1"/>
              </p:cNvSpPr>
              <p:nvPr/>
            </p:nvSpPr>
            <p:spPr bwMode="auto">
              <a:xfrm>
                <a:off x="4184650"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64" name="Line 12"/>
              <p:cNvSpPr>
                <a:spLocks noChangeShapeType="1"/>
              </p:cNvSpPr>
              <p:nvPr/>
            </p:nvSpPr>
            <p:spPr bwMode="auto">
              <a:xfrm>
                <a:off x="4840288"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65" name="Line 13"/>
              <p:cNvSpPr>
                <a:spLocks noChangeShapeType="1"/>
              </p:cNvSpPr>
              <p:nvPr/>
            </p:nvSpPr>
            <p:spPr bwMode="auto">
              <a:xfrm>
                <a:off x="5529263"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66" name="Line 14"/>
              <p:cNvSpPr>
                <a:spLocks noChangeShapeType="1"/>
              </p:cNvSpPr>
              <p:nvPr/>
            </p:nvSpPr>
            <p:spPr bwMode="auto">
              <a:xfrm>
                <a:off x="6235700"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67" name="Line 15"/>
              <p:cNvSpPr>
                <a:spLocks noChangeShapeType="1"/>
              </p:cNvSpPr>
              <p:nvPr/>
            </p:nvSpPr>
            <p:spPr bwMode="auto">
              <a:xfrm>
                <a:off x="6873875"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68" name="Line 16"/>
              <p:cNvSpPr>
                <a:spLocks noChangeShapeType="1"/>
              </p:cNvSpPr>
              <p:nvPr/>
            </p:nvSpPr>
            <p:spPr bwMode="auto">
              <a:xfrm>
                <a:off x="7546975"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69" name="Line 17"/>
              <p:cNvSpPr>
                <a:spLocks noChangeShapeType="1"/>
              </p:cNvSpPr>
              <p:nvPr/>
            </p:nvSpPr>
            <p:spPr bwMode="auto">
              <a:xfrm>
                <a:off x="8286750" y="5853113"/>
                <a:ext cx="0" cy="188912"/>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70" name="Line 18"/>
              <p:cNvSpPr>
                <a:spLocks noChangeShapeType="1"/>
              </p:cNvSpPr>
              <p:nvPr/>
            </p:nvSpPr>
            <p:spPr bwMode="auto">
              <a:xfrm>
                <a:off x="2068513" y="4159250"/>
                <a:ext cx="200025"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71" name="Freeform 19"/>
              <p:cNvSpPr>
                <a:spLocks/>
              </p:cNvSpPr>
              <p:nvPr/>
            </p:nvSpPr>
            <p:spPr bwMode="auto">
              <a:xfrm>
                <a:off x="2257425" y="1808163"/>
                <a:ext cx="5364163" cy="2370137"/>
              </a:xfrm>
              <a:custGeom>
                <a:avLst/>
                <a:gdLst>
                  <a:gd name="T0" fmla="*/ 0 w 3575"/>
                  <a:gd name="T1" fmla="*/ 991 h 1961"/>
                  <a:gd name="T2" fmla="*/ 580 w 3575"/>
                  <a:gd name="T3" fmla="*/ 0 h 1961"/>
                  <a:gd name="T4" fmla="*/ 2473 w 3575"/>
                  <a:gd name="T5" fmla="*/ 245 h 1961"/>
                  <a:gd name="T6" fmla="*/ 3574 w 3575"/>
                  <a:gd name="T7" fmla="*/ 676 h 1961"/>
                  <a:gd name="T8" fmla="*/ 3575 w 3575"/>
                  <a:gd name="T9" fmla="*/ 1961 h 1961"/>
                  <a:gd name="T10" fmla="*/ 2856 w 3575"/>
                  <a:gd name="T11" fmla="*/ 1169 h 1961"/>
                  <a:gd name="T12" fmla="*/ 2832 w 3575"/>
                  <a:gd name="T13" fmla="*/ 1145 h 1961"/>
                  <a:gd name="T14" fmla="*/ 2460 w 3575"/>
                  <a:gd name="T15" fmla="*/ 737 h 1961"/>
                  <a:gd name="T16" fmla="*/ 587 w 3575"/>
                  <a:gd name="T17" fmla="*/ 317 h 1961"/>
                  <a:gd name="T18" fmla="*/ 0 w 3575"/>
                  <a:gd name="T19" fmla="*/ 1344 h 1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75" h="1961">
                    <a:moveTo>
                      <a:pt x="0" y="991"/>
                    </a:moveTo>
                    <a:lnTo>
                      <a:pt x="580" y="0"/>
                    </a:lnTo>
                    <a:lnTo>
                      <a:pt x="2473" y="245"/>
                    </a:lnTo>
                    <a:lnTo>
                      <a:pt x="3574" y="676"/>
                    </a:lnTo>
                    <a:lnTo>
                      <a:pt x="3575" y="1961"/>
                    </a:lnTo>
                    <a:lnTo>
                      <a:pt x="2856" y="1169"/>
                    </a:lnTo>
                    <a:lnTo>
                      <a:pt x="2832" y="1145"/>
                    </a:lnTo>
                    <a:lnTo>
                      <a:pt x="2460" y="737"/>
                    </a:lnTo>
                    <a:lnTo>
                      <a:pt x="587" y="317"/>
                    </a:lnTo>
                    <a:lnTo>
                      <a:pt x="0" y="1344"/>
                    </a:lnTo>
                  </a:path>
                </a:pathLst>
              </a:cu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grpSp>
            <p:nvGrpSpPr>
              <p:cNvPr id="13329" name="Group 20"/>
              <p:cNvGrpSpPr>
                <a:grpSpLocks/>
              </p:cNvGrpSpPr>
              <p:nvPr/>
            </p:nvGrpSpPr>
            <p:grpSpPr bwMode="auto">
              <a:xfrm>
                <a:off x="2646363" y="6043610"/>
                <a:ext cx="5149661" cy="399730"/>
                <a:chOff x="1670" y="3760"/>
                <a:chExt cx="3676" cy="280"/>
              </a:xfrm>
            </p:grpSpPr>
            <p:sp>
              <p:nvSpPr>
                <p:cNvPr id="202773" name="Text Box 21"/>
                <p:cNvSpPr txBox="1">
                  <a:spLocks noChangeArrowheads="1"/>
                </p:cNvSpPr>
                <p:nvPr/>
              </p:nvSpPr>
              <p:spPr bwMode="auto">
                <a:xfrm>
                  <a:off x="1670"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20</a:t>
                  </a:r>
                </a:p>
              </p:txBody>
            </p:sp>
            <p:sp>
              <p:nvSpPr>
                <p:cNvPr id="202774" name="Text Box 22"/>
                <p:cNvSpPr txBox="1">
                  <a:spLocks noChangeArrowheads="1"/>
                </p:cNvSpPr>
                <p:nvPr/>
              </p:nvSpPr>
              <p:spPr bwMode="auto">
                <a:xfrm>
                  <a:off x="2161"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30</a:t>
                  </a:r>
                </a:p>
              </p:txBody>
            </p:sp>
            <p:sp>
              <p:nvSpPr>
                <p:cNvPr id="202775" name="Text Box 23"/>
                <p:cNvSpPr txBox="1">
                  <a:spLocks noChangeArrowheads="1"/>
                </p:cNvSpPr>
                <p:nvPr/>
              </p:nvSpPr>
              <p:spPr bwMode="auto">
                <a:xfrm>
                  <a:off x="2629"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40</a:t>
                  </a:r>
                </a:p>
              </p:txBody>
            </p:sp>
            <p:sp>
              <p:nvSpPr>
                <p:cNvPr id="202776" name="Text Box 24"/>
                <p:cNvSpPr txBox="1">
                  <a:spLocks noChangeArrowheads="1"/>
                </p:cNvSpPr>
                <p:nvPr/>
              </p:nvSpPr>
              <p:spPr bwMode="auto">
                <a:xfrm>
                  <a:off x="3098"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50</a:t>
                  </a:r>
                </a:p>
              </p:txBody>
            </p:sp>
            <p:sp>
              <p:nvSpPr>
                <p:cNvPr id="202777" name="Text Box 25"/>
                <p:cNvSpPr txBox="1">
                  <a:spLocks noChangeArrowheads="1"/>
                </p:cNvSpPr>
                <p:nvPr/>
              </p:nvSpPr>
              <p:spPr bwMode="auto">
                <a:xfrm>
                  <a:off x="3590"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60</a:t>
                  </a:r>
                </a:p>
              </p:txBody>
            </p:sp>
            <p:sp>
              <p:nvSpPr>
                <p:cNvPr id="202778" name="Text Box 26"/>
                <p:cNvSpPr txBox="1">
                  <a:spLocks noChangeArrowheads="1"/>
                </p:cNvSpPr>
                <p:nvPr/>
              </p:nvSpPr>
              <p:spPr bwMode="auto">
                <a:xfrm>
                  <a:off x="4096"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70</a:t>
                  </a:r>
                </a:p>
              </p:txBody>
            </p:sp>
            <p:sp>
              <p:nvSpPr>
                <p:cNvPr id="202779" name="Text Box 27"/>
                <p:cNvSpPr txBox="1">
                  <a:spLocks noChangeArrowheads="1"/>
                </p:cNvSpPr>
                <p:nvPr/>
              </p:nvSpPr>
              <p:spPr bwMode="auto">
                <a:xfrm>
                  <a:off x="4549"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80</a:t>
                  </a:r>
                </a:p>
              </p:txBody>
            </p:sp>
            <p:sp>
              <p:nvSpPr>
                <p:cNvPr id="202780" name="Text Box 28"/>
                <p:cNvSpPr txBox="1">
                  <a:spLocks noChangeArrowheads="1"/>
                </p:cNvSpPr>
                <p:nvPr/>
              </p:nvSpPr>
              <p:spPr bwMode="auto">
                <a:xfrm>
                  <a:off x="5029"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dirty="0">
                      <a:solidFill>
                        <a:srgbClr val="002060"/>
                      </a:solidFill>
                    </a:rPr>
                    <a:t>90</a:t>
                  </a:r>
                </a:p>
              </p:txBody>
            </p:sp>
          </p:grpSp>
          <p:sp>
            <p:nvSpPr>
              <p:cNvPr id="202781" name="Line 29"/>
              <p:cNvSpPr>
                <a:spLocks noChangeShapeType="1"/>
              </p:cNvSpPr>
              <p:nvPr/>
            </p:nvSpPr>
            <p:spPr bwMode="auto">
              <a:xfrm>
                <a:off x="2049462" y="2114550"/>
                <a:ext cx="7709815" cy="19050"/>
              </a:xfrm>
              <a:prstGeom prst="line">
                <a:avLst/>
              </a:prstGeom>
              <a:noFill/>
              <a:ln w="28575">
                <a:solidFill>
                  <a:srgbClr val="0000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it-IT" smtClean="0"/>
                  <a:t>----</a:t>
                </a:r>
                <a:endParaRPr lang="it-IT"/>
              </a:p>
            </p:txBody>
          </p:sp>
          <p:sp>
            <p:nvSpPr>
              <p:cNvPr id="202782" name="Text Box 30"/>
              <p:cNvSpPr txBox="1">
                <a:spLocks noChangeArrowheads="1"/>
              </p:cNvSpPr>
              <p:nvPr/>
            </p:nvSpPr>
            <p:spPr bwMode="auto">
              <a:xfrm>
                <a:off x="8051561" y="6043420"/>
                <a:ext cx="4315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smtClean="0">
                    <a:solidFill>
                      <a:srgbClr val="002060"/>
                    </a:solidFill>
                  </a:rPr>
                  <a:t>aa</a:t>
                </a:r>
                <a:endParaRPr lang="en-GB" altLang="x-none" sz="2000">
                  <a:solidFill>
                    <a:srgbClr val="002060"/>
                  </a:solidFill>
                </a:endParaRPr>
              </a:p>
            </p:txBody>
          </p:sp>
          <p:sp>
            <p:nvSpPr>
              <p:cNvPr id="202783" name="Text Box 31"/>
              <p:cNvSpPr txBox="1">
                <a:spLocks noChangeArrowheads="1"/>
              </p:cNvSpPr>
              <p:nvPr/>
            </p:nvSpPr>
            <p:spPr bwMode="auto">
              <a:xfrm>
                <a:off x="1362075" y="1916113"/>
                <a:ext cx="65694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altLang="x-none" sz="2000">
                    <a:solidFill>
                      <a:srgbClr val="002060"/>
                    </a:solidFill>
                  </a:rPr>
                  <a:t>100</a:t>
                </a:r>
              </a:p>
            </p:txBody>
          </p:sp>
          <p:sp>
            <p:nvSpPr>
              <p:cNvPr id="202784" name="Rectangle 32"/>
              <p:cNvSpPr>
                <a:spLocks noChangeArrowheads="1"/>
              </p:cNvSpPr>
              <p:nvPr/>
            </p:nvSpPr>
            <p:spPr bwMode="auto">
              <a:xfrm>
                <a:off x="1489076" y="3990975"/>
                <a:ext cx="4443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sz="2000">
                    <a:solidFill>
                      <a:srgbClr val="002060"/>
                    </a:solidFill>
                  </a:rPr>
                  <a:t>50</a:t>
                </a:r>
              </a:p>
            </p:txBody>
          </p:sp>
          <p:sp>
            <p:nvSpPr>
              <p:cNvPr id="202785" name="Text Box 33"/>
              <p:cNvSpPr txBox="1">
                <a:spLocks noChangeArrowheads="1"/>
              </p:cNvSpPr>
              <p:nvPr/>
            </p:nvSpPr>
            <p:spPr bwMode="auto">
              <a:xfrm rot="16217078">
                <a:off x="-699576" y="3621418"/>
                <a:ext cx="393391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altLang="x-none" sz="2800" dirty="0">
                    <a:solidFill>
                      <a:srgbClr val="002060"/>
                    </a:solidFill>
                  </a:rPr>
                  <a:t>Performance (%)</a:t>
                </a:r>
              </a:p>
            </p:txBody>
          </p:sp>
          <p:sp>
            <p:nvSpPr>
              <p:cNvPr id="202786" name="AutoShape 34"/>
              <p:cNvSpPr>
                <a:spLocks noChangeArrowheads="1"/>
              </p:cNvSpPr>
              <p:nvPr/>
            </p:nvSpPr>
            <p:spPr bwMode="auto">
              <a:xfrm>
                <a:off x="7177088" y="3622675"/>
                <a:ext cx="127000" cy="134938"/>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87" name="AutoShape 35"/>
              <p:cNvSpPr>
                <a:spLocks noChangeArrowheads="1"/>
              </p:cNvSpPr>
              <p:nvPr/>
            </p:nvSpPr>
            <p:spPr bwMode="auto">
              <a:xfrm>
                <a:off x="7443788" y="3679825"/>
                <a:ext cx="127000" cy="134938"/>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ltLang="x-none" b="0">
                  <a:solidFill>
                    <a:srgbClr val="0000CC"/>
                  </a:solidFill>
                  <a:latin typeface="Times New Roman" charset="0"/>
                </a:endParaRPr>
              </a:p>
            </p:txBody>
          </p:sp>
          <p:sp>
            <p:nvSpPr>
              <p:cNvPr id="202788" name="AutoShape 36"/>
              <p:cNvSpPr>
                <a:spLocks noChangeArrowheads="1"/>
              </p:cNvSpPr>
              <p:nvPr/>
            </p:nvSpPr>
            <p:spPr bwMode="auto">
              <a:xfrm>
                <a:off x="7470775" y="3884613"/>
                <a:ext cx="125413" cy="134937"/>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89" name="AutoShape 37"/>
              <p:cNvSpPr>
                <a:spLocks noChangeArrowheads="1"/>
              </p:cNvSpPr>
              <p:nvPr/>
            </p:nvSpPr>
            <p:spPr bwMode="auto">
              <a:xfrm>
                <a:off x="7199313" y="3452813"/>
                <a:ext cx="128587" cy="134937"/>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90" name="AutoShape 38"/>
              <p:cNvSpPr>
                <a:spLocks noChangeArrowheads="1"/>
              </p:cNvSpPr>
              <p:nvPr/>
            </p:nvSpPr>
            <p:spPr bwMode="auto">
              <a:xfrm>
                <a:off x="6954838" y="3260725"/>
                <a:ext cx="127000" cy="134938"/>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91" name="AutoShape 39"/>
              <p:cNvSpPr>
                <a:spLocks noChangeArrowheads="1"/>
              </p:cNvSpPr>
              <p:nvPr/>
            </p:nvSpPr>
            <p:spPr bwMode="auto">
              <a:xfrm>
                <a:off x="6227763" y="2751138"/>
                <a:ext cx="127000" cy="134937"/>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92" name="AutoShape 40"/>
              <p:cNvSpPr>
                <a:spLocks noChangeArrowheads="1"/>
              </p:cNvSpPr>
              <p:nvPr/>
            </p:nvSpPr>
            <p:spPr bwMode="auto">
              <a:xfrm>
                <a:off x="6484938" y="2976563"/>
                <a:ext cx="128587" cy="134937"/>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93" name="AutoShape 41"/>
              <p:cNvSpPr>
                <a:spLocks noChangeArrowheads="1"/>
              </p:cNvSpPr>
              <p:nvPr/>
            </p:nvSpPr>
            <p:spPr bwMode="auto">
              <a:xfrm>
                <a:off x="6654800" y="3033713"/>
                <a:ext cx="128588" cy="134937"/>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94" name="AutoShape 42"/>
              <p:cNvSpPr>
                <a:spLocks noChangeArrowheads="1"/>
              </p:cNvSpPr>
              <p:nvPr/>
            </p:nvSpPr>
            <p:spPr bwMode="auto">
              <a:xfrm>
                <a:off x="6410325" y="2806700"/>
                <a:ext cx="128588" cy="134938"/>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95" name="AutoShape 43"/>
              <p:cNvSpPr>
                <a:spLocks noChangeArrowheads="1"/>
              </p:cNvSpPr>
              <p:nvPr/>
            </p:nvSpPr>
            <p:spPr bwMode="auto">
              <a:xfrm>
                <a:off x="6777038" y="3203575"/>
                <a:ext cx="127000" cy="134938"/>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96" name="AutoShape 44"/>
              <p:cNvSpPr>
                <a:spLocks noChangeArrowheads="1"/>
              </p:cNvSpPr>
              <p:nvPr/>
            </p:nvSpPr>
            <p:spPr bwMode="auto">
              <a:xfrm>
                <a:off x="6961188" y="3430588"/>
                <a:ext cx="127000" cy="134937"/>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97" name="AutoShape 45"/>
              <p:cNvSpPr>
                <a:spLocks noChangeArrowheads="1"/>
              </p:cNvSpPr>
              <p:nvPr/>
            </p:nvSpPr>
            <p:spPr bwMode="auto">
              <a:xfrm>
                <a:off x="7119938" y="2609850"/>
                <a:ext cx="112712" cy="134938"/>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98" name="AutoShape 46"/>
              <p:cNvSpPr>
                <a:spLocks noChangeArrowheads="1"/>
              </p:cNvSpPr>
              <p:nvPr/>
            </p:nvSpPr>
            <p:spPr bwMode="auto">
              <a:xfrm>
                <a:off x="6311900" y="2293938"/>
                <a:ext cx="112713" cy="134937"/>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799" name="AutoShape 47"/>
              <p:cNvSpPr>
                <a:spLocks noChangeArrowheads="1"/>
              </p:cNvSpPr>
              <p:nvPr/>
            </p:nvSpPr>
            <p:spPr bwMode="auto">
              <a:xfrm>
                <a:off x="6473825" y="2339975"/>
                <a:ext cx="112713" cy="134938"/>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800" name="AutoShape 48"/>
              <p:cNvSpPr>
                <a:spLocks noChangeArrowheads="1"/>
              </p:cNvSpPr>
              <p:nvPr/>
            </p:nvSpPr>
            <p:spPr bwMode="auto">
              <a:xfrm>
                <a:off x="6683375" y="2444750"/>
                <a:ext cx="112713" cy="134938"/>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801" name="AutoShape 49"/>
              <p:cNvSpPr>
                <a:spLocks noChangeArrowheads="1"/>
              </p:cNvSpPr>
              <p:nvPr/>
            </p:nvSpPr>
            <p:spPr bwMode="auto">
              <a:xfrm>
                <a:off x="6165850" y="2203450"/>
                <a:ext cx="114300" cy="136525"/>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802" name="AutoShape 50"/>
              <p:cNvSpPr>
                <a:spLocks noChangeArrowheads="1"/>
              </p:cNvSpPr>
              <p:nvPr/>
            </p:nvSpPr>
            <p:spPr bwMode="auto">
              <a:xfrm>
                <a:off x="6877050" y="2474913"/>
                <a:ext cx="114300" cy="134937"/>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803" name="AutoShape 51"/>
              <p:cNvSpPr>
                <a:spLocks noChangeArrowheads="1"/>
              </p:cNvSpPr>
              <p:nvPr/>
            </p:nvSpPr>
            <p:spPr bwMode="auto">
              <a:xfrm>
                <a:off x="7265988" y="2668588"/>
                <a:ext cx="112712" cy="136525"/>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804" name="AutoShape 52"/>
              <p:cNvSpPr>
                <a:spLocks noChangeArrowheads="1"/>
              </p:cNvSpPr>
              <p:nvPr/>
            </p:nvSpPr>
            <p:spPr bwMode="auto">
              <a:xfrm>
                <a:off x="7007225" y="2593975"/>
                <a:ext cx="112713" cy="134938"/>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805" name="AutoShape 53"/>
              <p:cNvSpPr>
                <a:spLocks noChangeArrowheads="1"/>
              </p:cNvSpPr>
              <p:nvPr/>
            </p:nvSpPr>
            <p:spPr bwMode="auto">
              <a:xfrm>
                <a:off x="7394575" y="2789238"/>
                <a:ext cx="112713" cy="134937"/>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806" name="Line 54"/>
              <p:cNvSpPr>
                <a:spLocks noChangeShapeType="1"/>
              </p:cNvSpPr>
              <p:nvPr/>
            </p:nvSpPr>
            <p:spPr bwMode="auto">
              <a:xfrm flipV="1">
                <a:off x="5861050" y="5503863"/>
                <a:ext cx="0" cy="339725"/>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it-IT"/>
              </a:p>
            </p:txBody>
          </p:sp>
          <p:sp>
            <p:nvSpPr>
              <p:cNvPr id="202807" name="Line 55"/>
              <p:cNvSpPr>
                <a:spLocks noChangeShapeType="1"/>
              </p:cNvSpPr>
              <p:nvPr/>
            </p:nvSpPr>
            <p:spPr bwMode="auto">
              <a:xfrm>
                <a:off x="2163763" y="5761038"/>
                <a:ext cx="0" cy="188912"/>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808" name="Line 56"/>
              <p:cNvSpPr>
                <a:spLocks noChangeShapeType="1"/>
              </p:cNvSpPr>
              <p:nvPr/>
            </p:nvSpPr>
            <p:spPr bwMode="auto">
              <a:xfrm>
                <a:off x="2057400" y="5854700"/>
                <a:ext cx="200025"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2810" name="AutoShape 58"/>
              <p:cNvSpPr>
                <a:spLocks noChangeArrowheads="1"/>
              </p:cNvSpPr>
              <p:nvPr/>
            </p:nvSpPr>
            <p:spPr bwMode="auto">
              <a:xfrm flipH="1" flipV="1">
                <a:off x="5638800" y="4038600"/>
                <a:ext cx="917575" cy="685800"/>
              </a:xfrm>
              <a:prstGeom prst="triangle">
                <a:avLst>
                  <a:gd name="adj" fmla="val 50000"/>
                </a:avLst>
              </a:prstGeom>
              <a:noFill/>
              <a:ln w="9525">
                <a:solidFill>
                  <a:srgbClr val="0000CC"/>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a:defRPr/>
                </a:pPr>
                <a:r>
                  <a:rPr lang="en-US" altLang="x-none" sz="1600" dirty="0" err="1" smtClean="0">
                    <a:solidFill>
                      <a:srgbClr val="FF0000"/>
                    </a:solidFill>
                  </a:rPr>
                  <a:t>Malattia</a:t>
                </a:r>
                <a:endParaRPr lang="en-US" altLang="x-none" sz="1600" dirty="0">
                  <a:solidFill>
                    <a:srgbClr val="FF0000"/>
                  </a:solidFill>
                </a:endParaRPr>
              </a:p>
            </p:txBody>
          </p:sp>
          <p:sp>
            <p:nvSpPr>
              <p:cNvPr id="202811" name="Text Box 59"/>
              <p:cNvSpPr txBox="1">
                <a:spLocks noChangeArrowheads="1"/>
              </p:cNvSpPr>
              <p:nvPr/>
            </p:nvSpPr>
            <p:spPr bwMode="auto">
              <a:xfrm>
                <a:off x="5533653" y="4724400"/>
                <a:ext cx="11342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x-none" sz="1800">
                    <a:solidFill>
                      <a:srgbClr val="0000CC"/>
                    </a:solidFill>
                  </a:rPr>
                  <a:t>Young Old</a:t>
                </a:r>
              </a:p>
            </p:txBody>
          </p:sp>
        </p:grpSp>
      </p:grpSp>
      <p:sp>
        <p:nvSpPr>
          <p:cNvPr id="61" name="Line 15"/>
          <p:cNvSpPr>
            <a:spLocks noChangeShapeType="1"/>
          </p:cNvSpPr>
          <p:nvPr/>
        </p:nvSpPr>
        <p:spPr bwMode="auto">
          <a:xfrm>
            <a:off x="546093" y="1016238"/>
            <a:ext cx="9240838" cy="0"/>
          </a:xfrm>
          <a:prstGeom prst="line">
            <a:avLst/>
          </a:prstGeom>
          <a:noFill/>
          <a:ln w="57150">
            <a:solidFill>
              <a:srgbClr val="003399"/>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62" name="Text Box 2"/>
          <p:cNvSpPr txBox="1">
            <a:spLocks noChangeArrowheads="1"/>
          </p:cNvSpPr>
          <p:nvPr/>
        </p:nvSpPr>
        <p:spPr bwMode="auto">
          <a:xfrm>
            <a:off x="55166" y="36841"/>
            <a:ext cx="10294144" cy="1492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None/>
            </a:pPr>
            <a:r>
              <a:rPr lang="en-GB" altLang="x-none" sz="2600" b="1" i="0" dirty="0" err="1" smtClean="0">
                <a:solidFill>
                  <a:srgbClr val="002060"/>
                </a:solidFill>
                <a:latin typeface="+mn-lt"/>
              </a:rPr>
              <a:t>Impatto</a:t>
            </a:r>
            <a:r>
              <a:rPr lang="en-GB" altLang="x-none" sz="2600" b="1" i="0" dirty="0" smtClean="0">
                <a:solidFill>
                  <a:srgbClr val="002060"/>
                </a:solidFill>
                <a:latin typeface="+mn-lt"/>
              </a:rPr>
              <a:t> </a:t>
            </a:r>
            <a:r>
              <a:rPr lang="en-GB" altLang="x-none" sz="2600" b="1" i="0" dirty="0" err="1" smtClean="0">
                <a:solidFill>
                  <a:srgbClr val="002060"/>
                </a:solidFill>
                <a:latin typeface="+mn-lt"/>
              </a:rPr>
              <a:t>della</a:t>
            </a:r>
            <a:r>
              <a:rPr lang="en-GB" altLang="x-none" sz="2600" b="1" i="0" dirty="0" smtClean="0">
                <a:solidFill>
                  <a:srgbClr val="002060"/>
                </a:solidFill>
                <a:latin typeface="+mn-lt"/>
              </a:rPr>
              <a:t> </a:t>
            </a:r>
            <a:r>
              <a:rPr lang="en-GB" altLang="x-none" sz="2600" b="1" dirty="0" err="1" smtClean="0">
                <a:solidFill>
                  <a:srgbClr val="002060"/>
                </a:solidFill>
                <a:latin typeface="+mn-lt"/>
              </a:rPr>
              <a:t>V</a:t>
            </a:r>
            <a:r>
              <a:rPr lang="en-GB" altLang="x-none" sz="2600" b="1" i="0" dirty="0" err="1" smtClean="0">
                <a:solidFill>
                  <a:srgbClr val="002060"/>
                </a:solidFill>
                <a:latin typeface="+mn-lt"/>
              </a:rPr>
              <a:t>ulnerabilità</a:t>
            </a:r>
            <a:r>
              <a:rPr lang="en-GB" altLang="x-none" sz="2600" b="1" i="0" dirty="0" smtClean="0">
                <a:solidFill>
                  <a:srgbClr val="002060"/>
                </a:solidFill>
                <a:latin typeface="+mn-lt"/>
              </a:rPr>
              <a:t> </a:t>
            </a:r>
            <a:r>
              <a:rPr lang="en-GB" altLang="x-none" sz="2600" b="1" i="0" dirty="0" err="1" smtClean="0">
                <a:solidFill>
                  <a:srgbClr val="002060"/>
                </a:solidFill>
                <a:latin typeface="+mn-lt"/>
              </a:rPr>
              <a:t>nel</a:t>
            </a:r>
            <a:r>
              <a:rPr lang="en-GB" altLang="x-none" sz="2600" b="1" i="0" dirty="0" smtClean="0">
                <a:solidFill>
                  <a:srgbClr val="002060"/>
                </a:solidFill>
                <a:latin typeface="+mn-lt"/>
              </a:rPr>
              <a:t> </a:t>
            </a:r>
            <a:r>
              <a:rPr lang="en-GB" altLang="x-none" sz="2600" b="1" i="0" dirty="0" err="1" smtClean="0">
                <a:solidFill>
                  <a:srgbClr val="002060"/>
                </a:solidFill>
                <a:latin typeface="+mn-lt"/>
              </a:rPr>
              <a:t>declino</a:t>
            </a:r>
            <a:r>
              <a:rPr lang="en-GB" altLang="x-none" sz="2600" b="1" i="0" dirty="0" smtClean="0">
                <a:solidFill>
                  <a:srgbClr val="002060"/>
                </a:solidFill>
                <a:latin typeface="+mn-lt"/>
              </a:rPr>
              <a:t> </a:t>
            </a:r>
            <a:r>
              <a:rPr lang="en-GB" altLang="x-none" sz="2600" b="1" i="0" dirty="0" err="1" smtClean="0">
                <a:solidFill>
                  <a:srgbClr val="002060"/>
                </a:solidFill>
                <a:latin typeface="+mn-lt"/>
              </a:rPr>
              <a:t>funzionale</a:t>
            </a:r>
            <a:r>
              <a:rPr lang="en-GB" altLang="x-none" sz="2600" b="1" i="0" dirty="0" smtClean="0">
                <a:solidFill>
                  <a:srgbClr val="002060"/>
                </a:solidFill>
                <a:latin typeface="+mn-lt"/>
              </a:rPr>
              <a:t>                                             </a:t>
            </a:r>
            <a:r>
              <a:rPr lang="en-GB" altLang="x-none" sz="2600" b="1" i="0" dirty="0" err="1" smtClean="0">
                <a:solidFill>
                  <a:srgbClr val="002060"/>
                </a:solidFill>
                <a:latin typeface="+mn-lt"/>
              </a:rPr>
              <a:t>indotto</a:t>
            </a:r>
            <a:r>
              <a:rPr lang="en-GB" altLang="x-none" sz="2600" b="1" dirty="0" smtClean="0">
                <a:solidFill>
                  <a:srgbClr val="002060"/>
                </a:solidFill>
                <a:latin typeface="+mn-lt"/>
              </a:rPr>
              <a:t> </a:t>
            </a:r>
            <a:r>
              <a:rPr lang="en-GB" altLang="x-none" sz="2600" b="1" dirty="0" err="1" smtClean="0">
                <a:solidFill>
                  <a:srgbClr val="002060"/>
                </a:solidFill>
                <a:latin typeface="+mn-lt"/>
              </a:rPr>
              <a:t>dalla</a:t>
            </a:r>
            <a:r>
              <a:rPr lang="en-GB" altLang="x-none" sz="2600" b="1" dirty="0" smtClean="0">
                <a:solidFill>
                  <a:srgbClr val="002060"/>
                </a:solidFill>
                <a:latin typeface="+mn-lt"/>
              </a:rPr>
              <a:t> </a:t>
            </a:r>
            <a:r>
              <a:rPr lang="en-GB" altLang="x-none" sz="2600" b="1" dirty="0" err="1" smtClean="0">
                <a:solidFill>
                  <a:srgbClr val="002060"/>
                </a:solidFill>
                <a:latin typeface="+mn-lt"/>
              </a:rPr>
              <a:t>malattia</a:t>
            </a:r>
            <a:endParaRPr lang="en-GB" altLang="x-none" sz="2600" b="1" dirty="0">
              <a:solidFill>
                <a:srgbClr val="002060"/>
              </a:solidFill>
              <a:latin typeface="+mn-lt"/>
            </a:endParaRPr>
          </a:p>
          <a:p>
            <a:pPr algn="ctr">
              <a:spcBef>
                <a:spcPct val="50000"/>
              </a:spcBef>
              <a:buFontTx/>
              <a:buNone/>
            </a:pPr>
            <a:endParaRPr lang="en-GB" altLang="x-none" sz="2600" b="1" dirty="0">
              <a:solidFill>
                <a:srgbClr val="002060"/>
              </a:solidFill>
              <a:latin typeface="+mn-lt"/>
            </a:endParaRPr>
          </a:p>
        </p:txBody>
      </p:sp>
    </p:spTree>
    <p:extLst>
      <p:ext uri="{BB962C8B-B14F-4D97-AF65-F5344CB8AC3E}">
        <p14:creationId xmlns:p14="http://schemas.microsoft.com/office/powerpoint/2010/main" val="183746752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9" name="Text Box 3"/>
          <p:cNvSpPr txBox="1">
            <a:spLocks noChangeArrowheads="1"/>
          </p:cNvSpPr>
          <p:nvPr/>
        </p:nvSpPr>
        <p:spPr bwMode="auto">
          <a:xfrm>
            <a:off x="8323263" y="6499225"/>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altLang="x-none" sz="1600" i="1">
              <a:solidFill>
                <a:srgbClr val="0000CC"/>
              </a:solidFill>
            </a:endParaRPr>
          </a:p>
        </p:txBody>
      </p:sp>
      <p:grpSp>
        <p:nvGrpSpPr>
          <p:cNvPr id="14341" name="Group 6"/>
          <p:cNvGrpSpPr>
            <a:grpSpLocks/>
          </p:cNvGrpSpPr>
          <p:nvPr/>
        </p:nvGrpSpPr>
        <p:grpSpPr bwMode="auto">
          <a:xfrm>
            <a:off x="2166938" y="1624013"/>
            <a:ext cx="6119812" cy="4225925"/>
            <a:chOff x="1032" y="672"/>
            <a:chExt cx="4368" cy="2952"/>
          </a:xfrm>
        </p:grpSpPr>
        <p:sp>
          <p:nvSpPr>
            <p:cNvPr id="203783" name="Line 7"/>
            <p:cNvSpPr>
              <a:spLocks noChangeShapeType="1"/>
            </p:cNvSpPr>
            <p:nvPr/>
          </p:nvSpPr>
          <p:spPr bwMode="auto">
            <a:xfrm>
              <a:off x="1032" y="672"/>
              <a:ext cx="0" cy="2952"/>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784" name="Line 8"/>
            <p:cNvSpPr>
              <a:spLocks noChangeShapeType="1"/>
            </p:cNvSpPr>
            <p:nvPr/>
          </p:nvSpPr>
          <p:spPr bwMode="auto">
            <a:xfrm>
              <a:off x="1044" y="3624"/>
              <a:ext cx="4356"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grpSp>
      <p:sp>
        <p:nvSpPr>
          <p:cNvPr id="203785" name="Line 9"/>
          <p:cNvSpPr>
            <a:spLocks noChangeShapeType="1"/>
          </p:cNvSpPr>
          <p:nvPr/>
        </p:nvSpPr>
        <p:spPr bwMode="auto">
          <a:xfrm>
            <a:off x="2840038"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786" name="Line 10"/>
          <p:cNvSpPr>
            <a:spLocks noChangeShapeType="1"/>
          </p:cNvSpPr>
          <p:nvPr/>
        </p:nvSpPr>
        <p:spPr bwMode="auto">
          <a:xfrm>
            <a:off x="3529013"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787" name="Line 11"/>
          <p:cNvSpPr>
            <a:spLocks noChangeShapeType="1"/>
          </p:cNvSpPr>
          <p:nvPr/>
        </p:nvSpPr>
        <p:spPr bwMode="auto">
          <a:xfrm>
            <a:off x="4184650"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788" name="Line 12"/>
          <p:cNvSpPr>
            <a:spLocks noChangeShapeType="1"/>
          </p:cNvSpPr>
          <p:nvPr/>
        </p:nvSpPr>
        <p:spPr bwMode="auto">
          <a:xfrm>
            <a:off x="4840288"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789" name="Line 13"/>
          <p:cNvSpPr>
            <a:spLocks noChangeShapeType="1"/>
          </p:cNvSpPr>
          <p:nvPr/>
        </p:nvSpPr>
        <p:spPr bwMode="auto">
          <a:xfrm>
            <a:off x="5529263"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790" name="Line 14"/>
          <p:cNvSpPr>
            <a:spLocks noChangeShapeType="1"/>
          </p:cNvSpPr>
          <p:nvPr/>
        </p:nvSpPr>
        <p:spPr bwMode="auto">
          <a:xfrm>
            <a:off x="6235700"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791" name="Line 15"/>
          <p:cNvSpPr>
            <a:spLocks noChangeShapeType="1"/>
          </p:cNvSpPr>
          <p:nvPr/>
        </p:nvSpPr>
        <p:spPr bwMode="auto">
          <a:xfrm>
            <a:off x="6873875"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792" name="Line 16"/>
          <p:cNvSpPr>
            <a:spLocks noChangeShapeType="1"/>
          </p:cNvSpPr>
          <p:nvPr/>
        </p:nvSpPr>
        <p:spPr bwMode="auto">
          <a:xfrm>
            <a:off x="7546975"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793" name="Line 17"/>
          <p:cNvSpPr>
            <a:spLocks noChangeShapeType="1"/>
          </p:cNvSpPr>
          <p:nvPr/>
        </p:nvSpPr>
        <p:spPr bwMode="auto">
          <a:xfrm>
            <a:off x="8286750" y="5853113"/>
            <a:ext cx="0" cy="188912"/>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794" name="Line 18"/>
          <p:cNvSpPr>
            <a:spLocks noChangeShapeType="1"/>
          </p:cNvSpPr>
          <p:nvPr/>
        </p:nvSpPr>
        <p:spPr bwMode="auto">
          <a:xfrm>
            <a:off x="2068513" y="4159250"/>
            <a:ext cx="200025"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795" name="Freeform 19"/>
          <p:cNvSpPr>
            <a:spLocks/>
          </p:cNvSpPr>
          <p:nvPr/>
        </p:nvSpPr>
        <p:spPr bwMode="auto">
          <a:xfrm>
            <a:off x="2257425" y="1808163"/>
            <a:ext cx="5364163" cy="2370137"/>
          </a:xfrm>
          <a:custGeom>
            <a:avLst/>
            <a:gdLst>
              <a:gd name="T0" fmla="*/ 0 w 3575"/>
              <a:gd name="T1" fmla="*/ 991 h 1961"/>
              <a:gd name="T2" fmla="*/ 580 w 3575"/>
              <a:gd name="T3" fmla="*/ 0 h 1961"/>
              <a:gd name="T4" fmla="*/ 2473 w 3575"/>
              <a:gd name="T5" fmla="*/ 245 h 1961"/>
              <a:gd name="T6" fmla="*/ 3574 w 3575"/>
              <a:gd name="T7" fmla="*/ 676 h 1961"/>
              <a:gd name="T8" fmla="*/ 3575 w 3575"/>
              <a:gd name="T9" fmla="*/ 1961 h 1961"/>
              <a:gd name="T10" fmla="*/ 2856 w 3575"/>
              <a:gd name="T11" fmla="*/ 1169 h 1961"/>
              <a:gd name="T12" fmla="*/ 2832 w 3575"/>
              <a:gd name="T13" fmla="*/ 1145 h 1961"/>
              <a:gd name="T14" fmla="*/ 2460 w 3575"/>
              <a:gd name="T15" fmla="*/ 737 h 1961"/>
              <a:gd name="T16" fmla="*/ 587 w 3575"/>
              <a:gd name="T17" fmla="*/ 317 h 1961"/>
              <a:gd name="T18" fmla="*/ 0 w 3575"/>
              <a:gd name="T19" fmla="*/ 1344 h 1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75" h="1961">
                <a:moveTo>
                  <a:pt x="0" y="991"/>
                </a:moveTo>
                <a:lnTo>
                  <a:pt x="580" y="0"/>
                </a:lnTo>
                <a:lnTo>
                  <a:pt x="2473" y="245"/>
                </a:lnTo>
                <a:lnTo>
                  <a:pt x="3574" y="676"/>
                </a:lnTo>
                <a:lnTo>
                  <a:pt x="3575" y="1961"/>
                </a:lnTo>
                <a:lnTo>
                  <a:pt x="2856" y="1169"/>
                </a:lnTo>
                <a:lnTo>
                  <a:pt x="2832" y="1145"/>
                </a:lnTo>
                <a:lnTo>
                  <a:pt x="2460" y="737"/>
                </a:lnTo>
                <a:lnTo>
                  <a:pt x="587" y="317"/>
                </a:lnTo>
                <a:lnTo>
                  <a:pt x="0" y="1344"/>
                </a:lnTo>
              </a:path>
            </a:pathLst>
          </a:cu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grpSp>
        <p:nvGrpSpPr>
          <p:cNvPr id="14353" name="Group 20"/>
          <p:cNvGrpSpPr>
            <a:grpSpLocks/>
          </p:cNvGrpSpPr>
          <p:nvPr/>
        </p:nvGrpSpPr>
        <p:grpSpPr bwMode="auto">
          <a:xfrm>
            <a:off x="2657475" y="6043610"/>
            <a:ext cx="5149661" cy="399730"/>
            <a:chOff x="1670" y="3760"/>
            <a:chExt cx="3676" cy="280"/>
          </a:xfrm>
        </p:grpSpPr>
        <p:sp>
          <p:nvSpPr>
            <p:cNvPr id="203797" name="Text Box 21"/>
            <p:cNvSpPr txBox="1">
              <a:spLocks noChangeArrowheads="1"/>
            </p:cNvSpPr>
            <p:nvPr/>
          </p:nvSpPr>
          <p:spPr bwMode="auto">
            <a:xfrm>
              <a:off x="1670"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20</a:t>
              </a:r>
            </a:p>
          </p:txBody>
        </p:sp>
        <p:sp>
          <p:nvSpPr>
            <p:cNvPr id="203798" name="Text Box 22"/>
            <p:cNvSpPr txBox="1">
              <a:spLocks noChangeArrowheads="1"/>
            </p:cNvSpPr>
            <p:nvPr/>
          </p:nvSpPr>
          <p:spPr bwMode="auto">
            <a:xfrm>
              <a:off x="2161"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30</a:t>
              </a:r>
            </a:p>
          </p:txBody>
        </p:sp>
        <p:sp>
          <p:nvSpPr>
            <p:cNvPr id="203799" name="Text Box 23"/>
            <p:cNvSpPr txBox="1">
              <a:spLocks noChangeArrowheads="1"/>
            </p:cNvSpPr>
            <p:nvPr/>
          </p:nvSpPr>
          <p:spPr bwMode="auto">
            <a:xfrm>
              <a:off x="2629"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40</a:t>
              </a:r>
            </a:p>
          </p:txBody>
        </p:sp>
        <p:sp>
          <p:nvSpPr>
            <p:cNvPr id="203800" name="Text Box 24"/>
            <p:cNvSpPr txBox="1">
              <a:spLocks noChangeArrowheads="1"/>
            </p:cNvSpPr>
            <p:nvPr/>
          </p:nvSpPr>
          <p:spPr bwMode="auto">
            <a:xfrm>
              <a:off x="3098"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50</a:t>
              </a:r>
            </a:p>
          </p:txBody>
        </p:sp>
        <p:sp>
          <p:nvSpPr>
            <p:cNvPr id="203801" name="Text Box 25"/>
            <p:cNvSpPr txBox="1">
              <a:spLocks noChangeArrowheads="1"/>
            </p:cNvSpPr>
            <p:nvPr/>
          </p:nvSpPr>
          <p:spPr bwMode="auto">
            <a:xfrm>
              <a:off x="3590"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60</a:t>
              </a:r>
            </a:p>
          </p:txBody>
        </p:sp>
        <p:sp>
          <p:nvSpPr>
            <p:cNvPr id="203802" name="Text Box 26"/>
            <p:cNvSpPr txBox="1">
              <a:spLocks noChangeArrowheads="1"/>
            </p:cNvSpPr>
            <p:nvPr/>
          </p:nvSpPr>
          <p:spPr bwMode="auto">
            <a:xfrm>
              <a:off x="4096"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70</a:t>
              </a:r>
            </a:p>
          </p:txBody>
        </p:sp>
        <p:sp>
          <p:nvSpPr>
            <p:cNvPr id="203803" name="Text Box 27"/>
            <p:cNvSpPr txBox="1">
              <a:spLocks noChangeArrowheads="1"/>
            </p:cNvSpPr>
            <p:nvPr/>
          </p:nvSpPr>
          <p:spPr bwMode="auto">
            <a:xfrm>
              <a:off x="4549"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80</a:t>
              </a:r>
            </a:p>
          </p:txBody>
        </p:sp>
        <p:sp>
          <p:nvSpPr>
            <p:cNvPr id="203804" name="Text Box 28"/>
            <p:cNvSpPr txBox="1">
              <a:spLocks noChangeArrowheads="1"/>
            </p:cNvSpPr>
            <p:nvPr/>
          </p:nvSpPr>
          <p:spPr bwMode="auto">
            <a:xfrm>
              <a:off x="5029"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90</a:t>
              </a:r>
            </a:p>
          </p:txBody>
        </p:sp>
      </p:grpSp>
      <p:sp>
        <p:nvSpPr>
          <p:cNvPr id="203805" name="Line 29"/>
          <p:cNvSpPr>
            <a:spLocks noChangeShapeType="1"/>
          </p:cNvSpPr>
          <p:nvPr/>
        </p:nvSpPr>
        <p:spPr bwMode="auto">
          <a:xfrm>
            <a:off x="2049463" y="2114550"/>
            <a:ext cx="6134100" cy="0"/>
          </a:xfrm>
          <a:prstGeom prst="line">
            <a:avLst/>
          </a:prstGeom>
          <a:noFill/>
          <a:ln w="28575">
            <a:solidFill>
              <a:srgbClr val="0000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07" name="Text Box 31"/>
          <p:cNvSpPr txBox="1">
            <a:spLocks noChangeArrowheads="1"/>
          </p:cNvSpPr>
          <p:nvPr/>
        </p:nvSpPr>
        <p:spPr bwMode="auto">
          <a:xfrm>
            <a:off x="1373188" y="1916113"/>
            <a:ext cx="5741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sz="2000">
                <a:solidFill>
                  <a:srgbClr val="002060"/>
                </a:solidFill>
              </a:rPr>
              <a:t>100</a:t>
            </a:r>
          </a:p>
        </p:txBody>
      </p:sp>
      <p:sp>
        <p:nvSpPr>
          <p:cNvPr id="203808" name="Rectangle 32"/>
          <p:cNvSpPr>
            <a:spLocks noChangeArrowheads="1"/>
          </p:cNvSpPr>
          <p:nvPr/>
        </p:nvSpPr>
        <p:spPr bwMode="auto">
          <a:xfrm>
            <a:off x="1500188" y="3990975"/>
            <a:ext cx="4443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sz="2000">
                <a:solidFill>
                  <a:srgbClr val="002060"/>
                </a:solidFill>
              </a:rPr>
              <a:t>50</a:t>
            </a:r>
          </a:p>
        </p:txBody>
      </p:sp>
      <p:sp>
        <p:nvSpPr>
          <p:cNvPr id="203809" name="Text Box 33"/>
          <p:cNvSpPr txBox="1">
            <a:spLocks noChangeArrowheads="1"/>
          </p:cNvSpPr>
          <p:nvPr/>
        </p:nvSpPr>
        <p:spPr bwMode="auto">
          <a:xfrm rot="-5382922">
            <a:off x="-31100" y="4053692"/>
            <a:ext cx="261648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sz="2800" dirty="0">
                <a:solidFill>
                  <a:srgbClr val="002060"/>
                </a:solidFill>
              </a:rPr>
              <a:t>Performance (%)</a:t>
            </a:r>
          </a:p>
        </p:txBody>
      </p:sp>
      <p:sp>
        <p:nvSpPr>
          <p:cNvPr id="203810" name="AutoShape 34"/>
          <p:cNvSpPr>
            <a:spLocks noChangeArrowheads="1"/>
          </p:cNvSpPr>
          <p:nvPr/>
        </p:nvSpPr>
        <p:spPr bwMode="auto">
          <a:xfrm>
            <a:off x="7177088" y="3622675"/>
            <a:ext cx="127000" cy="134938"/>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11" name="AutoShape 35"/>
          <p:cNvSpPr>
            <a:spLocks noChangeArrowheads="1"/>
          </p:cNvSpPr>
          <p:nvPr/>
        </p:nvSpPr>
        <p:spPr bwMode="auto">
          <a:xfrm>
            <a:off x="7443788" y="3679825"/>
            <a:ext cx="127000" cy="134938"/>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ltLang="x-none" b="0">
              <a:solidFill>
                <a:srgbClr val="0000CC"/>
              </a:solidFill>
              <a:latin typeface="Times New Roman" charset="0"/>
            </a:endParaRPr>
          </a:p>
        </p:txBody>
      </p:sp>
      <p:sp>
        <p:nvSpPr>
          <p:cNvPr id="203812" name="AutoShape 36"/>
          <p:cNvSpPr>
            <a:spLocks noChangeArrowheads="1"/>
          </p:cNvSpPr>
          <p:nvPr/>
        </p:nvSpPr>
        <p:spPr bwMode="auto">
          <a:xfrm>
            <a:off x="7470775" y="3884613"/>
            <a:ext cx="125413" cy="134937"/>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13" name="AutoShape 37"/>
          <p:cNvSpPr>
            <a:spLocks noChangeArrowheads="1"/>
          </p:cNvSpPr>
          <p:nvPr/>
        </p:nvSpPr>
        <p:spPr bwMode="auto">
          <a:xfrm>
            <a:off x="7199313" y="3452813"/>
            <a:ext cx="128587" cy="134937"/>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14" name="AutoShape 38"/>
          <p:cNvSpPr>
            <a:spLocks noChangeArrowheads="1"/>
          </p:cNvSpPr>
          <p:nvPr/>
        </p:nvSpPr>
        <p:spPr bwMode="auto">
          <a:xfrm>
            <a:off x="6954838" y="3260725"/>
            <a:ext cx="127000" cy="134938"/>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15" name="AutoShape 39"/>
          <p:cNvSpPr>
            <a:spLocks noChangeArrowheads="1"/>
          </p:cNvSpPr>
          <p:nvPr/>
        </p:nvSpPr>
        <p:spPr bwMode="auto">
          <a:xfrm>
            <a:off x="6227763" y="2751138"/>
            <a:ext cx="127000" cy="134937"/>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16" name="AutoShape 40"/>
          <p:cNvSpPr>
            <a:spLocks noChangeArrowheads="1"/>
          </p:cNvSpPr>
          <p:nvPr/>
        </p:nvSpPr>
        <p:spPr bwMode="auto">
          <a:xfrm>
            <a:off x="6484938" y="2976563"/>
            <a:ext cx="128587" cy="134937"/>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17" name="AutoShape 41"/>
          <p:cNvSpPr>
            <a:spLocks noChangeArrowheads="1"/>
          </p:cNvSpPr>
          <p:nvPr/>
        </p:nvSpPr>
        <p:spPr bwMode="auto">
          <a:xfrm>
            <a:off x="6654800" y="3033713"/>
            <a:ext cx="128588" cy="134937"/>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18" name="AutoShape 42"/>
          <p:cNvSpPr>
            <a:spLocks noChangeArrowheads="1"/>
          </p:cNvSpPr>
          <p:nvPr/>
        </p:nvSpPr>
        <p:spPr bwMode="auto">
          <a:xfrm>
            <a:off x="6410325" y="2806700"/>
            <a:ext cx="128588" cy="134938"/>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19" name="AutoShape 43"/>
          <p:cNvSpPr>
            <a:spLocks noChangeArrowheads="1"/>
          </p:cNvSpPr>
          <p:nvPr/>
        </p:nvSpPr>
        <p:spPr bwMode="auto">
          <a:xfrm>
            <a:off x="6777038" y="3203575"/>
            <a:ext cx="127000" cy="134938"/>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20" name="AutoShape 44"/>
          <p:cNvSpPr>
            <a:spLocks noChangeArrowheads="1"/>
          </p:cNvSpPr>
          <p:nvPr/>
        </p:nvSpPr>
        <p:spPr bwMode="auto">
          <a:xfrm>
            <a:off x="6961188" y="3430588"/>
            <a:ext cx="127000" cy="134937"/>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21" name="AutoShape 45"/>
          <p:cNvSpPr>
            <a:spLocks noChangeArrowheads="1"/>
          </p:cNvSpPr>
          <p:nvPr/>
        </p:nvSpPr>
        <p:spPr bwMode="auto">
          <a:xfrm>
            <a:off x="7119938" y="2609850"/>
            <a:ext cx="112712" cy="134938"/>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22" name="AutoShape 46"/>
          <p:cNvSpPr>
            <a:spLocks noChangeArrowheads="1"/>
          </p:cNvSpPr>
          <p:nvPr/>
        </p:nvSpPr>
        <p:spPr bwMode="auto">
          <a:xfrm>
            <a:off x="6311900" y="2293938"/>
            <a:ext cx="112713" cy="134937"/>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23" name="AutoShape 47"/>
          <p:cNvSpPr>
            <a:spLocks noChangeArrowheads="1"/>
          </p:cNvSpPr>
          <p:nvPr/>
        </p:nvSpPr>
        <p:spPr bwMode="auto">
          <a:xfrm>
            <a:off x="6473825" y="2339975"/>
            <a:ext cx="112713" cy="134938"/>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24" name="AutoShape 48"/>
          <p:cNvSpPr>
            <a:spLocks noChangeArrowheads="1"/>
          </p:cNvSpPr>
          <p:nvPr/>
        </p:nvSpPr>
        <p:spPr bwMode="auto">
          <a:xfrm>
            <a:off x="6683375" y="2444750"/>
            <a:ext cx="112713" cy="134938"/>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25" name="AutoShape 49"/>
          <p:cNvSpPr>
            <a:spLocks noChangeArrowheads="1"/>
          </p:cNvSpPr>
          <p:nvPr/>
        </p:nvSpPr>
        <p:spPr bwMode="auto">
          <a:xfrm>
            <a:off x="6165850" y="2203450"/>
            <a:ext cx="114300" cy="136525"/>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26" name="AutoShape 50"/>
          <p:cNvSpPr>
            <a:spLocks noChangeArrowheads="1"/>
          </p:cNvSpPr>
          <p:nvPr/>
        </p:nvSpPr>
        <p:spPr bwMode="auto">
          <a:xfrm>
            <a:off x="6877050" y="2474913"/>
            <a:ext cx="114300" cy="134937"/>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27" name="AutoShape 51"/>
          <p:cNvSpPr>
            <a:spLocks noChangeArrowheads="1"/>
          </p:cNvSpPr>
          <p:nvPr/>
        </p:nvSpPr>
        <p:spPr bwMode="auto">
          <a:xfrm>
            <a:off x="7265988" y="2668588"/>
            <a:ext cx="112712" cy="136525"/>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28" name="AutoShape 52"/>
          <p:cNvSpPr>
            <a:spLocks noChangeArrowheads="1"/>
          </p:cNvSpPr>
          <p:nvPr/>
        </p:nvSpPr>
        <p:spPr bwMode="auto">
          <a:xfrm>
            <a:off x="7007225" y="2593975"/>
            <a:ext cx="112713" cy="134938"/>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29" name="AutoShape 53"/>
          <p:cNvSpPr>
            <a:spLocks noChangeArrowheads="1"/>
          </p:cNvSpPr>
          <p:nvPr/>
        </p:nvSpPr>
        <p:spPr bwMode="auto">
          <a:xfrm>
            <a:off x="7394575" y="2789238"/>
            <a:ext cx="112713" cy="134937"/>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30" name="Line 54"/>
          <p:cNvSpPr>
            <a:spLocks noChangeShapeType="1"/>
          </p:cNvSpPr>
          <p:nvPr/>
        </p:nvSpPr>
        <p:spPr bwMode="auto">
          <a:xfrm flipV="1">
            <a:off x="5861050" y="5503863"/>
            <a:ext cx="0" cy="339725"/>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it-IT"/>
          </a:p>
        </p:txBody>
      </p:sp>
      <p:sp>
        <p:nvSpPr>
          <p:cNvPr id="203831" name="Line 55"/>
          <p:cNvSpPr>
            <a:spLocks noChangeShapeType="1"/>
          </p:cNvSpPr>
          <p:nvPr/>
        </p:nvSpPr>
        <p:spPr bwMode="auto">
          <a:xfrm>
            <a:off x="2163763" y="5761038"/>
            <a:ext cx="0" cy="188912"/>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32" name="Line 56"/>
          <p:cNvSpPr>
            <a:spLocks noChangeShapeType="1"/>
          </p:cNvSpPr>
          <p:nvPr/>
        </p:nvSpPr>
        <p:spPr bwMode="auto">
          <a:xfrm>
            <a:off x="2057400" y="5854700"/>
            <a:ext cx="200025"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3834" name="AutoShape 58"/>
          <p:cNvSpPr>
            <a:spLocks noChangeArrowheads="1"/>
          </p:cNvSpPr>
          <p:nvPr/>
        </p:nvSpPr>
        <p:spPr bwMode="auto">
          <a:xfrm flipH="1" flipV="1">
            <a:off x="6126163" y="4319588"/>
            <a:ext cx="917575" cy="685800"/>
          </a:xfrm>
          <a:prstGeom prst="triangle">
            <a:avLst>
              <a:gd name="adj" fmla="val 50000"/>
            </a:avLst>
          </a:prstGeom>
          <a:noFill/>
          <a:ln w="9525">
            <a:solidFill>
              <a:srgbClr val="0000CC"/>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a:defRPr/>
            </a:pPr>
            <a:r>
              <a:rPr lang="en-US" altLang="x-none" sz="1600">
                <a:solidFill>
                  <a:srgbClr val="FF0000"/>
                </a:solidFill>
              </a:rPr>
              <a:t>Disease</a:t>
            </a:r>
          </a:p>
        </p:txBody>
      </p:sp>
      <p:sp>
        <p:nvSpPr>
          <p:cNvPr id="203835" name="Text Box 59"/>
          <p:cNvSpPr txBox="1">
            <a:spLocks noChangeArrowheads="1"/>
          </p:cNvSpPr>
          <p:nvPr/>
        </p:nvSpPr>
        <p:spPr bwMode="auto">
          <a:xfrm>
            <a:off x="6148705" y="5070475"/>
            <a:ext cx="8915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sz="1800">
                <a:solidFill>
                  <a:srgbClr val="002060"/>
                </a:solidFill>
              </a:rPr>
              <a:t>Old Old</a:t>
            </a:r>
          </a:p>
        </p:txBody>
      </p:sp>
      <p:sp>
        <p:nvSpPr>
          <p:cNvPr id="62" name="Line 15"/>
          <p:cNvSpPr>
            <a:spLocks noChangeShapeType="1"/>
          </p:cNvSpPr>
          <p:nvPr/>
        </p:nvSpPr>
        <p:spPr bwMode="auto">
          <a:xfrm>
            <a:off x="546093" y="1016238"/>
            <a:ext cx="9240838" cy="0"/>
          </a:xfrm>
          <a:prstGeom prst="line">
            <a:avLst/>
          </a:prstGeom>
          <a:noFill/>
          <a:ln w="57150">
            <a:solidFill>
              <a:srgbClr val="003399"/>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61" name="Text Box 2"/>
          <p:cNvSpPr txBox="1">
            <a:spLocks noChangeArrowheads="1"/>
          </p:cNvSpPr>
          <p:nvPr/>
        </p:nvSpPr>
        <p:spPr bwMode="auto">
          <a:xfrm>
            <a:off x="55166" y="36841"/>
            <a:ext cx="10294144" cy="1492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None/>
            </a:pPr>
            <a:r>
              <a:rPr lang="en-GB" altLang="x-none" sz="2600" b="1" i="0" dirty="0" err="1" smtClean="0">
                <a:solidFill>
                  <a:srgbClr val="002060"/>
                </a:solidFill>
                <a:latin typeface="+mn-lt"/>
              </a:rPr>
              <a:t>Impatto</a:t>
            </a:r>
            <a:r>
              <a:rPr lang="en-GB" altLang="x-none" sz="2600" b="1" i="0" dirty="0" smtClean="0">
                <a:solidFill>
                  <a:srgbClr val="002060"/>
                </a:solidFill>
                <a:latin typeface="+mn-lt"/>
              </a:rPr>
              <a:t> </a:t>
            </a:r>
            <a:r>
              <a:rPr lang="en-GB" altLang="x-none" sz="2600" b="1" i="0" dirty="0" err="1" smtClean="0">
                <a:solidFill>
                  <a:srgbClr val="002060"/>
                </a:solidFill>
                <a:latin typeface="+mn-lt"/>
              </a:rPr>
              <a:t>della</a:t>
            </a:r>
            <a:r>
              <a:rPr lang="en-GB" altLang="x-none" sz="2600" b="1" i="0" dirty="0" smtClean="0">
                <a:solidFill>
                  <a:srgbClr val="002060"/>
                </a:solidFill>
                <a:latin typeface="+mn-lt"/>
              </a:rPr>
              <a:t> </a:t>
            </a:r>
            <a:r>
              <a:rPr lang="en-GB" altLang="x-none" sz="2600" b="1" dirty="0" err="1" smtClean="0">
                <a:solidFill>
                  <a:srgbClr val="002060"/>
                </a:solidFill>
                <a:latin typeface="+mn-lt"/>
              </a:rPr>
              <a:t>V</a:t>
            </a:r>
            <a:r>
              <a:rPr lang="en-GB" altLang="x-none" sz="2600" b="1" i="0" dirty="0" err="1" smtClean="0">
                <a:solidFill>
                  <a:srgbClr val="002060"/>
                </a:solidFill>
                <a:latin typeface="+mn-lt"/>
              </a:rPr>
              <a:t>ulnerabilità</a:t>
            </a:r>
            <a:r>
              <a:rPr lang="en-GB" altLang="x-none" sz="2600" b="1" i="0" dirty="0" smtClean="0">
                <a:solidFill>
                  <a:srgbClr val="002060"/>
                </a:solidFill>
                <a:latin typeface="+mn-lt"/>
              </a:rPr>
              <a:t> </a:t>
            </a:r>
            <a:r>
              <a:rPr lang="en-GB" altLang="x-none" sz="2600" b="1" i="0" dirty="0" err="1" smtClean="0">
                <a:solidFill>
                  <a:srgbClr val="002060"/>
                </a:solidFill>
                <a:latin typeface="+mn-lt"/>
              </a:rPr>
              <a:t>nel</a:t>
            </a:r>
            <a:r>
              <a:rPr lang="en-GB" altLang="x-none" sz="2600" b="1" i="0" dirty="0" smtClean="0">
                <a:solidFill>
                  <a:srgbClr val="002060"/>
                </a:solidFill>
                <a:latin typeface="+mn-lt"/>
              </a:rPr>
              <a:t> </a:t>
            </a:r>
            <a:r>
              <a:rPr lang="en-GB" altLang="x-none" sz="2600" b="1" i="0" dirty="0" err="1" smtClean="0">
                <a:solidFill>
                  <a:srgbClr val="002060"/>
                </a:solidFill>
                <a:latin typeface="+mn-lt"/>
              </a:rPr>
              <a:t>declino</a:t>
            </a:r>
            <a:r>
              <a:rPr lang="en-GB" altLang="x-none" sz="2600" b="1" i="0" dirty="0" smtClean="0">
                <a:solidFill>
                  <a:srgbClr val="002060"/>
                </a:solidFill>
                <a:latin typeface="+mn-lt"/>
              </a:rPr>
              <a:t> </a:t>
            </a:r>
            <a:r>
              <a:rPr lang="en-GB" altLang="x-none" sz="2600" b="1" i="0" dirty="0" err="1" smtClean="0">
                <a:solidFill>
                  <a:srgbClr val="002060"/>
                </a:solidFill>
                <a:latin typeface="+mn-lt"/>
              </a:rPr>
              <a:t>funzionale</a:t>
            </a:r>
            <a:r>
              <a:rPr lang="en-GB" altLang="x-none" sz="2600" b="1" i="0" dirty="0" smtClean="0">
                <a:solidFill>
                  <a:srgbClr val="002060"/>
                </a:solidFill>
                <a:latin typeface="+mn-lt"/>
              </a:rPr>
              <a:t>                                             </a:t>
            </a:r>
            <a:r>
              <a:rPr lang="en-GB" altLang="x-none" sz="2600" b="1" i="0" dirty="0" err="1" smtClean="0">
                <a:solidFill>
                  <a:srgbClr val="002060"/>
                </a:solidFill>
                <a:latin typeface="+mn-lt"/>
              </a:rPr>
              <a:t>indotto</a:t>
            </a:r>
            <a:r>
              <a:rPr lang="en-GB" altLang="x-none" sz="2600" b="1" dirty="0" smtClean="0">
                <a:solidFill>
                  <a:srgbClr val="002060"/>
                </a:solidFill>
                <a:latin typeface="+mn-lt"/>
              </a:rPr>
              <a:t> </a:t>
            </a:r>
            <a:r>
              <a:rPr lang="en-GB" altLang="x-none" sz="2600" b="1" dirty="0" err="1" smtClean="0">
                <a:solidFill>
                  <a:srgbClr val="002060"/>
                </a:solidFill>
                <a:latin typeface="+mn-lt"/>
              </a:rPr>
              <a:t>dalla</a:t>
            </a:r>
            <a:r>
              <a:rPr lang="en-GB" altLang="x-none" sz="2600" b="1" dirty="0" smtClean="0">
                <a:solidFill>
                  <a:srgbClr val="002060"/>
                </a:solidFill>
                <a:latin typeface="+mn-lt"/>
              </a:rPr>
              <a:t> </a:t>
            </a:r>
            <a:r>
              <a:rPr lang="en-GB" altLang="x-none" sz="2600" b="1" dirty="0" err="1" smtClean="0">
                <a:solidFill>
                  <a:srgbClr val="002060"/>
                </a:solidFill>
                <a:latin typeface="+mn-lt"/>
              </a:rPr>
              <a:t>malattia</a:t>
            </a:r>
            <a:endParaRPr lang="en-GB" altLang="x-none" sz="2600" b="1" dirty="0">
              <a:solidFill>
                <a:srgbClr val="002060"/>
              </a:solidFill>
              <a:latin typeface="+mn-lt"/>
            </a:endParaRPr>
          </a:p>
          <a:p>
            <a:pPr algn="ctr">
              <a:spcBef>
                <a:spcPct val="50000"/>
              </a:spcBef>
              <a:buFontTx/>
              <a:buNone/>
            </a:pPr>
            <a:endParaRPr lang="en-GB" altLang="x-none" sz="2600" b="1" dirty="0">
              <a:solidFill>
                <a:srgbClr val="002060"/>
              </a:solidFill>
              <a:latin typeface="+mn-lt"/>
            </a:endParaRPr>
          </a:p>
        </p:txBody>
      </p:sp>
      <p:sp>
        <p:nvSpPr>
          <p:cNvPr id="63" name="Text Box 5"/>
          <p:cNvSpPr txBox="1">
            <a:spLocks noChangeArrowheads="1"/>
          </p:cNvSpPr>
          <p:nvPr/>
        </p:nvSpPr>
        <p:spPr bwMode="auto">
          <a:xfrm>
            <a:off x="7621588" y="2613025"/>
            <a:ext cx="24796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x-none" sz="1800" b="1" i="1" dirty="0" err="1" smtClean="0">
                <a:solidFill>
                  <a:srgbClr val="002060"/>
                </a:solidFill>
              </a:rPr>
              <a:t>Invecchiamento</a:t>
            </a:r>
            <a:endParaRPr lang="en-US" altLang="x-none" sz="1800" b="1" i="1" dirty="0" smtClean="0">
              <a:solidFill>
                <a:srgbClr val="002060"/>
              </a:solidFill>
            </a:endParaRPr>
          </a:p>
          <a:p>
            <a:pPr>
              <a:defRPr/>
            </a:pPr>
            <a:r>
              <a:rPr lang="en-US" altLang="x-none" b="1" i="1" dirty="0">
                <a:solidFill>
                  <a:srgbClr val="002060"/>
                </a:solidFill>
              </a:rPr>
              <a:t>d</a:t>
            </a:r>
            <a:r>
              <a:rPr lang="en-US" altLang="x-none" b="1" i="1" dirty="0" smtClean="0">
                <a:solidFill>
                  <a:srgbClr val="002060"/>
                </a:solidFill>
              </a:rPr>
              <a:t>i </a:t>
            </a:r>
            <a:r>
              <a:rPr lang="en-US" altLang="x-none" b="1" i="1" dirty="0" err="1" smtClean="0">
                <a:solidFill>
                  <a:srgbClr val="002060"/>
                </a:solidFill>
              </a:rPr>
              <a:t>successo</a:t>
            </a:r>
            <a:endParaRPr lang="en-US" altLang="x-none" sz="1800" b="1" i="1" dirty="0">
              <a:solidFill>
                <a:srgbClr val="002060"/>
              </a:solidFill>
            </a:endParaRPr>
          </a:p>
        </p:txBody>
      </p:sp>
      <p:sp>
        <p:nvSpPr>
          <p:cNvPr id="64" name="Text Box 4"/>
          <p:cNvSpPr txBox="1">
            <a:spLocks noChangeArrowheads="1"/>
          </p:cNvSpPr>
          <p:nvPr/>
        </p:nvSpPr>
        <p:spPr bwMode="auto">
          <a:xfrm>
            <a:off x="7710488" y="3567215"/>
            <a:ext cx="23907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altLang="x-none" sz="1800" b="1" i="1" dirty="0" err="1" smtClean="0">
                <a:solidFill>
                  <a:srgbClr val="002060"/>
                </a:solidFill>
              </a:rPr>
              <a:t>Invecchiamento</a:t>
            </a:r>
            <a:r>
              <a:rPr lang="en-US" altLang="x-none" b="1" i="1" dirty="0">
                <a:solidFill>
                  <a:srgbClr val="002060"/>
                </a:solidFill>
              </a:rPr>
              <a:t> </a:t>
            </a:r>
            <a:r>
              <a:rPr lang="en-US" altLang="x-none" b="1" i="1" dirty="0" err="1" smtClean="0">
                <a:solidFill>
                  <a:srgbClr val="002060"/>
                </a:solidFill>
              </a:rPr>
              <a:t>comune</a:t>
            </a:r>
            <a:endParaRPr lang="en-US" altLang="x-none" sz="1800" b="1" i="1" dirty="0">
              <a:solidFill>
                <a:srgbClr val="002060"/>
              </a:solidFill>
            </a:endParaRPr>
          </a:p>
        </p:txBody>
      </p:sp>
      <p:sp>
        <p:nvSpPr>
          <p:cNvPr id="65" name="Text Box 30"/>
          <p:cNvSpPr txBox="1">
            <a:spLocks noChangeArrowheads="1"/>
          </p:cNvSpPr>
          <p:nvPr/>
        </p:nvSpPr>
        <p:spPr bwMode="auto">
          <a:xfrm>
            <a:off x="8051561" y="6043420"/>
            <a:ext cx="4315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smtClean="0">
                <a:solidFill>
                  <a:srgbClr val="002060"/>
                </a:solidFill>
              </a:rPr>
              <a:t>aa</a:t>
            </a:r>
            <a:endParaRPr lang="en-GB" altLang="x-none" sz="2000">
              <a:solidFill>
                <a:srgbClr val="002060"/>
              </a:solidFill>
            </a:endParaRPr>
          </a:p>
        </p:txBody>
      </p:sp>
    </p:spTree>
    <p:extLst>
      <p:ext uri="{BB962C8B-B14F-4D97-AF65-F5344CB8AC3E}">
        <p14:creationId xmlns:p14="http://schemas.microsoft.com/office/powerpoint/2010/main" val="15018320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03834"/>
                                        </p:tgtEl>
                                        <p:attrNameLst>
                                          <p:attrName>style.visibility</p:attrName>
                                        </p:attrNameLst>
                                      </p:cBhvr>
                                      <p:to>
                                        <p:strVal val="visible"/>
                                      </p:to>
                                    </p:set>
                                    <p:anim calcmode="lin" valueType="num">
                                      <p:cBhvr additive="base">
                                        <p:cTn id="7" dur="500" fill="hold"/>
                                        <p:tgtEl>
                                          <p:spTgt spid="203834"/>
                                        </p:tgtEl>
                                        <p:attrNameLst>
                                          <p:attrName>ppt_x</p:attrName>
                                        </p:attrNameLst>
                                      </p:cBhvr>
                                      <p:tavLst>
                                        <p:tav tm="0">
                                          <p:val>
                                            <p:strVal val="#ppt_x"/>
                                          </p:val>
                                        </p:tav>
                                        <p:tav tm="100000">
                                          <p:val>
                                            <p:strVal val="#ppt_x"/>
                                          </p:val>
                                        </p:tav>
                                      </p:tavLst>
                                    </p:anim>
                                    <p:anim calcmode="lin" valueType="num">
                                      <p:cBhvr additive="base">
                                        <p:cTn id="8" dur="500" fill="hold"/>
                                        <p:tgtEl>
                                          <p:spTgt spid="2038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834"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Text Box 3"/>
          <p:cNvSpPr txBox="1">
            <a:spLocks noChangeArrowheads="1"/>
          </p:cNvSpPr>
          <p:nvPr/>
        </p:nvSpPr>
        <p:spPr bwMode="auto">
          <a:xfrm>
            <a:off x="8323263" y="6499225"/>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altLang="x-none" sz="1600" i="1">
              <a:solidFill>
                <a:srgbClr val="0000CC"/>
              </a:solidFill>
            </a:endParaRPr>
          </a:p>
        </p:txBody>
      </p:sp>
      <p:grpSp>
        <p:nvGrpSpPr>
          <p:cNvPr id="15365" name="Group 6"/>
          <p:cNvGrpSpPr>
            <a:grpSpLocks/>
          </p:cNvGrpSpPr>
          <p:nvPr/>
        </p:nvGrpSpPr>
        <p:grpSpPr bwMode="auto">
          <a:xfrm>
            <a:off x="2166938" y="1624013"/>
            <a:ext cx="6119812" cy="4225925"/>
            <a:chOff x="1032" y="672"/>
            <a:chExt cx="4368" cy="2952"/>
          </a:xfrm>
        </p:grpSpPr>
        <p:sp>
          <p:nvSpPr>
            <p:cNvPr id="204807" name="Line 7"/>
            <p:cNvSpPr>
              <a:spLocks noChangeShapeType="1"/>
            </p:cNvSpPr>
            <p:nvPr/>
          </p:nvSpPr>
          <p:spPr bwMode="auto">
            <a:xfrm>
              <a:off x="1032" y="672"/>
              <a:ext cx="0" cy="2952"/>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08" name="Line 8"/>
            <p:cNvSpPr>
              <a:spLocks noChangeShapeType="1"/>
            </p:cNvSpPr>
            <p:nvPr/>
          </p:nvSpPr>
          <p:spPr bwMode="auto">
            <a:xfrm>
              <a:off x="1044" y="3624"/>
              <a:ext cx="4356"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grpSp>
      <p:sp>
        <p:nvSpPr>
          <p:cNvPr id="204809" name="Line 9"/>
          <p:cNvSpPr>
            <a:spLocks noChangeShapeType="1"/>
          </p:cNvSpPr>
          <p:nvPr/>
        </p:nvSpPr>
        <p:spPr bwMode="auto">
          <a:xfrm>
            <a:off x="2840038"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10" name="Line 10"/>
          <p:cNvSpPr>
            <a:spLocks noChangeShapeType="1"/>
          </p:cNvSpPr>
          <p:nvPr/>
        </p:nvSpPr>
        <p:spPr bwMode="auto">
          <a:xfrm>
            <a:off x="3529013"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11" name="Line 11"/>
          <p:cNvSpPr>
            <a:spLocks noChangeShapeType="1"/>
          </p:cNvSpPr>
          <p:nvPr/>
        </p:nvSpPr>
        <p:spPr bwMode="auto">
          <a:xfrm>
            <a:off x="4184650"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12" name="Line 12"/>
          <p:cNvSpPr>
            <a:spLocks noChangeShapeType="1"/>
          </p:cNvSpPr>
          <p:nvPr/>
        </p:nvSpPr>
        <p:spPr bwMode="auto">
          <a:xfrm>
            <a:off x="4840288"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13" name="Line 13"/>
          <p:cNvSpPr>
            <a:spLocks noChangeShapeType="1"/>
          </p:cNvSpPr>
          <p:nvPr/>
        </p:nvSpPr>
        <p:spPr bwMode="auto">
          <a:xfrm>
            <a:off x="5529263"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14" name="Line 14"/>
          <p:cNvSpPr>
            <a:spLocks noChangeShapeType="1"/>
          </p:cNvSpPr>
          <p:nvPr/>
        </p:nvSpPr>
        <p:spPr bwMode="auto">
          <a:xfrm>
            <a:off x="6235700"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15" name="Line 15"/>
          <p:cNvSpPr>
            <a:spLocks noChangeShapeType="1"/>
          </p:cNvSpPr>
          <p:nvPr/>
        </p:nvSpPr>
        <p:spPr bwMode="auto">
          <a:xfrm>
            <a:off x="6873875"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16" name="Line 16"/>
          <p:cNvSpPr>
            <a:spLocks noChangeShapeType="1"/>
          </p:cNvSpPr>
          <p:nvPr/>
        </p:nvSpPr>
        <p:spPr bwMode="auto">
          <a:xfrm>
            <a:off x="7546975" y="5762625"/>
            <a:ext cx="0" cy="188913"/>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17" name="Line 17"/>
          <p:cNvSpPr>
            <a:spLocks noChangeShapeType="1"/>
          </p:cNvSpPr>
          <p:nvPr/>
        </p:nvSpPr>
        <p:spPr bwMode="auto">
          <a:xfrm>
            <a:off x="8286750" y="5853113"/>
            <a:ext cx="0" cy="188912"/>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18" name="Line 18"/>
          <p:cNvSpPr>
            <a:spLocks noChangeShapeType="1"/>
          </p:cNvSpPr>
          <p:nvPr/>
        </p:nvSpPr>
        <p:spPr bwMode="auto">
          <a:xfrm>
            <a:off x="2068513" y="4159250"/>
            <a:ext cx="200025"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19" name="Freeform 19"/>
          <p:cNvSpPr>
            <a:spLocks/>
          </p:cNvSpPr>
          <p:nvPr/>
        </p:nvSpPr>
        <p:spPr bwMode="auto">
          <a:xfrm>
            <a:off x="2257425" y="1808163"/>
            <a:ext cx="5364163" cy="2370137"/>
          </a:xfrm>
          <a:custGeom>
            <a:avLst/>
            <a:gdLst>
              <a:gd name="T0" fmla="*/ 0 w 3575"/>
              <a:gd name="T1" fmla="*/ 991 h 1961"/>
              <a:gd name="T2" fmla="*/ 580 w 3575"/>
              <a:gd name="T3" fmla="*/ 0 h 1961"/>
              <a:gd name="T4" fmla="*/ 2473 w 3575"/>
              <a:gd name="T5" fmla="*/ 245 h 1961"/>
              <a:gd name="T6" fmla="*/ 3574 w 3575"/>
              <a:gd name="T7" fmla="*/ 676 h 1961"/>
              <a:gd name="T8" fmla="*/ 3575 w 3575"/>
              <a:gd name="T9" fmla="*/ 1961 h 1961"/>
              <a:gd name="T10" fmla="*/ 2856 w 3575"/>
              <a:gd name="T11" fmla="*/ 1169 h 1961"/>
              <a:gd name="T12" fmla="*/ 2832 w 3575"/>
              <a:gd name="T13" fmla="*/ 1145 h 1961"/>
              <a:gd name="T14" fmla="*/ 2460 w 3575"/>
              <a:gd name="T15" fmla="*/ 737 h 1961"/>
              <a:gd name="T16" fmla="*/ 587 w 3575"/>
              <a:gd name="T17" fmla="*/ 317 h 1961"/>
              <a:gd name="T18" fmla="*/ 0 w 3575"/>
              <a:gd name="T19" fmla="*/ 1344 h 1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75" h="1961">
                <a:moveTo>
                  <a:pt x="0" y="991"/>
                </a:moveTo>
                <a:lnTo>
                  <a:pt x="580" y="0"/>
                </a:lnTo>
                <a:lnTo>
                  <a:pt x="2473" y="245"/>
                </a:lnTo>
                <a:lnTo>
                  <a:pt x="3574" y="676"/>
                </a:lnTo>
                <a:lnTo>
                  <a:pt x="3575" y="1961"/>
                </a:lnTo>
                <a:lnTo>
                  <a:pt x="2856" y="1169"/>
                </a:lnTo>
                <a:lnTo>
                  <a:pt x="2832" y="1145"/>
                </a:lnTo>
                <a:lnTo>
                  <a:pt x="2460" y="737"/>
                </a:lnTo>
                <a:lnTo>
                  <a:pt x="587" y="317"/>
                </a:lnTo>
                <a:lnTo>
                  <a:pt x="0" y="1344"/>
                </a:lnTo>
              </a:path>
            </a:pathLst>
          </a:cu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grpSp>
        <p:nvGrpSpPr>
          <p:cNvPr id="15377" name="Group 20"/>
          <p:cNvGrpSpPr>
            <a:grpSpLocks/>
          </p:cNvGrpSpPr>
          <p:nvPr/>
        </p:nvGrpSpPr>
        <p:grpSpPr bwMode="auto">
          <a:xfrm>
            <a:off x="2657475" y="6043610"/>
            <a:ext cx="5149661" cy="399730"/>
            <a:chOff x="1670" y="3760"/>
            <a:chExt cx="3676" cy="280"/>
          </a:xfrm>
        </p:grpSpPr>
        <p:sp>
          <p:nvSpPr>
            <p:cNvPr id="204821" name="Text Box 21"/>
            <p:cNvSpPr txBox="1">
              <a:spLocks noChangeArrowheads="1"/>
            </p:cNvSpPr>
            <p:nvPr/>
          </p:nvSpPr>
          <p:spPr bwMode="auto">
            <a:xfrm>
              <a:off x="1670"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20</a:t>
              </a:r>
            </a:p>
          </p:txBody>
        </p:sp>
        <p:sp>
          <p:nvSpPr>
            <p:cNvPr id="204822" name="Text Box 22"/>
            <p:cNvSpPr txBox="1">
              <a:spLocks noChangeArrowheads="1"/>
            </p:cNvSpPr>
            <p:nvPr/>
          </p:nvSpPr>
          <p:spPr bwMode="auto">
            <a:xfrm>
              <a:off x="2161"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30</a:t>
              </a:r>
            </a:p>
          </p:txBody>
        </p:sp>
        <p:sp>
          <p:nvSpPr>
            <p:cNvPr id="204823" name="Text Box 23"/>
            <p:cNvSpPr txBox="1">
              <a:spLocks noChangeArrowheads="1"/>
            </p:cNvSpPr>
            <p:nvPr/>
          </p:nvSpPr>
          <p:spPr bwMode="auto">
            <a:xfrm>
              <a:off x="2629"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40</a:t>
              </a:r>
            </a:p>
          </p:txBody>
        </p:sp>
        <p:sp>
          <p:nvSpPr>
            <p:cNvPr id="204824" name="Text Box 24"/>
            <p:cNvSpPr txBox="1">
              <a:spLocks noChangeArrowheads="1"/>
            </p:cNvSpPr>
            <p:nvPr/>
          </p:nvSpPr>
          <p:spPr bwMode="auto">
            <a:xfrm>
              <a:off x="3098"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50</a:t>
              </a:r>
            </a:p>
          </p:txBody>
        </p:sp>
        <p:sp>
          <p:nvSpPr>
            <p:cNvPr id="204825" name="Text Box 25"/>
            <p:cNvSpPr txBox="1">
              <a:spLocks noChangeArrowheads="1"/>
            </p:cNvSpPr>
            <p:nvPr/>
          </p:nvSpPr>
          <p:spPr bwMode="auto">
            <a:xfrm>
              <a:off x="3590"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60</a:t>
              </a:r>
            </a:p>
          </p:txBody>
        </p:sp>
        <p:sp>
          <p:nvSpPr>
            <p:cNvPr id="204826" name="Text Box 26"/>
            <p:cNvSpPr txBox="1">
              <a:spLocks noChangeArrowheads="1"/>
            </p:cNvSpPr>
            <p:nvPr/>
          </p:nvSpPr>
          <p:spPr bwMode="auto">
            <a:xfrm>
              <a:off x="4096"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70</a:t>
              </a:r>
            </a:p>
          </p:txBody>
        </p:sp>
        <p:sp>
          <p:nvSpPr>
            <p:cNvPr id="204827" name="Text Box 27"/>
            <p:cNvSpPr txBox="1">
              <a:spLocks noChangeArrowheads="1"/>
            </p:cNvSpPr>
            <p:nvPr/>
          </p:nvSpPr>
          <p:spPr bwMode="auto">
            <a:xfrm>
              <a:off x="4549"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80</a:t>
              </a:r>
            </a:p>
          </p:txBody>
        </p:sp>
        <p:sp>
          <p:nvSpPr>
            <p:cNvPr id="204828" name="Text Box 28"/>
            <p:cNvSpPr txBox="1">
              <a:spLocks noChangeArrowheads="1"/>
            </p:cNvSpPr>
            <p:nvPr/>
          </p:nvSpPr>
          <p:spPr bwMode="auto">
            <a:xfrm>
              <a:off x="5029" y="3760"/>
              <a:ext cx="317" cy="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a:solidFill>
                    <a:srgbClr val="002060"/>
                  </a:solidFill>
                </a:rPr>
                <a:t>90</a:t>
              </a:r>
            </a:p>
          </p:txBody>
        </p:sp>
      </p:grpSp>
      <p:sp>
        <p:nvSpPr>
          <p:cNvPr id="204829" name="Line 29"/>
          <p:cNvSpPr>
            <a:spLocks noChangeShapeType="1"/>
          </p:cNvSpPr>
          <p:nvPr/>
        </p:nvSpPr>
        <p:spPr bwMode="auto">
          <a:xfrm>
            <a:off x="2049463" y="2114550"/>
            <a:ext cx="6134100" cy="0"/>
          </a:xfrm>
          <a:prstGeom prst="line">
            <a:avLst/>
          </a:prstGeom>
          <a:noFill/>
          <a:ln w="28575">
            <a:solidFill>
              <a:srgbClr val="0000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31" name="Text Box 31"/>
          <p:cNvSpPr txBox="1">
            <a:spLocks noChangeArrowheads="1"/>
          </p:cNvSpPr>
          <p:nvPr/>
        </p:nvSpPr>
        <p:spPr bwMode="auto">
          <a:xfrm>
            <a:off x="1373188" y="1916113"/>
            <a:ext cx="5741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sz="2000" dirty="0">
                <a:solidFill>
                  <a:srgbClr val="002060"/>
                </a:solidFill>
              </a:rPr>
              <a:t>100</a:t>
            </a:r>
          </a:p>
        </p:txBody>
      </p:sp>
      <p:sp>
        <p:nvSpPr>
          <p:cNvPr id="204832" name="Rectangle 32"/>
          <p:cNvSpPr>
            <a:spLocks noChangeArrowheads="1"/>
          </p:cNvSpPr>
          <p:nvPr/>
        </p:nvSpPr>
        <p:spPr bwMode="auto">
          <a:xfrm>
            <a:off x="1500188" y="3990975"/>
            <a:ext cx="4443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sz="2000">
                <a:solidFill>
                  <a:srgbClr val="002060"/>
                </a:solidFill>
              </a:rPr>
              <a:t>50</a:t>
            </a:r>
          </a:p>
        </p:txBody>
      </p:sp>
      <p:sp>
        <p:nvSpPr>
          <p:cNvPr id="204833" name="Text Box 33"/>
          <p:cNvSpPr txBox="1">
            <a:spLocks noChangeArrowheads="1"/>
          </p:cNvSpPr>
          <p:nvPr/>
        </p:nvSpPr>
        <p:spPr bwMode="auto">
          <a:xfrm rot="-5382922">
            <a:off x="-742326" y="3567598"/>
            <a:ext cx="4042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altLang="x-none" sz="2800">
                <a:solidFill>
                  <a:srgbClr val="002060"/>
                </a:solidFill>
              </a:rPr>
              <a:t>Performance (%)</a:t>
            </a:r>
          </a:p>
        </p:txBody>
      </p:sp>
      <p:sp>
        <p:nvSpPr>
          <p:cNvPr id="204834" name="AutoShape 34"/>
          <p:cNvSpPr>
            <a:spLocks noChangeArrowheads="1"/>
          </p:cNvSpPr>
          <p:nvPr/>
        </p:nvSpPr>
        <p:spPr bwMode="auto">
          <a:xfrm>
            <a:off x="7177088" y="3622675"/>
            <a:ext cx="127000" cy="134938"/>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35" name="AutoShape 35"/>
          <p:cNvSpPr>
            <a:spLocks noChangeArrowheads="1"/>
          </p:cNvSpPr>
          <p:nvPr/>
        </p:nvSpPr>
        <p:spPr bwMode="auto">
          <a:xfrm>
            <a:off x="7443788" y="3679825"/>
            <a:ext cx="127000" cy="134938"/>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ltLang="x-none" b="0">
              <a:solidFill>
                <a:srgbClr val="0000CC"/>
              </a:solidFill>
              <a:latin typeface="Times New Roman" charset="0"/>
            </a:endParaRPr>
          </a:p>
        </p:txBody>
      </p:sp>
      <p:sp>
        <p:nvSpPr>
          <p:cNvPr id="204836" name="AutoShape 36"/>
          <p:cNvSpPr>
            <a:spLocks noChangeArrowheads="1"/>
          </p:cNvSpPr>
          <p:nvPr/>
        </p:nvSpPr>
        <p:spPr bwMode="auto">
          <a:xfrm>
            <a:off x="7470775" y="3884613"/>
            <a:ext cx="125413" cy="134937"/>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37" name="AutoShape 37"/>
          <p:cNvSpPr>
            <a:spLocks noChangeArrowheads="1"/>
          </p:cNvSpPr>
          <p:nvPr/>
        </p:nvSpPr>
        <p:spPr bwMode="auto">
          <a:xfrm>
            <a:off x="7199313" y="3452813"/>
            <a:ext cx="128587" cy="134937"/>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38" name="AutoShape 38"/>
          <p:cNvSpPr>
            <a:spLocks noChangeArrowheads="1"/>
          </p:cNvSpPr>
          <p:nvPr/>
        </p:nvSpPr>
        <p:spPr bwMode="auto">
          <a:xfrm>
            <a:off x="6954838" y="3260725"/>
            <a:ext cx="127000" cy="134938"/>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39" name="AutoShape 39"/>
          <p:cNvSpPr>
            <a:spLocks noChangeArrowheads="1"/>
          </p:cNvSpPr>
          <p:nvPr/>
        </p:nvSpPr>
        <p:spPr bwMode="auto">
          <a:xfrm>
            <a:off x="6227763" y="2751138"/>
            <a:ext cx="127000" cy="134937"/>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40" name="AutoShape 40"/>
          <p:cNvSpPr>
            <a:spLocks noChangeArrowheads="1"/>
          </p:cNvSpPr>
          <p:nvPr/>
        </p:nvSpPr>
        <p:spPr bwMode="auto">
          <a:xfrm>
            <a:off x="6484938" y="2976563"/>
            <a:ext cx="128587" cy="134937"/>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41" name="AutoShape 41"/>
          <p:cNvSpPr>
            <a:spLocks noChangeArrowheads="1"/>
          </p:cNvSpPr>
          <p:nvPr/>
        </p:nvSpPr>
        <p:spPr bwMode="auto">
          <a:xfrm>
            <a:off x="6654800" y="3033713"/>
            <a:ext cx="128588" cy="134937"/>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42" name="AutoShape 42"/>
          <p:cNvSpPr>
            <a:spLocks noChangeArrowheads="1"/>
          </p:cNvSpPr>
          <p:nvPr/>
        </p:nvSpPr>
        <p:spPr bwMode="auto">
          <a:xfrm>
            <a:off x="6410325" y="2806700"/>
            <a:ext cx="128588" cy="134938"/>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43" name="AutoShape 43"/>
          <p:cNvSpPr>
            <a:spLocks noChangeArrowheads="1"/>
          </p:cNvSpPr>
          <p:nvPr/>
        </p:nvSpPr>
        <p:spPr bwMode="auto">
          <a:xfrm>
            <a:off x="6777038" y="3203575"/>
            <a:ext cx="127000" cy="134938"/>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44" name="AutoShape 44"/>
          <p:cNvSpPr>
            <a:spLocks noChangeArrowheads="1"/>
          </p:cNvSpPr>
          <p:nvPr/>
        </p:nvSpPr>
        <p:spPr bwMode="auto">
          <a:xfrm>
            <a:off x="6961188" y="3430588"/>
            <a:ext cx="127000" cy="134937"/>
          </a:xfrm>
          <a:prstGeom prst="triangle">
            <a:avLst>
              <a:gd name="adj" fmla="val 50000"/>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45" name="AutoShape 45"/>
          <p:cNvSpPr>
            <a:spLocks noChangeArrowheads="1"/>
          </p:cNvSpPr>
          <p:nvPr/>
        </p:nvSpPr>
        <p:spPr bwMode="auto">
          <a:xfrm>
            <a:off x="7119938" y="2609850"/>
            <a:ext cx="112712" cy="134938"/>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46" name="AutoShape 46"/>
          <p:cNvSpPr>
            <a:spLocks noChangeArrowheads="1"/>
          </p:cNvSpPr>
          <p:nvPr/>
        </p:nvSpPr>
        <p:spPr bwMode="auto">
          <a:xfrm>
            <a:off x="6311900" y="2293938"/>
            <a:ext cx="112713" cy="134937"/>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47" name="AutoShape 47"/>
          <p:cNvSpPr>
            <a:spLocks noChangeArrowheads="1"/>
          </p:cNvSpPr>
          <p:nvPr/>
        </p:nvSpPr>
        <p:spPr bwMode="auto">
          <a:xfrm>
            <a:off x="6473825" y="2339975"/>
            <a:ext cx="112713" cy="134938"/>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48" name="AutoShape 48"/>
          <p:cNvSpPr>
            <a:spLocks noChangeArrowheads="1"/>
          </p:cNvSpPr>
          <p:nvPr/>
        </p:nvSpPr>
        <p:spPr bwMode="auto">
          <a:xfrm>
            <a:off x="6683375" y="2444750"/>
            <a:ext cx="112713" cy="134938"/>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49" name="AutoShape 49"/>
          <p:cNvSpPr>
            <a:spLocks noChangeArrowheads="1"/>
          </p:cNvSpPr>
          <p:nvPr/>
        </p:nvSpPr>
        <p:spPr bwMode="auto">
          <a:xfrm>
            <a:off x="6165850" y="2203450"/>
            <a:ext cx="114300" cy="136525"/>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50" name="AutoShape 50"/>
          <p:cNvSpPr>
            <a:spLocks noChangeArrowheads="1"/>
          </p:cNvSpPr>
          <p:nvPr/>
        </p:nvSpPr>
        <p:spPr bwMode="auto">
          <a:xfrm>
            <a:off x="6877050" y="2474913"/>
            <a:ext cx="114300" cy="134937"/>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51" name="AutoShape 51"/>
          <p:cNvSpPr>
            <a:spLocks noChangeArrowheads="1"/>
          </p:cNvSpPr>
          <p:nvPr/>
        </p:nvSpPr>
        <p:spPr bwMode="auto">
          <a:xfrm>
            <a:off x="7265988" y="2668588"/>
            <a:ext cx="112712" cy="136525"/>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52" name="AutoShape 52"/>
          <p:cNvSpPr>
            <a:spLocks noChangeArrowheads="1"/>
          </p:cNvSpPr>
          <p:nvPr/>
        </p:nvSpPr>
        <p:spPr bwMode="auto">
          <a:xfrm>
            <a:off x="7007225" y="2593975"/>
            <a:ext cx="112713" cy="134938"/>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53" name="AutoShape 53"/>
          <p:cNvSpPr>
            <a:spLocks noChangeArrowheads="1"/>
          </p:cNvSpPr>
          <p:nvPr/>
        </p:nvSpPr>
        <p:spPr bwMode="auto">
          <a:xfrm>
            <a:off x="7394575" y="2789238"/>
            <a:ext cx="112713" cy="134937"/>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54" name="Line 54"/>
          <p:cNvSpPr>
            <a:spLocks noChangeShapeType="1"/>
          </p:cNvSpPr>
          <p:nvPr/>
        </p:nvSpPr>
        <p:spPr bwMode="auto">
          <a:xfrm flipV="1">
            <a:off x="5861050" y="5503863"/>
            <a:ext cx="0" cy="339725"/>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it-IT"/>
          </a:p>
        </p:txBody>
      </p:sp>
      <p:sp>
        <p:nvSpPr>
          <p:cNvPr id="204855" name="Line 55"/>
          <p:cNvSpPr>
            <a:spLocks noChangeShapeType="1"/>
          </p:cNvSpPr>
          <p:nvPr/>
        </p:nvSpPr>
        <p:spPr bwMode="auto">
          <a:xfrm>
            <a:off x="2163763" y="5761038"/>
            <a:ext cx="0" cy="188912"/>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56" name="Line 56"/>
          <p:cNvSpPr>
            <a:spLocks noChangeShapeType="1"/>
          </p:cNvSpPr>
          <p:nvPr/>
        </p:nvSpPr>
        <p:spPr bwMode="auto">
          <a:xfrm>
            <a:off x="2057400" y="5854700"/>
            <a:ext cx="200025" cy="0"/>
          </a:xfrm>
          <a:prstGeom prst="line">
            <a:avLst/>
          </a:prstGeom>
          <a:noFill/>
          <a:ln w="952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04858" name="AutoShape 58"/>
          <p:cNvSpPr>
            <a:spLocks noChangeArrowheads="1"/>
          </p:cNvSpPr>
          <p:nvPr/>
        </p:nvSpPr>
        <p:spPr bwMode="auto">
          <a:xfrm flipH="1" flipV="1">
            <a:off x="6889750" y="4614863"/>
            <a:ext cx="917575" cy="685800"/>
          </a:xfrm>
          <a:prstGeom prst="triangle">
            <a:avLst>
              <a:gd name="adj" fmla="val 50000"/>
            </a:avLst>
          </a:prstGeom>
          <a:noFill/>
          <a:ln w="9525">
            <a:solidFill>
              <a:srgbClr val="0000CC"/>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p>
            <a:pPr algn="ctr">
              <a:defRPr/>
            </a:pPr>
            <a:r>
              <a:rPr lang="en-US" altLang="x-none" sz="1600" dirty="0" err="1" smtClean="0">
                <a:solidFill>
                  <a:srgbClr val="FF0000"/>
                </a:solidFill>
              </a:rPr>
              <a:t>Malattia</a:t>
            </a:r>
            <a:endParaRPr lang="en-US" altLang="x-none" sz="1600" dirty="0">
              <a:solidFill>
                <a:srgbClr val="FF0000"/>
              </a:solidFill>
            </a:endParaRPr>
          </a:p>
        </p:txBody>
      </p:sp>
      <p:sp>
        <p:nvSpPr>
          <p:cNvPr id="204859" name="Text Box 59"/>
          <p:cNvSpPr txBox="1">
            <a:spLocks noChangeArrowheads="1"/>
          </p:cNvSpPr>
          <p:nvPr/>
        </p:nvSpPr>
        <p:spPr bwMode="auto">
          <a:xfrm>
            <a:off x="6781483" y="5300663"/>
            <a:ext cx="11711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x-none" sz="1800">
                <a:solidFill>
                  <a:srgbClr val="002060"/>
                </a:solidFill>
              </a:rPr>
              <a:t>Oldest Old</a:t>
            </a:r>
          </a:p>
        </p:txBody>
      </p:sp>
      <p:sp>
        <p:nvSpPr>
          <p:cNvPr id="60" name="Text Box 2"/>
          <p:cNvSpPr txBox="1">
            <a:spLocks noChangeArrowheads="1"/>
          </p:cNvSpPr>
          <p:nvPr/>
        </p:nvSpPr>
        <p:spPr bwMode="auto">
          <a:xfrm>
            <a:off x="0" y="235422"/>
            <a:ext cx="10287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endParaRPr lang="en-GB" altLang="x-none" sz="3200" b="1" dirty="0">
              <a:solidFill>
                <a:srgbClr val="002060"/>
              </a:solidFill>
            </a:endParaRPr>
          </a:p>
        </p:txBody>
      </p:sp>
      <p:sp>
        <p:nvSpPr>
          <p:cNvPr id="63" name="Line 15"/>
          <p:cNvSpPr>
            <a:spLocks noChangeShapeType="1"/>
          </p:cNvSpPr>
          <p:nvPr/>
        </p:nvSpPr>
        <p:spPr bwMode="auto">
          <a:xfrm>
            <a:off x="546093" y="1016238"/>
            <a:ext cx="9240838" cy="0"/>
          </a:xfrm>
          <a:prstGeom prst="line">
            <a:avLst/>
          </a:prstGeom>
          <a:noFill/>
          <a:ln w="57150">
            <a:solidFill>
              <a:srgbClr val="003399"/>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61" name="Text Box 2"/>
          <p:cNvSpPr txBox="1">
            <a:spLocks noChangeArrowheads="1"/>
          </p:cNvSpPr>
          <p:nvPr/>
        </p:nvSpPr>
        <p:spPr bwMode="auto">
          <a:xfrm>
            <a:off x="55166" y="27009"/>
            <a:ext cx="10294144" cy="1492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None/>
            </a:pPr>
            <a:r>
              <a:rPr lang="en-GB" altLang="x-none" sz="2600" b="1" i="0" dirty="0" err="1" smtClean="0">
                <a:solidFill>
                  <a:srgbClr val="002060"/>
                </a:solidFill>
                <a:latin typeface="+mn-lt"/>
              </a:rPr>
              <a:t>Impatto</a:t>
            </a:r>
            <a:r>
              <a:rPr lang="en-GB" altLang="x-none" sz="2600" b="1" i="0" dirty="0" smtClean="0">
                <a:solidFill>
                  <a:srgbClr val="002060"/>
                </a:solidFill>
                <a:latin typeface="+mn-lt"/>
              </a:rPr>
              <a:t> </a:t>
            </a:r>
            <a:r>
              <a:rPr lang="en-GB" altLang="x-none" sz="2600" b="1" i="0" dirty="0" err="1" smtClean="0">
                <a:solidFill>
                  <a:srgbClr val="002060"/>
                </a:solidFill>
                <a:latin typeface="+mn-lt"/>
              </a:rPr>
              <a:t>della</a:t>
            </a:r>
            <a:r>
              <a:rPr lang="en-GB" altLang="x-none" sz="2600" b="1" i="0" dirty="0" smtClean="0">
                <a:solidFill>
                  <a:srgbClr val="002060"/>
                </a:solidFill>
                <a:latin typeface="+mn-lt"/>
              </a:rPr>
              <a:t> </a:t>
            </a:r>
            <a:r>
              <a:rPr lang="en-GB" altLang="x-none" sz="2600" b="1" dirty="0" err="1" smtClean="0">
                <a:solidFill>
                  <a:srgbClr val="002060"/>
                </a:solidFill>
                <a:latin typeface="+mn-lt"/>
              </a:rPr>
              <a:t>V</a:t>
            </a:r>
            <a:r>
              <a:rPr lang="en-GB" altLang="x-none" sz="2600" b="1" i="0" dirty="0" err="1" smtClean="0">
                <a:solidFill>
                  <a:srgbClr val="002060"/>
                </a:solidFill>
                <a:latin typeface="+mn-lt"/>
              </a:rPr>
              <a:t>ulnerabilità</a:t>
            </a:r>
            <a:r>
              <a:rPr lang="en-GB" altLang="x-none" sz="2600" b="1" i="0" dirty="0" smtClean="0">
                <a:solidFill>
                  <a:srgbClr val="002060"/>
                </a:solidFill>
                <a:latin typeface="+mn-lt"/>
              </a:rPr>
              <a:t> </a:t>
            </a:r>
            <a:r>
              <a:rPr lang="en-GB" altLang="x-none" sz="2600" b="1" i="0" dirty="0" err="1" smtClean="0">
                <a:solidFill>
                  <a:srgbClr val="002060"/>
                </a:solidFill>
                <a:latin typeface="+mn-lt"/>
              </a:rPr>
              <a:t>nel</a:t>
            </a:r>
            <a:r>
              <a:rPr lang="en-GB" altLang="x-none" sz="2600" b="1" i="0" dirty="0" smtClean="0">
                <a:solidFill>
                  <a:srgbClr val="002060"/>
                </a:solidFill>
                <a:latin typeface="+mn-lt"/>
              </a:rPr>
              <a:t> </a:t>
            </a:r>
            <a:r>
              <a:rPr lang="en-GB" altLang="x-none" sz="2600" b="1" i="0" dirty="0" err="1" smtClean="0">
                <a:solidFill>
                  <a:srgbClr val="002060"/>
                </a:solidFill>
                <a:latin typeface="+mn-lt"/>
              </a:rPr>
              <a:t>declino</a:t>
            </a:r>
            <a:r>
              <a:rPr lang="en-GB" altLang="x-none" sz="2600" b="1" i="0" dirty="0" smtClean="0">
                <a:solidFill>
                  <a:srgbClr val="002060"/>
                </a:solidFill>
                <a:latin typeface="+mn-lt"/>
              </a:rPr>
              <a:t> </a:t>
            </a:r>
            <a:r>
              <a:rPr lang="en-GB" altLang="x-none" sz="2600" b="1" i="0" dirty="0" err="1" smtClean="0">
                <a:solidFill>
                  <a:srgbClr val="002060"/>
                </a:solidFill>
                <a:latin typeface="+mn-lt"/>
              </a:rPr>
              <a:t>funzionale</a:t>
            </a:r>
            <a:r>
              <a:rPr lang="en-GB" altLang="x-none" sz="2600" b="1" i="0" dirty="0" smtClean="0">
                <a:solidFill>
                  <a:srgbClr val="002060"/>
                </a:solidFill>
                <a:latin typeface="+mn-lt"/>
              </a:rPr>
              <a:t>                                             </a:t>
            </a:r>
            <a:r>
              <a:rPr lang="en-GB" altLang="x-none" sz="2600" b="1" i="0" dirty="0" err="1" smtClean="0">
                <a:solidFill>
                  <a:srgbClr val="002060"/>
                </a:solidFill>
                <a:latin typeface="+mn-lt"/>
              </a:rPr>
              <a:t>indotto</a:t>
            </a:r>
            <a:r>
              <a:rPr lang="en-GB" altLang="x-none" sz="2600" b="1" dirty="0" smtClean="0">
                <a:solidFill>
                  <a:srgbClr val="002060"/>
                </a:solidFill>
                <a:latin typeface="+mn-lt"/>
              </a:rPr>
              <a:t> </a:t>
            </a:r>
            <a:r>
              <a:rPr lang="en-GB" altLang="x-none" sz="2600" b="1" dirty="0" err="1" smtClean="0">
                <a:solidFill>
                  <a:srgbClr val="002060"/>
                </a:solidFill>
                <a:latin typeface="+mn-lt"/>
              </a:rPr>
              <a:t>dalla</a:t>
            </a:r>
            <a:r>
              <a:rPr lang="en-GB" altLang="x-none" sz="2600" b="1" dirty="0" smtClean="0">
                <a:solidFill>
                  <a:srgbClr val="002060"/>
                </a:solidFill>
                <a:latin typeface="+mn-lt"/>
              </a:rPr>
              <a:t> </a:t>
            </a:r>
            <a:r>
              <a:rPr lang="en-GB" altLang="x-none" sz="2600" b="1" dirty="0" err="1" smtClean="0">
                <a:solidFill>
                  <a:srgbClr val="002060"/>
                </a:solidFill>
                <a:latin typeface="+mn-lt"/>
              </a:rPr>
              <a:t>malattia</a:t>
            </a:r>
            <a:endParaRPr lang="en-GB" altLang="x-none" sz="2600" b="1" dirty="0">
              <a:solidFill>
                <a:srgbClr val="002060"/>
              </a:solidFill>
              <a:latin typeface="+mn-lt"/>
            </a:endParaRPr>
          </a:p>
          <a:p>
            <a:pPr algn="ctr">
              <a:spcBef>
                <a:spcPct val="50000"/>
              </a:spcBef>
              <a:buFontTx/>
              <a:buNone/>
            </a:pPr>
            <a:endParaRPr lang="en-GB" altLang="x-none" sz="2600" b="1" dirty="0">
              <a:solidFill>
                <a:srgbClr val="002060"/>
              </a:solidFill>
              <a:latin typeface="+mn-lt"/>
            </a:endParaRPr>
          </a:p>
        </p:txBody>
      </p:sp>
      <p:sp>
        <p:nvSpPr>
          <p:cNvPr id="64" name="Text Box 5"/>
          <p:cNvSpPr txBox="1">
            <a:spLocks noChangeArrowheads="1"/>
          </p:cNvSpPr>
          <p:nvPr/>
        </p:nvSpPr>
        <p:spPr bwMode="auto">
          <a:xfrm>
            <a:off x="7621588" y="2613025"/>
            <a:ext cx="24796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tLang="x-none" sz="1800" b="1" i="1" dirty="0" err="1" smtClean="0">
                <a:solidFill>
                  <a:srgbClr val="002060"/>
                </a:solidFill>
              </a:rPr>
              <a:t>Invecchiamento</a:t>
            </a:r>
            <a:endParaRPr lang="en-US" altLang="x-none" sz="1800" b="1" i="1" dirty="0" smtClean="0">
              <a:solidFill>
                <a:srgbClr val="002060"/>
              </a:solidFill>
            </a:endParaRPr>
          </a:p>
          <a:p>
            <a:pPr>
              <a:defRPr/>
            </a:pPr>
            <a:r>
              <a:rPr lang="en-US" altLang="x-none" b="1" i="1" dirty="0">
                <a:solidFill>
                  <a:srgbClr val="002060"/>
                </a:solidFill>
              </a:rPr>
              <a:t>d</a:t>
            </a:r>
            <a:r>
              <a:rPr lang="en-US" altLang="x-none" b="1" i="1" dirty="0" smtClean="0">
                <a:solidFill>
                  <a:srgbClr val="002060"/>
                </a:solidFill>
              </a:rPr>
              <a:t>i </a:t>
            </a:r>
            <a:r>
              <a:rPr lang="en-US" altLang="x-none" b="1" i="1" dirty="0" err="1" smtClean="0">
                <a:solidFill>
                  <a:srgbClr val="002060"/>
                </a:solidFill>
              </a:rPr>
              <a:t>successo</a:t>
            </a:r>
            <a:endParaRPr lang="en-US" altLang="x-none" sz="1800" b="1" i="1" dirty="0">
              <a:solidFill>
                <a:srgbClr val="002060"/>
              </a:solidFill>
            </a:endParaRPr>
          </a:p>
        </p:txBody>
      </p:sp>
      <p:sp>
        <p:nvSpPr>
          <p:cNvPr id="65" name="Text Box 4"/>
          <p:cNvSpPr txBox="1">
            <a:spLocks noChangeArrowheads="1"/>
          </p:cNvSpPr>
          <p:nvPr/>
        </p:nvSpPr>
        <p:spPr bwMode="auto">
          <a:xfrm>
            <a:off x="7710488" y="3567215"/>
            <a:ext cx="23907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altLang="x-none" sz="1800" b="1" i="1" dirty="0" err="1" smtClean="0">
                <a:solidFill>
                  <a:srgbClr val="002060"/>
                </a:solidFill>
              </a:rPr>
              <a:t>Invecchiamento</a:t>
            </a:r>
            <a:r>
              <a:rPr lang="en-US" altLang="x-none" b="1" i="1" dirty="0">
                <a:solidFill>
                  <a:srgbClr val="002060"/>
                </a:solidFill>
              </a:rPr>
              <a:t> </a:t>
            </a:r>
            <a:r>
              <a:rPr lang="en-US" altLang="x-none" b="1" i="1" dirty="0" err="1" smtClean="0">
                <a:solidFill>
                  <a:srgbClr val="002060"/>
                </a:solidFill>
              </a:rPr>
              <a:t>comune</a:t>
            </a:r>
            <a:endParaRPr lang="en-US" altLang="x-none" sz="1800" b="1" i="1" dirty="0">
              <a:solidFill>
                <a:srgbClr val="002060"/>
              </a:solidFill>
            </a:endParaRPr>
          </a:p>
        </p:txBody>
      </p:sp>
      <p:sp>
        <p:nvSpPr>
          <p:cNvPr id="66" name="Text Box 30"/>
          <p:cNvSpPr txBox="1">
            <a:spLocks noChangeArrowheads="1"/>
          </p:cNvSpPr>
          <p:nvPr/>
        </p:nvSpPr>
        <p:spPr bwMode="auto">
          <a:xfrm>
            <a:off x="8051561" y="6043420"/>
            <a:ext cx="4315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altLang="x-none" sz="2000" smtClean="0">
                <a:solidFill>
                  <a:srgbClr val="002060"/>
                </a:solidFill>
              </a:rPr>
              <a:t>aa</a:t>
            </a:r>
            <a:endParaRPr lang="en-GB" altLang="x-none" sz="2000">
              <a:solidFill>
                <a:srgbClr val="002060"/>
              </a:solidFill>
            </a:endParaRPr>
          </a:p>
        </p:txBody>
      </p:sp>
    </p:spTree>
    <p:extLst>
      <p:ext uri="{BB962C8B-B14F-4D97-AF65-F5344CB8AC3E}">
        <p14:creationId xmlns:p14="http://schemas.microsoft.com/office/powerpoint/2010/main" val="19152552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04858"/>
                                        </p:tgtEl>
                                        <p:attrNameLst>
                                          <p:attrName>style.visibility</p:attrName>
                                        </p:attrNameLst>
                                      </p:cBhvr>
                                      <p:to>
                                        <p:strVal val="visible"/>
                                      </p:to>
                                    </p:set>
                                    <p:anim calcmode="lin" valueType="num">
                                      <p:cBhvr additive="base">
                                        <p:cTn id="7" dur="500" fill="hold"/>
                                        <p:tgtEl>
                                          <p:spTgt spid="204858"/>
                                        </p:tgtEl>
                                        <p:attrNameLst>
                                          <p:attrName>ppt_x</p:attrName>
                                        </p:attrNameLst>
                                      </p:cBhvr>
                                      <p:tavLst>
                                        <p:tav tm="0">
                                          <p:val>
                                            <p:strVal val="#ppt_x"/>
                                          </p:val>
                                        </p:tav>
                                        <p:tav tm="100000">
                                          <p:val>
                                            <p:strVal val="#ppt_x"/>
                                          </p:val>
                                        </p:tav>
                                      </p:tavLst>
                                    </p:anim>
                                    <p:anim calcmode="lin" valueType="num">
                                      <p:cBhvr additive="base">
                                        <p:cTn id="8" dur="500" fill="hold"/>
                                        <p:tgtEl>
                                          <p:spTgt spid="20485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8"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xmlns="" id="{D762A1DB-E7F8-4244-97C8-6E3D3D1CCC86}"/>
              </a:ext>
            </a:extLst>
          </p:cNvPr>
          <p:cNvSpPr>
            <a:spLocks noGrp="1"/>
          </p:cNvSpPr>
          <p:nvPr>
            <p:ph type="title"/>
          </p:nvPr>
        </p:nvSpPr>
        <p:spPr>
          <a:xfrm>
            <a:off x="-91200" y="47098"/>
            <a:ext cx="10372725" cy="1118444"/>
          </a:xfrm>
        </p:spPr>
        <p:txBody>
          <a:bodyPr>
            <a:normAutofit/>
          </a:bodyPr>
          <a:lstStyle/>
          <a:p>
            <a:pPr algn="ctr"/>
            <a:r>
              <a:rPr lang="it-IT" sz="2800" b="1" dirty="0" smtClean="0">
                <a:solidFill>
                  <a:srgbClr val="002060"/>
                </a:solidFill>
                <a:latin typeface="+mn-lt"/>
              </a:rPr>
              <a:t>Gli effetti dell’età sulla resistenza dell’ospite                                                                   e la tolleranza alla </a:t>
            </a:r>
            <a:r>
              <a:rPr lang="it-IT" sz="2800" b="1" smtClean="0">
                <a:solidFill>
                  <a:srgbClr val="002060"/>
                </a:solidFill>
                <a:latin typeface="+mn-lt"/>
              </a:rPr>
              <a:t>malattia indotta da </a:t>
            </a:r>
            <a:r>
              <a:rPr lang="it-IT" sz="2800" b="1" dirty="0" smtClean="0">
                <a:solidFill>
                  <a:srgbClr val="002060"/>
                </a:solidFill>
                <a:latin typeface="+mn-lt"/>
              </a:rPr>
              <a:t>COVID-19</a:t>
            </a:r>
            <a:endParaRPr lang="it-IT" sz="2800" dirty="0">
              <a:solidFill>
                <a:srgbClr val="002060"/>
              </a:solidFill>
              <a:latin typeface="+mn-lt"/>
            </a:endParaRPr>
          </a:p>
        </p:txBody>
      </p:sp>
      <p:sp>
        <p:nvSpPr>
          <p:cNvPr id="7" name="Rettangolo 6">
            <a:extLst>
              <a:ext uri="{FF2B5EF4-FFF2-40B4-BE49-F238E27FC236}">
                <a16:creationId xmlns:a16="http://schemas.microsoft.com/office/drawing/2014/main" xmlns="" id="{711E7C5E-A912-FD40-B1D4-71668577AA11}"/>
              </a:ext>
            </a:extLst>
          </p:cNvPr>
          <p:cNvSpPr/>
          <p:nvPr/>
        </p:nvSpPr>
        <p:spPr>
          <a:xfrm>
            <a:off x="7302494" y="6258163"/>
            <a:ext cx="2617185" cy="338554"/>
          </a:xfrm>
          <a:prstGeom prst="rect">
            <a:avLst/>
          </a:prstGeom>
        </p:spPr>
        <p:txBody>
          <a:bodyPr wrap="square">
            <a:spAutoFit/>
          </a:bodyPr>
          <a:lstStyle/>
          <a:p>
            <a:r>
              <a:rPr lang="it-IT" sz="1600" i="1" dirty="0" err="1">
                <a:solidFill>
                  <a:srgbClr val="002060"/>
                </a:solidFill>
                <a:cs typeface="Arial"/>
              </a:rPr>
              <a:t>Mok</a:t>
            </a:r>
            <a:r>
              <a:rPr lang="it-IT" sz="1600" i="1" dirty="0">
                <a:solidFill>
                  <a:srgbClr val="002060"/>
                </a:solidFill>
                <a:cs typeface="Arial"/>
              </a:rPr>
              <a:t> DZ </a:t>
            </a:r>
            <a:r>
              <a:rPr lang="en-US" sz="1600" i="1" dirty="0">
                <a:solidFill>
                  <a:srgbClr val="002060"/>
                </a:solidFill>
                <a:cs typeface="Arial"/>
              </a:rPr>
              <a:t>et al. FEBS 2020</a:t>
            </a:r>
            <a:endParaRPr lang="it-IT" sz="1600" i="1" dirty="0">
              <a:solidFill>
                <a:srgbClr val="002060"/>
              </a:solidFill>
              <a:cs typeface="Arial"/>
            </a:endParaRPr>
          </a:p>
        </p:txBody>
      </p:sp>
      <p:pic>
        <p:nvPicPr>
          <p:cNvPr id="2" name="Immagine 1" descr="Senza titol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689" y="1655425"/>
            <a:ext cx="4554990" cy="4019109"/>
          </a:xfrm>
          <a:prstGeom prst="rect">
            <a:avLst/>
          </a:prstGeom>
        </p:spPr>
      </p:pic>
      <p:pic>
        <p:nvPicPr>
          <p:cNvPr id="3" name="Immagine 2" descr="Senza titol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645" y="1688603"/>
            <a:ext cx="4705518" cy="3984138"/>
          </a:xfrm>
          <a:prstGeom prst="rect">
            <a:avLst/>
          </a:prstGeom>
        </p:spPr>
      </p:pic>
      <p:sp>
        <p:nvSpPr>
          <p:cNvPr id="8" name="Line 7"/>
          <p:cNvSpPr>
            <a:spLocks noChangeShapeType="1"/>
          </p:cNvSpPr>
          <p:nvPr/>
        </p:nvSpPr>
        <p:spPr bwMode="auto">
          <a:xfrm>
            <a:off x="505618" y="1143317"/>
            <a:ext cx="9275763" cy="22225"/>
          </a:xfrm>
          <a:prstGeom prst="line">
            <a:avLst/>
          </a:prstGeom>
          <a:noFill/>
          <a:ln w="57150">
            <a:solidFill>
              <a:srgbClr val="002060"/>
            </a:solidFill>
            <a:round/>
            <a:headEnd/>
            <a:tailEnd/>
          </a:ln>
          <a:extLst>
            <a:ext uri="{909E8E84-426E-40dd-AFC4-6F175D3DCCD1}">
              <a14:hiddenFill xmlns="" xmlns:a14="http://schemas.microsoft.com/office/drawing/2010/main">
                <a:noFill/>
              </a14:hiddenFill>
            </a:ext>
          </a:extLst>
        </p:spPr>
        <p:txBody>
          <a:bodyPr wrap="none" anchor="ctr"/>
          <a:lstStyle/>
          <a:p>
            <a:endParaRPr lang="it-IT" dirty="0"/>
          </a:p>
        </p:txBody>
      </p:sp>
    </p:spTree>
    <p:extLst>
      <p:ext uri="{BB962C8B-B14F-4D97-AF65-F5344CB8AC3E}">
        <p14:creationId xmlns:p14="http://schemas.microsoft.com/office/powerpoint/2010/main" val="656716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3" name="Gruppo 5"/>
          <p:cNvGrpSpPr>
            <a:grpSpLocks/>
          </p:cNvGrpSpPr>
          <p:nvPr/>
        </p:nvGrpSpPr>
        <p:grpSpPr bwMode="auto">
          <a:xfrm>
            <a:off x="1786916" y="1826833"/>
            <a:ext cx="6814886" cy="3712587"/>
            <a:chOff x="0" y="785794"/>
            <a:chExt cx="8440265" cy="4338736"/>
          </a:xfrm>
        </p:grpSpPr>
        <p:pic>
          <p:nvPicPr>
            <p:cNvPr id="204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5794"/>
              <a:ext cx="8440265" cy="4338736"/>
            </a:xfrm>
            <a:prstGeom prst="rect">
              <a:avLst/>
            </a:prstGeom>
            <a:noFill/>
            <a:ln>
              <a:noFill/>
            </a:ln>
            <a:effectLst>
              <a:outerShdw blurRad="63500" dist="17961" dir="2700000" algn="ctr" rotWithShape="0">
                <a:srgbClr val="708688">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156" y="3499980"/>
              <a:ext cx="1104373" cy="1600776"/>
            </a:xfrm>
            <a:prstGeom prst="rect">
              <a:avLst/>
            </a:prstGeom>
            <a:noFill/>
            <a:ln>
              <a:noFill/>
            </a:ln>
            <a:effectLst>
              <a:outerShdw blurRad="63500" dist="17961" dir="2700000" algn="ctr" rotWithShape="0">
                <a:srgbClr val="708688">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1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916" y="1826833"/>
            <a:ext cx="7464692" cy="4012117"/>
          </a:xfrm>
          <a:prstGeom prst="rect">
            <a:avLst/>
          </a:prstGeom>
          <a:noFill/>
          <a:ln>
            <a:noFill/>
          </a:ln>
          <a:effectLst>
            <a:outerShdw blurRad="63500" dist="17961" dir="2700000" algn="ctr" rotWithShape="0">
              <a:srgbClr val="708688">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ttangolo 6"/>
          <p:cNvSpPr>
            <a:spLocks noChangeArrowheads="1"/>
          </p:cNvSpPr>
          <p:nvPr/>
        </p:nvSpPr>
        <p:spPr bwMode="auto">
          <a:xfrm>
            <a:off x="4228070" y="5683679"/>
            <a:ext cx="4577162" cy="21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MS PGothic" charset="-128"/>
              </a:defRPr>
            </a:lvl1pPr>
            <a:lvl2pPr marL="742950" indent="-285750">
              <a:spcBef>
                <a:spcPct val="20000"/>
              </a:spcBef>
              <a:buChar char="–"/>
              <a:defRPr sz="2800">
                <a:solidFill>
                  <a:schemeClr val="tx1"/>
                </a:solidFill>
                <a:latin typeface="Arial" charset="0"/>
                <a:ea typeface="MS PGothic" charset="-128"/>
              </a:defRPr>
            </a:lvl2pPr>
            <a:lvl3pPr marL="1143000" indent="-228600">
              <a:spcBef>
                <a:spcPct val="20000"/>
              </a:spcBef>
              <a:buChar char="•"/>
              <a:defRPr sz="2400">
                <a:solidFill>
                  <a:schemeClr val="tx1"/>
                </a:solidFill>
                <a:latin typeface="Arial" charset="0"/>
                <a:ea typeface="MS PGothic" charset="-128"/>
              </a:defRPr>
            </a:lvl3pPr>
            <a:lvl4pPr marL="1600200" indent="-228600">
              <a:spcBef>
                <a:spcPct val="20000"/>
              </a:spcBef>
              <a:buChar char="–"/>
              <a:defRPr sz="2000">
                <a:solidFill>
                  <a:schemeClr val="tx1"/>
                </a:solidFill>
                <a:latin typeface="Arial" charset="0"/>
                <a:ea typeface="MS PGothic" charset="-128"/>
              </a:defRPr>
            </a:lvl4pPr>
            <a:lvl5pPr marL="2057400" indent="-228600">
              <a:spcBef>
                <a:spcPct val="20000"/>
              </a:spcBef>
              <a:buChar char="»"/>
              <a:defRPr sz="2000">
                <a:solidFill>
                  <a:schemeClr val="tx1"/>
                </a:solidFill>
                <a:latin typeface="Arial" charset="0"/>
                <a:ea typeface="MS PGothic" charset="-128"/>
              </a:defRPr>
            </a:lvl5pPr>
            <a:lvl6pPr marL="2514600" indent="-228600" eaLnBrk="0" fontAlgn="base" hangingPunct="0">
              <a:spcBef>
                <a:spcPct val="20000"/>
              </a:spcBef>
              <a:spcAft>
                <a:spcPct val="0"/>
              </a:spcAft>
              <a:buChar char="»"/>
              <a:defRPr sz="2000">
                <a:solidFill>
                  <a:schemeClr val="tx1"/>
                </a:solidFill>
                <a:latin typeface="Arial" charset="0"/>
                <a:ea typeface="MS PGothic" charset="-128"/>
              </a:defRPr>
            </a:lvl6pPr>
            <a:lvl7pPr marL="2971800" indent="-228600" eaLnBrk="0" fontAlgn="base" hangingPunct="0">
              <a:spcBef>
                <a:spcPct val="20000"/>
              </a:spcBef>
              <a:spcAft>
                <a:spcPct val="0"/>
              </a:spcAft>
              <a:buChar char="»"/>
              <a:defRPr sz="2000">
                <a:solidFill>
                  <a:schemeClr val="tx1"/>
                </a:solidFill>
                <a:latin typeface="Arial" charset="0"/>
                <a:ea typeface="MS PGothic" charset="-128"/>
              </a:defRPr>
            </a:lvl7pPr>
            <a:lvl8pPr marL="3429000" indent="-228600" eaLnBrk="0" fontAlgn="base" hangingPunct="0">
              <a:spcBef>
                <a:spcPct val="20000"/>
              </a:spcBef>
              <a:spcAft>
                <a:spcPct val="0"/>
              </a:spcAft>
              <a:buChar char="»"/>
              <a:defRPr sz="2000">
                <a:solidFill>
                  <a:schemeClr val="tx1"/>
                </a:solidFill>
                <a:latin typeface="Arial" charset="0"/>
                <a:ea typeface="MS PGothic" charset="-128"/>
              </a:defRPr>
            </a:lvl8pPr>
            <a:lvl9pPr marL="3886200" indent="-228600" eaLnBrk="0" fontAlgn="base" hangingPunct="0">
              <a:spcBef>
                <a:spcPct val="20000"/>
              </a:spcBef>
              <a:spcAft>
                <a:spcPct val="0"/>
              </a:spcAft>
              <a:buChar char="»"/>
              <a:defRPr sz="2000">
                <a:solidFill>
                  <a:schemeClr val="tx1"/>
                </a:solidFill>
                <a:latin typeface="Arial" charset="0"/>
                <a:ea typeface="MS PGothic" charset="-128"/>
              </a:defRPr>
            </a:lvl9pPr>
          </a:lstStyle>
          <a:p>
            <a:pPr>
              <a:spcBef>
                <a:spcPct val="0"/>
              </a:spcBef>
              <a:buFontTx/>
              <a:buNone/>
            </a:pPr>
            <a:r>
              <a:rPr lang="it-IT" altLang="x-none" sz="783" b="1">
                <a:solidFill>
                  <a:srgbClr val="0070C0"/>
                </a:solidFill>
                <a:latin typeface="Times New Roman" charset="0"/>
              </a:rPr>
              <a:t>Sources: U.S. Census Bureau, 2013, 2014; International Data Base, U.S. population projections</a:t>
            </a:r>
          </a:p>
        </p:txBody>
      </p:sp>
      <p:sp>
        <p:nvSpPr>
          <p:cNvPr id="4102" name="Rettangolo 7"/>
          <p:cNvSpPr>
            <a:spLocks noChangeArrowheads="1"/>
          </p:cNvSpPr>
          <p:nvPr/>
        </p:nvSpPr>
        <p:spPr bwMode="auto">
          <a:xfrm>
            <a:off x="1481770" y="726780"/>
            <a:ext cx="7323460" cy="486928"/>
          </a:xfrm>
          <a:prstGeom prst="rect">
            <a:avLst/>
          </a:prstGeom>
          <a:noFill/>
          <a:ln>
            <a:noFill/>
          </a:ln>
          <a:extLst/>
        </p:spPr>
        <p:txBody>
          <a:bodyPr>
            <a:spAutoFit/>
          </a:bodyPr>
          <a:lstStyle/>
          <a:p>
            <a:pPr algn="ctr">
              <a:defRPr/>
            </a:pPr>
            <a:endParaRPr lang="it-IT" sz="1282" dirty="0">
              <a:ea typeface="ＭＳ Ｐゴシック" charset="0"/>
              <a:cs typeface="ＭＳ Ｐゴシック" charset="0"/>
            </a:endParaRPr>
          </a:p>
          <a:p>
            <a:pPr algn="ctr">
              <a:defRPr/>
            </a:pPr>
            <a:r>
              <a:rPr lang="en-US" sz="1282" dirty="0">
                <a:solidFill>
                  <a:srgbClr val="FFFFFF"/>
                </a:solidFill>
                <a:ea typeface="ＭＳ Ｐゴシック" charset="0"/>
                <a:cs typeface="ＭＳ Ｐゴシック" charset="0"/>
              </a:rPr>
              <a:t> </a:t>
            </a:r>
            <a:r>
              <a:rPr lang="en-US" sz="1282" dirty="0">
                <a:solidFill>
                  <a:srgbClr val="FFFFFF"/>
                </a:solidFill>
                <a:latin typeface="+mj-lt"/>
                <a:ea typeface="ＭＳ Ｐゴシック" charset="0"/>
                <a:cs typeface="ＭＳ Ｐゴシック" charset="0"/>
              </a:rPr>
              <a:t>An Aging World: 2015 </a:t>
            </a:r>
            <a:r>
              <a:rPr lang="en-US" sz="1282" i="1" dirty="0">
                <a:solidFill>
                  <a:srgbClr val="FFFFFF"/>
                </a:solidFill>
                <a:latin typeface="+mj-lt"/>
                <a:ea typeface="ＭＳ Ｐゴシック" charset="0"/>
                <a:cs typeface="ＭＳ Ｐゴシック" charset="0"/>
              </a:rPr>
              <a:t>International Population Reports.</a:t>
            </a:r>
            <a:r>
              <a:rPr lang="en-US" sz="1282" i="1" dirty="0">
                <a:solidFill>
                  <a:srgbClr val="FFFFFF"/>
                </a:solidFill>
                <a:ea typeface="ＭＳ Ｐゴシック" charset="0"/>
                <a:cs typeface="ＭＳ Ｐゴシック" charset="0"/>
              </a:rPr>
              <a:t> </a:t>
            </a:r>
          </a:p>
        </p:txBody>
      </p:sp>
      <p:sp>
        <p:nvSpPr>
          <p:cNvPr id="3" name="CasellaDiTesto 2"/>
          <p:cNvSpPr txBox="1"/>
          <p:nvPr/>
        </p:nvSpPr>
        <p:spPr>
          <a:xfrm>
            <a:off x="-1" y="174983"/>
            <a:ext cx="10287000" cy="892552"/>
          </a:xfrm>
          <a:prstGeom prst="rect">
            <a:avLst/>
          </a:prstGeom>
          <a:noFill/>
        </p:spPr>
        <p:txBody>
          <a:bodyPr wrap="square" rtlCol="0">
            <a:spAutoFit/>
          </a:bodyPr>
          <a:lstStyle/>
          <a:p>
            <a:pPr algn="ctr"/>
            <a:r>
              <a:rPr lang="it-IT" sz="2800" b="1" dirty="0" smtClean="0">
                <a:solidFill>
                  <a:srgbClr val="002060"/>
                </a:solidFill>
              </a:rPr>
              <a:t>Percentuale della </a:t>
            </a:r>
            <a:r>
              <a:rPr lang="it-IT" sz="2800" b="1" dirty="0">
                <a:solidFill>
                  <a:srgbClr val="002060"/>
                </a:solidFill>
              </a:rPr>
              <a:t>popolazione </a:t>
            </a:r>
            <a:r>
              <a:rPr lang="it-IT" sz="2800" b="1" dirty="0" smtClean="0">
                <a:solidFill>
                  <a:srgbClr val="002060"/>
                </a:solidFill>
              </a:rPr>
              <a:t>≥ 65 anni</a:t>
            </a:r>
          </a:p>
          <a:p>
            <a:pPr algn="ctr"/>
            <a:r>
              <a:rPr lang="it-IT" sz="2400" i="1" dirty="0" smtClean="0">
                <a:solidFill>
                  <a:srgbClr val="002060"/>
                </a:solidFill>
              </a:rPr>
              <a:t>2015 - 2050</a:t>
            </a:r>
            <a:endParaRPr lang="it-IT" sz="2400" i="1" dirty="0">
              <a:solidFill>
                <a:srgbClr val="002060"/>
              </a:solidFill>
            </a:endParaRPr>
          </a:p>
        </p:txBody>
      </p:sp>
      <p:sp>
        <p:nvSpPr>
          <p:cNvPr id="4" name="Rettangolo 3"/>
          <p:cNvSpPr/>
          <p:nvPr/>
        </p:nvSpPr>
        <p:spPr>
          <a:xfrm>
            <a:off x="5595718" y="6159687"/>
            <a:ext cx="4185663" cy="584775"/>
          </a:xfrm>
          <a:prstGeom prst="rect">
            <a:avLst/>
          </a:prstGeom>
        </p:spPr>
        <p:txBody>
          <a:bodyPr wrap="square">
            <a:spAutoFit/>
          </a:bodyPr>
          <a:lstStyle/>
          <a:p>
            <a:r>
              <a:rPr lang="en-US" sz="1600" i="1" dirty="0" smtClean="0">
                <a:solidFill>
                  <a:srgbClr val="002060"/>
                </a:solidFill>
                <a:ea typeface="ＭＳ Ｐゴシック" charset="0"/>
                <a:cs typeface="ＭＳ Ｐゴシック" charset="0"/>
              </a:rPr>
              <a:t>Source: US Census Bureau 2013-2014: </a:t>
            </a:r>
          </a:p>
          <a:p>
            <a:r>
              <a:rPr lang="en-US" sz="1600" i="1" dirty="0" smtClean="0">
                <a:solidFill>
                  <a:srgbClr val="002060"/>
                </a:solidFill>
                <a:ea typeface="ＭＳ Ｐゴシック" charset="0"/>
                <a:cs typeface="ＭＳ Ｐゴシック" charset="0"/>
              </a:rPr>
              <a:t>International Data Base, population </a:t>
            </a:r>
            <a:r>
              <a:rPr lang="en-US" sz="1600" i="1" dirty="0">
                <a:solidFill>
                  <a:srgbClr val="002060"/>
                </a:solidFill>
                <a:ea typeface="ＭＳ Ｐゴシック" charset="0"/>
                <a:cs typeface="ＭＳ Ｐゴシック" charset="0"/>
              </a:rPr>
              <a:t>p</a:t>
            </a:r>
            <a:r>
              <a:rPr lang="en-US" sz="1600" i="1" dirty="0" smtClean="0">
                <a:solidFill>
                  <a:srgbClr val="002060"/>
                </a:solidFill>
                <a:ea typeface="ＭＳ Ｐゴシック" charset="0"/>
                <a:cs typeface="ＭＳ Ｐゴシック" charset="0"/>
              </a:rPr>
              <a:t>rojections</a:t>
            </a:r>
            <a:endParaRPr lang="it-IT" sz="1600" i="1" dirty="0">
              <a:solidFill>
                <a:srgbClr val="002060"/>
              </a:solidFill>
            </a:endParaRPr>
          </a:p>
        </p:txBody>
      </p:sp>
      <p:sp>
        <p:nvSpPr>
          <p:cNvPr id="12" name="Line 7"/>
          <p:cNvSpPr>
            <a:spLocks noChangeShapeType="1"/>
          </p:cNvSpPr>
          <p:nvPr/>
        </p:nvSpPr>
        <p:spPr bwMode="auto">
          <a:xfrm>
            <a:off x="505618" y="1056423"/>
            <a:ext cx="9275763" cy="22225"/>
          </a:xfrm>
          <a:prstGeom prst="line">
            <a:avLst/>
          </a:prstGeom>
          <a:noFill/>
          <a:ln w="57150">
            <a:solidFill>
              <a:srgbClr val="003399"/>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1550951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41315"/>
                                        </p:tgtEl>
                                        <p:attrNameLst>
                                          <p:attrName>style.visibility</p:attrName>
                                        </p:attrNameLst>
                                      </p:cBhvr>
                                      <p:to>
                                        <p:strVal val="visible"/>
                                      </p:to>
                                    </p:set>
                                    <p:anim calcmode="lin" valueType="num">
                                      <p:cBhvr>
                                        <p:cTn id="7" dur="500" fill="hold"/>
                                        <p:tgtEl>
                                          <p:spTgt spid="141315"/>
                                        </p:tgtEl>
                                        <p:attrNameLst>
                                          <p:attrName>ppt_w</p:attrName>
                                        </p:attrNameLst>
                                      </p:cBhvr>
                                      <p:tavLst>
                                        <p:tav tm="0">
                                          <p:val>
                                            <p:fltVal val="0"/>
                                          </p:val>
                                        </p:tav>
                                        <p:tav tm="100000">
                                          <p:val>
                                            <p:strVal val="#ppt_w"/>
                                          </p:val>
                                        </p:tav>
                                      </p:tavLst>
                                    </p:anim>
                                    <p:anim calcmode="lin" valueType="num">
                                      <p:cBhvr>
                                        <p:cTn id="8" dur="500" fill="hold"/>
                                        <p:tgtEl>
                                          <p:spTgt spid="1413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7"/>
          <p:cNvSpPr>
            <a:spLocks noChangeShapeType="1"/>
          </p:cNvSpPr>
          <p:nvPr/>
        </p:nvSpPr>
        <p:spPr bwMode="auto">
          <a:xfrm>
            <a:off x="505618" y="1143317"/>
            <a:ext cx="9275763" cy="22225"/>
          </a:xfrm>
          <a:prstGeom prst="line">
            <a:avLst/>
          </a:prstGeom>
          <a:noFill/>
          <a:ln w="57150">
            <a:solidFill>
              <a:srgbClr val="002060"/>
            </a:solidFill>
            <a:round/>
            <a:headEnd/>
            <a:tailEnd/>
          </a:ln>
          <a:extLst>
            <a:ext uri="{909E8E84-426E-40dd-AFC4-6F175D3DCCD1}">
              <a14:hiddenFill xmlns="" xmlns:a14="http://schemas.microsoft.com/office/drawing/2010/main">
                <a:noFill/>
              </a14:hiddenFill>
            </a:ext>
          </a:extLst>
        </p:spPr>
        <p:txBody>
          <a:bodyPr wrap="none" anchor="ctr"/>
          <a:lstStyle/>
          <a:p>
            <a:endParaRPr lang="it-IT" dirty="0"/>
          </a:p>
        </p:txBody>
      </p:sp>
      <p:sp>
        <p:nvSpPr>
          <p:cNvPr id="5" name="CasellaDiTesto 4"/>
          <p:cNvSpPr txBox="1"/>
          <p:nvPr/>
        </p:nvSpPr>
        <p:spPr>
          <a:xfrm>
            <a:off x="956677" y="2296152"/>
            <a:ext cx="8229600" cy="1384995"/>
          </a:xfrm>
          <a:prstGeom prst="rect">
            <a:avLst/>
          </a:prstGeom>
          <a:solidFill>
            <a:schemeClr val="bg1"/>
          </a:solidFill>
        </p:spPr>
        <p:txBody>
          <a:bodyPr wrap="square" rtlCol="0">
            <a:spAutoFit/>
          </a:bodyPr>
          <a:lstStyle/>
          <a:p>
            <a:pPr marL="457200" marR="0" lvl="0" indent="-457200" defTabSz="914400" eaLnBrk="1" fontAlgn="auto" latinLnBrk="0" hangingPunct="1">
              <a:lnSpc>
                <a:spcPct val="150000"/>
              </a:lnSpc>
              <a:spcBef>
                <a:spcPts val="0"/>
              </a:spcBef>
              <a:spcAft>
                <a:spcPts val="0"/>
              </a:spcAft>
              <a:buClrTx/>
              <a:buSzTx/>
              <a:buFont typeface="Wingdings" charset="2"/>
              <a:buChar char="§"/>
              <a:tabLst/>
              <a:defRPr/>
            </a:pPr>
            <a:r>
              <a:rPr lang="it-IT" sz="2800" dirty="0" smtClean="0">
                <a:solidFill>
                  <a:schemeClr val="bg1"/>
                </a:solidFill>
              </a:rPr>
              <a:t>Invecchiamento fisiologico: la Vulnerabilità</a:t>
            </a:r>
          </a:p>
          <a:p>
            <a:pPr marL="457200" marR="0" lvl="0" indent="-457200" defTabSz="914400" eaLnBrk="1" fontAlgn="auto" latinLnBrk="0" hangingPunct="1">
              <a:lnSpc>
                <a:spcPct val="150000"/>
              </a:lnSpc>
              <a:spcBef>
                <a:spcPts val="0"/>
              </a:spcBef>
              <a:spcAft>
                <a:spcPts val="0"/>
              </a:spcAft>
              <a:buClrTx/>
              <a:buSzTx/>
              <a:buFont typeface="Wingdings" charset="2"/>
              <a:buChar char="§"/>
              <a:tabLst/>
              <a:defRPr/>
            </a:pPr>
            <a:r>
              <a:rPr lang="it-IT" sz="2800" dirty="0" smtClean="0">
                <a:solidFill>
                  <a:srgbClr val="002060"/>
                </a:solidFill>
              </a:rPr>
              <a:t>Invecchiamento patologico: la Fragilità</a:t>
            </a:r>
          </a:p>
        </p:txBody>
      </p:sp>
      <p:sp>
        <p:nvSpPr>
          <p:cNvPr id="6" name="CasellaDiTesto 5"/>
          <p:cNvSpPr txBox="1"/>
          <p:nvPr/>
        </p:nvSpPr>
        <p:spPr>
          <a:xfrm flipH="1">
            <a:off x="3998287" y="578810"/>
            <a:ext cx="4880242" cy="369332"/>
          </a:xfrm>
          <a:prstGeom prst="rect">
            <a:avLst/>
          </a:prstGeom>
          <a:noFill/>
        </p:spPr>
        <p:txBody>
          <a:bodyPr wrap="square" rtlCol="0">
            <a:spAutoFit/>
          </a:bodyPr>
          <a:lstStyle/>
          <a:p>
            <a:endParaRPr lang="it-IT"/>
          </a:p>
        </p:txBody>
      </p:sp>
      <p:sp>
        <p:nvSpPr>
          <p:cNvPr id="7" name="Text Box 5"/>
          <p:cNvSpPr txBox="1">
            <a:spLocks noChangeArrowheads="1"/>
          </p:cNvSpPr>
          <p:nvPr/>
        </p:nvSpPr>
        <p:spPr bwMode="auto">
          <a:xfrm>
            <a:off x="-1" y="285331"/>
            <a:ext cx="10286999" cy="586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it-IT" b="1" dirty="0" smtClean="0">
                <a:solidFill>
                  <a:srgbClr val="002060"/>
                </a:solidFill>
                <a:latin typeface="+mn-lt"/>
              </a:rPr>
              <a:t>Le cause della maggiore mortalità </a:t>
            </a:r>
            <a:r>
              <a:rPr lang="it-IT" b="1" dirty="0">
                <a:solidFill>
                  <a:srgbClr val="002060"/>
                </a:solidFill>
                <a:latin typeface="+mn-lt"/>
              </a:rPr>
              <a:t>degli </a:t>
            </a:r>
            <a:r>
              <a:rPr lang="it-IT" b="1" dirty="0" smtClean="0">
                <a:solidFill>
                  <a:srgbClr val="002060"/>
                </a:solidFill>
                <a:latin typeface="+mn-lt"/>
              </a:rPr>
              <a:t>anziani COVID-19</a:t>
            </a:r>
            <a:r>
              <a:rPr lang="it-IT" dirty="0" smtClean="0">
                <a:solidFill>
                  <a:srgbClr val="002060"/>
                </a:solidFill>
                <a:latin typeface="+mn-lt"/>
              </a:rPr>
              <a:t> </a:t>
            </a:r>
            <a:endParaRPr lang="it-IT" dirty="0">
              <a:solidFill>
                <a:srgbClr val="002060"/>
              </a:solidFill>
              <a:latin typeface="+mn-lt"/>
            </a:endParaRPr>
          </a:p>
        </p:txBody>
      </p:sp>
    </p:spTree>
    <p:extLst>
      <p:ext uri="{BB962C8B-B14F-4D97-AF65-F5344CB8AC3E}">
        <p14:creationId xmlns:p14="http://schemas.microsoft.com/office/powerpoint/2010/main" val="6212538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11430" y="201549"/>
            <a:ext cx="102870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algn="ctr"/>
            <a:r>
              <a:rPr lang="en-US" altLang="x-none" sz="2800" b="1" dirty="0" err="1" smtClean="0">
                <a:solidFill>
                  <a:srgbClr val="002060"/>
                </a:solidFill>
              </a:rPr>
              <a:t>Invecchiamento</a:t>
            </a:r>
            <a:r>
              <a:rPr lang="en-US" altLang="x-none" sz="2800" b="1" dirty="0" smtClean="0">
                <a:solidFill>
                  <a:srgbClr val="002060"/>
                </a:solidFill>
              </a:rPr>
              <a:t> </a:t>
            </a:r>
            <a:r>
              <a:rPr lang="en-US" altLang="x-none" sz="2800" b="1" dirty="0" err="1" smtClean="0">
                <a:solidFill>
                  <a:srgbClr val="002060"/>
                </a:solidFill>
              </a:rPr>
              <a:t>patologico</a:t>
            </a:r>
            <a:endParaRPr lang="en-US" altLang="x-none" sz="2800" b="1" dirty="0">
              <a:solidFill>
                <a:srgbClr val="002060"/>
              </a:solidFill>
            </a:endParaRPr>
          </a:p>
        </p:txBody>
      </p:sp>
      <p:sp>
        <p:nvSpPr>
          <p:cNvPr id="15" name="Line 15"/>
          <p:cNvSpPr>
            <a:spLocks noChangeShapeType="1"/>
          </p:cNvSpPr>
          <p:nvPr/>
        </p:nvSpPr>
        <p:spPr bwMode="auto">
          <a:xfrm>
            <a:off x="448014" y="906731"/>
            <a:ext cx="9240838" cy="0"/>
          </a:xfrm>
          <a:prstGeom prst="line">
            <a:avLst/>
          </a:prstGeom>
          <a:noFill/>
          <a:ln w="57150">
            <a:solidFill>
              <a:srgbClr val="003399"/>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3" name="Gruppo 2"/>
          <p:cNvGrpSpPr/>
          <p:nvPr/>
        </p:nvGrpSpPr>
        <p:grpSpPr>
          <a:xfrm>
            <a:off x="2500759" y="1705571"/>
            <a:ext cx="5285482" cy="4556820"/>
            <a:chOff x="2500759" y="1705571"/>
            <a:chExt cx="5285482" cy="4556820"/>
          </a:xfrm>
        </p:grpSpPr>
        <p:sp>
          <p:nvSpPr>
            <p:cNvPr id="6" name="Text Box 8"/>
            <p:cNvSpPr txBox="1">
              <a:spLocks noChangeArrowheads="1"/>
            </p:cNvSpPr>
            <p:nvPr/>
          </p:nvSpPr>
          <p:spPr bwMode="auto">
            <a:xfrm>
              <a:off x="3293433" y="2650332"/>
              <a:ext cx="587981" cy="46166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it-IT" altLang="x-none" sz="2400" b="1" smtClean="0">
                  <a:solidFill>
                    <a:srgbClr val="002060"/>
                  </a:solidFill>
                </a:rPr>
                <a:t>Età</a:t>
              </a:r>
              <a:endParaRPr lang="it-IT" altLang="x-none" sz="2400" b="1" dirty="0">
                <a:solidFill>
                  <a:srgbClr val="002060"/>
                </a:solidFill>
              </a:endParaRPr>
            </a:p>
          </p:txBody>
        </p:sp>
        <p:sp>
          <p:nvSpPr>
            <p:cNvPr id="7" name="Text Box 11"/>
            <p:cNvSpPr txBox="1">
              <a:spLocks noChangeArrowheads="1"/>
            </p:cNvSpPr>
            <p:nvPr/>
          </p:nvSpPr>
          <p:spPr bwMode="auto">
            <a:xfrm>
              <a:off x="4495389" y="5171371"/>
              <a:ext cx="1273362" cy="39517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80000"/>
                </a:lnSpc>
              </a:pPr>
              <a:r>
                <a:rPr lang="it-IT" altLang="x-none" sz="2400" b="1" smtClean="0">
                  <a:solidFill>
                    <a:srgbClr val="002060"/>
                  </a:solidFill>
                </a:rPr>
                <a:t>Malattie</a:t>
              </a:r>
              <a:endParaRPr lang="it-IT" altLang="x-none" sz="2400" b="1" dirty="0">
                <a:solidFill>
                  <a:srgbClr val="002060"/>
                </a:solidFill>
              </a:endParaRPr>
            </a:p>
          </p:txBody>
        </p:sp>
        <p:sp>
          <p:nvSpPr>
            <p:cNvPr id="8" name="Text Box 3"/>
            <p:cNvSpPr txBox="1">
              <a:spLocks noChangeArrowheads="1"/>
            </p:cNvSpPr>
            <p:nvPr/>
          </p:nvSpPr>
          <p:spPr bwMode="auto">
            <a:xfrm>
              <a:off x="5954578" y="2650332"/>
              <a:ext cx="16005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it-IT" altLang="x-none" sz="2400" b="1" dirty="0" smtClean="0">
                  <a:solidFill>
                    <a:srgbClr val="002060"/>
                  </a:solidFill>
                </a:rPr>
                <a:t>Stile di vita</a:t>
              </a:r>
              <a:endParaRPr lang="it-IT" altLang="x-none" sz="2400" b="1" dirty="0">
                <a:solidFill>
                  <a:srgbClr val="002060"/>
                </a:solidFill>
              </a:endParaRPr>
            </a:p>
          </p:txBody>
        </p:sp>
        <p:sp>
          <p:nvSpPr>
            <p:cNvPr id="5" name="Oval 5"/>
            <p:cNvSpPr>
              <a:spLocks noChangeArrowheads="1"/>
            </p:cNvSpPr>
            <p:nvPr/>
          </p:nvSpPr>
          <p:spPr bwMode="auto">
            <a:xfrm>
              <a:off x="2500759" y="1720305"/>
              <a:ext cx="3288358"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4" name="Oval 4"/>
            <p:cNvSpPr>
              <a:spLocks noChangeArrowheads="1"/>
            </p:cNvSpPr>
            <p:nvPr/>
          </p:nvSpPr>
          <p:spPr bwMode="auto">
            <a:xfrm>
              <a:off x="4467076" y="1705571"/>
              <a:ext cx="3319165"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0" name="Oval 7"/>
            <p:cNvSpPr>
              <a:spLocks noChangeArrowheads="1"/>
            </p:cNvSpPr>
            <p:nvPr/>
          </p:nvSpPr>
          <p:spPr bwMode="auto">
            <a:xfrm>
              <a:off x="3412926" y="3111997"/>
              <a:ext cx="3341935"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graphicFrame>
          <p:nvGraphicFramePr>
            <p:cNvPr id="12" name="Object 1031"/>
            <p:cNvGraphicFramePr>
              <a:graphicFrameLocks noChangeAspect="1"/>
            </p:cNvGraphicFramePr>
            <p:nvPr>
              <p:extLst/>
            </p:nvPr>
          </p:nvGraphicFramePr>
          <p:xfrm>
            <a:off x="4726671" y="3256317"/>
            <a:ext cx="810798" cy="802566"/>
          </p:xfrm>
          <a:graphic>
            <a:graphicData uri="http://schemas.openxmlformats.org/presentationml/2006/ole">
              <mc:AlternateContent xmlns:mc="http://schemas.openxmlformats.org/markup-compatibility/2006">
                <mc:Choice xmlns:v="urn:schemas-microsoft-com:vml" Requires="v">
                  <p:oleObj spid="_x0000_s134347" name="Immagine bitmap" r:id="rId4" imgW="971591" imgH="961910" progId="Paint.Picture">
                    <p:embed/>
                  </p:oleObj>
                </mc:Choice>
                <mc:Fallback>
                  <p:oleObj name="Immagine bitmap" r:id="rId4" imgW="971591" imgH="96191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6671" y="3256317"/>
                          <a:ext cx="810798" cy="802566"/>
                        </a:xfrm>
                        <a:prstGeom prst="rect">
                          <a:avLst/>
                        </a:prstGeom>
                        <a:noFill/>
                        <a:ln>
                          <a:noFill/>
                        </a:ln>
                        <a:effectLst/>
                        <a:extLst/>
                      </p:spPr>
                    </p:pic>
                  </p:oleObj>
                </mc:Fallback>
              </mc:AlternateContent>
            </a:graphicData>
          </a:graphic>
        </p:graphicFrame>
      </p:grpSp>
    </p:spTree>
    <p:extLst>
      <p:ext uri="{BB962C8B-B14F-4D97-AF65-F5344CB8AC3E}">
        <p14:creationId xmlns:p14="http://schemas.microsoft.com/office/powerpoint/2010/main" val="12506812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Text Box 2"/>
          <p:cNvSpPr txBox="1">
            <a:spLocks noChangeArrowheads="1"/>
          </p:cNvSpPr>
          <p:nvPr/>
        </p:nvSpPr>
        <p:spPr bwMode="auto">
          <a:xfrm>
            <a:off x="-12223" y="361754"/>
            <a:ext cx="10287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GB" altLang="x-none" sz="2800" b="1" dirty="0" err="1" smtClean="0">
                <a:solidFill>
                  <a:srgbClr val="002060"/>
                </a:solidFill>
              </a:rPr>
              <a:t>Invecchiamento</a:t>
            </a:r>
            <a:r>
              <a:rPr lang="en-GB" altLang="x-none" sz="2800" b="1" dirty="0" smtClean="0">
                <a:solidFill>
                  <a:srgbClr val="002060"/>
                </a:solidFill>
              </a:rPr>
              <a:t> </a:t>
            </a:r>
            <a:r>
              <a:rPr lang="en-GB" altLang="x-none" sz="2800" b="1" dirty="0" err="1" smtClean="0">
                <a:solidFill>
                  <a:srgbClr val="002060"/>
                </a:solidFill>
              </a:rPr>
              <a:t>patologico</a:t>
            </a:r>
            <a:endParaRPr lang="en-GB" altLang="x-none" sz="2800" b="1" dirty="0">
              <a:solidFill>
                <a:srgbClr val="002060"/>
              </a:solidFill>
            </a:endParaRPr>
          </a:p>
        </p:txBody>
      </p:sp>
      <p:sp>
        <p:nvSpPr>
          <p:cNvPr id="913411" name="Text Box 3"/>
          <p:cNvSpPr txBox="1">
            <a:spLocks noChangeArrowheads="1"/>
          </p:cNvSpPr>
          <p:nvPr/>
        </p:nvSpPr>
        <p:spPr bwMode="auto">
          <a:xfrm>
            <a:off x="7830443" y="6019502"/>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endParaRPr lang="it-IT" altLang="x-none" sz="1350">
              <a:solidFill>
                <a:srgbClr val="0000CC"/>
              </a:solidFill>
            </a:endParaRPr>
          </a:p>
        </p:txBody>
      </p:sp>
      <p:sp>
        <p:nvSpPr>
          <p:cNvPr id="913439" name="Line 31"/>
          <p:cNvSpPr>
            <a:spLocks noChangeShapeType="1"/>
          </p:cNvSpPr>
          <p:nvPr/>
        </p:nvSpPr>
        <p:spPr bwMode="auto">
          <a:xfrm flipV="1">
            <a:off x="6042273" y="5696696"/>
            <a:ext cx="0" cy="606772"/>
          </a:xfrm>
          <a:prstGeom prst="line">
            <a:avLst/>
          </a:prstGeom>
          <a:noFill/>
          <a:ln w="28575">
            <a:solidFill>
              <a:srgbClr val="F8F8F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sz="1519"/>
          </a:p>
        </p:txBody>
      </p:sp>
      <p:sp>
        <p:nvSpPr>
          <p:cNvPr id="913479" name="Text Box 71"/>
          <p:cNvSpPr txBox="1">
            <a:spLocks noChangeArrowheads="1"/>
          </p:cNvSpPr>
          <p:nvPr/>
        </p:nvSpPr>
        <p:spPr bwMode="auto">
          <a:xfrm>
            <a:off x="7740865" y="4407654"/>
            <a:ext cx="222617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x-none" sz="2000" b="1" dirty="0" err="1" smtClean="0">
                <a:solidFill>
                  <a:srgbClr val="FF0000"/>
                </a:solidFill>
              </a:rPr>
              <a:t>Invecchiamento</a:t>
            </a:r>
            <a:endParaRPr lang="en-US" altLang="x-none" sz="2000" b="1" dirty="0" smtClean="0">
              <a:solidFill>
                <a:srgbClr val="FF0000"/>
              </a:solidFill>
            </a:endParaRPr>
          </a:p>
          <a:p>
            <a:pPr algn="l"/>
            <a:r>
              <a:rPr lang="en-US" altLang="x-none" sz="2000" b="1" dirty="0" err="1" smtClean="0">
                <a:solidFill>
                  <a:srgbClr val="FF0000"/>
                </a:solidFill>
              </a:rPr>
              <a:t>patologico</a:t>
            </a:r>
            <a:r>
              <a:rPr lang="en-US" altLang="x-none" sz="2000" b="1" dirty="0" smtClean="0">
                <a:solidFill>
                  <a:srgbClr val="FF0000"/>
                </a:solidFill>
              </a:rPr>
              <a:t>  </a:t>
            </a:r>
            <a:endParaRPr lang="en-US" altLang="x-none" sz="2000" b="1" dirty="0">
              <a:solidFill>
                <a:srgbClr val="FF0000"/>
              </a:solidFill>
            </a:endParaRPr>
          </a:p>
          <a:p>
            <a:pPr algn="l"/>
            <a:endParaRPr lang="en-US" altLang="x-none" sz="2000" b="1" dirty="0">
              <a:solidFill>
                <a:srgbClr val="FF0000"/>
              </a:solidFill>
            </a:endParaRPr>
          </a:p>
        </p:txBody>
      </p:sp>
      <p:grpSp>
        <p:nvGrpSpPr>
          <p:cNvPr id="913412" name="Group 4"/>
          <p:cNvGrpSpPr>
            <a:grpSpLocks/>
          </p:cNvGrpSpPr>
          <p:nvPr/>
        </p:nvGrpSpPr>
        <p:grpSpPr bwMode="auto">
          <a:xfrm>
            <a:off x="2249287" y="1507897"/>
            <a:ext cx="6200736" cy="4529936"/>
            <a:chOff x="1238" y="804"/>
            <a:chExt cx="4450" cy="2955"/>
          </a:xfrm>
        </p:grpSpPr>
        <p:grpSp>
          <p:nvGrpSpPr>
            <p:cNvPr id="913413" name="Group 5"/>
            <p:cNvGrpSpPr>
              <a:grpSpLocks/>
            </p:cNvGrpSpPr>
            <p:nvPr/>
          </p:nvGrpSpPr>
          <p:grpSpPr bwMode="auto">
            <a:xfrm>
              <a:off x="1238" y="804"/>
              <a:ext cx="4450" cy="2892"/>
              <a:chOff x="1238" y="804"/>
              <a:chExt cx="4450" cy="2892"/>
            </a:xfrm>
          </p:grpSpPr>
          <p:grpSp>
            <p:nvGrpSpPr>
              <p:cNvPr id="913414" name="Group 6"/>
              <p:cNvGrpSpPr>
                <a:grpSpLocks/>
              </p:cNvGrpSpPr>
              <p:nvPr/>
            </p:nvGrpSpPr>
            <p:grpSpPr bwMode="auto">
              <a:xfrm>
                <a:off x="1238" y="804"/>
                <a:ext cx="4450" cy="2820"/>
                <a:chOff x="950" y="804"/>
                <a:chExt cx="4450" cy="2820"/>
              </a:xfrm>
            </p:grpSpPr>
            <p:sp>
              <p:nvSpPr>
                <p:cNvPr id="913415" name="Line 7"/>
                <p:cNvSpPr>
                  <a:spLocks noChangeShapeType="1"/>
                </p:cNvSpPr>
                <p:nvPr/>
              </p:nvSpPr>
              <p:spPr bwMode="auto">
                <a:xfrm>
                  <a:off x="950" y="804"/>
                  <a:ext cx="82" cy="282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16" name="Line 8"/>
                <p:cNvSpPr>
                  <a:spLocks noChangeShapeType="1"/>
                </p:cNvSpPr>
                <p:nvPr/>
              </p:nvSpPr>
              <p:spPr bwMode="auto">
                <a:xfrm>
                  <a:off x="1044" y="3624"/>
                  <a:ext cx="4356"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grpSp>
          <p:sp>
            <p:nvSpPr>
              <p:cNvPr id="913417" name="Line 9"/>
              <p:cNvSpPr>
                <a:spLocks noChangeShapeType="1"/>
              </p:cNvSpPr>
              <p:nvPr/>
            </p:nvSpPr>
            <p:spPr bwMode="auto">
              <a:xfrm>
                <a:off x="1800" y="3564"/>
                <a:ext cx="0" cy="13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18" name="Line 10"/>
              <p:cNvSpPr>
                <a:spLocks noChangeShapeType="1"/>
              </p:cNvSpPr>
              <p:nvPr/>
            </p:nvSpPr>
            <p:spPr bwMode="auto">
              <a:xfrm>
                <a:off x="2292" y="3564"/>
                <a:ext cx="0" cy="13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19" name="Line 11"/>
              <p:cNvSpPr>
                <a:spLocks noChangeShapeType="1"/>
              </p:cNvSpPr>
              <p:nvPr/>
            </p:nvSpPr>
            <p:spPr bwMode="auto">
              <a:xfrm>
                <a:off x="2760" y="3564"/>
                <a:ext cx="0" cy="13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20" name="Line 12"/>
              <p:cNvSpPr>
                <a:spLocks noChangeShapeType="1"/>
              </p:cNvSpPr>
              <p:nvPr/>
            </p:nvSpPr>
            <p:spPr bwMode="auto">
              <a:xfrm>
                <a:off x="3228" y="3564"/>
                <a:ext cx="0" cy="13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21" name="Line 13"/>
              <p:cNvSpPr>
                <a:spLocks noChangeShapeType="1"/>
              </p:cNvSpPr>
              <p:nvPr/>
            </p:nvSpPr>
            <p:spPr bwMode="auto">
              <a:xfrm>
                <a:off x="3720" y="3564"/>
                <a:ext cx="0" cy="13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22" name="Line 14"/>
              <p:cNvSpPr>
                <a:spLocks noChangeShapeType="1"/>
              </p:cNvSpPr>
              <p:nvPr/>
            </p:nvSpPr>
            <p:spPr bwMode="auto">
              <a:xfrm>
                <a:off x="4224" y="3564"/>
                <a:ext cx="0" cy="13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23" name="Line 15"/>
              <p:cNvSpPr>
                <a:spLocks noChangeShapeType="1"/>
              </p:cNvSpPr>
              <p:nvPr/>
            </p:nvSpPr>
            <p:spPr bwMode="auto">
              <a:xfrm>
                <a:off x="4680" y="3564"/>
                <a:ext cx="0" cy="13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24" name="Line 16"/>
              <p:cNvSpPr>
                <a:spLocks noChangeShapeType="1"/>
              </p:cNvSpPr>
              <p:nvPr/>
            </p:nvSpPr>
            <p:spPr bwMode="auto">
              <a:xfrm>
                <a:off x="5160" y="3564"/>
                <a:ext cx="0" cy="13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grpSp>
        <p:sp>
          <p:nvSpPr>
            <p:cNvPr id="913425" name="Line 17"/>
            <p:cNvSpPr>
              <a:spLocks noChangeShapeType="1"/>
            </p:cNvSpPr>
            <p:nvPr/>
          </p:nvSpPr>
          <p:spPr bwMode="auto">
            <a:xfrm>
              <a:off x="5688" y="3627"/>
              <a:ext cx="0" cy="13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grpSp>
      <p:sp>
        <p:nvSpPr>
          <p:cNvPr id="913426" name="Line 18"/>
          <p:cNvSpPr>
            <a:spLocks noChangeShapeType="1"/>
          </p:cNvSpPr>
          <p:nvPr/>
        </p:nvSpPr>
        <p:spPr bwMode="auto">
          <a:xfrm>
            <a:off x="2178538" y="4136727"/>
            <a:ext cx="199579" cy="0"/>
          </a:xfrm>
          <a:prstGeom prst="line">
            <a:avLst/>
          </a:prstGeom>
          <a:noFill/>
          <a:ln w="952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27" name="Freeform 19"/>
          <p:cNvSpPr>
            <a:spLocks/>
          </p:cNvSpPr>
          <p:nvPr/>
        </p:nvSpPr>
        <p:spPr bwMode="auto">
          <a:xfrm>
            <a:off x="2388245" y="1507802"/>
            <a:ext cx="5336381" cy="2539603"/>
          </a:xfrm>
          <a:custGeom>
            <a:avLst/>
            <a:gdLst>
              <a:gd name="T0" fmla="*/ 0 w 3575"/>
              <a:gd name="T1" fmla="*/ 991 h 1961"/>
              <a:gd name="T2" fmla="*/ 580 w 3575"/>
              <a:gd name="T3" fmla="*/ 0 h 1961"/>
              <a:gd name="T4" fmla="*/ 2473 w 3575"/>
              <a:gd name="T5" fmla="*/ 245 h 1961"/>
              <a:gd name="T6" fmla="*/ 3574 w 3575"/>
              <a:gd name="T7" fmla="*/ 676 h 1961"/>
              <a:gd name="T8" fmla="*/ 3575 w 3575"/>
              <a:gd name="T9" fmla="*/ 1961 h 1961"/>
              <a:gd name="T10" fmla="*/ 2856 w 3575"/>
              <a:gd name="T11" fmla="*/ 1169 h 1961"/>
              <a:gd name="T12" fmla="*/ 2832 w 3575"/>
              <a:gd name="T13" fmla="*/ 1145 h 1961"/>
              <a:gd name="T14" fmla="*/ 2460 w 3575"/>
              <a:gd name="T15" fmla="*/ 737 h 1961"/>
              <a:gd name="T16" fmla="*/ 587 w 3575"/>
              <a:gd name="T17" fmla="*/ 317 h 1961"/>
              <a:gd name="T18" fmla="*/ 0 w 3575"/>
              <a:gd name="T19" fmla="*/ 1344 h 1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75" h="1961">
                <a:moveTo>
                  <a:pt x="0" y="991"/>
                </a:moveTo>
                <a:lnTo>
                  <a:pt x="580" y="0"/>
                </a:lnTo>
                <a:lnTo>
                  <a:pt x="2473" y="245"/>
                </a:lnTo>
                <a:lnTo>
                  <a:pt x="3574" y="676"/>
                </a:lnTo>
                <a:lnTo>
                  <a:pt x="3575" y="1961"/>
                </a:lnTo>
                <a:lnTo>
                  <a:pt x="2856" y="1169"/>
                </a:lnTo>
                <a:lnTo>
                  <a:pt x="2832" y="1145"/>
                </a:lnTo>
                <a:lnTo>
                  <a:pt x="2460" y="737"/>
                </a:lnTo>
                <a:lnTo>
                  <a:pt x="587" y="317"/>
                </a:lnTo>
                <a:lnTo>
                  <a:pt x="0" y="1344"/>
                </a:lnTo>
              </a:path>
            </a:pathLst>
          </a:custGeom>
          <a:solidFill>
            <a:srgbClr val="FF3300"/>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grpSp>
        <p:nvGrpSpPr>
          <p:cNvPr id="913428" name="Group 20"/>
          <p:cNvGrpSpPr>
            <a:grpSpLocks/>
          </p:cNvGrpSpPr>
          <p:nvPr/>
        </p:nvGrpSpPr>
        <p:grpSpPr bwMode="auto">
          <a:xfrm>
            <a:off x="2807495" y="5992530"/>
            <a:ext cx="5126321" cy="399787"/>
            <a:chOff x="1670" y="3780"/>
            <a:chExt cx="3679" cy="261"/>
          </a:xfrm>
        </p:grpSpPr>
        <p:sp>
          <p:nvSpPr>
            <p:cNvPr id="913429" name="Text Box 21"/>
            <p:cNvSpPr txBox="1">
              <a:spLocks noChangeArrowheads="1"/>
            </p:cNvSpPr>
            <p:nvPr/>
          </p:nvSpPr>
          <p:spPr bwMode="auto">
            <a:xfrm>
              <a:off x="1670" y="3780"/>
              <a:ext cx="319"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altLang="x-none" sz="2000" dirty="0">
                  <a:solidFill>
                    <a:srgbClr val="002060"/>
                  </a:solidFill>
                </a:rPr>
                <a:t>20</a:t>
              </a:r>
            </a:p>
          </p:txBody>
        </p:sp>
        <p:sp>
          <p:nvSpPr>
            <p:cNvPr id="913430" name="Text Box 22"/>
            <p:cNvSpPr txBox="1">
              <a:spLocks noChangeArrowheads="1"/>
            </p:cNvSpPr>
            <p:nvPr/>
          </p:nvSpPr>
          <p:spPr bwMode="auto">
            <a:xfrm>
              <a:off x="2162" y="3780"/>
              <a:ext cx="319"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altLang="x-none" sz="2000">
                  <a:solidFill>
                    <a:srgbClr val="002060"/>
                  </a:solidFill>
                </a:rPr>
                <a:t>30</a:t>
              </a:r>
            </a:p>
          </p:txBody>
        </p:sp>
        <p:sp>
          <p:nvSpPr>
            <p:cNvPr id="913431" name="Text Box 23"/>
            <p:cNvSpPr txBox="1">
              <a:spLocks noChangeArrowheads="1"/>
            </p:cNvSpPr>
            <p:nvPr/>
          </p:nvSpPr>
          <p:spPr bwMode="auto">
            <a:xfrm>
              <a:off x="2629" y="3780"/>
              <a:ext cx="319"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altLang="x-none" sz="2000">
                  <a:solidFill>
                    <a:srgbClr val="002060"/>
                  </a:solidFill>
                </a:rPr>
                <a:t>40</a:t>
              </a:r>
            </a:p>
          </p:txBody>
        </p:sp>
        <p:sp>
          <p:nvSpPr>
            <p:cNvPr id="913432" name="Text Box 24"/>
            <p:cNvSpPr txBox="1">
              <a:spLocks noChangeArrowheads="1"/>
            </p:cNvSpPr>
            <p:nvPr/>
          </p:nvSpPr>
          <p:spPr bwMode="auto">
            <a:xfrm>
              <a:off x="3098" y="3780"/>
              <a:ext cx="319"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altLang="x-none" sz="2000">
                  <a:solidFill>
                    <a:srgbClr val="002060"/>
                  </a:solidFill>
                </a:rPr>
                <a:t>50</a:t>
              </a:r>
            </a:p>
          </p:txBody>
        </p:sp>
        <p:sp>
          <p:nvSpPr>
            <p:cNvPr id="913433" name="Text Box 25"/>
            <p:cNvSpPr txBox="1">
              <a:spLocks noChangeArrowheads="1"/>
            </p:cNvSpPr>
            <p:nvPr/>
          </p:nvSpPr>
          <p:spPr bwMode="auto">
            <a:xfrm>
              <a:off x="3591" y="3780"/>
              <a:ext cx="319"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altLang="x-none" sz="2000">
                  <a:solidFill>
                    <a:srgbClr val="002060"/>
                  </a:solidFill>
                </a:rPr>
                <a:t>60</a:t>
              </a:r>
            </a:p>
          </p:txBody>
        </p:sp>
        <p:sp>
          <p:nvSpPr>
            <p:cNvPr id="913434" name="Text Box 26"/>
            <p:cNvSpPr txBox="1">
              <a:spLocks noChangeArrowheads="1"/>
            </p:cNvSpPr>
            <p:nvPr/>
          </p:nvSpPr>
          <p:spPr bwMode="auto">
            <a:xfrm>
              <a:off x="4095" y="3780"/>
              <a:ext cx="319"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altLang="x-none" sz="2000">
                  <a:solidFill>
                    <a:srgbClr val="002060"/>
                  </a:solidFill>
                </a:rPr>
                <a:t>70</a:t>
              </a:r>
            </a:p>
          </p:txBody>
        </p:sp>
        <p:sp>
          <p:nvSpPr>
            <p:cNvPr id="913435" name="Text Box 27"/>
            <p:cNvSpPr txBox="1">
              <a:spLocks noChangeArrowheads="1"/>
            </p:cNvSpPr>
            <p:nvPr/>
          </p:nvSpPr>
          <p:spPr bwMode="auto">
            <a:xfrm>
              <a:off x="4548" y="3780"/>
              <a:ext cx="319"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altLang="x-none" sz="2000">
                  <a:solidFill>
                    <a:srgbClr val="002060"/>
                  </a:solidFill>
                </a:rPr>
                <a:t>80</a:t>
              </a:r>
            </a:p>
          </p:txBody>
        </p:sp>
        <p:sp>
          <p:nvSpPr>
            <p:cNvPr id="913436" name="Text Box 28"/>
            <p:cNvSpPr txBox="1">
              <a:spLocks noChangeArrowheads="1"/>
            </p:cNvSpPr>
            <p:nvPr/>
          </p:nvSpPr>
          <p:spPr bwMode="auto">
            <a:xfrm>
              <a:off x="5030" y="3780"/>
              <a:ext cx="319"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altLang="x-none" sz="2000" dirty="0">
                  <a:solidFill>
                    <a:srgbClr val="002060"/>
                  </a:solidFill>
                </a:rPr>
                <a:t>90</a:t>
              </a:r>
            </a:p>
          </p:txBody>
        </p:sp>
      </p:grpSp>
      <p:sp>
        <p:nvSpPr>
          <p:cNvPr id="913437" name="Line 29"/>
          <p:cNvSpPr>
            <a:spLocks noChangeShapeType="1"/>
          </p:cNvSpPr>
          <p:nvPr/>
        </p:nvSpPr>
        <p:spPr bwMode="auto">
          <a:xfrm>
            <a:off x="2202061" y="1818555"/>
            <a:ext cx="6102548" cy="0"/>
          </a:xfrm>
          <a:prstGeom prst="line">
            <a:avLst/>
          </a:prstGeom>
          <a:noFill/>
          <a:ln w="28575">
            <a:solidFill>
              <a:srgbClr val="0000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38" name="Text Box 30"/>
          <p:cNvSpPr txBox="1">
            <a:spLocks noChangeArrowheads="1"/>
          </p:cNvSpPr>
          <p:nvPr/>
        </p:nvSpPr>
        <p:spPr bwMode="auto">
          <a:xfrm>
            <a:off x="8207916" y="5587005"/>
            <a:ext cx="56557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r>
              <a:rPr lang="en-GB" altLang="x-none" sz="2400" smtClean="0">
                <a:solidFill>
                  <a:srgbClr val="002060"/>
                </a:solidFill>
              </a:rPr>
              <a:t>   aa</a:t>
            </a:r>
            <a:endParaRPr lang="en-GB" altLang="x-none" sz="2400" dirty="0">
              <a:solidFill>
                <a:srgbClr val="002060"/>
              </a:solidFill>
            </a:endParaRPr>
          </a:p>
        </p:txBody>
      </p:sp>
      <p:sp>
        <p:nvSpPr>
          <p:cNvPr id="913440" name="Text Box 32"/>
          <p:cNvSpPr txBox="1">
            <a:spLocks noChangeArrowheads="1"/>
          </p:cNvSpPr>
          <p:nvPr/>
        </p:nvSpPr>
        <p:spPr bwMode="auto">
          <a:xfrm>
            <a:off x="1568918" y="1627695"/>
            <a:ext cx="579005" cy="40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2000" dirty="0">
                <a:solidFill>
                  <a:srgbClr val="002060"/>
                </a:solidFill>
              </a:rPr>
              <a:t>100</a:t>
            </a:r>
          </a:p>
        </p:txBody>
      </p:sp>
      <p:sp>
        <p:nvSpPr>
          <p:cNvPr id="913441" name="Rectangle 33"/>
          <p:cNvSpPr>
            <a:spLocks noChangeArrowheads="1"/>
          </p:cNvSpPr>
          <p:nvPr/>
        </p:nvSpPr>
        <p:spPr bwMode="auto">
          <a:xfrm>
            <a:off x="1619400" y="3945421"/>
            <a:ext cx="447558" cy="40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2000" dirty="0">
                <a:solidFill>
                  <a:srgbClr val="002060"/>
                </a:solidFill>
              </a:rPr>
              <a:t>50</a:t>
            </a:r>
          </a:p>
        </p:txBody>
      </p:sp>
      <p:sp>
        <p:nvSpPr>
          <p:cNvPr id="913442" name="Text Box 34"/>
          <p:cNvSpPr txBox="1">
            <a:spLocks noChangeArrowheads="1"/>
          </p:cNvSpPr>
          <p:nvPr/>
        </p:nvSpPr>
        <p:spPr bwMode="auto">
          <a:xfrm rot="16217078">
            <a:off x="329966" y="3574889"/>
            <a:ext cx="213282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2400" dirty="0">
                <a:solidFill>
                  <a:srgbClr val="002060"/>
                </a:solidFill>
              </a:rPr>
              <a:t>Performance</a:t>
            </a:r>
            <a:r>
              <a:rPr lang="en-US" altLang="x-none" sz="2800" dirty="0">
                <a:solidFill>
                  <a:srgbClr val="002060"/>
                </a:solidFill>
              </a:rPr>
              <a:t> %</a:t>
            </a:r>
          </a:p>
        </p:txBody>
      </p:sp>
      <p:sp>
        <p:nvSpPr>
          <p:cNvPr id="913457" name="Text Box 49"/>
          <p:cNvSpPr txBox="1">
            <a:spLocks noChangeArrowheads="1"/>
          </p:cNvSpPr>
          <p:nvPr/>
        </p:nvSpPr>
        <p:spPr bwMode="auto">
          <a:xfrm>
            <a:off x="7740699" y="3449813"/>
            <a:ext cx="189491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r>
              <a:rPr lang="en-US" altLang="x-none" sz="2000" b="1" dirty="0" err="1" smtClean="0">
                <a:solidFill>
                  <a:srgbClr val="002060"/>
                </a:solidFill>
              </a:rPr>
              <a:t>Invecchiamentocomune</a:t>
            </a:r>
            <a:endParaRPr lang="en-US" altLang="x-none" sz="2000" b="1" dirty="0">
              <a:solidFill>
                <a:srgbClr val="002060"/>
              </a:solidFill>
            </a:endParaRPr>
          </a:p>
        </p:txBody>
      </p:sp>
      <p:sp>
        <p:nvSpPr>
          <p:cNvPr id="913458" name="AutoShape 50"/>
          <p:cNvSpPr>
            <a:spLocks noChangeArrowheads="1"/>
          </p:cNvSpPr>
          <p:nvPr/>
        </p:nvSpPr>
        <p:spPr bwMode="auto">
          <a:xfrm>
            <a:off x="7277249" y="3433936"/>
            <a:ext cx="127248"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59" name="AutoShape 51"/>
          <p:cNvSpPr>
            <a:spLocks noChangeArrowheads="1"/>
          </p:cNvSpPr>
          <p:nvPr/>
        </p:nvSpPr>
        <p:spPr bwMode="auto">
          <a:xfrm>
            <a:off x="7542461" y="3495551"/>
            <a:ext cx="127248"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ltLang="x-none" sz="2025">
              <a:solidFill>
                <a:srgbClr val="0000CC"/>
              </a:solidFill>
              <a:latin typeface="Times New Roman" charset="0"/>
            </a:endParaRPr>
          </a:p>
        </p:txBody>
      </p:sp>
      <p:sp>
        <p:nvSpPr>
          <p:cNvPr id="913460" name="AutoShape 52"/>
          <p:cNvSpPr>
            <a:spLocks noChangeArrowheads="1"/>
          </p:cNvSpPr>
          <p:nvPr/>
        </p:nvSpPr>
        <p:spPr bwMode="auto">
          <a:xfrm>
            <a:off x="7569251" y="3715221"/>
            <a:ext cx="125909"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solidFill>
                <a:srgbClr val="002060"/>
              </a:solidFill>
            </a:endParaRPr>
          </a:p>
        </p:txBody>
      </p:sp>
      <p:sp>
        <p:nvSpPr>
          <p:cNvPr id="913461" name="AutoShape 53"/>
          <p:cNvSpPr>
            <a:spLocks noChangeArrowheads="1"/>
          </p:cNvSpPr>
          <p:nvPr/>
        </p:nvSpPr>
        <p:spPr bwMode="auto">
          <a:xfrm>
            <a:off x="7300021" y="3251770"/>
            <a:ext cx="127248"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62" name="AutoShape 54"/>
          <p:cNvSpPr>
            <a:spLocks noChangeArrowheads="1"/>
          </p:cNvSpPr>
          <p:nvPr/>
        </p:nvSpPr>
        <p:spPr bwMode="auto">
          <a:xfrm>
            <a:off x="7056241" y="3046834"/>
            <a:ext cx="127248"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63" name="AutoShape 55"/>
          <p:cNvSpPr>
            <a:spLocks noChangeArrowheads="1"/>
          </p:cNvSpPr>
          <p:nvPr/>
        </p:nvSpPr>
        <p:spPr bwMode="auto">
          <a:xfrm>
            <a:off x="6332936" y="2500337"/>
            <a:ext cx="127248"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64" name="AutoShape 56"/>
          <p:cNvSpPr>
            <a:spLocks noChangeArrowheads="1"/>
          </p:cNvSpPr>
          <p:nvPr/>
        </p:nvSpPr>
        <p:spPr bwMode="auto">
          <a:xfrm>
            <a:off x="6590111" y="2742778"/>
            <a:ext cx="127248"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65" name="AutoShape 57"/>
          <p:cNvSpPr>
            <a:spLocks noChangeArrowheads="1"/>
          </p:cNvSpPr>
          <p:nvPr/>
        </p:nvSpPr>
        <p:spPr bwMode="auto">
          <a:xfrm>
            <a:off x="6758882" y="2803053"/>
            <a:ext cx="127248"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66" name="AutoShape 58"/>
          <p:cNvSpPr>
            <a:spLocks noChangeArrowheads="1"/>
          </p:cNvSpPr>
          <p:nvPr/>
        </p:nvSpPr>
        <p:spPr bwMode="auto">
          <a:xfrm>
            <a:off x="6515102" y="2560612"/>
            <a:ext cx="127248"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67" name="AutoShape 59"/>
          <p:cNvSpPr>
            <a:spLocks noChangeArrowheads="1"/>
          </p:cNvSpPr>
          <p:nvPr/>
        </p:nvSpPr>
        <p:spPr bwMode="auto">
          <a:xfrm>
            <a:off x="6879433" y="2985219"/>
            <a:ext cx="127248"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68" name="AutoShape 60"/>
          <p:cNvSpPr>
            <a:spLocks noChangeArrowheads="1"/>
          </p:cNvSpPr>
          <p:nvPr/>
        </p:nvSpPr>
        <p:spPr bwMode="auto">
          <a:xfrm>
            <a:off x="7062938" y="3228999"/>
            <a:ext cx="125909"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69" name="AutoShape 61"/>
          <p:cNvSpPr>
            <a:spLocks noChangeArrowheads="1"/>
          </p:cNvSpPr>
          <p:nvPr/>
        </p:nvSpPr>
        <p:spPr bwMode="auto">
          <a:xfrm>
            <a:off x="7220992" y="2348979"/>
            <a:ext cx="112514" cy="144661"/>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70" name="AutoShape 62"/>
          <p:cNvSpPr>
            <a:spLocks noChangeArrowheads="1"/>
          </p:cNvSpPr>
          <p:nvPr/>
        </p:nvSpPr>
        <p:spPr bwMode="auto">
          <a:xfrm>
            <a:off x="6417320" y="2011437"/>
            <a:ext cx="112514" cy="144661"/>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71" name="AutoShape 63"/>
          <p:cNvSpPr>
            <a:spLocks noChangeArrowheads="1"/>
          </p:cNvSpPr>
          <p:nvPr/>
        </p:nvSpPr>
        <p:spPr bwMode="auto">
          <a:xfrm>
            <a:off x="6578055" y="2059657"/>
            <a:ext cx="112514" cy="144661"/>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72" name="AutoShape 64"/>
          <p:cNvSpPr>
            <a:spLocks noChangeArrowheads="1"/>
          </p:cNvSpPr>
          <p:nvPr/>
        </p:nvSpPr>
        <p:spPr bwMode="auto">
          <a:xfrm>
            <a:off x="6787009" y="2172171"/>
            <a:ext cx="112514" cy="144661"/>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73" name="AutoShape 65"/>
          <p:cNvSpPr>
            <a:spLocks noChangeArrowheads="1"/>
          </p:cNvSpPr>
          <p:nvPr/>
        </p:nvSpPr>
        <p:spPr bwMode="auto">
          <a:xfrm>
            <a:off x="6245870" y="1914996"/>
            <a:ext cx="112514" cy="144661"/>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74" name="AutoShape 66"/>
          <p:cNvSpPr>
            <a:spLocks noChangeArrowheads="1"/>
          </p:cNvSpPr>
          <p:nvPr/>
        </p:nvSpPr>
        <p:spPr bwMode="auto">
          <a:xfrm>
            <a:off x="6979891" y="2204318"/>
            <a:ext cx="112514" cy="144661"/>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75" name="AutoShape 67"/>
          <p:cNvSpPr>
            <a:spLocks noChangeArrowheads="1"/>
          </p:cNvSpPr>
          <p:nvPr/>
        </p:nvSpPr>
        <p:spPr bwMode="auto">
          <a:xfrm>
            <a:off x="7365653" y="2413273"/>
            <a:ext cx="112514" cy="144661"/>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76" name="AutoShape 68"/>
          <p:cNvSpPr>
            <a:spLocks noChangeArrowheads="1"/>
          </p:cNvSpPr>
          <p:nvPr/>
        </p:nvSpPr>
        <p:spPr bwMode="auto">
          <a:xfrm>
            <a:off x="7108478" y="2332905"/>
            <a:ext cx="112514" cy="144661"/>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77" name="AutoShape 69"/>
          <p:cNvSpPr>
            <a:spLocks noChangeArrowheads="1"/>
          </p:cNvSpPr>
          <p:nvPr/>
        </p:nvSpPr>
        <p:spPr bwMode="auto">
          <a:xfrm>
            <a:off x="7494241" y="2541860"/>
            <a:ext cx="112514" cy="144661"/>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78" name="Text Box 70"/>
          <p:cNvSpPr txBox="1">
            <a:spLocks noChangeArrowheads="1"/>
          </p:cNvSpPr>
          <p:nvPr/>
        </p:nvSpPr>
        <p:spPr bwMode="auto">
          <a:xfrm>
            <a:off x="7756774" y="2420378"/>
            <a:ext cx="200250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r>
              <a:rPr lang="en-US" altLang="x-none" sz="2000" b="1" dirty="0" err="1" smtClean="0">
                <a:solidFill>
                  <a:srgbClr val="002060"/>
                </a:solidFill>
              </a:rPr>
              <a:t>Invecchiamento</a:t>
            </a:r>
            <a:r>
              <a:rPr lang="en-US" altLang="x-none" sz="2000" b="1" dirty="0" smtClean="0">
                <a:solidFill>
                  <a:srgbClr val="002060"/>
                </a:solidFill>
              </a:rPr>
              <a:t> di </a:t>
            </a:r>
            <a:r>
              <a:rPr lang="en-US" altLang="x-none" sz="2000" b="1" dirty="0" err="1">
                <a:solidFill>
                  <a:srgbClr val="002060"/>
                </a:solidFill>
              </a:rPr>
              <a:t>s</a:t>
            </a:r>
            <a:r>
              <a:rPr lang="en-US" altLang="x-none" sz="2000" b="1" dirty="0" err="1" smtClean="0">
                <a:solidFill>
                  <a:srgbClr val="002060"/>
                </a:solidFill>
              </a:rPr>
              <a:t>uccesso</a:t>
            </a:r>
            <a:endParaRPr lang="en-US" altLang="x-none" sz="2000" b="1" dirty="0">
              <a:solidFill>
                <a:srgbClr val="002060"/>
              </a:solidFill>
            </a:endParaRPr>
          </a:p>
        </p:txBody>
      </p:sp>
      <p:sp>
        <p:nvSpPr>
          <p:cNvPr id="73" name="AutoShape 36"/>
          <p:cNvSpPr>
            <a:spLocks noChangeArrowheads="1"/>
          </p:cNvSpPr>
          <p:nvPr/>
        </p:nvSpPr>
        <p:spPr bwMode="auto">
          <a:xfrm>
            <a:off x="6782635" y="3973706"/>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74" name="AutoShape 37"/>
          <p:cNvSpPr>
            <a:spLocks noChangeArrowheads="1"/>
          </p:cNvSpPr>
          <p:nvPr/>
        </p:nvSpPr>
        <p:spPr bwMode="auto">
          <a:xfrm>
            <a:off x="6573681" y="3732605"/>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75" name="AutoShape 38"/>
          <p:cNvSpPr>
            <a:spLocks noChangeArrowheads="1"/>
          </p:cNvSpPr>
          <p:nvPr/>
        </p:nvSpPr>
        <p:spPr bwMode="auto">
          <a:xfrm>
            <a:off x="6680370" y="3443729"/>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76" name="AutoShape 39"/>
          <p:cNvSpPr>
            <a:spLocks noChangeArrowheads="1"/>
          </p:cNvSpPr>
          <p:nvPr/>
        </p:nvSpPr>
        <p:spPr bwMode="auto">
          <a:xfrm>
            <a:off x="7023737" y="4134441"/>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77" name="AutoShape 40"/>
          <p:cNvSpPr>
            <a:spLocks noChangeArrowheads="1"/>
          </p:cNvSpPr>
          <p:nvPr/>
        </p:nvSpPr>
        <p:spPr bwMode="auto">
          <a:xfrm>
            <a:off x="7007664" y="3897358"/>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78" name="AutoShape 41"/>
          <p:cNvSpPr>
            <a:spLocks noChangeArrowheads="1"/>
          </p:cNvSpPr>
          <p:nvPr/>
        </p:nvSpPr>
        <p:spPr bwMode="auto">
          <a:xfrm>
            <a:off x="6808957" y="3572317"/>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79" name="AutoShape 42"/>
          <p:cNvSpPr>
            <a:spLocks noChangeArrowheads="1"/>
          </p:cNvSpPr>
          <p:nvPr/>
        </p:nvSpPr>
        <p:spPr bwMode="auto">
          <a:xfrm>
            <a:off x="7619169" y="5114920"/>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80" name="AutoShape 43"/>
          <p:cNvSpPr>
            <a:spLocks noChangeArrowheads="1"/>
          </p:cNvSpPr>
          <p:nvPr/>
        </p:nvSpPr>
        <p:spPr bwMode="auto">
          <a:xfrm>
            <a:off x="7489867" y="4455910"/>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81" name="AutoShape 44"/>
          <p:cNvSpPr>
            <a:spLocks noChangeArrowheads="1"/>
          </p:cNvSpPr>
          <p:nvPr/>
        </p:nvSpPr>
        <p:spPr bwMode="auto">
          <a:xfrm>
            <a:off x="7554160" y="4761305"/>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82" name="AutoShape 45"/>
          <p:cNvSpPr>
            <a:spLocks noChangeArrowheads="1"/>
          </p:cNvSpPr>
          <p:nvPr/>
        </p:nvSpPr>
        <p:spPr bwMode="auto">
          <a:xfrm>
            <a:off x="6978196" y="4710406"/>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83" name="AutoShape 46"/>
          <p:cNvSpPr>
            <a:spLocks noChangeArrowheads="1"/>
          </p:cNvSpPr>
          <p:nvPr/>
        </p:nvSpPr>
        <p:spPr bwMode="auto">
          <a:xfrm>
            <a:off x="7168398" y="4986333"/>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84" name="AutoShape 47"/>
          <p:cNvSpPr>
            <a:spLocks noChangeArrowheads="1"/>
          </p:cNvSpPr>
          <p:nvPr/>
        </p:nvSpPr>
        <p:spPr bwMode="auto">
          <a:xfrm>
            <a:off x="6495613" y="4359469"/>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85" name="AutoShape 48"/>
          <p:cNvSpPr>
            <a:spLocks noChangeArrowheads="1"/>
          </p:cNvSpPr>
          <p:nvPr/>
        </p:nvSpPr>
        <p:spPr bwMode="auto">
          <a:xfrm>
            <a:off x="6102742" y="4616644"/>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86" name="AutoShape 49"/>
          <p:cNvSpPr>
            <a:spLocks noChangeArrowheads="1"/>
          </p:cNvSpPr>
          <p:nvPr/>
        </p:nvSpPr>
        <p:spPr bwMode="auto">
          <a:xfrm>
            <a:off x="6654048" y="5050627"/>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87" name="AutoShape 50"/>
          <p:cNvSpPr>
            <a:spLocks noChangeArrowheads="1"/>
          </p:cNvSpPr>
          <p:nvPr/>
        </p:nvSpPr>
        <p:spPr bwMode="auto">
          <a:xfrm>
            <a:off x="6863003" y="4391616"/>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88" name="AutoShape 51"/>
          <p:cNvSpPr>
            <a:spLocks noChangeArrowheads="1"/>
          </p:cNvSpPr>
          <p:nvPr/>
        </p:nvSpPr>
        <p:spPr bwMode="auto">
          <a:xfrm>
            <a:off x="7264839" y="4182661"/>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89" name="AutoShape 52"/>
          <p:cNvSpPr>
            <a:spLocks noChangeArrowheads="1"/>
          </p:cNvSpPr>
          <p:nvPr/>
        </p:nvSpPr>
        <p:spPr bwMode="auto">
          <a:xfrm>
            <a:off x="6601899" y="4616644"/>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0" name="AutoShape 53"/>
          <p:cNvSpPr>
            <a:spLocks noChangeArrowheads="1"/>
          </p:cNvSpPr>
          <p:nvPr/>
        </p:nvSpPr>
        <p:spPr bwMode="auto">
          <a:xfrm>
            <a:off x="6796058" y="4881413"/>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 name="AutoShape 54"/>
          <p:cNvSpPr>
            <a:spLocks noChangeArrowheads="1"/>
          </p:cNvSpPr>
          <p:nvPr/>
        </p:nvSpPr>
        <p:spPr bwMode="auto">
          <a:xfrm>
            <a:off x="7120178" y="4504130"/>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2" name="AutoShape 55"/>
          <p:cNvSpPr>
            <a:spLocks noChangeArrowheads="1"/>
          </p:cNvSpPr>
          <p:nvPr/>
        </p:nvSpPr>
        <p:spPr bwMode="auto">
          <a:xfrm>
            <a:off x="6975517" y="5066700"/>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3" name="AutoShape 56"/>
          <p:cNvSpPr>
            <a:spLocks noChangeArrowheads="1"/>
          </p:cNvSpPr>
          <p:nvPr/>
        </p:nvSpPr>
        <p:spPr bwMode="auto">
          <a:xfrm>
            <a:off x="7402803" y="4952847"/>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4" name="AutoShape 57"/>
          <p:cNvSpPr>
            <a:spLocks noChangeArrowheads="1"/>
          </p:cNvSpPr>
          <p:nvPr/>
        </p:nvSpPr>
        <p:spPr bwMode="auto">
          <a:xfrm>
            <a:off x="7248765" y="4632717"/>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5" name="AutoShape 58"/>
          <p:cNvSpPr>
            <a:spLocks noChangeArrowheads="1"/>
          </p:cNvSpPr>
          <p:nvPr/>
        </p:nvSpPr>
        <p:spPr bwMode="auto">
          <a:xfrm>
            <a:off x="6718342" y="4214808"/>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6" name="AutoShape 60"/>
          <p:cNvSpPr>
            <a:spLocks noChangeArrowheads="1"/>
          </p:cNvSpPr>
          <p:nvPr/>
        </p:nvSpPr>
        <p:spPr bwMode="auto">
          <a:xfrm>
            <a:off x="7072830" y="3678134"/>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7" name="AutoShape 43"/>
          <p:cNvSpPr>
            <a:spLocks noChangeArrowheads="1"/>
          </p:cNvSpPr>
          <p:nvPr/>
        </p:nvSpPr>
        <p:spPr bwMode="auto">
          <a:xfrm>
            <a:off x="7284407" y="5211888"/>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8" name="AutoShape 44"/>
          <p:cNvSpPr>
            <a:spLocks noChangeArrowheads="1"/>
          </p:cNvSpPr>
          <p:nvPr/>
        </p:nvSpPr>
        <p:spPr bwMode="auto">
          <a:xfrm>
            <a:off x="7377417" y="5481850"/>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9" name="AutoShape 45"/>
          <p:cNvSpPr>
            <a:spLocks noChangeArrowheads="1"/>
          </p:cNvSpPr>
          <p:nvPr/>
        </p:nvSpPr>
        <p:spPr bwMode="auto">
          <a:xfrm>
            <a:off x="6866373" y="5551611"/>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00" name="AutoShape 48"/>
          <p:cNvSpPr>
            <a:spLocks noChangeArrowheads="1"/>
          </p:cNvSpPr>
          <p:nvPr/>
        </p:nvSpPr>
        <p:spPr bwMode="auto">
          <a:xfrm>
            <a:off x="6372507" y="5287843"/>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01" name="AutoShape 52"/>
          <p:cNvSpPr>
            <a:spLocks noChangeArrowheads="1"/>
          </p:cNvSpPr>
          <p:nvPr/>
        </p:nvSpPr>
        <p:spPr bwMode="auto">
          <a:xfrm>
            <a:off x="6579319" y="5372623"/>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02" name="AutoShape 54"/>
          <p:cNvSpPr>
            <a:spLocks noChangeArrowheads="1"/>
          </p:cNvSpPr>
          <p:nvPr/>
        </p:nvSpPr>
        <p:spPr bwMode="auto">
          <a:xfrm>
            <a:off x="6949008" y="5260109"/>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03" name="AutoShape 57"/>
          <p:cNvSpPr>
            <a:spLocks noChangeArrowheads="1"/>
          </p:cNvSpPr>
          <p:nvPr/>
        </p:nvSpPr>
        <p:spPr bwMode="auto">
          <a:xfrm>
            <a:off x="7077595" y="5388696"/>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04" name="AutoShape 42"/>
          <p:cNvSpPr>
            <a:spLocks noChangeArrowheads="1"/>
          </p:cNvSpPr>
          <p:nvPr/>
        </p:nvSpPr>
        <p:spPr bwMode="auto">
          <a:xfrm>
            <a:off x="7769107" y="5531767"/>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05" name="AutoShape 44"/>
          <p:cNvSpPr>
            <a:spLocks noChangeArrowheads="1"/>
          </p:cNvSpPr>
          <p:nvPr/>
        </p:nvSpPr>
        <p:spPr bwMode="auto">
          <a:xfrm>
            <a:off x="7679733" y="5364672"/>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07" name="AutoShape 53"/>
          <p:cNvSpPr>
            <a:spLocks noChangeArrowheads="1"/>
          </p:cNvSpPr>
          <p:nvPr/>
        </p:nvSpPr>
        <p:spPr bwMode="auto">
          <a:xfrm>
            <a:off x="6272511" y="4899783"/>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08" name="AutoShape 55"/>
          <p:cNvSpPr>
            <a:spLocks noChangeArrowheads="1"/>
          </p:cNvSpPr>
          <p:nvPr/>
        </p:nvSpPr>
        <p:spPr bwMode="auto">
          <a:xfrm>
            <a:off x="6512511" y="4909538"/>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09" name="AutoShape 50"/>
          <p:cNvSpPr>
            <a:spLocks noChangeArrowheads="1"/>
          </p:cNvSpPr>
          <p:nvPr/>
        </p:nvSpPr>
        <p:spPr bwMode="auto">
          <a:xfrm>
            <a:off x="6516808" y="4036942"/>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10" name="AutoShape 36"/>
          <p:cNvSpPr>
            <a:spLocks noChangeArrowheads="1"/>
          </p:cNvSpPr>
          <p:nvPr/>
        </p:nvSpPr>
        <p:spPr bwMode="auto">
          <a:xfrm>
            <a:off x="7335085" y="3920366"/>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12" name="AutoShape 45"/>
          <p:cNvSpPr>
            <a:spLocks noChangeArrowheads="1"/>
          </p:cNvSpPr>
          <p:nvPr/>
        </p:nvSpPr>
        <p:spPr bwMode="auto">
          <a:xfrm>
            <a:off x="6344403" y="4618161"/>
            <a:ext cx="112514" cy="144661"/>
          </a:xfrm>
          <a:prstGeom prst="triangle">
            <a:avLst>
              <a:gd name="adj" fmla="val 50000"/>
            </a:avLst>
          </a:prstGeom>
          <a:solidFill>
            <a:srgbClr val="FF33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13" name="Line 15"/>
          <p:cNvSpPr>
            <a:spLocks noChangeShapeType="1"/>
          </p:cNvSpPr>
          <p:nvPr/>
        </p:nvSpPr>
        <p:spPr bwMode="auto">
          <a:xfrm>
            <a:off x="518440" y="1281709"/>
            <a:ext cx="9240838" cy="0"/>
          </a:xfrm>
          <a:prstGeom prst="line">
            <a:avLst/>
          </a:prstGeom>
          <a:noFill/>
          <a:ln w="57150">
            <a:solidFill>
              <a:srgbClr val="003399"/>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06" name="Rectangle 33"/>
          <p:cNvSpPr>
            <a:spLocks noChangeArrowheads="1"/>
          </p:cNvSpPr>
          <p:nvPr/>
        </p:nvSpPr>
        <p:spPr bwMode="auto">
          <a:xfrm>
            <a:off x="1634540" y="5604514"/>
            <a:ext cx="4299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2000" dirty="0">
                <a:solidFill>
                  <a:srgbClr val="002060"/>
                </a:solidFill>
              </a:rPr>
              <a:t> </a:t>
            </a:r>
            <a:r>
              <a:rPr lang="en-US" altLang="x-none" sz="2000" dirty="0" smtClean="0">
                <a:solidFill>
                  <a:srgbClr val="002060"/>
                </a:solidFill>
              </a:rPr>
              <a:t> 0</a:t>
            </a:r>
            <a:endParaRPr lang="en-US" altLang="x-none" sz="2000" dirty="0">
              <a:solidFill>
                <a:srgbClr val="002060"/>
              </a:solidFill>
            </a:endParaRPr>
          </a:p>
        </p:txBody>
      </p:sp>
    </p:spTree>
    <p:extLst>
      <p:ext uri="{BB962C8B-B14F-4D97-AF65-F5344CB8AC3E}">
        <p14:creationId xmlns:p14="http://schemas.microsoft.com/office/powerpoint/2010/main" val="6302184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Text Box 2"/>
          <p:cNvSpPr txBox="1">
            <a:spLocks noChangeArrowheads="1"/>
          </p:cNvSpPr>
          <p:nvPr/>
        </p:nvSpPr>
        <p:spPr bwMode="auto">
          <a:xfrm>
            <a:off x="36814" y="130638"/>
            <a:ext cx="1024681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GB" altLang="x-none" sz="2800" b="1" dirty="0" err="1" smtClean="0">
                <a:solidFill>
                  <a:srgbClr val="002060"/>
                </a:solidFill>
              </a:rPr>
              <a:t>Invecchiamento</a:t>
            </a:r>
            <a:r>
              <a:rPr lang="en-GB" altLang="x-none" sz="2800" b="1" dirty="0" smtClean="0">
                <a:solidFill>
                  <a:srgbClr val="002060"/>
                </a:solidFill>
              </a:rPr>
              <a:t> </a:t>
            </a:r>
            <a:r>
              <a:rPr lang="en-GB" altLang="x-none" sz="2800" b="1" dirty="0" err="1" smtClean="0">
                <a:solidFill>
                  <a:srgbClr val="002060"/>
                </a:solidFill>
              </a:rPr>
              <a:t>patologico</a:t>
            </a:r>
            <a:r>
              <a:rPr lang="en-GB" altLang="x-none" sz="2800" b="1" dirty="0" smtClean="0">
                <a:solidFill>
                  <a:srgbClr val="002060"/>
                </a:solidFill>
              </a:rPr>
              <a:t> </a:t>
            </a:r>
            <a:r>
              <a:rPr lang="en-GB" altLang="x-none" sz="2800" b="1" dirty="0" err="1" smtClean="0">
                <a:solidFill>
                  <a:srgbClr val="002060"/>
                </a:solidFill>
              </a:rPr>
              <a:t>dell’anziano</a:t>
            </a:r>
            <a:r>
              <a:rPr lang="en-GB" altLang="x-none" sz="2800" b="1" dirty="0" smtClean="0">
                <a:solidFill>
                  <a:srgbClr val="002060"/>
                </a:solidFill>
              </a:rPr>
              <a:t> fragile</a:t>
            </a:r>
            <a:r>
              <a:rPr lang="en-GB" altLang="x-none" sz="3200" b="1" dirty="0" smtClean="0">
                <a:solidFill>
                  <a:srgbClr val="002060"/>
                </a:solidFill>
              </a:rPr>
              <a:t>                                       </a:t>
            </a:r>
            <a:r>
              <a:rPr lang="en-GB" altLang="x-none" sz="2400" i="1" dirty="0" err="1" smtClean="0">
                <a:solidFill>
                  <a:srgbClr val="002060"/>
                </a:solidFill>
              </a:rPr>
              <a:t>dalla</a:t>
            </a:r>
            <a:r>
              <a:rPr lang="en-GB" altLang="x-none" sz="2400" b="1" i="1" dirty="0" smtClean="0">
                <a:solidFill>
                  <a:srgbClr val="002060"/>
                </a:solidFill>
              </a:rPr>
              <a:t> </a:t>
            </a:r>
            <a:r>
              <a:rPr lang="en-GB" altLang="x-none" sz="2400" i="1" dirty="0" err="1" smtClean="0">
                <a:solidFill>
                  <a:srgbClr val="002060"/>
                </a:solidFill>
              </a:rPr>
              <a:t>Vulnerabilità</a:t>
            </a:r>
            <a:r>
              <a:rPr lang="en-GB" altLang="x-none" sz="2400" i="1" dirty="0" smtClean="0">
                <a:solidFill>
                  <a:srgbClr val="002060"/>
                </a:solidFill>
              </a:rPr>
              <a:t> </a:t>
            </a:r>
            <a:r>
              <a:rPr lang="en-GB" altLang="x-none" sz="2400" i="1" dirty="0" err="1" smtClean="0">
                <a:solidFill>
                  <a:srgbClr val="002060"/>
                </a:solidFill>
              </a:rPr>
              <a:t>alla</a:t>
            </a:r>
            <a:r>
              <a:rPr lang="en-GB" altLang="x-none" sz="2400" i="1" dirty="0" smtClean="0">
                <a:solidFill>
                  <a:srgbClr val="002060"/>
                </a:solidFill>
              </a:rPr>
              <a:t> </a:t>
            </a:r>
            <a:r>
              <a:rPr lang="en-GB" altLang="x-none" sz="2400" i="1" dirty="0" err="1" smtClean="0">
                <a:solidFill>
                  <a:srgbClr val="002060"/>
                </a:solidFill>
              </a:rPr>
              <a:t>Fragilità</a:t>
            </a:r>
            <a:endParaRPr lang="en-GB" altLang="x-none" sz="2400" i="1" dirty="0">
              <a:solidFill>
                <a:srgbClr val="002060"/>
              </a:solidFill>
            </a:endParaRPr>
          </a:p>
        </p:txBody>
      </p:sp>
      <p:sp>
        <p:nvSpPr>
          <p:cNvPr id="913411" name="Text Box 3"/>
          <p:cNvSpPr txBox="1">
            <a:spLocks noChangeArrowheads="1"/>
          </p:cNvSpPr>
          <p:nvPr/>
        </p:nvSpPr>
        <p:spPr bwMode="auto">
          <a:xfrm>
            <a:off x="7830443" y="6019502"/>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endParaRPr lang="it-IT" altLang="x-none" sz="1350">
              <a:solidFill>
                <a:srgbClr val="0000CC"/>
              </a:solidFill>
            </a:endParaRPr>
          </a:p>
        </p:txBody>
      </p:sp>
      <p:sp>
        <p:nvSpPr>
          <p:cNvPr id="913439" name="Line 31"/>
          <p:cNvSpPr>
            <a:spLocks noChangeShapeType="1"/>
          </p:cNvSpPr>
          <p:nvPr/>
        </p:nvSpPr>
        <p:spPr bwMode="auto">
          <a:xfrm flipV="1">
            <a:off x="6042273" y="5696696"/>
            <a:ext cx="0" cy="606772"/>
          </a:xfrm>
          <a:prstGeom prst="line">
            <a:avLst/>
          </a:prstGeom>
          <a:noFill/>
          <a:ln w="28575">
            <a:solidFill>
              <a:srgbClr val="F8F8F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sz="1519"/>
          </a:p>
        </p:txBody>
      </p:sp>
      <p:sp>
        <p:nvSpPr>
          <p:cNvPr id="913479" name="Text Box 71"/>
          <p:cNvSpPr txBox="1">
            <a:spLocks noChangeArrowheads="1"/>
          </p:cNvSpPr>
          <p:nvPr/>
        </p:nvSpPr>
        <p:spPr bwMode="auto">
          <a:xfrm>
            <a:off x="8092490" y="4460269"/>
            <a:ext cx="22261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x-none" b="1" dirty="0" err="1" smtClean="0">
                <a:solidFill>
                  <a:srgbClr val="FF0000"/>
                </a:solidFill>
              </a:rPr>
              <a:t>Invecchiamento</a:t>
            </a:r>
            <a:endParaRPr lang="en-US" altLang="x-none" b="1" dirty="0" smtClean="0">
              <a:solidFill>
                <a:srgbClr val="FF0000"/>
              </a:solidFill>
            </a:endParaRPr>
          </a:p>
          <a:p>
            <a:pPr algn="l"/>
            <a:r>
              <a:rPr lang="en-US" altLang="x-none" b="1" dirty="0" err="1">
                <a:solidFill>
                  <a:srgbClr val="FF0000"/>
                </a:solidFill>
              </a:rPr>
              <a:t>p</a:t>
            </a:r>
            <a:r>
              <a:rPr lang="en-US" altLang="x-none" b="1" dirty="0" err="1" smtClean="0">
                <a:solidFill>
                  <a:srgbClr val="FF0000"/>
                </a:solidFill>
              </a:rPr>
              <a:t>atologico</a:t>
            </a:r>
            <a:r>
              <a:rPr lang="en-US" altLang="x-none" b="1" dirty="0" smtClean="0">
                <a:solidFill>
                  <a:srgbClr val="FF0000"/>
                </a:solidFill>
              </a:rPr>
              <a:t> </a:t>
            </a:r>
            <a:endParaRPr lang="en-US" altLang="x-none" b="1" dirty="0">
              <a:solidFill>
                <a:srgbClr val="FF0000"/>
              </a:solidFill>
            </a:endParaRPr>
          </a:p>
        </p:txBody>
      </p:sp>
      <p:grpSp>
        <p:nvGrpSpPr>
          <p:cNvPr id="913412" name="Group 4"/>
          <p:cNvGrpSpPr>
            <a:grpSpLocks/>
          </p:cNvGrpSpPr>
          <p:nvPr/>
        </p:nvGrpSpPr>
        <p:grpSpPr bwMode="auto">
          <a:xfrm>
            <a:off x="2249287" y="1507897"/>
            <a:ext cx="6200736" cy="4529936"/>
            <a:chOff x="1238" y="804"/>
            <a:chExt cx="4450" cy="2955"/>
          </a:xfrm>
        </p:grpSpPr>
        <p:grpSp>
          <p:nvGrpSpPr>
            <p:cNvPr id="913413" name="Group 5"/>
            <p:cNvGrpSpPr>
              <a:grpSpLocks/>
            </p:cNvGrpSpPr>
            <p:nvPr/>
          </p:nvGrpSpPr>
          <p:grpSpPr bwMode="auto">
            <a:xfrm>
              <a:off x="1238" y="804"/>
              <a:ext cx="4450" cy="2892"/>
              <a:chOff x="1238" y="804"/>
              <a:chExt cx="4450" cy="2892"/>
            </a:xfrm>
          </p:grpSpPr>
          <p:grpSp>
            <p:nvGrpSpPr>
              <p:cNvPr id="913414" name="Group 6"/>
              <p:cNvGrpSpPr>
                <a:grpSpLocks/>
              </p:cNvGrpSpPr>
              <p:nvPr/>
            </p:nvGrpSpPr>
            <p:grpSpPr bwMode="auto">
              <a:xfrm>
                <a:off x="1238" y="804"/>
                <a:ext cx="4450" cy="2820"/>
                <a:chOff x="950" y="804"/>
                <a:chExt cx="4450" cy="2820"/>
              </a:xfrm>
            </p:grpSpPr>
            <p:sp>
              <p:nvSpPr>
                <p:cNvPr id="913415" name="Line 7"/>
                <p:cNvSpPr>
                  <a:spLocks noChangeShapeType="1"/>
                </p:cNvSpPr>
                <p:nvPr/>
              </p:nvSpPr>
              <p:spPr bwMode="auto">
                <a:xfrm>
                  <a:off x="950" y="804"/>
                  <a:ext cx="82" cy="282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16" name="Line 8"/>
                <p:cNvSpPr>
                  <a:spLocks noChangeShapeType="1"/>
                </p:cNvSpPr>
                <p:nvPr/>
              </p:nvSpPr>
              <p:spPr bwMode="auto">
                <a:xfrm>
                  <a:off x="1044" y="3624"/>
                  <a:ext cx="4356"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grpSp>
          <p:sp>
            <p:nvSpPr>
              <p:cNvPr id="913417" name="Line 9"/>
              <p:cNvSpPr>
                <a:spLocks noChangeShapeType="1"/>
              </p:cNvSpPr>
              <p:nvPr/>
            </p:nvSpPr>
            <p:spPr bwMode="auto">
              <a:xfrm>
                <a:off x="1800" y="3564"/>
                <a:ext cx="0" cy="13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18" name="Line 10"/>
              <p:cNvSpPr>
                <a:spLocks noChangeShapeType="1"/>
              </p:cNvSpPr>
              <p:nvPr/>
            </p:nvSpPr>
            <p:spPr bwMode="auto">
              <a:xfrm>
                <a:off x="2292" y="3564"/>
                <a:ext cx="0" cy="13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19" name="Line 11"/>
              <p:cNvSpPr>
                <a:spLocks noChangeShapeType="1"/>
              </p:cNvSpPr>
              <p:nvPr/>
            </p:nvSpPr>
            <p:spPr bwMode="auto">
              <a:xfrm>
                <a:off x="2760" y="3564"/>
                <a:ext cx="0" cy="13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20" name="Line 12"/>
              <p:cNvSpPr>
                <a:spLocks noChangeShapeType="1"/>
              </p:cNvSpPr>
              <p:nvPr/>
            </p:nvSpPr>
            <p:spPr bwMode="auto">
              <a:xfrm>
                <a:off x="3228" y="3564"/>
                <a:ext cx="0" cy="13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21" name="Line 13"/>
              <p:cNvSpPr>
                <a:spLocks noChangeShapeType="1"/>
              </p:cNvSpPr>
              <p:nvPr/>
            </p:nvSpPr>
            <p:spPr bwMode="auto">
              <a:xfrm>
                <a:off x="3720" y="3564"/>
                <a:ext cx="0" cy="13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22" name="Line 14"/>
              <p:cNvSpPr>
                <a:spLocks noChangeShapeType="1"/>
              </p:cNvSpPr>
              <p:nvPr/>
            </p:nvSpPr>
            <p:spPr bwMode="auto">
              <a:xfrm>
                <a:off x="4224" y="3564"/>
                <a:ext cx="0" cy="13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23" name="Line 15"/>
              <p:cNvSpPr>
                <a:spLocks noChangeShapeType="1"/>
              </p:cNvSpPr>
              <p:nvPr/>
            </p:nvSpPr>
            <p:spPr bwMode="auto">
              <a:xfrm>
                <a:off x="4680" y="3564"/>
                <a:ext cx="0" cy="13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24" name="Line 16"/>
              <p:cNvSpPr>
                <a:spLocks noChangeShapeType="1"/>
              </p:cNvSpPr>
              <p:nvPr/>
            </p:nvSpPr>
            <p:spPr bwMode="auto">
              <a:xfrm>
                <a:off x="5160" y="3564"/>
                <a:ext cx="0" cy="13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grpSp>
        <p:sp>
          <p:nvSpPr>
            <p:cNvPr id="913425" name="Line 17"/>
            <p:cNvSpPr>
              <a:spLocks noChangeShapeType="1"/>
            </p:cNvSpPr>
            <p:nvPr/>
          </p:nvSpPr>
          <p:spPr bwMode="auto">
            <a:xfrm>
              <a:off x="5688" y="3627"/>
              <a:ext cx="0" cy="132"/>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grpSp>
      <p:sp>
        <p:nvSpPr>
          <p:cNvPr id="913426" name="Line 18"/>
          <p:cNvSpPr>
            <a:spLocks noChangeShapeType="1"/>
          </p:cNvSpPr>
          <p:nvPr/>
        </p:nvSpPr>
        <p:spPr bwMode="auto">
          <a:xfrm>
            <a:off x="2178538" y="4136727"/>
            <a:ext cx="199579" cy="0"/>
          </a:xfrm>
          <a:prstGeom prst="line">
            <a:avLst/>
          </a:prstGeom>
          <a:noFill/>
          <a:ln w="952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27" name="Freeform 19"/>
          <p:cNvSpPr>
            <a:spLocks/>
          </p:cNvSpPr>
          <p:nvPr/>
        </p:nvSpPr>
        <p:spPr bwMode="auto">
          <a:xfrm>
            <a:off x="2388245" y="1507802"/>
            <a:ext cx="5336381" cy="2539603"/>
          </a:xfrm>
          <a:custGeom>
            <a:avLst/>
            <a:gdLst>
              <a:gd name="T0" fmla="*/ 0 w 3575"/>
              <a:gd name="T1" fmla="*/ 991 h 1961"/>
              <a:gd name="T2" fmla="*/ 580 w 3575"/>
              <a:gd name="T3" fmla="*/ 0 h 1961"/>
              <a:gd name="T4" fmla="*/ 2473 w 3575"/>
              <a:gd name="T5" fmla="*/ 245 h 1961"/>
              <a:gd name="T6" fmla="*/ 3574 w 3575"/>
              <a:gd name="T7" fmla="*/ 676 h 1961"/>
              <a:gd name="T8" fmla="*/ 3575 w 3575"/>
              <a:gd name="T9" fmla="*/ 1961 h 1961"/>
              <a:gd name="T10" fmla="*/ 2856 w 3575"/>
              <a:gd name="T11" fmla="*/ 1169 h 1961"/>
              <a:gd name="T12" fmla="*/ 2832 w 3575"/>
              <a:gd name="T13" fmla="*/ 1145 h 1961"/>
              <a:gd name="T14" fmla="*/ 2460 w 3575"/>
              <a:gd name="T15" fmla="*/ 737 h 1961"/>
              <a:gd name="T16" fmla="*/ 587 w 3575"/>
              <a:gd name="T17" fmla="*/ 317 h 1961"/>
              <a:gd name="T18" fmla="*/ 0 w 3575"/>
              <a:gd name="T19" fmla="*/ 1344 h 1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75" h="1961">
                <a:moveTo>
                  <a:pt x="0" y="991"/>
                </a:moveTo>
                <a:lnTo>
                  <a:pt x="580" y="0"/>
                </a:lnTo>
                <a:lnTo>
                  <a:pt x="2473" y="245"/>
                </a:lnTo>
                <a:lnTo>
                  <a:pt x="3574" y="676"/>
                </a:lnTo>
                <a:lnTo>
                  <a:pt x="3575" y="1961"/>
                </a:lnTo>
                <a:lnTo>
                  <a:pt x="2856" y="1169"/>
                </a:lnTo>
                <a:lnTo>
                  <a:pt x="2832" y="1145"/>
                </a:lnTo>
                <a:lnTo>
                  <a:pt x="2460" y="737"/>
                </a:lnTo>
                <a:lnTo>
                  <a:pt x="587" y="317"/>
                </a:lnTo>
                <a:lnTo>
                  <a:pt x="0" y="1344"/>
                </a:lnTo>
              </a:path>
            </a:pathLst>
          </a:custGeom>
          <a:solidFill>
            <a:srgbClr val="FF3300"/>
          </a:solidFill>
          <a:ln>
            <a:noFill/>
          </a:ln>
          <a:effectLst/>
          <a:extLst>
            <a:ext uri="{91240B29-F687-4F45-9708-019B960494DF}">
              <a14:hiddenLine xmlns:a14="http://schemas.microsoft.com/office/drawing/2010/main" w="9525">
                <a:solidFill>
                  <a:srgbClr val="FF33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grpSp>
        <p:nvGrpSpPr>
          <p:cNvPr id="913428" name="Group 20"/>
          <p:cNvGrpSpPr>
            <a:grpSpLocks/>
          </p:cNvGrpSpPr>
          <p:nvPr/>
        </p:nvGrpSpPr>
        <p:grpSpPr bwMode="auto">
          <a:xfrm>
            <a:off x="2807495" y="5983767"/>
            <a:ext cx="5126321" cy="399787"/>
            <a:chOff x="1670" y="3780"/>
            <a:chExt cx="3679" cy="261"/>
          </a:xfrm>
        </p:grpSpPr>
        <p:sp>
          <p:nvSpPr>
            <p:cNvPr id="913429" name="Text Box 21"/>
            <p:cNvSpPr txBox="1">
              <a:spLocks noChangeArrowheads="1"/>
            </p:cNvSpPr>
            <p:nvPr/>
          </p:nvSpPr>
          <p:spPr bwMode="auto">
            <a:xfrm>
              <a:off x="1670" y="3780"/>
              <a:ext cx="319"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altLang="x-none" sz="2000" dirty="0">
                  <a:solidFill>
                    <a:srgbClr val="0000CC"/>
                  </a:solidFill>
                </a:rPr>
                <a:t>20</a:t>
              </a:r>
            </a:p>
          </p:txBody>
        </p:sp>
        <p:sp>
          <p:nvSpPr>
            <p:cNvPr id="913430" name="Text Box 22"/>
            <p:cNvSpPr txBox="1">
              <a:spLocks noChangeArrowheads="1"/>
            </p:cNvSpPr>
            <p:nvPr/>
          </p:nvSpPr>
          <p:spPr bwMode="auto">
            <a:xfrm>
              <a:off x="2162" y="3780"/>
              <a:ext cx="319"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altLang="x-none" sz="2000">
                  <a:solidFill>
                    <a:srgbClr val="0000CC"/>
                  </a:solidFill>
                </a:rPr>
                <a:t>30</a:t>
              </a:r>
            </a:p>
          </p:txBody>
        </p:sp>
        <p:sp>
          <p:nvSpPr>
            <p:cNvPr id="913431" name="Text Box 23"/>
            <p:cNvSpPr txBox="1">
              <a:spLocks noChangeArrowheads="1"/>
            </p:cNvSpPr>
            <p:nvPr/>
          </p:nvSpPr>
          <p:spPr bwMode="auto">
            <a:xfrm>
              <a:off x="2629" y="3780"/>
              <a:ext cx="319"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altLang="x-none" sz="2000">
                  <a:solidFill>
                    <a:srgbClr val="0000CC"/>
                  </a:solidFill>
                </a:rPr>
                <a:t>40</a:t>
              </a:r>
            </a:p>
          </p:txBody>
        </p:sp>
        <p:sp>
          <p:nvSpPr>
            <p:cNvPr id="913432" name="Text Box 24"/>
            <p:cNvSpPr txBox="1">
              <a:spLocks noChangeArrowheads="1"/>
            </p:cNvSpPr>
            <p:nvPr/>
          </p:nvSpPr>
          <p:spPr bwMode="auto">
            <a:xfrm>
              <a:off x="3098" y="3780"/>
              <a:ext cx="319"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altLang="x-none" sz="2000">
                  <a:solidFill>
                    <a:srgbClr val="0000CC"/>
                  </a:solidFill>
                </a:rPr>
                <a:t>50</a:t>
              </a:r>
            </a:p>
          </p:txBody>
        </p:sp>
        <p:sp>
          <p:nvSpPr>
            <p:cNvPr id="913433" name="Text Box 25"/>
            <p:cNvSpPr txBox="1">
              <a:spLocks noChangeArrowheads="1"/>
            </p:cNvSpPr>
            <p:nvPr/>
          </p:nvSpPr>
          <p:spPr bwMode="auto">
            <a:xfrm>
              <a:off x="3591" y="3780"/>
              <a:ext cx="319"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altLang="x-none" sz="2000">
                  <a:solidFill>
                    <a:srgbClr val="0000CC"/>
                  </a:solidFill>
                </a:rPr>
                <a:t>60</a:t>
              </a:r>
            </a:p>
          </p:txBody>
        </p:sp>
        <p:sp>
          <p:nvSpPr>
            <p:cNvPr id="913434" name="Text Box 26"/>
            <p:cNvSpPr txBox="1">
              <a:spLocks noChangeArrowheads="1"/>
            </p:cNvSpPr>
            <p:nvPr/>
          </p:nvSpPr>
          <p:spPr bwMode="auto">
            <a:xfrm>
              <a:off x="4095" y="3780"/>
              <a:ext cx="319"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altLang="x-none" sz="2000">
                  <a:solidFill>
                    <a:srgbClr val="0000CC"/>
                  </a:solidFill>
                </a:rPr>
                <a:t>70</a:t>
              </a:r>
            </a:p>
          </p:txBody>
        </p:sp>
        <p:sp>
          <p:nvSpPr>
            <p:cNvPr id="913435" name="Text Box 27"/>
            <p:cNvSpPr txBox="1">
              <a:spLocks noChangeArrowheads="1"/>
            </p:cNvSpPr>
            <p:nvPr/>
          </p:nvSpPr>
          <p:spPr bwMode="auto">
            <a:xfrm>
              <a:off x="4548" y="3780"/>
              <a:ext cx="319"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altLang="x-none" sz="2000">
                  <a:solidFill>
                    <a:srgbClr val="0000CC"/>
                  </a:solidFill>
                </a:rPr>
                <a:t>80</a:t>
              </a:r>
            </a:p>
          </p:txBody>
        </p:sp>
        <p:sp>
          <p:nvSpPr>
            <p:cNvPr id="913436" name="Text Box 28"/>
            <p:cNvSpPr txBox="1">
              <a:spLocks noChangeArrowheads="1"/>
            </p:cNvSpPr>
            <p:nvPr/>
          </p:nvSpPr>
          <p:spPr bwMode="auto">
            <a:xfrm>
              <a:off x="5030" y="3780"/>
              <a:ext cx="319"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altLang="x-none" sz="2000">
                  <a:solidFill>
                    <a:srgbClr val="0000CC"/>
                  </a:solidFill>
                </a:rPr>
                <a:t>90</a:t>
              </a:r>
            </a:p>
          </p:txBody>
        </p:sp>
      </p:grpSp>
      <p:sp>
        <p:nvSpPr>
          <p:cNvPr id="913437" name="Line 29"/>
          <p:cNvSpPr>
            <a:spLocks noChangeShapeType="1"/>
          </p:cNvSpPr>
          <p:nvPr/>
        </p:nvSpPr>
        <p:spPr bwMode="auto">
          <a:xfrm>
            <a:off x="2202061" y="1818555"/>
            <a:ext cx="6102548" cy="0"/>
          </a:xfrm>
          <a:prstGeom prst="line">
            <a:avLst/>
          </a:prstGeom>
          <a:noFill/>
          <a:ln w="28575">
            <a:solidFill>
              <a:srgbClr val="0000C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38" name="Text Box 30"/>
          <p:cNvSpPr txBox="1">
            <a:spLocks noChangeArrowheads="1"/>
          </p:cNvSpPr>
          <p:nvPr/>
        </p:nvSpPr>
        <p:spPr bwMode="auto">
          <a:xfrm>
            <a:off x="8189938" y="5907933"/>
            <a:ext cx="5277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GB" altLang="x-none" sz="2800" smtClean="0">
                <a:solidFill>
                  <a:srgbClr val="0000CC"/>
                </a:solidFill>
              </a:rPr>
              <a:t>aa</a:t>
            </a:r>
            <a:endParaRPr lang="en-GB" altLang="x-none" sz="2800">
              <a:solidFill>
                <a:srgbClr val="0000CC"/>
              </a:solidFill>
            </a:endParaRPr>
          </a:p>
        </p:txBody>
      </p:sp>
      <p:sp>
        <p:nvSpPr>
          <p:cNvPr id="913440" name="Text Box 32"/>
          <p:cNvSpPr txBox="1">
            <a:spLocks noChangeArrowheads="1"/>
          </p:cNvSpPr>
          <p:nvPr/>
        </p:nvSpPr>
        <p:spPr bwMode="auto">
          <a:xfrm>
            <a:off x="1565822" y="1556024"/>
            <a:ext cx="579005" cy="40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2025">
                <a:solidFill>
                  <a:srgbClr val="002060"/>
                </a:solidFill>
              </a:rPr>
              <a:t>100</a:t>
            </a:r>
          </a:p>
        </p:txBody>
      </p:sp>
      <p:sp>
        <p:nvSpPr>
          <p:cNvPr id="913441" name="Rectangle 33"/>
          <p:cNvSpPr>
            <a:spLocks noChangeArrowheads="1"/>
          </p:cNvSpPr>
          <p:nvPr/>
        </p:nvSpPr>
        <p:spPr bwMode="auto">
          <a:xfrm>
            <a:off x="1609761" y="3934748"/>
            <a:ext cx="447558" cy="40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2025" dirty="0">
                <a:solidFill>
                  <a:srgbClr val="002060"/>
                </a:solidFill>
              </a:rPr>
              <a:t>50</a:t>
            </a:r>
          </a:p>
        </p:txBody>
      </p:sp>
      <p:sp>
        <p:nvSpPr>
          <p:cNvPr id="913442" name="Text Box 34"/>
          <p:cNvSpPr txBox="1">
            <a:spLocks noChangeArrowheads="1"/>
          </p:cNvSpPr>
          <p:nvPr/>
        </p:nvSpPr>
        <p:spPr bwMode="auto">
          <a:xfrm rot="16217078">
            <a:off x="197142" y="3566126"/>
            <a:ext cx="23984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2800" dirty="0">
                <a:solidFill>
                  <a:srgbClr val="002060"/>
                </a:solidFill>
              </a:rPr>
              <a:t>Performance</a:t>
            </a:r>
            <a:r>
              <a:rPr lang="en-US" altLang="x-none" sz="2800" dirty="0">
                <a:solidFill>
                  <a:srgbClr val="0000CC"/>
                </a:solidFill>
              </a:rPr>
              <a:t> %</a:t>
            </a:r>
          </a:p>
        </p:txBody>
      </p:sp>
      <p:sp>
        <p:nvSpPr>
          <p:cNvPr id="913443" name="Line 35"/>
          <p:cNvSpPr>
            <a:spLocks noChangeShapeType="1"/>
          </p:cNvSpPr>
          <p:nvPr/>
        </p:nvSpPr>
        <p:spPr bwMode="auto">
          <a:xfrm>
            <a:off x="6261945" y="3798267"/>
            <a:ext cx="1147911" cy="1960959"/>
          </a:xfrm>
          <a:prstGeom prst="line">
            <a:avLst/>
          </a:prstGeom>
          <a:noFill/>
          <a:ln w="2857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solidFill>
                <a:srgbClr val="002060"/>
              </a:solidFill>
            </a:endParaRPr>
          </a:p>
        </p:txBody>
      </p:sp>
      <p:sp>
        <p:nvSpPr>
          <p:cNvPr id="913444" name="Line 36"/>
          <p:cNvSpPr>
            <a:spLocks noChangeShapeType="1"/>
          </p:cNvSpPr>
          <p:nvPr/>
        </p:nvSpPr>
        <p:spPr bwMode="auto">
          <a:xfrm flipH="1">
            <a:off x="6243193" y="3803625"/>
            <a:ext cx="1147911" cy="1959620"/>
          </a:xfrm>
          <a:prstGeom prst="line">
            <a:avLst/>
          </a:prstGeom>
          <a:noFill/>
          <a:ln w="2857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solidFill>
                <a:srgbClr val="002060"/>
              </a:solidFill>
            </a:endParaRPr>
          </a:p>
        </p:txBody>
      </p:sp>
      <p:sp>
        <p:nvSpPr>
          <p:cNvPr id="913445" name="AutoShape 37"/>
          <p:cNvSpPr>
            <a:spLocks noChangeArrowheads="1"/>
          </p:cNvSpPr>
          <p:nvPr/>
        </p:nvSpPr>
        <p:spPr bwMode="auto">
          <a:xfrm>
            <a:off x="5657851" y="3788892"/>
            <a:ext cx="2340025" cy="1959620"/>
          </a:xfrm>
          <a:prstGeom prst="hexagon">
            <a:avLst>
              <a:gd name="adj" fmla="val 29853"/>
              <a:gd name="vf" fmla="val 115470"/>
            </a:avLst>
          </a:prstGeom>
          <a:noFill/>
          <a:ln w="28575">
            <a:solidFill>
              <a:srgbClr val="002060"/>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ltLang="x-none" sz="1181">
              <a:solidFill>
                <a:srgbClr val="002060"/>
              </a:solidFill>
            </a:endParaRPr>
          </a:p>
        </p:txBody>
      </p:sp>
      <p:sp>
        <p:nvSpPr>
          <p:cNvPr id="913446" name="Text Box 38"/>
          <p:cNvSpPr txBox="1">
            <a:spLocks noChangeArrowheads="1"/>
          </p:cNvSpPr>
          <p:nvPr/>
        </p:nvSpPr>
        <p:spPr bwMode="auto">
          <a:xfrm>
            <a:off x="6394649" y="5164288"/>
            <a:ext cx="922047" cy="63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x-none" sz="1181" dirty="0" err="1" smtClean="0">
                <a:solidFill>
                  <a:srgbClr val="002060"/>
                </a:solidFill>
              </a:rPr>
              <a:t>Polifarmaco</a:t>
            </a:r>
            <a:endParaRPr lang="en-US" altLang="x-none" sz="1181" dirty="0" smtClean="0">
              <a:solidFill>
                <a:srgbClr val="002060"/>
              </a:solidFill>
            </a:endParaRPr>
          </a:p>
          <a:p>
            <a:pPr algn="ctr"/>
            <a:r>
              <a:rPr lang="en-US" altLang="x-none" sz="1181" dirty="0" err="1" smtClean="0">
                <a:solidFill>
                  <a:srgbClr val="002060"/>
                </a:solidFill>
              </a:rPr>
              <a:t>terapia</a:t>
            </a:r>
            <a:endParaRPr lang="en-US" altLang="x-none" sz="1181" dirty="0">
              <a:solidFill>
                <a:srgbClr val="002060"/>
              </a:solidFill>
            </a:endParaRPr>
          </a:p>
          <a:p>
            <a:pPr algn="ctr"/>
            <a:r>
              <a:rPr lang="en-US" altLang="x-none" sz="1181" dirty="0">
                <a:solidFill>
                  <a:srgbClr val="002060"/>
                </a:solidFill>
              </a:rPr>
              <a:t>PAD</a:t>
            </a:r>
          </a:p>
        </p:txBody>
      </p:sp>
      <p:sp>
        <p:nvSpPr>
          <p:cNvPr id="913448" name="Line 40"/>
          <p:cNvSpPr>
            <a:spLocks noChangeShapeType="1"/>
          </p:cNvSpPr>
          <p:nvPr/>
        </p:nvSpPr>
        <p:spPr bwMode="auto">
          <a:xfrm>
            <a:off x="5664549" y="4769372"/>
            <a:ext cx="2340025"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CC"/>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it-IT" sz="1519"/>
          </a:p>
        </p:txBody>
      </p:sp>
      <p:sp>
        <p:nvSpPr>
          <p:cNvPr id="913449" name="Text Box 41"/>
          <p:cNvSpPr txBox="1">
            <a:spLocks noChangeArrowheads="1"/>
          </p:cNvSpPr>
          <p:nvPr/>
        </p:nvSpPr>
        <p:spPr bwMode="auto">
          <a:xfrm>
            <a:off x="6703323" y="4769908"/>
            <a:ext cx="1457450" cy="455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x-none" sz="1181" dirty="0" smtClean="0">
                <a:solidFill>
                  <a:srgbClr val="002060"/>
                </a:solidFill>
              </a:rPr>
              <a:t> Extra-</a:t>
            </a:r>
            <a:r>
              <a:rPr lang="en-US" altLang="x-none" sz="1181" dirty="0" err="1" smtClean="0">
                <a:solidFill>
                  <a:srgbClr val="002060"/>
                </a:solidFill>
              </a:rPr>
              <a:t>organo</a:t>
            </a:r>
            <a:r>
              <a:rPr lang="en-US" altLang="x-none" sz="1181" dirty="0" smtClean="0">
                <a:solidFill>
                  <a:srgbClr val="002060"/>
                </a:solidFill>
              </a:rPr>
              <a:t> target </a:t>
            </a:r>
            <a:endParaRPr lang="en-US" altLang="x-none" sz="1181" dirty="0">
              <a:solidFill>
                <a:srgbClr val="002060"/>
              </a:solidFill>
            </a:endParaRPr>
          </a:p>
          <a:p>
            <a:pPr algn="ctr"/>
            <a:r>
              <a:rPr lang="en-US" altLang="x-none" sz="1181" dirty="0" err="1" smtClean="0">
                <a:solidFill>
                  <a:srgbClr val="002060"/>
                </a:solidFill>
              </a:rPr>
              <a:t>Comorbidità</a:t>
            </a:r>
            <a:endParaRPr lang="en-US" altLang="x-none" sz="1181" dirty="0">
              <a:solidFill>
                <a:srgbClr val="002060"/>
              </a:solidFill>
            </a:endParaRPr>
          </a:p>
        </p:txBody>
      </p:sp>
      <p:sp>
        <p:nvSpPr>
          <p:cNvPr id="913450" name="Text Box 42"/>
          <p:cNvSpPr txBox="1">
            <a:spLocks noChangeArrowheads="1"/>
          </p:cNvSpPr>
          <p:nvPr/>
        </p:nvSpPr>
        <p:spPr bwMode="auto">
          <a:xfrm>
            <a:off x="5585332" y="4765889"/>
            <a:ext cx="1263487" cy="63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x-none" sz="1181" dirty="0" err="1" smtClean="0">
                <a:solidFill>
                  <a:srgbClr val="002060"/>
                </a:solidFill>
              </a:rPr>
              <a:t>Stato</a:t>
            </a:r>
            <a:r>
              <a:rPr lang="en-US" altLang="x-none" sz="1181" dirty="0" smtClean="0">
                <a:solidFill>
                  <a:srgbClr val="002060"/>
                </a:solidFill>
              </a:rPr>
              <a:t> </a:t>
            </a:r>
          </a:p>
          <a:p>
            <a:pPr algn="ctr"/>
            <a:r>
              <a:rPr lang="en-US" altLang="x-none" sz="1181" dirty="0" smtClean="0">
                <a:solidFill>
                  <a:srgbClr val="002060"/>
                </a:solidFill>
              </a:rPr>
              <a:t> socio-</a:t>
            </a:r>
            <a:r>
              <a:rPr lang="en-US" altLang="x-none" sz="1181" dirty="0" err="1" smtClean="0">
                <a:solidFill>
                  <a:srgbClr val="002060"/>
                </a:solidFill>
              </a:rPr>
              <a:t>economico</a:t>
            </a:r>
            <a:endParaRPr lang="en-US" altLang="x-none" sz="1181" dirty="0" smtClean="0">
              <a:solidFill>
                <a:srgbClr val="002060"/>
              </a:solidFill>
            </a:endParaRPr>
          </a:p>
          <a:p>
            <a:pPr algn="ctr"/>
            <a:r>
              <a:rPr lang="en-US" altLang="x-none" sz="1181" dirty="0" err="1" smtClean="0">
                <a:solidFill>
                  <a:srgbClr val="002060"/>
                </a:solidFill>
              </a:rPr>
              <a:t>critico</a:t>
            </a:r>
            <a:endParaRPr lang="en-US" altLang="x-none" sz="1181" dirty="0">
              <a:solidFill>
                <a:srgbClr val="002060"/>
              </a:solidFill>
            </a:endParaRPr>
          </a:p>
        </p:txBody>
      </p:sp>
      <p:sp>
        <p:nvSpPr>
          <p:cNvPr id="913451" name="Text Box 43"/>
          <p:cNvSpPr txBox="1">
            <a:spLocks noChangeArrowheads="1"/>
          </p:cNvSpPr>
          <p:nvPr/>
        </p:nvSpPr>
        <p:spPr bwMode="auto">
          <a:xfrm>
            <a:off x="6293270" y="3804838"/>
            <a:ext cx="1104791" cy="455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x-none" sz="1181" dirty="0">
                <a:solidFill>
                  <a:srgbClr val="002060"/>
                </a:solidFill>
              </a:rPr>
              <a:t>Oldest Old</a:t>
            </a:r>
          </a:p>
          <a:p>
            <a:pPr algn="ctr"/>
            <a:r>
              <a:rPr lang="en-US" altLang="x-none" sz="1181" dirty="0">
                <a:solidFill>
                  <a:srgbClr val="002060"/>
                </a:solidFill>
              </a:rPr>
              <a:t>“</a:t>
            </a:r>
            <a:r>
              <a:rPr lang="en-US" altLang="x-none" sz="1181" dirty="0" err="1" smtClean="0">
                <a:solidFill>
                  <a:srgbClr val="002060"/>
                </a:solidFill>
              </a:rPr>
              <a:t>Vulnerabilità</a:t>
            </a:r>
            <a:r>
              <a:rPr lang="en-US" altLang="x-none" sz="1181" dirty="0" smtClean="0">
                <a:solidFill>
                  <a:srgbClr val="002060"/>
                </a:solidFill>
              </a:rPr>
              <a:t>”</a:t>
            </a:r>
            <a:endParaRPr lang="en-US" altLang="x-none" sz="1181" dirty="0">
              <a:solidFill>
                <a:srgbClr val="002060"/>
              </a:solidFill>
            </a:endParaRPr>
          </a:p>
        </p:txBody>
      </p:sp>
      <p:sp>
        <p:nvSpPr>
          <p:cNvPr id="913452" name="Text Box 44"/>
          <p:cNvSpPr txBox="1">
            <a:spLocks noChangeArrowheads="1"/>
          </p:cNvSpPr>
          <p:nvPr/>
        </p:nvSpPr>
        <p:spPr bwMode="auto">
          <a:xfrm>
            <a:off x="6863343" y="4325253"/>
            <a:ext cx="1157288" cy="455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altLang="x-none" sz="1181" smtClean="0">
                <a:solidFill>
                  <a:srgbClr val="002060"/>
                </a:solidFill>
              </a:rPr>
              <a:t>Organo</a:t>
            </a:r>
            <a:r>
              <a:rPr lang="en-US" altLang="x-none" sz="1181" dirty="0" smtClean="0">
                <a:solidFill>
                  <a:srgbClr val="002060"/>
                </a:solidFill>
              </a:rPr>
              <a:t> target</a:t>
            </a:r>
            <a:endParaRPr lang="en-US" altLang="x-none" sz="1181" dirty="0">
              <a:solidFill>
                <a:srgbClr val="002060"/>
              </a:solidFill>
            </a:endParaRPr>
          </a:p>
          <a:p>
            <a:pPr algn="ctr"/>
            <a:r>
              <a:rPr lang="en-US" altLang="x-none" sz="1181" dirty="0" err="1" smtClean="0">
                <a:solidFill>
                  <a:srgbClr val="002060"/>
                </a:solidFill>
              </a:rPr>
              <a:t>Comorbidità</a:t>
            </a:r>
            <a:endParaRPr lang="en-US" altLang="x-none" sz="1181" dirty="0">
              <a:solidFill>
                <a:srgbClr val="002060"/>
              </a:solidFill>
            </a:endParaRPr>
          </a:p>
        </p:txBody>
      </p:sp>
      <p:sp>
        <p:nvSpPr>
          <p:cNvPr id="913453" name="Text Box 45"/>
          <p:cNvSpPr txBox="1">
            <a:spLocks noChangeArrowheads="1"/>
          </p:cNvSpPr>
          <p:nvPr/>
        </p:nvSpPr>
        <p:spPr bwMode="auto">
          <a:xfrm>
            <a:off x="5834181" y="4460405"/>
            <a:ext cx="753732" cy="274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x-none" sz="1181" dirty="0" err="1" smtClean="0">
                <a:solidFill>
                  <a:srgbClr val="002060"/>
                </a:solidFill>
              </a:rPr>
              <a:t>Disabilità</a:t>
            </a:r>
            <a:endParaRPr lang="en-US" altLang="x-none" sz="1181" dirty="0">
              <a:solidFill>
                <a:srgbClr val="002060"/>
              </a:solidFill>
            </a:endParaRPr>
          </a:p>
        </p:txBody>
      </p:sp>
      <p:sp>
        <p:nvSpPr>
          <p:cNvPr id="913454" name="Rectangle 46"/>
          <p:cNvSpPr>
            <a:spLocks noChangeArrowheads="1"/>
          </p:cNvSpPr>
          <p:nvPr/>
        </p:nvSpPr>
        <p:spPr bwMode="auto">
          <a:xfrm>
            <a:off x="4154985" y="4296545"/>
            <a:ext cx="184845" cy="404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endParaRPr lang="it-IT" altLang="x-none" sz="2025">
              <a:solidFill>
                <a:srgbClr val="0000CC"/>
              </a:solidFill>
            </a:endParaRPr>
          </a:p>
        </p:txBody>
      </p:sp>
      <p:sp>
        <p:nvSpPr>
          <p:cNvPr id="913456" name="Line 48"/>
          <p:cNvSpPr>
            <a:spLocks noChangeShapeType="1"/>
          </p:cNvSpPr>
          <p:nvPr/>
        </p:nvSpPr>
        <p:spPr bwMode="auto">
          <a:xfrm>
            <a:off x="5665888" y="4765354"/>
            <a:ext cx="2350741"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CC"/>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endParaRPr lang="it-IT" sz="1519"/>
          </a:p>
        </p:txBody>
      </p:sp>
      <p:sp>
        <p:nvSpPr>
          <p:cNvPr id="913457" name="Text Box 49"/>
          <p:cNvSpPr txBox="1">
            <a:spLocks noChangeArrowheads="1"/>
          </p:cNvSpPr>
          <p:nvPr/>
        </p:nvSpPr>
        <p:spPr bwMode="auto">
          <a:xfrm>
            <a:off x="7743127" y="3470370"/>
            <a:ext cx="18216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x-none" b="1" dirty="0" err="1" smtClean="0">
                <a:solidFill>
                  <a:srgbClr val="002060"/>
                </a:solidFill>
              </a:rPr>
              <a:t>Invecchiamento</a:t>
            </a:r>
            <a:r>
              <a:rPr lang="en-US" altLang="x-none" b="1" dirty="0" smtClean="0">
                <a:solidFill>
                  <a:srgbClr val="002060"/>
                </a:solidFill>
              </a:rPr>
              <a:t>         </a:t>
            </a:r>
            <a:r>
              <a:rPr lang="en-US" altLang="x-none" b="1" dirty="0" err="1" smtClean="0">
                <a:solidFill>
                  <a:srgbClr val="002060"/>
                </a:solidFill>
              </a:rPr>
              <a:t>comune</a:t>
            </a:r>
            <a:endParaRPr lang="en-US" altLang="x-none" b="1" dirty="0">
              <a:solidFill>
                <a:srgbClr val="002060"/>
              </a:solidFill>
            </a:endParaRPr>
          </a:p>
        </p:txBody>
      </p:sp>
      <p:sp>
        <p:nvSpPr>
          <p:cNvPr id="913458" name="AutoShape 50"/>
          <p:cNvSpPr>
            <a:spLocks noChangeArrowheads="1"/>
          </p:cNvSpPr>
          <p:nvPr/>
        </p:nvSpPr>
        <p:spPr bwMode="auto">
          <a:xfrm>
            <a:off x="7277249" y="3433936"/>
            <a:ext cx="127248"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59" name="AutoShape 51"/>
          <p:cNvSpPr>
            <a:spLocks noChangeArrowheads="1"/>
          </p:cNvSpPr>
          <p:nvPr/>
        </p:nvSpPr>
        <p:spPr bwMode="auto">
          <a:xfrm>
            <a:off x="7542461" y="3495551"/>
            <a:ext cx="127248"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ltLang="x-none" sz="2025">
              <a:solidFill>
                <a:srgbClr val="0000CC"/>
              </a:solidFill>
              <a:latin typeface="Times New Roman" charset="0"/>
            </a:endParaRPr>
          </a:p>
        </p:txBody>
      </p:sp>
      <p:sp>
        <p:nvSpPr>
          <p:cNvPr id="913460" name="AutoShape 52"/>
          <p:cNvSpPr>
            <a:spLocks noChangeArrowheads="1"/>
          </p:cNvSpPr>
          <p:nvPr/>
        </p:nvSpPr>
        <p:spPr bwMode="auto">
          <a:xfrm>
            <a:off x="7569251" y="3715221"/>
            <a:ext cx="125909"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solidFill>
                <a:srgbClr val="002060"/>
              </a:solidFill>
            </a:endParaRPr>
          </a:p>
        </p:txBody>
      </p:sp>
      <p:sp>
        <p:nvSpPr>
          <p:cNvPr id="913461" name="AutoShape 53"/>
          <p:cNvSpPr>
            <a:spLocks noChangeArrowheads="1"/>
          </p:cNvSpPr>
          <p:nvPr/>
        </p:nvSpPr>
        <p:spPr bwMode="auto">
          <a:xfrm>
            <a:off x="7300021" y="3251770"/>
            <a:ext cx="127248"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62" name="AutoShape 54"/>
          <p:cNvSpPr>
            <a:spLocks noChangeArrowheads="1"/>
          </p:cNvSpPr>
          <p:nvPr/>
        </p:nvSpPr>
        <p:spPr bwMode="auto">
          <a:xfrm>
            <a:off x="7056241" y="3046834"/>
            <a:ext cx="127248"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63" name="AutoShape 55"/>
          <p:cNvSpPr>
            <a:spLocks noChangeArrowheads="1"/>
          </p:cNvSpPr>
          <p:nvPr/>
        </p:nvSpPr>
        <p:spPr bwMode="auto">
          <a:xfrm>
            <a:off x="6332936" y="2500337"/>
            <a:ext cx="127248"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64" name="AutoShape 56"/>
          <p:cNvSpPr>
            <a:spLocks noChangeArrowheads="1"/>
          </p:cNvSpPr>
          <p:nvPr/>
        </p:nvSpPr>
        <p:spPr bwMode="auto">
          <a:xfrm>
            <a:off x="6590111" y="2742778"/>
            <a:ext cx="127248"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65" name="AutoShape 57"/>
          <p:cNvSpPr>
            <a:spLocks noChangeArrowheads="1"/>
          </p:cNvSpPr>
          <p:nvPr/>
        </p:nvSpPr>
        <p:spPr bwMode="auto">
          <a:xfrm>
            <a:off x="6758882" y="2803053"/>
            <a:ext cx="127248"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66" name="AutoShape 58"/>
          <p:cNvSpPr>
            <a:spLocks noChangeArrowheads="1"/>
          </p:cNvSpPr>
          <p:nvPr/>
        </p:nvSpPr>
        <p:spPr bwMode="auto">
          <a:xfrm>
            <a:off x="6515102" y="2560612"/>
            <a:ext cx="127248"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67" name="AutoShape 59"/>
          <p:cNvSpPr>
            <a:spLocks noChangeArrowheads="1"/>
          </p:cNvSpPr>
          <p:nvPr/>
        </p:nvSpPr>
        <p:spPr bwMode="auto">
          <a:xfrm>
            <a:off x="6879433" y="2985219"/>
            <a:ext cx="127248"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68" name="AutoShape 60"/>
          <p:cNvSpPr>
            <a:spLocks noChangeArrowheads="1"/>
          </p:cNvSpPr>
          <p:nvPr/>
        </p:nvSpPr>
        <p:spPr bwMode="auto">
          <a:xfrm>
            <a:off x="7062938" y="3228999"/>
            <a:ext cx="125909" cy="144661"/>
          </a:xfrm>
          <a:prstGeom prst="triangle">
            <a:avLst>
              <a:gd name="adj" fmla="val 5000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69" name="AutoShape 61"/>
          <p:cNvSpPr>
            <a:spLocks noChangeArrowheads="1"/>
          </p:cNvSpPr>
          <p:nvPr/>
        </p:nvSpPr>
        <p:spPr bwMode="auto">
          <a:xfrm>
            <a:off x="7220992" y="2348979"/>
            <a:ext cx="112514" cy="144661"/>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70" name="AutoShape 62"/>
          <p:cNvSpPr>
            <a:spLocks noChangeArrowheads="1"/>
          </p:cNvSpPr>
          <p:nvPr/>
        </p:nvSpPr>
        <p:spPr bwMode="auto">
          <a:xfrm>
            <a:off x="6417320" y="2011437"/>
            <a:ext cx="112514" cy="144661"/>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71" name="AutoShape 63"/>
          <p:cNvSpPr>
            <a:spLocks noChangeArrowheads="1"/>
          </p:cNvSpPr>
          <p:nvPr/>
        </p:nvSpPr>
        <p:spPr bwMode="auto">
          <a:xfrm>
            <a:off x="6578055" y="2059657"/>
            <a:ext cx="112514" cy="144661"/>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72" name="AutoShape 64"/>
          <p:cNvSpPr>
            <a:spLocks noChangeArrowheads="1"/>
          </p:cNvSpPr>
          <p:nvPr/>
        </p:nvSpPr>
        <p:spPr bwMode="auto">
          <a:xfrm>
            <a:off x="6787009" y="2172171"/>
            <a:ext cx="112514" cy="144661"/>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73" name="AutoShape 65"/>
          <p:cNvSpPr>
            <a:spLocks noChangeArrowheads="1"/>
          </p:cNvSpPr>
          <p:nvPr/>
        </p:nvSpPr>
        <p:spPr bwMode="auto">
          <a:xfrm>
            <a:off x="6245870" y="1914996"/>
            <a:ext cx="112514" cy="144661"/>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74" name="AutoShape 66"/>
          <p:cNvSpPr>
            <a:spLocks noChangeArrowheads="1"/>
          </p:cNvSpPr>
          <p:nvPr/>
        </p:nvSpPr>
        <p:spPr bwMode="auto">
          <a:xfrm>
            <a:off x="6979891" y="2204318"/>
            <a:ext cx="112514" cy="144661"/>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75" name="AutoShape 67"/>
          <p:cNvSpPr>
            <a:spLocks noChangeArrowheads="1"/>
          </p:cNvSpPr>
          <p:nvPr/>
        </p:nvSpPr>
        <p:spPr bwMode="auto">
          <a:xfrm>
            <a:off x="7365653" y="2413273"/>
            <a:ext cx="112514" cy="144661"/>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76" name="AutoShape 68"/>
          <p:cNvSpPr>
            <a:spLocks noChangeArrowheads="1"/>
          </p:cNvSpPr>
          <p:nvPr/>
        </p:nvSpPr>
        <p:spPr bwMode="auto">
          <a:xfrm>
            <a:off x="7108478" y="2332905"/>
            <a:ext cx="112514" cy="144661"/>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77" name="AutoShape 69"/>
          <p:cNvSpPr>
            <a:spLocks noChangeArrowheads="1"/>
          </p:cNvSpPr>
          <p:nvPr/>
        </p:nvSpPr>
        <p:spPr bwMode="auto">
          <a:xfrm>
            <a:off x="7494241" y="2541860"/>
            <a:ext cx="112514" cy="144661"/>
          </a:xfrm>
          <a:prstGeom prst="triangle">
            <a:avLst>
              <a:gd name="adj" fmla="val 50000"/>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3478" name="Text Box 70"/>
          <p:cNvSpPr txBox="1">
            <a:spLocks noChangeArrowheads="1"/>
          </p:cNvSpPr>
          <p:nvPr/>
        </p:nvSpPr>
        <p:spPr bwMode="auto">
          <a:xfrm>
            <a:off x="7756773" y="2380894"/>
            <a:ext cx="18216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en-US" altLang="x-none" b="1" dirty="0" err="1" smtClean="0">
                <a:solidFill>
                  <a:srgbClr val="002060"/>
                </a:solidFill>
              </a:rPr>
              <a:t>Invecchiamento</a:t>
            </a:r>
            <a:r>
              <a:rPr lang="en-US" altLang="x-none" b="1" dirty="0" smtClean="0">
                <a:solidFill>
                  <a:srgbClr val="002060"/>
                </a:solidFill>
              </a:rPr>
              <a:t> di </a:t>
            </a:r>
            <a:r>
              <a:rPr lang="en-US" altLang="x-none" b="1" dirty="0" err="1" smtClean="0">
                <a:solidFill>
                  <a:srgbClr val="002060"/>
                </a:solidFill>
              </a:rPr>
              <a:t>successo</a:t>
            </a:r>
            <a:endParaRPr lang="en-US" altLang="x-none" b="1" dirty="0">
              <a:solidFill>
                <a:srgbClr val="002060"/>
              </a:solidFill>
            </a:endParaRPr>
          </a:p>
        </p:txBody>
      </p:sp>
      <p:sp>
        <p:nvSpPr>
          <p:cNvPr id="913480" name="Line 72"/>
          <p:cNvSpPr>
            <a:spLocks noChangeShapeType="1"/>
          </p:cNvSpPr>
          <p:nvPr/>
        </p:nvSpPr>
        <p:spPr bwMode="auto">
          <a:xfrm>
            <a:off x="5676602" y="4770710"/>
            <a:ext cx="2309217" cy="0"/>
          </a:xfrm>
          <a:prstGeom prst="line">
            <a:avLst/>
          </a:prstGeom>
          <a:noFill/>
          <a:ln w="2857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it-IT" sz="1519">
              <a:solidFill>
                <a:srgbClr val="002060"/>
              </a:solidFill>
            </a:endParaRPr>
          </a:p>
        </p:txBody>
      </p:sp>
      <p:sp>
        <p:nvSpPr>
          <p:cNvPr id="913483" name="Rectangle 75"/>
          <p:cNvSpPr>
            <a:spLocks noChangeArrowheads="1"/>
          </p:cNvSpPr>
          <p:nvPr/>
        </p:nvSpPr>
        <p:spPr bwMode="auto">
          <a:xfrm>
            <a:off x="3280475" y="4236234"/>
            <a:ext cx="2332305" cy="107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it-IT" altLang="x-none" sz="2363" b="1" dirty="0">
                <a:solidFill>
                  <a:srgbClr val="FF0000"/>
                </a:solidFill>
              </a:rPr>
              <a:t> </a:t>
            </a:r>
            <a:r>
              <a:rPr lang="it-IT" altLang="x-none" sz="2363" b="1" dirty="0" smtClean="0">
                <a:solidFill>
                  <a:srgbClr val="FF0000"/>
                </a:solidFill>
              </a:rPr>
              <a:t>FRAGILITA’</a:t>
            </a:r>
            <a:endParaRPr lang="it-IT" altLang="x-none" sz="2363" b="1" dirty="0">
              <a:solidFill>
                <a:srgbClr val="FF0000"/>
              </a:solidFill>
            </a:endParaRPr>
          </a:p>
          <a:p>
            <a:pPr algn="just"/>
            <a:r>
              <a:rPr lang="it-IT" altLang="x-none" sz="2025" dirty="0">
                <a:solidFill>
                  <a:srgbClr val="FF0000"/>
                </a:solidFill>
              </a:rPr>
              <a:t>10-20% ultra-65enni</a:t>
            </a:r>
          </a:p>
          <a:p>
            <a:pPr algn="just"/>
            <a:r>
              <a:rPr lang="it-IT" altLang="x-none" sz="2025" dirty="0">
                <a:solidFill>
                  <a:srgbClr val="FF0000"/>
                </a:solidFill>
              </a:rPr>
              <a:t>50-60% ultra-80enni</a:t>
            </a:r>
          </a:p>
        </p:txBody>
      </p:sp>
      <p:sp>
        <p:nvSpPr>
          <p:cNvPr id="74" name="Line 15"/>
          <p:cNvSpPr>
            <a:spLocks noChangeShapeType="1"/>
          </p:cNvSpPr>
          <p:nvPr/>
        </p:nvSpPr>
        <p:spPr bwMode="auto">
          <a:xfrm>
            <a:off x="513241" y="1212883"/>
            <a:ext cx="9240838" cy="0"/>
          </a:xfrm>
          <a:prstGeom prst="line">
            <a:avLst/>
          </a:prstGeom>
          <a:noFill/>
          <a:ln w="57150">
            <a:solidFill>
              <a:srgbClr val="003399"/>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73" name="Rectangle 33"/>
          <p:cNvSpPr>
            <a:spLocks noChangeArrowheads="1"/>
          </p:cNvSpPr>
          <p:nvPr/>
        </p:nvSpPr>
        <p:spPr bwMode="auto">
          <a:xfrm>
            <a:off x="1615014" y="5575438"/>
            <a:ext cx="434734" cy="403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en-US" altLang="x-none" sz="2025" dirty="0" smtClean="0">
                <a:solidFill>
                  <a:srgbClr val="002060"/>
                </a:solidFill>
              </a:rPr>
              <a:t>  0</a:t>
            </a:r>
            <a:endParaRPr lang="en-US" altLang="x-none" sz="2025" dirty="0">
              <a:solidFill>
                <a:srgbClr val="002060"/>
              </a:solidFill>
            </a:endParaRPr>
          </a:p>
        </p:txBody>
      </p:sp>
    </p:spTree>
    <p:extLst>
      <p:ext uri="{BB962C8B-B14F-4D97-AF65-F5344CB8AC3E}">
        <p14:creationId xmlns:p14="http://schemas.microsoft.com/office/powerpoint/2010/main" val="10628539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AutoShape 2"/>
          <p:cNvSpPr>
            <a:spLocks noChangeArrowheads="1"/>
          </p:cNvSpPr>
          <p:nvPr/>
        </p:nvSpPr>
        <p:spPr bwMode="auto">
          <a:xfrm>
            <a:off x="4718894" y="1289270"/>
            <a:ext cx="3664744" cy="2986980"/>
          </a:xfrm>
          <a:prstGeom prst="hexagon">
            <a:avLst>
              <a:gd name="adj" fmla="val 30673"/>
              <a:gd name="vf" fmla="val 115470"/>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algn="just"/>
            <a:endParaRPr lang="it-IT" altLang="x-none" sz="2025" b="0">
              <a:solidFill>
                <a:srgbClr val="002060"/>
              </a:solidFill>
              <a:latin typeface="Arial" charset="0"/>
            </a:endParaRPr>
          </a:p>
        </p:txBody>
      </p:sp>
      <p:sp>
        <p:nvSpPr>
          <p:cNvPr id="128003" name="Line 3"/>
          <p:cNvSpPr>
            <a:spLocks noChangeShapeType="1"/>
          </p:cNvSpPr>
          <p:nvPr/>
        </p:nvSpPr>
        <p:spPr bwMode="auto">
          <a:xfrm>
            <a:off x="5652494" y="1289270"/>
            <a:ext cx="1797546" cy="2986980"/>
          </a:xfrm>
          <a:prstGeom prst="line">
            <a:avLst/>
          </a:prstGeom>
          <a:noFill/>
          <a:ln w="28575">
            <a:solidFill>
              <a:srgbClr val="0000CC"/>
            </a:solidFill>
            <a:round/>
            <a:headEnd/>
            <a:tailEnd/>
          </a:ln>
          <a:extLst>
            <a:ext uri="{909E8E84-426E-40DD-AFC4-6F175D3DCCD1}">
              <a14:hiddenFill xmlns:a14="http://schemas.microsoft.com/office/drawing/2010/main">
                <a:noFill/>
              </a14:hiddenFill>
            </a:ext>
          </a:extLst>
        </p:spPr>
        <p:txBody>
          <a:bodyPr wrap="none" anchor="ctr"/>
          <a:lstStyle/>
          <a:p>
            <a:endParaRPr lang="it-IT" sz="1519">
              <a:solidFill>
                <a:srgbClr val="002060"/>
              </a:solidFill>
            </a:endParaRPr>
          </a:p>
        </p:txBody>
      </p:sp>
      <p:sp>
        <p:nvSpPr>
          <p:cNvPr id="128004" name="Line 4"/>
          <p:cNvSpPr>
            <a:spLocks noChangeShapeType="1"/>
          </p:cNvSpPr>
          <p:nvPr/>
        </p:nvSpPr>
        <p:spPr bwMode="auto">
          <a:xfrm flipH="1">
            <a:off x="5652494" y="1289270"/>
            <a:ext cx="1797546" cy="2986980"/>
          </a:xfrm>
          <a:prstGeom prst="line">
            <a:avLst/>
          </a:prstGeom>
          <a:noFill/>
          <a:ln w="28575">
            <a:solidFill>
              <a:srgbClr val="0000CC"/>
            </a:solidFill>
            <a:round/>
            <a:headEnd/>
            <a:tailEnd/>
          </a:ln>
          <a:extLst>
            <a:ext uri="{909E8E84-426E-40DD-AFC4-6F175D3DCCD1}">
              <a14:hiddenFill xmlns:a14="http://schemas.microsoft.com/office/drawing/2010/main">
                <a:noFill/>
              </a14:hiddenFill>
            </a:ext>
          </a:extLst>
        </p:spPr>
        <p:txBody>
          <a:bodyPr wrap="none" anchor="ctr"/>
          <a:lstStyle/>
          <a:p>
            <a:endParaRPr lang="it-IT" sz="1519">
              <a:solidFill>
                <a:srgbClr val="002060"/>
              </a:solidFill>
            </a:endParaRPr>
          </a:p>
        </p:txBody>
      </p:sp>
      <p:sp>
        <p:nvSpPr>
          <p:cNvPr id="128005" name="Line 5"/>
          <p:cNvSpPr>
            <a:spLocks noChangeShapeType="1"/>
          </p:cNvSpPr>
          <p:nvPr/>
        </p:nvSpPr>
        <p:spPr bwMode="auto">
          <a:xfrm>
            <a:off x="4718894" y="2782759"/>
            <a:ext cx="3664744" cy="0"/>
          </a:xfrm>
          <a:prstGeom prst="line">
            <a:avLst/>
          </a:prstGeom>
          <a:noFill/>
          <a:ln w="28575">
            <a:solidFill>
              <a:srgbClr val="0000CC"/>
            </a:solidFill>
            <a:round/>
            <a:headEnd/>
            <a:tailEnd/>
          </a:ln>
          <a:extLst>
            <a:ext uri="{909E8E84-426E-40DD-AFC4-6F175D3DCCD1}">
              <a14:hiddenFill xmlns:a14="http://schemas.microsoft.com/office/drawing/2010/main">
                <a:noFill/>
              </a14:hiddenFill>
            </a:ext>
          </a:extLst>
        </p:spPr>
        <p:txBody>
          <a:bodyPr wrap="none" anchor="ctr"/>
          <a:lstStyle/>
          <a:p>
            <a:endParaRPr lang="it-IT" sz="1519">
              <a:solidFill>
                <a:srgbClr val="002060"/>
              </a:solidFill>
            </a:endParaRPr>
          </a:p>
        </p:txBody>
      </p:sp>
      <p:sp>
        <p:nvSpPr>
          <p:cNvPr id="128007" name="Text Box 7"/>
          <p:cNvSpPr txBox="1">
            <a:spLocks noChangeArrowheads="1"/>
          </p:cNvSpPr>
          <p:nvPr/>
        </p:nvSpPr>
        <p:spPr bwMode="auto">
          <a:xfrm>
            <a:off x="5874262" y="1298451"/>
            <a:ext cx="13754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algn="ctr"/>
            <a:r>
              <a:rPr lang="en-US" altLang="x-none" sz="1600" b="0" dirty="0">
                <a:solidFill>
                  <a:srgbClr val="002060"/>
                </a:solidFill>
                <a:latin typeface="Arial" charset="0"/>
              </a:rPr>
              <a:t>Oldest Old</a:t>
            </a:r>
          </a:p>
          <a:p>
            <a:pPr algn="ctr"/>
            <a:r>
              <a:rPr lang="en-US" altLang="x-none" sz="1600" b="0" dirty="0">
                <a:solidFill>
                  <a:srgbClr val="002060"/>
                </a:solidFill>
                <a:latin typeface="Arial" charset="0"/>
              </a:rPr>
              <a:t>“</a:t>
            </a:r>
            <a:r>
              <a:rPr lang="en-US" altLang="x-none" sz="1600" b="0" dirty="0" err="1">
                <a:solidFill>
                  <a:srgbClr val="002060"/>
                </a:solidFill>
                <a:latin typeface="+mn-lt"/>
              </a:rPr>
              <a:t>Vulnerabilità</a:t>
            </a:r>
            <a:r>
              <a:rPr lang="en-US" altLang="x-none" sz="1600" b="0" dirty="0">
                <a:solidFill>
                  <a:srgbClr val="002060"/>
                </a:solidFill>
                <a:latin typeface="Arial" charset="0"/>
              </a:rPr>
              <a:t>”</a:t>
            </a:r>
          </a:p>
        </p:txBody>
      </p:sp>
      <p:sp>
        <p:nvSpPr>
          <p:cNvPr id="128008" name="Text Box 8"/>
          <p:cNvSpPr txBox="1">
            <a:spLocks noChangeArrowheads="1"/>
          </p:cNvSpPr>
          <p:nvPr/>
        </p:nvSpPr>
        <p:spPr bwMode="auto">
          <a:xfrm>
            <a:off x="5802313" y="3472317"/>
            <a:ext cx="15778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algn="ctr"/>
            <a:r>
              <a:rPr lang="en-US" altLang="x-none" sz="1600" b="0" dirty="0" err="1" smtClean="0">
                <a:solidFill>
                  <a:srgbClr val="002060"/>
                </a:solidFill>
                <a:latin typeface="+mn-lt"/>
              </a:rPr>
              <a:t>Polifarmaco</a:t>
            </a:r>
            <a:r>
              <a:rPr lang="en-US" altLang="x-none" sz="1600" b="0" dirty="0" smtClean="0">
                <a:solidFill>
                  <a:srgbClr val="002060"/>
                </a:solidFill>
                <a:latin typeface="+mn-lt"/>
              </a:rPr>
              <a:t>-</a:t>
            </a:r>
          </a:p>
          <a:p>
            <a:pPr algn="ctr"/>
            <a:r>
              <a:rPr lang="en-US" altLang="x-none" sz="1600" b="0" dirty="0" err="1" smtClean="0">
                <a:solidFill>
                  <a:srgbClr val="002060"/>
                </a:solidFill>
                <a:latin typeface="+mn-lt"/>
              </a:rPr>
              <a:t>terapia</a:t>
            </a:r>
            <a:endParaRPr lang="en-US" altLang="x-none" sz="1600" b="0" dirty="0">
              <a:solidFill>
                <a:srgbClr val="002060"/>
              </a:solidFill>
              <a:latin typeface="+mn-lt"/>
            </a:endParaRPr>
          </a:p>
          <a:p>
            <a:pPr algn="ctr"/>
            <a:r>
              <a:rPr lang="en-US" altLang="x-none" sz="1600" b="0" dirty="0">
                <a:solidFill>
                  <a:srgbClr val="002060"/>
                </a:solidFill>
                <a:latin typeface="+mn-lt"/>
              </a:rPr>
              <a:t>ADRs</a:t>
            </a:r>
          </a:p>
        </p:txBody>
      </p:sp>
      <p:sp>
        <p:nvSpPr>
          <p:cNvPr id="128009" name="Text Box 9"/>
          <p:cNvSpPr txBox="1">
            <a:spLocks noChangeArrowheads="1"/>
          </p:cNvSpPr>
          <p:nvPr/>
        </p:nvSpPr>
        <p:spPr bwMode="auto">
          <a:xfrm>
            <a:off x="5335043" y="4258837"/>
            <a:ext cx="2512419" cy="144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algn="ctr"/>
            <a:r>
              <a:rPr lang="en-US" altLang="x-none" sz="2700" dirty="0">
                <a:solidFill>
                  <a:srgbClr val="002060"/>
                </a:solidFill>
                <a:latin typeface="Arial" charset="0"/>
              </a:rPr>
              <a:t>OLDEST- OLD</a:t>
            </a:r>
          </a:p>
          <a:p>
            <a:pPr algn="ctr"/>
            <a:r>
              <a:rPr lang="en-US" altLang="x-none" sz="2363" dirty="0">
                <a:solidFill>
                  <a:srgbClr val="002060"/>
                </a:solidFill>
                <a:latin typeface="Arial" charset="0"/>
              </a:rPr>
              <a:t>OLD - OLD</a:t>
            </a:r>
          </a:p>
          <a:p>
            <a:pPr algn="ctr"/>
            <a:r>
              <a:rPr lang="en-US" altLang="x-none" sz="1688" dirty="0">
                <a:solidFill>
                  <a:srgbClr val="002060"/>
                </a:solidFill>
                <a:latin typeface="Arial" charset="0"/>
              </a:rPr>
              <a:t>YOUNG - OLD</a:t>
            </a:r>
          </a:p>
          <a:p>
            <a:pPr algn="ctr"/>
            <a:endParaRPr lang="en-US" altLang="x-none" sz="2025" dirty="0">
              <a:solidFill>
                <a:srgbClr val="002060"/>
              </a:solidFill>
              <a:latin typeface="Arial" charset="0"/>
            </a:endParaRPr>
          </a:p>
        </p:txBody>
      </p:sp>
      <p:sp>
        <p:nvSpPr>
          <p:cNvPr id="128010" name="Text Box 10"/>
          <p:cNvSpPr txBox="1">
            <a:spLocks noChangeArrowheads="1"/>
          </p:cNvSpPr>
          <p:nvPr/>
        </p:nvSpPr>
        <p:spPr bwMode="auto">
          <a:xfrm>
            <a:off x="6561982" y="1942404"/>
            <a:ext cx="18136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endParaRPr lang="en-US" altLang="x-none" sz="1600" b="0" dirty="0">
              <a:solidFill>
                <a:srgbClr val="002060"/>
              </a:solidFill>
              <a:latin typeface="+mn-lt"/>
            </a:endParaRPr>
          </a:p>
          <a:p>
            <a:pPr algn="ctr"/>
            <a:r>
              <a:rPr lang="en-US" altLang="x-none" sz="1600" b="0" dirty="0" err="1">
                <a:solidFill>
                  <a:srgbClr val="002060"/>
                </a:solidFill>
                <a:latin typeface="+mn-lt"/>
              </a:rPr>
              <a:t>Comorbidità</a:t>
            </a:r>
            <a:r>
              <a:rPr lang="en-US" altLang="x-none" sz="1600" b="0" dirty="0">
                <a:solidFill>
                  <a:srgbClr val="002060"/>
                </a:solidFill>
                <a:latin typeface="+mn-lt"/>
              </a:rPr>
              <a:t> </a:t>
            </a:r>
          </a:p>
          <a:p>
            <a:pPr algn="ctr"/>
            <a:r>
              <a:rPr lang="en-US" altLang="x-none" sz="1600" b="0" dirty="0" err="1">
                <a:solidFill>
                  <a:srgbClr val="002060"/>
                </a:solidFill>
                <a:latin typeface="+mn-lt"/>
              </a:rPr>
              <a:t>o</a:t>
            </a:r>
            <a:r>
              <a:rPr lang="en-US" altLang="x-none" sz="1600" b="0" dirty="0" err="1" smtClean="0">
                <a:solidFill>
                  <a:srgbClr val="002060"/>
                </a:solidFill>
                <a:latin typeface="+mn-lt"/>
              </a:rPr>
              <a:t>rgano</a:t>
            </a:r>
            <a:r>
              <a:rPr lang="en-US" altLang="x-none" sz="1600" b="0" dirty="0" smtClean="0">
                <a:solidFill>
                  <a:srgbClr val="002060"/>
                </a:solidFill>
                <a:latin typeface="+mn-lt"/>
              </a:rPr>
              <a:t> target</a:t>
            </a:r>
          </a:p>
        </p:txBody>
      </p:sp>
      <p:sp>
        <p:nvSpPr>
          <p:cNvPr id="128011" name="Text Box 11"/>
          <p:cNvSpPr txBox="1">
            <a:spLocks noChangeArrowheads="1"/>
          </p:cNvSpPr>
          <p:nvPr/>
        </p:nvSpPr>
        <p:spPr bwMode="auto">
          <a:xfrm>
            <a:off x="6841264" y="2560127"/>
            <a:ext cx="126585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algn="ctr"/>
            <a:endParaRPr lang="en-US" altLang="x-none" sz="1600" b="0" dirty="0">
              <a:solidFill>
                <a:srgbClr val="002060"/>
              </a:solidFill>
              <a:latin typeface="+mn-lt"/>
            </a:endParaRPr>
          </a:p>
          <a:p>
            <a:pPr algn="ctr"/>
            <a:r>
              <a:rPr lang="en-US" altLang="x-none" sz="1600" b="0" dirty="0" err="1" smtClean="0">
                <a:solidFill>
                  <a:srgbClr val="002060"/>
                </a:solidFill>
                <a:latin typeface="+mn-lt"/>
              </a:rPr>
              <a:t>Comorbidità</a:t>
            </a:r>
            <a:r>
              <a:rPr lang="en-US" altLang="x-none" sz="1600" b="0" dirty="0" smtClean="0">
                <a:solidFill>
                  <a:srgbClr val="002060"/>
                </a:solidFill>
                <a:latin typeface="+mn-lt"/>
              </a:rPr>
              <a:t> </a:t>
            </a:r>
            <a:endParaRPr lang="en-US" altLang="x-none" sz="1600" b="0" dirty="0">
              <a:solidFill>
                <a:srgbClr val="002060"/>
              </a:solidFill>
              <a:latin typeface="+mn-lt"/>
            </a:endParaRPr>
          </a:p>
          <a:p>
            <a:pPr algn="ctr"/>
            <a:r>
              <a:rPr lang="en-US" altLang="x-none" sz="1600" b="0" dirty="0" smtClean="0">
                <a:solidFill>
                  <a:srgbClr val="002060"/>
                </a:solidFill>
                <a:latin typeface="+mn-lt"/>
              </a:rPr>
              <a:t>extra-</a:t>
            </a:r>
            <a:r>
              <a:rPr lang="en-US" altLang="x-none" sz="1600" b="0" dirty="0" err="1" smtClean="0">
                <a:solidFill>
                  <a:srgbClr val="002060"/>
                </a:solidFill>
                <a:latin typeface="+mn-lt"/>
              </a:rPr>
              <a:t>organo</a:t>
            </a:r>
            <a:endParaRPr lang="en-US" altLang="x-none" sz="1600" b="0" dirty="0" smtClean="0">
              <a:solidFill>
                <a:srgbClr val="002060"/>
              </a:solidFill>
              <a:latin typeface="+mn-lt"/>
            </a:endParaRPr>
          </a:p>
          <a:p>
            <a:pPr algn="ctr"/>
            <a:r>
              <a:rPr lang="en-US" altLang="x-none" sz="1600" b="0" dirty="0" smtClean="0">
                <a:solidFill>
                  <a:srgbClr val="002060"/>
                </a:solidFill>
                <a:latin typeface="+mn-lt"/>
              </a:rPr>
              <a:t>target </a:t>
            </a:r>
          </a:p>
        </p:txBody>
      </p:sp>
      <p:sp>
        <p:nvSpPr>
          <p:cNvPr id="128012" name="Text Box 12"/>
          <p:cNvSpPr txBox="1">
            <a:spLocks noChangeArrowheads="1"/>
          </p:cNvSpPr>
          <p:nvPr/>
        </p:nvSpPr>
        <p:spPr bwMode="auto">
          <a:xfrm>
            <a:off x="5475401" y="5719780"/>
            <a:ext cx="20874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algn="just"/>
            <a:r>
              <a:rPr lang="en-US" altLang="x-none" sz="2700" dirty="0" smtClean="0">
                <a:solidFill>
                  <a:srgbClr val="002060"/>
                </a:solidFill>
                <a:latin typeface="Arial" charset="0"/>
              </a:rPr>
              <a:t>FRAGILITA’</a:t>
            </a:r>
            <a:endParaRPr lang="en-US" altLang="x-none" sz="2700" dirty="0">
              <a:solidFill>
                <a:srgbClr val="002060"/>
              </a:solidFill>
              <a:latin typeface="Arial" charset="0"/>
            </a:endParaRPr>
          </a:p>
        </p:txBody>
      </p:sp>
      <p:sp>
        <p:nvSpPr>
          <p:cNvPr id="128013" name="AutoShape 13"/>
          <p:cNvSpPr>
            <a:spLocks noChangeArrowheads="1"/>
          </p:cNvSpPr>
          <p:nvPr/>
        </p:nvSpPr>
        <p:spPr bwMode="auto">
          <a:xfrm>
            <a:off x="6326237" y="5351831"/>
            <a:ext cx="385763" cy="392459"/>
          </a:xfrm>
          <a:prstGeom prst="downArrow">
            <a:avLst>
              <a:gd name="adj1" fmla="val 50000"/>
              <a:gd name="adj2" fmla="val 25434"/>
            </a:avLst>
          </a:prstGeom>
          <a:solidFill>
            <a:srgbClr val="0000CC"/>
          </a:solidFill>
          <a:ln w="9525">
            <a:solidFill>
              <a:srgbClr val="002060"/>
            </a:solidFill>
            <a:miter lim="800000"/>
            <a:headEnd/>
            <a:tailEnd/>
          </a:ln>
        </p:spPr>
        <p:txBody>
          <a:bodyPr wrap="none" anchor="ct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algn="l" eaLnBrk="1" hangingPunct="1"/>
            <a:endParaRPr lang="it-IT" altLang="x-none" sz="2700" b="0">
              <a:solidFill>
                <a:srgbClr val="002060"/>
              </a:solidFill>
            </a:endParaRPr>
          </a:p>
        </p:txBody>
      </p:sp>
      <p:sp>
        <p:nvSpPr>
          <p:cNvPr id="128014" name="Text Box 14"/>
          <p:cNvSpPr txBox="1">
            <a:spLocks noChangeArrowheads="1"/>
          </p:cNvSpPr>
          <p:nvPr/>
        </p:nvSpPr>
        <p:spPr bwMode="auto">
          <a:xfrm>
            <a:off x="5119635" y="2417366"/>
            <a:ext cx="946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algn="just"/>
            <a:r>
              <a:rPr lang="en-US" altLang="x-none" sz="1600" b="0" dirty="0" err="1" smtClean="0">
                <a:solidFill>
                  <a:srgbClr val="002060"/>
                </a:solidFill>
                <a:latin typeface="+mn-lt"/>
              </a:rPr>
              <a:t>Disabilità</a:t>
            </a:r>
            <a:endParaRPr lang="en-US" altLang="x-none" sz="1600" b="0" dirty="0">
              <a:solidFill>
                <a:srgbClr val="002060"/>
              </a:solidFill>
              <a:latin typeface="+mn-lt"/>
            </a:endParaRPr>
          </a:p>
        </p:txBody>
      </p:sp>
      <p:sp>
        <p:nvSpPr>
          <p:cNvPr id="128015" name="Rectangle 15"/>
          <p:cNvSpPr>
            <a:spLocks noChangeArrowheads="1"/>
          </p:cNvSpPr>
          <p:nvPr/>
        </p:nvSpPr>
        <p:spPr bwMode="auto">
          <a:xfrm>
            <a:off x="5196987" y="5716161"/>
            <a:ext cx="2622834" cy="1079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algn="just"/>
            <a:r>
              <a:rPr lang="it-IT" altLang="x-none" sz="2363">
                <a:solidFill>
                  <a:srgbClr val="0000CC"/>
                </a:solidFill>
                <a:latin typeface="Arial" charset="0"/>
              </a:rPr>
              <a:t> </a:t>
            </a:r>
          </a:p>
          <a:p>
            <a:pPr algn="just"/>
            <a:r>
              <a:rPr lang="it-IT" altLang="x-none" sz="2025">
                <a:solidFill>
                  <a:srgbClr val="FF3300"/>
                </a:solidFill>
                <a:latin typeface="Arial" charset="0"/>
              </a:rPr>
              <a:t>10-20% ultra-65enni</a:t>
            </a:r>
          </a:p>
          <a:p>
            <a:pPr algn="just"/>
            <a:r>
              <a:rPr lang="it-IT" altLang="x-none" sz="2025">
                <a:solidFill>
                  <a:srgbClr val="FF3300"/>
                </a:solidFill>
                <a:latin typeface="Arial" charset="0"/>
              </a:rPr>
              <a:t>50-60% ultra-80enni</a:t>
            </a:r>
          </a:p>
        </p:txBody>
      </p:sp>
      <p:sp>
        <p:nvSpPr>
          <p:cNvPr id="128016" name="AutoShape 16"/>
          <p:cNvSpPr>
            <a:spLocks noChangeArrowheads="1"/>
          </p:cNvSpPr>
          <p:nvPr/>
        </p:nvSpPr>
        <p:spPr bwMode="auto">
          <a:xfrm flipH="1" flipV="1">
            <a:off x="2092226" y="2138482"/>
            <a:ext cx="1607344" cy="1285875"/>
          </a:xfrm>
          <a:prstGeom prst="triangle">
            <a:avLst>
              <a:gd name="adj" fmla="val 50000"/>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algn="l" eaLnBrk="1" hangingPunct="1"/>
            <a:endParaRPr lang="it-IT" altLang="x-none" sz="2700" b="0">
              <a:solidFill>
                <a:srgbClr val="002060"/>
              </a:solidFill>
            </a:endParaRPr>
          </a:p>
        </p:txBody>
      </p:sp>
      <p:sp>
        <p:nvSpPr>
          <p:cNvPr id="128017" name="Text Box 17"/>
          <p:cNvSpPr txBox="1">
            <a:spLocks noChangeArrowheads="1"/>
          </p:cNvSpPr>
          <p:nvPr/>
        </p:nvSpPr>
        <p:spPr bwMode="auto">
          <a:xfrm>
            <a:off x="1636009" y="4258838"/>
            <a:ext cx="2492991" cy="113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algn="ctr"/>
            <a:r>
              <a:rPr lang="it-IT" altLang="x-none" sz="2700">
                <a:solidFill>
                  <a:srgbClr val="002060"/>
                </a:solidFill>
                <a:latin typeface="Arial" charset="0"/>
              </a:rPr>
              <a:t>YOUNG - OLD</a:t>
            </a:r>
          </a:p>
          <a:p>
            <a:pPr algn="ctr"/>
            <a:r>
              <a:rPr lang="it-IT" altLang="x-none" sz="2363" dirty="0">
                <a:solidFill>
                  <a:srgbClr val="002060"/>
                </a:solidFill>
                <a:latin typeface="Arial" charset="0"/>
              </a:rPr>
              <a:t>OLD - OLD</a:t>
            </a:r>
          </a:p>
          <a:p>
            <a:pPr algn="ctr"/>
            <a:r>
              <a:rPr lang="it-IT" altLang="x-none" sz="1688" dirty="0">
                <a:solidFill>
                  <a:srgbClr val="002060"/>
                </a:solidFill>
                <a:latin typeface="Arial" charset="0"/>
              </a:rPr>
              <a:t>OLDEST - OLD</a:t>
            </a:r>
          </a:p>
        </p:txBody>
      </p:sp>
      <p:sp>
        <p:nvSpPr>
          <p:cNvPr id="128018" name="Text Box 18"/>
          <p:cNvSpPr txBox="1">
            <a:spLocks noChangeArrowheads="1"/>
          </p:cNvSpPr>
          <p:nvPr/>
        </p:nvSpPr>
        <p:spPr bwMode="auto">
          <a:xfrm>
            <a:off x="2452465" y="2234923"/>
            <a:ext cx="8788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algn="just"/>
            <a:r>
              <a:rPr lang="it-IT" altLang="x-none" sz="1600" b="0" dirty="0" smtClean="0">
                <a:solidFill>
                  <a:srgbClr val="002060"/>
                </a:solidFill>
                <a:latin typeface="+mn-lt"/>
              </a:rPr>
              <a:t>Malattia</a:t>
            </a:r>
            <a:endParaRPr lang="it-IT" altLang="x-none" sz="1600" b="0" dirty="0">
              <a:solidFill>
                <a:srgbClr val="002060"/>
              </a:solidFill>
              <a:latin typeface="+mn-lt"/>
            </a:endParaRPr>
          </a:p>
        </p:txBody>
      </p:sp>
      <p:sp>
        <p:nvSpPr>
          <p:cNvPr id="128019" name="Rectangle 19"/>
          <p:cNvSpPr>
            <a:spLocks noChangeArrowheads="1"/>
          </p:cNvSpPr>
          <p:nvPr/>
        </p:nvSpPr>
        <p:spPr bwMode="auto">
          <a:xfrm>
            <a:off x="1998145" y="5655886"/>
            <a:ext cx="176202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algn="just"/>
            <a:r>
              <a:rPr lang="it-IT" altLang="x-none" sz="2700" dirty="0" smtClean="0">
                <a:solidFill>
                  <a:srgbClr val="002060"/>
                </a:solidFill>
                <a:latin typeface="Arial" charset="0"/>
              </a:rPr>
              <a:t>ANZIANO</a:t>
            </a:r>
            <a:endParaRPr lang="it-IT" altLang="x-none" sz="2700" dirty="0">
              <a:solidFill>
                <a:srgbClr val="002060"/>
              </a:solidFill>
              <a:latin typeface="Arial" charset="0"/>
            </a:endParaRPr>
          </a:p>
        </p:txBody>
      </p:sp>
      <p:sp>
        <p:nvSpPr>
          <p:cNvPr id="20" name="Text Box 42"/>
          <p:cNvSpPr txBox="1">
            <a:spLocks noChangeArrowheads="1"/>
          </p:cNvSpPr>
          <p:nvPr/>
        </p:nvSpPr>
        <p:spPr bwMode="auto">
          <a:xfrm>
            <a:off x="4793863" y="2788499"/>
            <a:ext cx="165769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x-none" sz="1600" dirty="0" err="1" smtClean="0">
                <a:solidFill>
                  <a:srgbClr val="002060"/>
                </a:solidFill>
              </a:rPr>
              <a:t>Stato</a:t>
            </a:r>
            <a:r>
              <a:rPr lang="en-US" altLang="x-none" sz="1600" dirty="0" smtClean="0">
                <a:solidFill>
                  <a:srgbClr val="002060"/>
                </a:solidFill>
              </a:rPr>
              <a:t> </a:t>
            </a:r>
            <a:r>
              <a:rPr lang="en-US" altLang="x-none" sz="1600" dirty="0" err="1" smtClean="0">
                <a:solidFill>
                  <a:srgbClr val="002060"/>
                </a:solidFill>
              </a:rPr>
              <a:t>critico</a:t>
            </a:r>
            <a:endParaRPr lang="en-US" altLang="x-none" sz="1600" dirty="0" smtClean="0">
              <a:solidFill>
                <a:srgbClr val="002060"/>
              </a:solidFill>
            </a:endParaRPr>
          </a:p>
          <a:p>
            <a:pPr algn="ctr"/>
            <a:r>
              <a:rPr lang="en-US" altLang="x-none" sz="1600" dirty="0" smtClean="0">
                <a:solidFill>
                  <a:srgbClr val="002060"/>
                </a:solidFill>
              </a:rPr>
              <a:t>socio-</a:t>
            </a:r>
            <a:r>
              <a:rPr lang="en-US" altLang="x-none" sz="1600" dirty="0" err="1" smtClean="0">
                <a:solidFill>
                  <a:srgbClr val="002060"/>
                </a:solidFill>
              </a:rPr>
              <a:t>economico</a:t>
            </a:r>
            <a:r>
              <a:rPr lang="en-US" altLang="x-none" sz="1600" dirty="0" smtClean="0">
                <a:solidFill>
                  <a:srgbClr val="002060"/>
                </a:solidFill>
              </a:rPr>
              <a:t>-</a:t>
            </a:r>
          </a:p>
          <a:p>
            <a:pPr algn="ctr"/>
            <a:r>
              <a:rPr lang="en-US" altLang="x-none" sz="1600" dirty="0" err="1" smtClean="0">
                <a:solidFill>
                  <a:srgbClr val="002060"/>
                </a:solidFill>
              </a:rPr>
              <a:t>ambientale</a:t>
            </a:r>
            <a:endParaRPr lang="en-US" altLang="x-none" sz="1600" dirty="0" smtClean="0">
              <a:solidFill>
                <a:srgbClr val="002060"/>
              </a:solidFill>
            </a:endParaRPr>
          </a:p>
        </p:txBody>
      </p:sp>
      <p:sp>
        <p:nvSpPr>
          <p:cNvPr id="2" name="CasellaDiTesto 1"/>
          <p:cNvSpPr txBox="1"/>
          <p:nvPr/>
        </p:nvSpPr>
        <p:spPr>
          <a:xfrm>
            <a:off x="0" y="200702"/>
            <a:ext cx="10287000" cy="584775"/>
          </a:xfrm>
          <a:prstGeom prst="rect">
            <a:avLst/>
          </a:prstGeom>
          <a:noFill/>
        </p:spPr>
        <p:txBody>
          <a:bodyPr wrap="square" rtlCol="0">
            <a:spAutoFit/>
          </a:bodyPr>
          <a:lstStyle/>
          <a:p>
            <a:pPr algn="ctr"/>
            <a:r>
              <a:rPr lang="it-IT" sz="3200" b="1" dirty="0" smtClean="0"/>
              <a:t>Anziano fragile</a:t>
            </a:r>
            <a:endParaRPr lang="it-IT" sz="3200" b="1" dirty="0"/>
          </a:p>
        </p:txBody>
      </p:sp>
      <p:sp>
        <p:nvSpPr>
          <p:cNvPr id="21" name="Line 15"/>
          <p:cNvSpPr>
            <a:spLocks noChangeShapeType="1"/>
          </p:cNvSpPr>
          <p:nvPr/>
        </p:nvSpPr>
        <p:spPr bwMode="auto">
          <a:xfrm>
            <a:off x="518440" y="927379"/>
            <a:ext cx="9240838" cy="0"/>
          </a:xfrm>
          <a:prstGeom prst="line">
            <a:avLst/>
          </a:prstGeom>
          <a:noFill/>
          <a:ln w="57150">
            <a:solidFill>
              <a:srgbClr val="003399"/>
            </a:solidFill>
            <a:round/>
            <a:headEnd/>
            <a:tailEnd/>
          </a:ln>
          <a:extLst>
            <a:ext uri="{909E8E84-426E-40dd-AFC4-6F175D3DCCD1}">
              <a14:hiddenFill xmlns="" xmlns:a14="http://schemas.microsoft.com/office/drawing/2010/main">
                <a:noFill/>
              </a14:hiddenFill>
            </a:ext>
          </a:extLst>
        </p:spPr>
        <p:txBody>
          <a:bodyPr/>
          <a:lstStyle/>
          <a:p>
            <a:endParaRPr lang="it-IT"/>
          </a:p>
        </p:txBody>
      </p:sp>
    </p:spTree>
    <p:extLst>
      <p:ext uri="{BB962C8B-B14F-4D97-AF65-F5344CB8AC3E}">
        <p14:creationId xmlns:p14="http://schemas.microsoft.com/office/powerpoint/2010/main" val="6177316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Text Box 2"/>
          <p:cNvSpPr txBox="1">
            <a:spLocks noChangeArrowheads="1"/>
          </p:cNvSpPr>
          <p:nvPr/>
        </p:nvSpPr>
        <p:spPr bwMode="auto">
          <a:xfrm>
            <a:off x="0" y="288939"/>
            <a:ext cx="10287000" cy="5232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CC"/>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algn="ctr"/>
            <a:r>
              <a:rPr lang="en-US" altLang="x-none" sz="2800" b="1" dirty="0" err="1" smtClean="0">
                <a:solidFill>
                  <a:srgbClr val="002060"/>
                </a:solidFill>
              </a:rPr>
              <a:t>Disabilità</a:t>
            </a:r>
            <a:endParaRPr lang="en-US" altLang="x-none" sz="2800" b="1" dirty="0">
              <a:solidFill>
                <a:srgbClr val="002060"/>
              </a:solidFill>
            </a:endParaRPr>
          </a:p>
        </p:txBody>
      </p:sp>
      <p:sp>
        <p:nvSpPr>
          <p:cNvPr id="917508" name="Oval 4"/>
          <p:cNvSpPr>
            <a:spLocks noChangeArrowheads="1"/>
          </p:cNvSpPr>
          <p:nvPr/>
        </p:nvSpPr>
        <p:spPr bwMode="auto">
          <a:xfrm>
            <a:off x="4436270" y="1667619"/>
            <a:ext cx="3319165" cy="3150394"/>
          </a:xfrm>
          <a:prstGeom prst="ellipse">
            <a:avLst/>
          </a:prstGeom>
          <a:noFill/>
          <a:ln w="28575">
            <a:solidFill>
              <a:srgbClr val="00206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7509" name="Oval 5"/>
          <p:cNvSpPr>
            <a:spLocks noChangeArrowheads="1"/>
          </p:cNvSpPr>
          <p:nvPr/>
        </p:nvSpPr>
        <p:spPr bwMode="auto">
          <a:xfrm>
            <a:off x="2469953" y="1682353"/>
            <a:ext cx="3288358" cy="3150394"/>
          </a:xfrm>
          <a:prstGeom prst="ellipse">
            <a:avLst/>
          </a:prstGeom>
          <a:noFill/>
          <a:ln w="28575">
            <a:solidFill>
              <a:srgbClr val="00206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7511" name="Oval 7"/>
          <p:cNvSpPr>
            <a:spLocks noChangeArrowheads="1"/>
          </p:cNvSpPr>
          <p:nvPr/>
        </p:nvSpPr>
        <p:spPr bwMode="auto">
          <a:xfrm>
            <a:off x="3382120" y="3074045"/>
            <a:ext cx="3341935" cy="3150394"/>
          </a:xfrm>
          <a:prstGeom prst="ellipse">
            <a:avLst/>
          </a:prstGeom>
          <a:noFill/>
          <a:ln w="28575">
            <a:solidFill>
              <a:srgbClr val="00206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917512" name="Text Box 8"/>
          <p:cNvSpPr txBox="1">
            <a:spLocks noChangeArrowheads="1"/>
          </p:cNvSpPr>
          <p:nvPr/>
        </p:nvSpPr>
        <p:spPr bwMode="auto">
          <a:xfrm>
            <a:off x="2860062" y="2409377"/>
            <a:ext cx="1275349" cy="769441"/>
          </a:xfrm>
          <a:prstGeom prst="rect">
            <a:avLst/>
          </a:prstGeom>
          <a:noFill/>
          <a:ln>
            <a:noFill/>
          </a:ln>
          <a:effectLst/>
          <a:extLst>
            <a:ext uri="{909E8E84-426E-40dd-AFC4-6F175D3DCCD1}">
              <a14:hiddenFill xmlns="" xmlns:a14="http://schemas.microsoft.com/office/drawing/2010/main">
                <a:solidFill>
                  <a:srgbClr val="00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it-IT" altLang="x-none" sz="2200" b="1" dirty="0" smtClean="0">
                <a:solidFill>
                  <a:srgbClr val="002060"/>
                </a:solidFill>
              </a:rPr>
              <a:t>Disabilità</a:t>
            </a:r>
            <a:endParaRPr lang="it-IT" altLang="x-none" sz="2200" b="1" dirty="0">
              <a:solidFill>
                <a:srgbClr val="002060"/>
              </a:solidFill>
            </a:endParaRPr>
          </a:p>
          <a:p>
            <a:pPr algn="ctr" eaLnBrk="1" hangingPunct="1"/>
            <a:r>
              <a:rPr lang="it-IT" altLang="x-none" sz="2200" b="1" dirty="0" smtClean="0">
                <a:solidFill>
                  <a:srgbClr val="002060"/>
                </a:solidFill>
              </a:rPr>
              <a:t>fisica </a:t>
            </a:r>
          </a:p>
        </p:txBody>
      </p:sp>
      <p:sp>
        <p:nvSpPr>
          <p:cNvPr id="11" name="Text Box 3"/>
          <p:cNvSpPr txBox="1">
            <a:spLocks noChangeArrowheads="1"/>
          </p:cNvSpPr>
          <p:nvPr/>
        </p:nvSpPr>
        <p:spPr bwMode="auto">
          <a:xfrm>
            <a:off x="6056587" y="2409377"/>
            <a:ext cx="1275349"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CC"/>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it-IT" altLang="x-none" sz="2200" b="1" dirty="0">
                <a:solidFill>
                  <a:srgbClr val="002060"/>
                </a:solidFill>
              </a:rPr>
              <a:t>Disabilità</a:t>
            </a:r>
          </a:p>
          <a:p>
            <a:pPr algn="ctr"/>
            <a:r>
              <a:rPr lang="it-IT" altLang="x-none" sz="2200" b="1" dirty="0" smtClean="0">
                <a:solidFill>
                  <a:srgbClr val="002060"/>
                </a:solidFill>
              </a:rPr>
              <a:t>mentale </a:t>
            </a:r>
          </a:p>
        </p:txBody>
      </p:sp>
      <p:graphicFrame>
        <p:nvGraphicFramePr>
          <p:cNvPr id="12" name="Object 1031"/>
          <p:cNvGraphicFramePr>
            <a:graphicFrameLocks noChangeAspect="1"/>
          </p:cNvGraphicFramePr>
          <p:nvPr>
            <p:extLst>
              <p:ext uri="{D42A27DB-BD31-4B8C-83A1-F6EECF244321}">
                <p14:modId xmlns:p14="http://schemas.microsoft.com/office/powerpoint/2010/main" val="1973941624"/>
              </p:ext>
            </p:extLst>
          </p:nvPr>
        </p:nvGraphicFramePr>
        <p:xfrm>
          <a:off x="4677288" y="3200473"/>
          <a:ext cx="842979" cy="834421"/>
        </p:xfrm>
        <a:graphic>
          <a:graphicData uri="http://schemas.openxmlformats.org/presentationml/2006/ole">
            <mc:AlternateContent xmlns:mc="http://schemas.openxmlformats.org/markup-compatibility/2006">
              <mc:Choice xmlns:v="urn:schemas-microsoft-com:vml" Requires="v">
                <p:oleObj spid="_x0000_s135370" name="Immagine bitmap" r:id="rId4" imgW="971591" imgH="961910" progId="Paint.Picture">
                  <p:embed/>
                </p:oleObj>
              </mc:Choice>
              <mc:Fallback>
                <p:oleObj name="Immagine bitmap" r:id="rId4" imgW="971591" imgH="961910"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7288" y="3200473"/>
                        <a:ext cx="842979" cy="834421"/>
                      </a:xfrm>
                      <a:prstGeom prst="rect">
                        <a:avLst/>
                      </a:prstGeom>
                      <a:noFill/>
                      <a:ln>
                        <a:noFill/>
                      </a:ln>
                      <a:effectLst/>
                      <a:extLst/>
                    </p:spPr>
                  </p:pic>
                </p:oleObj>
              </mc:Fallback>
            </mc:AlternateContent>
          </a:graphicData>
        </a:graphic>
      </p:graphicFrame>
      <p:sp>
        <p:nvSpPr>
          <p:cNvPr id="13" name="Line 15"/>
          <p:cNvSpPr>
            <a:spLocks noChangeShapeType="1"/>
          </p:cNvSpPr>
          <p:nvPr/>
        </p:nvSpPr>
        <p:spPr bwMode="auto">
          <a:xfrm>
            <a:off x="518440" y="1065399"/>
            <a:ext cx="9240838" cy="0"/>
          </a:xfrm>
          <a:prstGeom prst="line">
            <a:avLst/>
          </a:prstGeom>
          <a:noFill/>
          <a:ln w="57150">
            <a:solidFill>
              <a:srgbClr val="003399"/>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2" name="Rettangolo 1"/>
          <p:cNvSpPr/>
          <p:nvPr/>
        </p:nvSpPr>
        <p:spPr>
          <a:xfrm>
            <a:off x="3976048" y="4808905"/>
            <a:ext cx="2276162" cy="1107996"/>
          </a:xfrm>
          <a:prstGeom prst="rect">
            <a:avLst/>
          </a:prstGeom>
        </p:spPr>
        <p:txBody>
          <a:bodyPr wrap="square">
            <a:spAutoFit/>
          </a:bodyPr>
          <a:lstStyle/>
          <a:p>
            <a:pPr algn="ctr"/>
            <a:r>
              <a:rPr lang="en-US" altLang="x-none" sz="2200" b="1" dirty="0" err="1" smtClean="0">
                <a:solidFill>
                  <a:srgbClr val="002060"/>
                </a:solidFill>
              </a:rPr>
              <a:t>Stato</a:t>
            </a:r>
            <a:r>
              <a:rPr lang="en-US" altLang="x-none" sz="2200" b="1" dirty="0" smtClean="0">
                <a:solidFill>
                  <a:srgbClr val="002060"/>
                </a:solidFill>
              </a:rPr>
              <a:t> </a:t>
            </a:r>
            <a:r>
              <a:rPr lang="en-US" altLang="x-none" sz="2200" b="1" dirty="0" err="1" smtClean="0">
                <a:solidFill>
                  <a:srgbClr val="002060"/>
                </a:solidFill>
              </a:rPr>
              <a:t>critico</a:t>
            </a:r>
            <a:endParaRPr lang="en-US" altLang="x-none" sz="2200" b="1" dirty="0" smtClean="0">
              <a:solidFill>
                <a:srgbClr val="002060"/>
              </a:solidFill>
            </a:endParaRPr>
          </a:p>
          <a:p>
            <a:pPr algn="ctr"/>
            <a:r>
              <a:rPr lang="en-US" altLang="x-none" sz="2200" b="1" dirty="0" smtClean="0">
                <a:solidFill>
                  <a:srgbClr val="002060"/>
                </a:solidFill>
              </a:rPr>
              <a:t>socio-</a:t>
            </a:r>
            <a:r>
              <a:rPr lang="en-US" altLang="x-none" sz="2200" b="1" dirty="0" err="1" smtClean="0">
                <a:solidFill>
                  <a:srgbClr val="002060"/>
                </a:solidFill>
              </a:rPr>
              <a:t>economico</a:t>
            </a:r>
            <a:r>
              <a:rPr lang="en-US" altLang="x-none" sz="2200" b="1" dirty="0" smtClean="0">
                <a:solidFill>
                  <a:srgbClr val="002060"/>
                </a:solidFill>
              </a:rPr>
              <a:t>-</a:t>
            </a:r>
            <a:r>
              <a:rPr lang="en-US" altLang="x-none" sz="2200" b="1" dirty="0" err="1" smtClean="0">
                <a:solidFill>
                  <a:srgbClr val="002060"/>
                </a:solidFill>
              </a:rPr>
              <a:t>ambientale</a:t>
            </a:r>
            <a:endParaRPr lang="en-US" altLang="x-none" sz="2200" b="1" dirty="0">
              <a:solidFill>
                <a:srgbClr val="002060"/>
              </a:solidFill>
            </a:endParaRPr>
          </a:p>
        </p:txBody>
      </p:sp>
    </p:spTree>
    <p:extLst>
      <p:ext uri="{BB962C8B-B14F-4D97-AF65-F5344CB8AC3E}">
        <p14:creationId xmlns:p14="http://schemas.microsoft.com/office/powerpoint/2010/main" val="10161078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a:xfrm>
            <a:off x="0" y="0"/>
            <a:ext cx="10287000" cy="1325563"/>
          </a:xfrm>
        </p:spPr>
        <p:txBody>
          <a:bodyPr>
            <a:normAutofit/>
          </a:bodyPr>
          <a:lstStyle/>
          <a:p>
            <a:pPr algn="ctr"/>
            <a:r>
              <a:rPr lang="it-IT" altLang="x-none" sz="2800" b="1" dirty="0" err="1" smtClean="0">
                <a:solidFill>
                  <a:srgbClr val="002060"/>
                </a:solidFill>
                <a:latin typeface="+mn-lt"/>
              </a:rPr>
              <a:t>Comorbilità</a:t>
            </a:r>
            <a:r>
              <a:rPr lang="it-IT" altLang="x-none" sz="2800" b="1" dirty="0" smtClean="0">
                <a:solidFill>
                  <a:srgbClr val="002060"/>
                </a:solidFill>
                <a:latin typeface="+mn-lt"/>
              </a:rPr>
              <a:t> e sopravvivenza </a:t>
            </a:r>
            <a:br>
              <a:rPr lang="it-IT" altLang="x-none" sz="2800" b="1" dirty="0" smtClean="0">
                <a:solidFill>
                  <a:srgbClr val="002060"/>
                </a:solidFill>
                <a:latin typeface="+mn-lt"/>
              </a:rPr>
            </a:br>
            <a:r>
              <a:rPr lang="it-IT" altLang="x-none" sz="2400" i="1" dirty="0" smtClean="0">
                <a:solidFill>
                  <a:srgbClr val="002060"/>
                </a:solidFill>
                <a:latin typeface="+mn-lt"/>
              </a:rPr>
              <a:t>popolazione &gt;79aa</a:t>
            </a:r>
            <a:endParaRPr lang="it-IT" altLang="x-none" sz="2400" i="1" dirty="0">
              <a:solidFill>
                <a:srgbClr val="002060"/>
              </a:solidFill>
              <a:latin typeface="+mn-lt"/>
            </a:endParaRPr>
          </a:p>
        </p:txBody>
      </p:sp>
      <p:pic>
        <p:nvPicPr>
          <p:cNvPr id="38916" name="Picture 8"/>
          <p:cNvPicPr>
            <a:picLocks noGrp="1" noChangeAspect="1" noChangeArrowheads="1"/>
          </p:cNvPicPr>
          <p:nvPr>
            <p:ph type="body" sz="half" idx="4294967295"/>
          </p:nvPr>
        </p:nvPicPr>
        <p:blipFill>
          <a:blip r:embed="rId3">
            <a:extLst>
              <a:ext uri="{28A0092B-C50C-407E-A947-70E740481C1C}">
                <a14:useLocalDpi xmlns:a14="http://schemas.microsoft.com/office/drawing/2010/main" val="0"/>
              </a:ext>
            </a:extLst>
          </a:blip>
          <a:srcRect/>
          <a:stretch>
            <a:fillRect/>
          </a:stretch>
        </p:blipFill>
        <p:spPr>
          <a:xfrm>
            <a:off x="2222205" y="1540919"/>
            <a:ext cx="5805377" cy="4743337"/>
          </a:xfrm>
          <a:noFill/>
        </p:spPr>
      </p:pic>
      <p:sp>
        <p:nvSpPr>
          <p:cNvPr id="2" name="Rettangolo 1"/>
          <p:cNvSpPr/>
          <p:nvPr/>
        </p:nvSpPr>
        <p:spPr>
          <a:xfrm>
            <a:off x="6654722" y="6189559"/>
            <a:ext cx="3255571" cy="338554"/>
          </a:xfrm>
          <a:prstGeom prst="rect">
            <a:avLst/>
          </a:prstGeom>
        </p:spPr>
        <p:txBody>
          <a:bodyPr wrap="none">
            <a:spAutoFit/>
          </a:bodyPr>
          <a:lstStyle/>
          <a:p>
            <a:r>
              <a:rPr lang="it-IT" altLang="x-none" sz="1600" i="1" dirty="0" smtClean="0">
                <a:solidFill>
                  <a:srgbClr val="002060"/>
                </a:solidFill>
              </a:rPr>
              <a:t>Landi </a:t>
            </a:r>
            <a:r>
              <a:rPr lang="it-IT" altLang="x-none" sz="1600" i="1" dirty="0" err="1">
                <a:solidFill>
                  <a:srgbClr val="002060"/>
                </a:solidFill>
              </a:rPr>
              <a:t>F</a:t>
            </a:r>
            <a:r>
              <a:rPr lang="it-IT" altLang="x-none" sz="1600" i="1" dirty="0">
                <a:solidFill>
                  <a:srgbClr val="002060"/>
                </a:solidFill>
              </a:rPr>
              <a:t> et al. </a:t>
            </a:r>
            <a:r>
              <a:rPr lang="it-IT" altLang="x-none" sz="1600" i="1" dirty="0" err="1">
                <a:solidFill>
                  <a:srgbClr val="002060"/>
                </a:solidFill>
              </a:rPr>
              <a:t>J</a:t>
            </a:r>
            <a:r>
              <a:rPr lang="it-IT" altLang="x-none" sz="1600" i="1" dirty="0">
                <a:solidFill>
                  <a:srgbClr val="002060"/>
                </a:solidFill>
              </a:rPr>
              <a:t> </a:t>
            </a:r>
            <a:r>
              <a:rPr lang="it-IT" altLang="x-none" sz="1600" i="1" dirty="0" err="1">
                <a:solidFill>
                  <a:srgbClr val="002060"/>
                </a:solidFill>
              </a:rPr>
              <a:t>Clin</a:t>
            </a:r>
            <a:r>
              <a:rPr lang="it-IT" altLang="x-none" sz="1600" i="1" dirty="0">
                <a:solidFill>
                  <a:srgbClr val="002060"/>
                </a:solidFill>
              </a:rPr>
              <a:t> </a:t>
            </a:r>
            <a:r>
              <a:rPr lang="it-IT" altLang="x-none" sz="1600" i="1" dirty="0" err="1">
                <a:solidFill>
                  <a:srgbClr val="002060"/>
                </a:solidFill>
              </a:rPr>
              <a:t>Epidemiolm</a:t>
            </a:r>
            <a:r>
              <a:rPr lang="it-IT" altLang="x-none" sz="1600" i="1" dirty="0">
                <a:solidFill>
                  <a:srgbClr val="002060"/>
                </a:solidFill>
              </a:rPr>
              <a:t> </a:t>
            </a:r>
            <a:r>
              <a:rPr lang="it-IT" altLang="x-none" sz="1600" i="1" dirty="0" smtClean="0">
                <a:solidFill>
                  <a:srgbClr val="002060"/>
                </a:solidFill>
              </a:rPr>
              <a:t>2010</a:t>
            </a:r>
            <a:endParaRPr lang="it-IT" sz="1600" i="1" dirty="0">
              <a:solidFill>
                <a:srgbClr val="002060"/>
              </a:solidFill>
            </a:endParaRPr>
          </a:p>
        </p:txBody>
      </p:sp>
      <p:sp>
        <p:nvSpPr>
          <p:cNvPr id="7" name="Line 7"/>
          <p:cNvSpPr>
            <a:spLocks noChangeShapeType="1"/>
          </p:cNvSpPr>
          <p:nvPr/>
        </p:nvSpPr>
        <p:spPr bwMode="auto">
          <a:xfrm>
            <a:off x="567219" y="1226139"/>
            <a:ext cx="9275763" cy="22225"/>
          </a:xfrm>
          <a:prstGeom prst="line">
            <a:avLst/>
          </a:prstGeom>
          <a:noFill/>
          <a:ln w="57150">
            <a:solidFill>
              <a:srgbClr val="002060"/>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Tree>
    <p:extLst>
      <p:ext uri="{BB962C8B-B14F-4D97-AF65-F5344CB8AC3E}">
        <p14:creationId xmlns:p14="http://schemas.microsoft.com/office/powerpoint/2010/main" val="12800264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a:xfrm>
            <a:off x="0" y="0"/>
            <a:ext cx="10287000" cy="1325563"/>
          </a:xfrm>
        </p:spPr>
        <p:txBody>
          <a:bodyPr>
            <a:normAutofit/>
          </a:bodyPr>
          <a:lstStyle/>
          <a:p>
            <a:pPr algn="ctr"/>
            <a:r>
              <a:rPr lang="it-IT" altLang="x-none" sz="2800" b="1" dirty="0" smtClean="0">
                <a:solidFill>
                  <a:srgbClr val="002060"/>
                </a:solidFill>
                <a:latin typeface="+mn-lt"/>
              </a:rPr>
              <a:t>Disabilità e sopravvivenza </a:t>
            </a:r>
            <a:br>
              <a:rPr lang="it-IT" altLang="x-none" sz="2800" b="1" dirty="0" smtClean="0">
                <a:solidFill>
                  <a:srgbClr val="002060"/>
                </a:solidFill>
                <a:latin typeface="+mn-lt"/>
              </a:rPr>
            </a:br>
            <a:r>
              <a:rPr lang="it-IT" altLang="x-none" sz="2400" i="1" dirty="0">
                <a:solidFill>
                  <a:srgbClr val="002060"/>
                </a:solidFill>
                <a:latin typeface="+mn-lt"/>
              </a:rPr>
              <a:t>p</a:t>
            </a:r>
            <a:r>
              <a:rPr lang="it-IT" altLang="x-none" sz="2400" i="1" dirty="0" smtClean="0">
                <a:solidFill>
                  <a:srgbClr val="002060"/>
                </a:solidFill>
                <a:latin typeface="+mn-lt"/>
              </a:rPr>
              <a:t>opolazione  &gt;79 anni</a:t>
            </a:r>
            <a:endParaRPr lang="it-IT" altLang="x-none" sz="2400" i="1" dirty="0">
              <a:solidFill>
                <a:srgbClr val="002060"/>
              </a:solidFill>
              <a:latin typeface="+mn-lt"/>
            </a:endParaRPr>
          </a:p>
        </p:txBody>
      </p:sp>
      <p:pic>
        <p:nvPicPr>
          <p:cNvPr id="38915" name="Picture 7"/>
          <p:cNvPicPr>
            <a:picLocks noGrp="1" noChangeAspect="1" noChangeArrowheads="1"/>
          </p:cNvPicPr>
          <p:nvPr>
            <p:ph type="body" sz="half" idx="4294967295"/>
          </p:nvPr>
        </p:nvPicPr>
        <p:blipFill>
          <a:blip r:embed="rId3">
            <a:extLst>
              <a:ext uri="{28A0092B-C50C-407E-A947-70E740481C1C}">
                <a14:useLocalDpi xmlns:a14="http://schemas.microsoft.com/office/drawing/2010/main" val="0"/>
              </a:ext>
            </a:extLst>
          </a:blip>
          <a:srcRect/>
          <a:stretch>
            <a:fillRect/>
          </a:stretch>
        </p:blipFill>
        <p:spPr>
          <a:xfrm>
            <a:off x="127820" y="1868129"/>
            <a:ext cx="4630993" cy="3731590"/>
          </a:xfrm>
          <a:noFill/>
        </p:spPr>
      </p:pic>
      <p:sp>
        <p:nvSpPr>
          <p:cNvPr id="2" name="Rettangolo 1"/>
          <p:cNvSpPr/>
          <p:nvPr/>
        </p:nvSpPr>
        <p:spPr>
          <a:xfrm>
            <a:off x="6654722" y="6399341"/>
            <a:ext cx="3028906" cy="338554"/>
          </a:xfrm>
          <a:prstGeom prst="rect">
            <a:avLst/>
          </a:prstGeom>
        </p:spPr>
        <p:txBody>
          <a:bodyPr wrap="none">
            <a:spAutoFit/>
          </a:bodyPr>
          <a:lstStyle/>
          <a:p>
            <a:r>
              <a:rPr lang="it-IT" altLang="x-none" sz="1600" i="1" dirty="0" smtClean="0">
                <a:solidFill>
                  <a:srgbClr val="002060"/>
                </a:solidFill>
              </a:rPr>
              <a:t>Landi </a:t>
            </a:r>
            <a:r>
              <a:rPr lang="it-IT" altLang="x-none" sz="1600" i="1" dirty="0" err="1">
                <a:solidFill>
                  <a:srgbClr val="002060"/>
                </a:solidFill>
              </a:rPr>
              <a:t>F</a:t>
            </a:r>
            <a:r>
              <a:rPr lang="it-IT" altLang="x-none" sz="1600" i="1" dirty="0">
                <a:solidFill>
                  <a:srgbClr val="002060"/>
                </a:solidFill>
              </a:rPr>
              <a:t> et </a:t>
            </a:r>
            <a:r>
              <a:rPr lang="it-IT" altLang="x-none" sz="1600" i="1" dirty="0" smtClean="0">
                <a:solidFill>
                  <a:srgbClr val="002060"/>
                </a:solidFill>
              </a:rPr>
              <a:t>al  </a:t>
            </a:r>
            <a:r>
              <a:rPr lang="it-IT" altLang="x-none" sz="1600" i="1" dirty="0" err="1">
                <a:solidFill>
                  <a:srgbClr val="002060"/>
                </a:solidFill>
              </a:rPr>
              <a:t>J</a:t>
            </a:r>
            <a:r>
              <a:rPr lang="it-IT" altLang="x-none" sz="1600" i="1" dirty="0">
                <a:solidFill>
                  <a:srgbClr val="002060"/>
                </a:solidFill>
              </a:rPr>
              <a:t> </a:t>
            </a:r>
            <a:r>
              <a:rPr lang="it-IT" altLang="x-none" sz="1600" i="1" dirty="0" err="1">
                <a:solidFill>
                  <a:srgbClr val="002060"/>
                </a:solidFill>
              </a:rPr>
              <a:t>Clin</a:t>
            </a:r>
            <a:r>
              <a:rPr lang="it-IT" altLang="x-none" sz="1600" i="1" dirty="0">
                <a:solidFill>
                  <a:srgbClr val="002060"/>
                </a:solidFill>
              </a:rPr>
              <a:t> </a:t>
            </a:r>
            <a:r>
              <a:rPr lang="it-IT" altLang="x-none" sz="1600" i="1" dirty="0" err="1" smtClean="0">
                <a:solidFill>
                  <a:srgbClr val="002060"/>
                </a:solidFill>
              </a:rPr>
              <a:t>Epidemiol</a:t>
            </a:r>
            <a:r>
              <a:rPr lang="it-IT" altLang="x-none" sz="1600" i="1" dirty="0" smtClean="0">
                <a:solidFill>
                  <a:srgbClr val="002060"/>
                </a:solidFill>
              </a:rPr>
              <a:t> 2010</a:t>
            </a:r>
            <a:endParaRPr lang="it-IT" sz="1600" i="1" dirty="0">
              <a:solidFill>
                <a:srgbClr val="002060"/>
              </a:solidFill>
            </a:endParaRPr>
          </a:p>
        </p:txBody>
      </p:sp>
      <p:sp>
        <p:nvSpPr>
          <p:cNvPr id="7" name="Line 7"/>
          <p:cNvSpPr>
            <a:spLocks noChangeShapeType="1"/>
          </p:cNvSpPr>
          <p:nvPr/>
        </p:nvSpPr>
        <p:spPr bwMode="auto">
          <a:xfrm>
            <a:off x="642041" y="1196641"/>
            <a:ext cx="9275763" cy="22225"/>
          </a:xfrm>
          <a:prstGeom prst="line">
            <a:avLst/>
          </a:prstGeom>
          <a:noFill/>
          <a:ln w="57150">
            <a:solidFill>
              <a:srgbClr val="002060"/>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845" y="2174835"/>
            <a:ext cx="5705167" cy="371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asellaDiTesto 2"/>
          <p:cNvSpPr txBox="1"/>
          <p:nvPr/>
        </p:nvSpPr>
        <p:spPr>
          <a:xfrm>
            <a:off x="534332" y="1565533"/>
            <a:ext cx="3817968" cy="369332"/>
          </a:xfrm>
          <a:prstGeom prst="rect">
            <a:avLst/>
          </a:prstGeom>
          <a:noFill/>
        </p:spPr>
        <p:txBody>
          <a:bodyPr wrap="square" rtlCol="0">
            <a:spAutoFit/>
          </a:bodyPr>
          <a:lstStyle/>
          <a:p>
            <a:pPr algn="ctr"/>
            <a:r>
              <a:rPr lang="it-IT" b="1" dirty="0" smtClean="0">
                <a:solidFill>
                  <a:srgbClr val="002060"/>
                </a:solidFill>
              </a:rPr>
              <a:t>Disabilità e sopravvivenza</a:t>
            </a:r>
            <a:endParaRPr lang="it-IT" b="1" dirty="0">
              <a:solidFill>
                <a:srgbClr val="002060"/>
              </a:solidFill>
            </a:endParaRPr>
          </a:p>
        </p:txBody>
      </p:sp>
      <p:sp>
        <p:nvSpPr>
          <p:cNvPr id="4" name="CasellaDiTesto 3"/>
          <p:cNvSpPr txBox="1"/>
          <p:nvPr/>
        </p:nvSpPr>
        <p:spPr>
          <a:xfrm>
            <a:off x="5279923" y="1877961"/>
            <a:ext cx="4563059" cy="369332"/>
          </a:xfrm>
          <a:prstGeom prst="rect">
            <a:avLst/>
          </a:prstGeom>
          <a:noFill/>
        </p:spPr>
        <p:txBody>
          <a:bodyPr wrap="square" rtlCol="0">
            <a:spAutoFit/>
          </a:bodyPr>
          <a:lstStyle/>
          <a:p>
            <a:pPr algn="ctr"/>
            <a:r>
              <a:rPr lang="it-IT" b="1" dirty="0" err="1" smtClean="0">
                <a:solidFill>
                  <a:srgbClr val="002060"/>
                </a:solidFill>
              </a:rPr>
              <a:t>Multimorbiditò</a:t>
            </a:r>
            <a:r>
              <a:rPr lang="it-IT" b="1" dirty="0" smtClean="0">
                <a:solidFill>
                  <a:srgbClr val="002060"/>
                </a:solidFill>
              </a:rPr>
              <a:t>, disabilità e sopravvivenza</a:t>
            </a:r>
            <a:endParaRPr lang="it-IT" b="1" dirty="0">
              <a:solidFill>
                <a:srgbClr val="002060"/>
              </a:solidFill>
            </a:endParaRPr>
          </a:p>
        </p:txBody>
      </p:sp>
    </p:spTree>
    <p:extLst>
      <p:ext uri="{BB962C8B-B14F-4D97-AF65-F5344CB8AC3E}">
        <p14:creationId xmlns:p14="http://schemas.microsoft.com/office/powerpoint/2010/main" val="19213513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e 3"/>
          <p:cNvSpPr/>
          <p:nvPr/>
        </p:nvSpPr>
        <p:spPr>
          <a:xfrm>
            <a:off x="1768078" y="1425178"/>
            <a:ext cx="7318772" cy="47208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519"/>
          </a:p>
        </p:txBody>
      </p:sp>
      <p:sp>
        <p:nvSpPr>
          <p:cNvPr id="5" name="Ovale 4"/>
          <p:cNvSpPr/>
          <p:nvPr/>
        </p:nvSpPr>
        <p:spPr>
          <a:xfrm>
            <a:off x="1930718" y="1430265"/>
            <a:ext cx="6942669" cy="3784840"/>
          </a:xfrm>
          <a:prstGeom prst="ellipse">
            <a:avLst/>
          </a:prstGeom>
          <a:solidFill>
            <a:srgbClr val="58D8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519"/>
          </a:p>
        </p:txBody>
      </p:sp>
      <p:sp>
        <p:nvSpPr>
          <p:cNvPr id="6" name="Ovale 5"/>
          <p:cNvSpPr/>
          <p:nvPr/>
        </p:nvSpPr>
        <p:spPr>
          <a:xfrm>
            <a:off x="2619902" y="1450614"/>
            <a:ext cx="5698884" cy="2420310"/>
          </a:xfrm>
          <a:prstGeom prst="ellipse">
            <a:avLst/>
          </a:prstGeom>
          <a:solidFill>
            <a:srgbClr val="B9F7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519"/>
          </a:p>
        </p:txBody>
      </p:sp>
      <p:sp>
        <p:nvSpPr>
          <p:cNvPr id="8" name="Ovale 7"/>
          <p:cNvSpPr/>
          <p:nvPr/>
        </p:nvSpPr>
        <p:spPr>
          <a:xfrm>
            <a:off x="2766277" y="2089247"/>
            <a:ext cx="1645098" cy="663678"/>
          </a:xfrm>
          <a:prstGeom prst="ellipse">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19" b="1">
                <a:solidFill>
                  <a:schemeClr val="tx1"/>
                </a:solidFill>
              </a:rPr>
              <a:t>MALATTIA 1</a:t>
            </a:r>
          </a:p>
          <a:p>
            <a:pPr algn="ctr"/>
            <a:r>
              <a:rPr lang="it-IT" sz="1519" b="1" dirty="0">
                <a:solidFill>
                  <a:schemeClr val="tx1"/>
                </a:solidFill>
              </a:rPr>
              <a:t>(indice)</a:t>
            </a:r>
          </a:p>
        </p:txBody>
      </p:sp>
      <p:grpSp>
        <p:nvGrpSpPr>
          <p:cNvPr id="26" name="Gruppo 25"/>
          <p:cNvGrpSpPr/>
          <p:nvPr/>
        </p:nvGrpSpPr>
        <p:grpSpPr>
          <a:xfrm>
            <a:off x="4478870" y="1581706"/>
            <a:ext cx="3454460" cy="1741371"/>
            <a:chOff x="5308290" y="1239614"/>
            <a:chExt cx="4094175" cy="2063847"/>
          </a:xfrm>
        </p:grpSpPr>
        <p:sp>
          <p:nvSpPr>
            <p:cNvPr id="7" name="Ovale 6"/>
            <p:cNvSpPr/>
            <p:nvPr/>
          </p:nvSpPr>
          <p:spPr>
            <a:xfrm>
              <a:off x="5308290" y="1239614"/>
              <a:ext cx="4094175" cy="2063847"/>
            </a:xfrm>
            <a:prstGeom prst="ellipse">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519"/>
            </a:p>
          </p:txBody>
        </p:sp>
        <p:sp>
          <p:nvSpPr>
            <p:cNvPr id="9" name="Ovale 8"/>
            <p:cNvSpPr/>
            <p:nvPr/>
          </p:nvSpPr>
          <p:spPr>
            <a:xfrm>
              <a:off x="5834519" y="1426520"/>
              <a:ext cx="1950581" cy="486834"/>
            </a:xfrm>
            <a:prstGeom prst="ellipse">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19" b="1">
                  <a:solidFill>
                    <a:schemeClr val="tx1"/>
                  </a:solidFill>
                </a:rPr>
                <a:t>MALATTIA 2</a:t>
              </a:r>
            </a:p>
          </p:txBody>
        </p:sp>
        <p:sp>
          <p:nvSpPr>
            <p:cNvPr id="10" name="Ovale 9"/>
            <p:cNvSpPr/>
            <p:nvPr/>
          </p:nvSpPr>
          <p:spPr>
            <a:xfrm>
              <a:off x="7200901" y="1841145"/>
              <a:ext cx="2149520" cy="459227"/>
            </a:xfrm>
            <a:prstGeom prst="ellipse">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19" b="1">
                  <a:solidFill>
                    <a:schemeClr val="tx1"/>
                  </a:solidFill>
                </a:rPr>
                <a:t>MALATTIA n…</a:t>
              </a:r>
            </a:p>
          </p:txBody>
        </p:sp>
        <p:sp>
          <p:nvSpPr>
            <p:cNvPr id="11" name="CasellaDiTesto 10"/>
            <p:cNvSpPr txBox="1"/>
            <p:nvPr/>
          </p:nvSpPr>
          <p:spPr>
            <a:xfrm>
              <a:off x="5828412" y="2409140"/>
              <a:ext cx="2328539" cy="663582"/>
            </a:xfrm>
            <a:prstGeom prst="rect">
              <a:avLst/>
            </a:prstGeom>
            <a:noFill/>
          </p:spPr>
          <p:txBody>
            <a:bodyPr wrap="none" rtlCol="0">
              <a:spAutoFit/>
            </a:bodyPr>
            <a:lstStyle/>
            <a:p>
              <a:pPr algn="ctr"/>
              <a:r>
                <a:rPr lang="it-IT" sz="1519" b="1"/>
                <a:t>COMORBIDITA’</a:t>
              </a:r>
            </a:p>
            <a:p>
              <a:pPr algn="ctr"/>
              <a:r>
                <a:rPr lang="it-IT" sz="1519" b="1"/>
                <a:t>(Della malattia indice)</a:t>
              </a:r>
            </a:p>
          </p:txBody>
        </p:sp>
      </p:grpSp>
      <p:sp>
        <p:nvSpPr>
          <p:cNvPr id="12" name="CasellaDiTesto 11"/>
          <p:cNvSpPr txBox="1"/>
          <p:nvPr/>
        </p:nvSpPr>
        <p:spPr>
          <a:xfrm>
            <a:off x="3272496" y="3053837"/>
            <a:ext cx="1598323" cy="326115"/>
          </a:xfrm>
          <a:prstGeom prst="rect">
            <a:avLst/>
          </a:prstGeom>
          <a:noFill/>
        </p:spPr>
        <p:txBody>
          <a:bodyPr wrap="none" rtlCol="0">
            <a:spAutoFit/>
          </a:bodyPr>
          <a:lstStyle/>
          <a:p>
            <a:pPr algn="ctr"/>
            <a:r>
              <a:rPr lang="it-IT" sz="1519" b="1"/>
              <a:t>POLI-MORBIDITA’</a:t>
            </a:r>
          </a:p>
        </p:txBody>
      </p:sp>
      <p:sp>
        <p:nvSpPr>
          <p:cNvPr id="13" name="Ovale 12"/>
          <p:cNvSpPr/>
          <p:nvPr/>
        </p:nvSpPr>
        <p:spPr>
          <a:xfrm>
            <a:off x="3549386" y="3820936"/>
            <a:ext cx="861989" cy="350900"/>
          </a:xfrm>
          <a:prstGeom prst="ellipse">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19" b="1">
                <a:solidFill>
                  <a:schemeClr val="tx1"/>
                </a:solidFill>
              </a:rPr>
              <a:t>ETA’</a:t>
            </a:r>
          </a:p>
        </p:txBody>
      </p:sp>
      <p:sp>
        <p:nvSpPr>
          <p:cNvPr id="14" name="Ovale 13"/>
          <p:cNvSpPr/>
          <p:nvPr/>
        </p:nvSpPr>
        <p:spPr>
          <a:xfrm>
            <a:off x="4606135" y="3913969"/>
            <a:ext cx="983969" cy="342209"/>
          </a:xfrm>
          <a:prstGeom prst="ellipse">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19" b="1">
                <a:solidFill>
                  <a:schemeClr val="tx1"/>
                </a:solidFill>
              </a:rPr>
              <a:t>SESSO</a:t>
            </a:r>
          </a:p>
        </p:txBody>
      </p:sp>
      <p:sp>
        <p:nvSpPr>
          <p:cNvPr id="15" name="Ovale 14"/>
          <p:cNvSpPr/>
          <p:nvPr/>
        </p:nvSpPr>
        <p:spPr>
          <a:xfrm>
            <a:off x="5767381" y="3908982"/>
            <a:ext cx="1497813" cy="347195"/>
          </a:xfrm>
          <a:prstGeom prst="ellipse">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19" b="1">
                <a:solidFill>
                  <a:schemeClr val="tx1"/>
                </a:solidFill>
              </a:rPr>
              <a:t>FRAGILITA’</a:t>
            </a:r>
          </a:p>
        </p:txBody>
      </p:sp>
      <p:sp>
        <p:nvSpPr>
          <p:cNvPr id="17" name="CasellaDiTesto 16"/>
          <p:cNvSpPr txBox="1"/>
          <p:nvPr/>
        </p:nvSpPr>
        <p:spPr>
          <a:xfrm>
            <a:off x="4239189" y="4781533"/>
            <a:ext cx="2259273" cy="352084"/>
          </a:xfrm>
          <a:prstGeom prst="rect">
            <a:avLst/>
          </a:prstGeom>
          <a:noFill/>
        </p:spPr>
        <p:txBody>
          <a:bodyPr wrap="none" rtlCol="0">
            <a:spAutoFit/>
          </a:bodyPr>
          <a:lstStyle/>
          <a:p>
            <a:pPr algn="ctr"/>
            <a:r>
              <a:rPr lang="it-IT" sz="1688" b="1"/>
              <a:t>CARICO DI MORBIDITA’</a:t>
            </a:r>
          </a:p>
        </p:txBody>
      </p:sp>
      <p:grpSp>
        <p:nvGrpSpPr>
          <p:cNvPr id="24" name="Gruppo 23"/>
          <p:cNvGrpSpPr/>
          <p:nvPr/>
        </p:nvGrpSpPr>
        <p:grpSpPr>
          <a:xfrm>
            <a:off x="3120018" y="4324852"/>
            <a:ext cx="4553902" cy="365833"/>
            <a:chOff x="3697799" y="4490756"/>
            <a:chExt cx="5397217" cy="433581"/>
          </a:xfrm>
        </p:grpSpPr>
        <p:sp>
          <p:nvSpPr>
            <p:cNvPr id="16" name="Ovale 15"/>
            <p:cNvSpPr/>
            <p:nvPr/>
          </p:nvSpPr>
          <p:spPr>
            <a:xfrm>
              <a:off x="3697799" y="4490756"/>
              <a:ext cx="5397217" cy="432477"/>
            </a:xfrm>
            <a:prstGeom prst="ellipse">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519" b="1">
                <a:solidFill>
                  <a:schemeClr val="tx1"/>
                </a:solidFill>
              </a:endParaRPr>
            </a:p>
          </p:txBody>
        </p:sp>
        <p:sp>
          <p:nvSpPr>
            <p:cNvPr id="18" name="CasellaDiTesto 17"/>
            <p:cNvSpPr txBox="1"/>
            <p:nvPr/>
          </p:nvSpPr>
          <p:spPr>
            <a:xfrm>
              <a:off x="3873454" y="4537830"/>
              <a:ext cx="5217459" cy="386507"/>
            </a:xfrm>
            <a:prstGeom prst="rect">
              <a:avLst/>
            </a:prstGeom>
            <a:noFill/>
          </p:spPr>
          <p:txBody>
            <a:bodyPr wrap="none" rtlCol="0">
              <a:spAutoFit/>
            </a:bodyPr>
            <a:lstStyle/>
            <a:p>
              <a:pPr algn="ctr"/>
              <a:r>
                <a:rPr lang="it-IT" sz="1519" b="1"/>
                <a:t>ALTRE CARATTERISTICHE SANITARIE DELL’INDIVIDUO</a:t>
              </a:r>
            </a:p>
          </p:txBody>
        </p:sp>
      </p:grpSp>
      <p:grpSp>
        <p:nvGrpSpPr>
          <p:cNvPr id="25" name="Gruppo 24"/>
          <p:cNvGrpSpPr/>
          <p:nvPr/>
        </p:nvGrpSpPr>
        <p:grpSpPr>
          <a:xfrm>
            <a:off x="3120018" y="5234675"/>
            <a:ext cx="4888024" cy="364902"/>
            <a:chOff x="3697799" y="5569059"/>
            <a:chExt cx="5793213" cy="432477"/>
          </a:xfrm>
        </p:grpSpPr>
        <p:sp>
          <p:nvSpPr>
            <p:cNvPr id="19" name="Ovale 18"/>
            <p:cNvSpPr/>
            <p:nvPr/>
          </p:nvSpPr>
          <p:spPr>
            <a:xfrm>
              <a:off x="3697799" y="5569059"/>
              <a:ext cx="5704666" cy="432477"/>
            </a:xfrm>
            <a:prstGeom prst="ellipse">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519" b="1">
                <a:solidFill>
                  <a:schemeClr val="tx1"/>
                </a:solidFill>
              </a:endParaRPr>
            </a:p>
          </p:txBody>
        </p:sp>
        <p:sp>
          <p:nvSpPr>
            <p:cNvPr id="20" name="CasellaDiTesto 19"/>
            <p:cNvSpPr txBox="1"/>
            <p:nvPr/>
          </p:nvSpPr>
          <p:spPr>
            <a:xfrm>
              <a:off x="3762492" y="5604538"/>
              <a:ext cx="5728520" cy="386507"/>
            </a:xfrm>
            <a:prstGeom prst="rect">
              <a:avLst/>
            </a:prstGeom>
            <a:noFill/>
          </p:spPr>
          <p:txBody>
            <a:bodyPr wrap="none" rtlCol="0">
              <a:spAutoFit/>
            </a:bodyPr>
            <a:lstStyle/>
            <a:p>
              <a:pPr algn="ctr"/>
              <a:r>
                <a:rPr lang="it-IT" sz="1519" b="1"/>
                <a:t>ALTRE CARATTERISTICHE NON SANITARIE DELL’INDIVIDUO</a:t>
              </a:r>
            </a:p>
          </p:txBody>
        </p:sp>
      </p:grpSp>
      <p:sp>
        <p:nvSpPr>
          <p:cNvPr id="21" name="CasellaDiTesto 20"/>
          <p:cNvSpPr txBox="1"/>
          <p:nvPr/>
        </p:nvSpPr>
        <p:spPr>
          <a:xfrm>
            <a:off x="3814856" y="5642436"/>
            <a:ext cx="3209598" cy="403957"/>
          </a:xfrm>
          <a:prstGeom prst="rect">
            <a:avLst/>
          </a:prstGeom>
          <a:noFill/>
        </p:spPr>
        <p:txBody>
          <a:bodyPr wrap="none" rtlCol="0">
            <a:spAutoFit/>
          </a:bodyPr>
          <a:lstStyle/>
          <a:p>
            <a:pPr algn="ctr"/>
            <a:r>
              <a:rPr lang="it-IT" sz="2025" b="1"/>
              <a:t>COMPLESSITA’ del PAZIENTE</a:t>
            </a:r>
          </a:p>
        </p:txBody>
      </p:sp>
      <p:sp>
        <p:nvSpPr>
          <p:cNvPr id="23" name="CasellaDiTesto 22"/>
          <p:cNvSpPr txBox="1"/>
          <p:nvPr/>
        </p:nvSpPr>
        <p:spPr>
          <a:xfrm>
            <a:off x="0" y="220599"/>
            <a:ext cx="10286999" cy="892552"/>
          </a:xfrm>
          <a:prstGeom prst="rect">
            <a:avLst/>
          </a:prstGeom>
          <a:noFill/>
        </p:spPr>
        <p:txBody>
          <a:bodyPr wrap="square" rtlCol="0">
            <a:spAutoFit/>
          </a:bodyPr>
          <a:lstStyle/>
          <a:p>
            <a:pPr algn="ctr"/>
            <a:r>
              <a:rPr lang="it-IT" sz="2800" b="1" dirty="0" err="1" smtClean="0">
                <a:solidFill>
                  <a:srgbClr val="002060"/>
                </a:solidFill>
              </a:rPr>
              <a:t>Comorbidità</a:t>
            </a:r>
            <a:r>
              <a:rPr lang="it-IT" sz="2800" b="1" dirty="0" smtClean="0">
                <a:solidFill>
                  <a:srgbClr val="002060"/>
                </a:solidFill>
              </a:rPr>
              <a:t>, </a:t>
            </a:r>
            <a:r>
              <a:rPr lang="it-IT" sz="2800" b="1" dirty="0" err="1" smtClean="0">
                <a:solidFill>
                  <a:srgbClr val="002060"/>
                </a:solidFill>
              </a:rPr>
              <a:t>Polimorbidità</a:t>
            </a:r>
            <a:r>
              <a:rPr lang="it-IT" sz="2800" b="1" dirty="0" smtClean="0">
                <a:solidFill>
                  <a:srgbClr val="002060"/>
                </a:solidFill>
              </a:rPr>
              <a:t> e Complessità Clinica</a:t>
            </a:r>
          </a:p>
          <a:p>
            <a:pPr algn="ctr"/>
            <a:r>
              <a:rPr lang="it-IT" sz="2400" i="1" dirty="0" smtClean="0">
                <a:solidFill>
                  <a:srgbClr val="002060"/>
                </a:solidFill>
              </a:rPr>
              <a:t>anziano fragile</a:t>
            </a:r>
            <a:endParaRPr lang="it-IT" sz="2400" i="1" dirty="0">
              <a:solidFill>
                <a:srgbClr val="002060"/>
              </a:solidFill>
            </a:endParaRPr>
          </a:p>
        </p:txBody>
      </p:sp>
      <p:sp>
        <p:nvSpPr>
          <p:cNvPr id="27" name="Line 15"/>
          <p:cNvSpPr>
            <a:spLocks noChangeShapeType="1"/>
          </p:cNvSpPr>
          <p:nvPr/>
        </p:nvSpPr>
        <p:spPr bwMode="auto">
          <a:xfrm>
            <a:off x="523081" y="1176612"/>
            <a:ext cx="9240838" cy="0"/>
          </a:xfrm>
          <a:prstGeom prst="line">
            <a:avLst/>
          </a:prstGeom>
          <a:noFill/>
          <a:ln w="57150">
            <a:solidFill>
              <a:srgbClr val="003399"/>
            </a:solidFill>
            <a:round/>
            <a:headEnd/>
            <a:tailEnd/>
          </a:ln>
          <a:extLst>
            <a:ext uri="{909E8E84-426E-40dd-AFC4-6F175D3DCCD1}">
              <a14:hiddenFill xmlns:a14="http://schemas.microsoft.com/office/drawing/2010/main" xmlns="">
                <a:noFill/>
              </a14:hiddenFill>
            </a:ext>
          </a:extLst>
        </p:spPr>
        <p:txBody>
          <a:bodyPr/>
          <a:lstStyle/>
          <a:p>
            <a:endParaRPr lang="it-IT"/>
          </a:p>
        </p:txBody>
      </p:sp>
    </p:spTree>
    <p:extLst>
      <p:ext uri="{BB962C8B-B14F-4D97-AF65-F5344CB8AC3E}">
        <p14:creationId xmlns:p14="http://schemas.microsoft.com/office/powerpoint/2010/main" val="16624705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barn(inVertical)">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2" grpId="0"/>
      <p:bldP spid="13" grpId="0" animBg="1"/>
      <p:bldP spid="14" grpId="0" animBg="1"/>
      <p:bldP spid="15" grpId="0" animBg="1"/>
      <p:bldP spid="17"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p:cNvPicPr>
            <a:picLocks noChangeAspect="1"/>
          </p:cNvPicPr>
          <p:nvPr/>
        </p:nvPicPr>
        <p:blipFill>
          <a:blip r:embed="rId4"/>
          <a:stretch>
            <a:fillRect/>
          </a:stretch>
        </p:blipFill>
        <p:spPr>
          <a:xfrm>
            <a:off x="5574839" y="1680987"/>
            <a:ext cx="1683779" cy="1683779"/>
          </a:xfrm>
          <a:prstGeom prst="rect">
            <a:avLst/>
          </a:prstGeom>
        </p:spPr>
      </p:pic>
      <p:grpSp>
        <p:nvGrpSpPr>
          <p:cNvPr id="18" name="Gruppo 17"/>
          <p:cNvGrpSpPr/>
          <p:nvPr/>
        </p:nvGrpSpPr>
        <p:grpSpPr>
          <a:xfrm>
            <a:off x="3097160" y="4969038"/>
            <a:ext cx="2605550" cy="1177712"/>
            <a:chOff x="4617962" y="3295502"/>
            <a:chExt cx="2342309" cy="866616"/>
          </a:xfrm>
        </p:grpSpPr>
        <p:pic>
          <p:nvPicPr>
            <p:cNvPr id="19" name="Immagine 18" descr="isultato immagini per Rene"/>
            <p:cNvPicPr/>
            <p:nvPr/>
          </p:nvPicPr>
          <p:blipFill>
            <a:blip r:embed="rId5">
              <a:extLst>
                <a:ext uri="{28A0092B-C50C-407E-A947-70E740481C1C}">
                  <a14:useLocalDpi xmlns:a14="http://schemas.microsoft.com/office/drawing/2010/main" val="0"/>
                </a:ext>
              </a:extLst>
            </a:blip>
            <a:srcRect/>
            <a:stretch>
              <a:fillRect/>
            </a:stretch>
          </p:blipFill>
          <p:spPr bwMode="auto">
            <a:xfrm>
              <a:off x="4617962" y="3298283"/>
              <a:ext cx="2342309" cy="863835"/>
            </a:xfrm>
            <a:prstGeom prst="rect">
              <a:avLst/>
            </a:prstGeom>
            <a:noFill/>
            <a:ln>
              <a:noFill/>
            </a:ln>
          </p:spPr>
        </p:pic>
        <p:sp>
          <p:nvSpPr>
            <p:cNvPr id="20" name="CasellaDiTesto 19"/>
            <p:cNvSpPr txBox="1"/>
            <p:nvPr/>
          </p:nvSpPr>
          <p:spPr>
            <a:xfrm>
              <a:off x="5513832" y="3295502"/>
              <a:ext cx="1353312" cy="866616"/>
            </a:xfrm>
            <a:prstGeom prst="rect">
              <a:avLst/>
            </a:prstGeom>
            <a:solidFill>
              <a:schemeClr val="bg1"/>
            </a:solidFill>
          </p:spPr>
          <p:txBody>
            <a:bodyPr wrap="square" rtlCol="0">
              <a:spAutoFit/>
            </a:bodyPr>
            <a:lstStyle/>
            <a:p>
              <a:endParaRPr lang="it-IT"/>
            </a:p>
          </p:txBody>
        </p:sp>
      </p:grpSp>
      <p:grpSp>
        <p:nvGrpSpPr>
          <p:cNvPr id="23" name="Gruppo 22"/>
          <p:cNvGrpSpPr/>
          <p:nvPr/>
        </p:nvGrpSpPr>
        <p:grpSpPr>
          <a:xfrm>
            <a:off x="3220182" y="1990995"/>
            <a:ext cx="2123768" cy="1077451"/>
            <a:chOff x="6361470" y="3993770"/>
            <a:chExt cx="3925530" cy="1853193"/>
          </a:xfrm>
        </p:grpSpPr>
        <p:pic>
          <p:nvPicPr>
            <p:cNvPr id="24" name="Immagine 23"/>
            <p:cNvPicPr>
              <a:picLocks noChangeAspect="1"/>
            </p:cNvPicPr>
            <p:nvPr/>
          </p:nvPicPr>
          <p:blipFill>
            <a:blip r:embed="rId6"/>
            <a:stretch>
              <a:fillRect/>
            </a:stretch>
          </p:blipFill>
          <p:spPr>
            <a:xfrm>
              <a:off x="6361470" y="3993770"/>
              <a:ext cx="3925529" cy="1853193"/>
            </a:xfrm>
            <a:prstGeom prst="rect">
              <a:avLst/>
            </a:prstGeom>
          </p:spPr>
        </p:pic>
        <p:sp>
          <p:nvSpPr>
            <p:cNvPr id="25" name="CasellaDiTesto 24"/>
            <p:cNvSpPr txBox="1"/>
            <p:nvPr/>
          </p:nvSpPr>
          <p:spPr>
            <a:xfrm>
              <a:off x="8239432" y="3993770"/>
              <a:ext cx="2047568" cy="1853193"/>
            </a:xfrm>
            <a:prstGeom prst="rect">
              <a:avLst/>
            </a:prstGeom>
            <a:solidFill>
              <a:schemeClr val="bg1"/>
            </a:solidFill>
          </p:spPr>
          <p:txBody>
            <a:bodyPr wrap="square" rtlCol="0">
              <a:spAutoFit/>
            </a:bodyPr>
            <a:lstStyle/>
            <a:p>
              <a:endParaRPr lang="it-IT"/>
            </a:p>
          </p:txBody>
        </p:sp>
      </p:grpSp>
      <p:pic>
        <p:nvPicPr>
          <p:cNvPr id="26" name="Immagine 25"/>
          <p:cNvPicPr>
            <a:picLocks noChangeAspect="1"/>
          </p:cNvPicPr>
          <p:nvPr/>
        </p:nvPicPr>
        <p:blipFill>
          <a:blip r:embed="rId7"/>
          <a:stretch>
            <a:fillRect/>
          </a:stretch>
        </p:blipFill>
        <p:spPr>
          <a:xfrm>
            <a:off x="5883182" y="4969038"/>
            <a:ext cx="1632161" cy="1088107"/>
          </a:xfrm>
          <a:prstGeom prst="rect">
            <a:avLst/>
          </a:prstGeom>
        </p:spPr>
      </p:pic>
      <p:sp>
        <p:nvSpPr>
          <p:cNvPr id="14" name="Text Box 2"/>
          <p:cNvSpPr txBox="1">
            <a:spLocks noChangeArrowheads="1"/>
          </p:cNvSpPr>
          <p:nvPr/>
        </p:nvSpPr>
        <p:spPr bwMode="auto">
          <a:xfrm>
            <a:off x="0" y="124212"/>
            <a:ext cx="10287000" cy="8925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algn="ctr"/>
            <a:r>
              <a:rPr lang="en-US" altLang="x-none" sz="2800" b="1" dirty="0" err="1" smtClean="0">
                <a:solidFill>
                  <a:srgbClr val="002060"/>
                </a:solidFill>
              </a:rPr>
              <a:t>Gli</a:t>
            </a:r>
            <a:r>
              <a:rPr lang="en-US" altLang="x-none" sz="2800" b="1" dirty="0" smtClean="0">
                <a:solidFill>
                  <a:srgbClr val="002060"/>
                </a:solidFill>
              </a:rPr>
              <a:t> </a:t>
            </a:r>
            <a:r>
              <a:rPr lang="en-US" altLang="x-none" sz="2800" b="1" dirty="0" err="1" smtClean="0">
                <a:solidFill>
                  <a:srgbClr val="002060"/>
                </a:solidFill>
              </a:rPr>
              <a:t>organi</a:t>
            </a:r>
            <a:r>
              <a:rPr lang="en-US" altLang="x-none" sz="2800" b="1" dirty="0" smtClean="0">
                <a:solidFill>
                  <a:srgbClr val="002060"/>
                </a:solidFill>
              </a:rPr>
              <a:t> </a:t>
            </a:r>
            <a:r>
              <a:rPr lang="en-US" altLang="x-none" sz="2800" b="1" dirty="0" err="1" smtClean="0">
                <a:solidFill>
                  <a:srgbClr val="002060"/>
                </a:solidFill>
              </a:rPr>
              <a:t>vitali</a:t>
            </a:r>
            <a:r>
              <a:rPr lang="en-US" altLang="x-none" sz="2800" b="1" dirty="0" smtClean="0">
                <a:solidFill>
                  <a:srgbClr val="002060"/>
                </a:solidFill>
              </a:rPr>
              <a:t> </a:t>
            </a:r>
            <a:r>
              <a:rPr lang="en-US" altLang="x-none" sz="2800" b="1" dirty="0" err="1" smtClean="0">
                <a:solidFill>
                  <a:srgbClr val="002060"/>
                </a:solidFill>
              </a:rPr>
              <a:t>che</a:t>
            </a:r>
            <a:r>
              <a:rPr lang="en-US" altLang="x-none" sz="2800" b="1" dirty="0" smtClean="0">
                <a:solidFill>
                  <a:srgbClr val="002060"/>
                </a:solidFill>
              </a:rPr>
              <a:t> </a:t>
            </a:r>
            <a:r>
              <a:rPr lang="en-US" altLang="x-none" sz="2800" b="1" dirty="0" err="1" smtClean="0">
                <a:solidFill>
                  <a:srgbClr val="002060"/>
                </a:solidFill>
              </a:rPr>
              <a:t>condizionano</a:t>
            </a:r>
            <a:r>
              <a:rPr lang="en-US" altLang="x-none" sz="2800" b="1" dirty="0" smtClean="0">
                <a:solidFill>
                  <a:srgbClr val="002060"/>
                </a:solidFill>
              </a:rPr>
              <a:t> la </a:t>
            </a:r>
            <a:r>
              <a:rPr lang="en-US" altLang="x-none" sz="2800" b="1" dirty="0" err="1" smtClean="0">
                <a:solidFill>
                  <a:srgbClr val="002060"/>
                </a:solidFill>
              </a:rPr>
              <a:t>prognosi</a:t>
            </a:r>
            <a:r>
              <a:rPr lang="en-US" altLang="x-none" sz="2800" b="1" dirty="0" smtClean="0">
                <a:solidFill>
                  <a:srgbClr val="002060"/>
                </a:solidFill>
              </a:rPr>
              <a:t> </a:t>
            </a:r>
            <a:r>
              <a:rPr lang="en-US" altLang="x-none" sz="2800" b="1" dirty="0" err="1" smtClean="0">
                <a:solidFill>
                  <a:srgbClr val="002060"/>
                </a:solidFill>
              </a:rPr>
              <a:t>degli</a:t>
            </a:r>
            <a:r>
              <a:rPr lang="en-US" altLang="x-none" sz="2800" b="1" dirty="0" smtClean="0">
                <a:solidFill>
                  <a:srgbClr val="002060"/>
                </a:solidFill>
              </a:rPr>
              <a:t> </a:t>
            </a:r>
            <a:r>
              <a:rPr lang="en-US" altLang="x-none" sz="2800" b="1" dirty="0" err="1" smtClean="0">
                <a:solidFill>
                  <a:srgbClr val="002060"/>
                </a:solidFill>
              </a:rPr>
              <a:t>anziani</a:t>
            </a:r>
            <a:r>
              <a:rPr lang="en-US" altLang="x-none" sz="2800" b="1" dirty="0" smtClean="0">
                <a:solidFill>
                  <a:srgbClr val="002060"/>
                </a:solidFill>
              </a:rPr>
              <a:t> COVID-19</a:t>
            </a:r>
          </a:p>
          <a:p>
            <a:pPr algn="ctr"/>
            <a:r>
              <a:rPr lang="en-US" altLang="x-none" sz="2400" i="1" dirty="0" err="1">
                <a:solidFill>
                  <a:srgbClr val="002060"/>
                </a:solidFill>
              </a:rPr>
              <a:t>i</a:t>
            </a:r>
            <a:r>
              <a:rPr lang="en-US" altLang="x-none" sz="2400" i="1" dirty="0" err="1" smtClean="0">
                <a:solidFill>
                  <a:srgbClr val="002060"/>
                </a:solidFill>
              </a:rPr>
              <a:t>nvecchiamento</a:t>
            </a:r>
            <a:r>
              <a:rPr lang="en-US" altLang="x-none" sz="2400" i="1" dirty="0" smtClean="0">
                <a:solidFill>
                  <a:srgbClr val="002060"/>
                </a:solidFill>
              </a:rPr>
              <a:t> </a:t>
            </a:r>
            <a:r>
              <a:rPr lang="en-US" altLang="x-none" sz="2400" i="1" dirty="0" err="1" smtClean="0">
                <a:solidFill>
                  <a:srgbClr val="002060"/>
                </a:solidFill>
              </a:rPr>
              <a:t>patologico</a:t>
            </a:r>
            <a:endParaRPr lang="en-US" altLang="x-none" sz="2400" i="1" dirty="0">
              <a:solidFill>
                <a:srgbClr val="002060"/>
              </a:solidFill>
            </a:endParaRPr>
          </a:p>
        </p:txBody>
      </p:sp>
      <p:sp>
        <p:nvSpPr>
          <p:cNvPr id="15" name="Line 15"/>
          <p:cNvSpPr>
            <a:spLocks noChangeShapeType="1"/>
          </p:cNvSpPr>
          <p:nvPr/>
        </p:nvSpPr>
        <p:spPr bwMode="auto">
          <a:xfrm>
            <a:off x="511651" y="1044387"/>
            <a:ext cx="9240838" cy="0"/>
          </a:xfrm>
          <a:prstGeom prst="line">
            <a:avLst/>
          </a:prstGeom>
          <a:noFill/>
          <a:ln w="57150">
            <a:solidFill>
              <a:srgbClr val="003399"/>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5" name="Oval 5"/>
          <p:cNvSpPr>
            <a:spLocks noChangeArrowheads="1"/>
          </p:cNvSpPr>
          <p:nvPr/>
        </p:nvSpPr>
        <p:spPr bwMode="auto">
          <a:xfrm>
            <a:off x="2500759" y="1720305"/>
            <a:ext cx="3288358"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4" name="Oval 4"/>
          <p:cNvSpPr>
            <a:spLocks noChangeArrowheads="1"/>
          </p:cNvSpPr>
          <p:nvPr/>
        </p:nvSpPr>
        <p:spPr bwMode="auto">
          <a:xfrm>
            <a:off x="4467076" y="1705571"/>
            <a:ext cx="3319165"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0" name="Oval 7"/>
          <p:cNvSpPr>
            <a:spLocks noChangeArrowheads="1"/>
          </p:cNvSpPr>
          <p:nvPr/>
        </p:nvSpPr>
        <p:spPr bwMode="auto">
          <a:xfrm>
            <a:off x="2508357" y="3190657"/>
            <a:ext cx="3341935"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3" name="Oval 7"/>
          <p:cNvSpPr>
            <a:spLocks noChangeArrowheads="1"/>
          </p:cNvSpPr>
          <p:nvPr/>
        </p:nvSpPr>
        <p:spPr bwMode="auto">
          <a:xfrm>
            <a:off x="4440397" y="3215241"/>
            <a:ext cx="3341935"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graphicFrame>
        <p:nvGraphicFramePr>
          <p:cNvPr id="12" name="Object 1031"/>
          <p:cNvGraphicFramePr>
            <a:graphicFrameLocks noChangeAspect="1"/>
          </p:cNvGraphicFramePr>
          <p:nvPr>
            <p:extLst/>
          </p:nvPr>
        </p:nvGraphicFramePr>
        <p:xfrm>
          <a:off x="4654682" y="3575804"/>
          <a:ext cx="954776" cy="969086"/>
        </p:xfrm>
        <a:graphic>
          <a:graphicData uri="http://schemas.openxmlformats.org/presentationml/2006/ole">
            <mc:AlternateContent xmlns:mc="http://schemas.openxmlformats.org/markup-compatibility/2006">
              <mc:Choice xmlns:v="urn:schemas-microsoft-com:vml" Requires="v">
                <p:oleObj spid="_x0000_s1072" name="Immagine bitmap" r:id="rId8" imgW="971591" imgH="961910" progId="Paint.Picture">
                  <p:embed/>
                </p:oleObj>
              </mc:Choice>
              <mc:Fallback>
                <p:oleObj name="Immagine bitmap" r:id="rId8" imgW="971591" imgH="961910"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54682" y="3575804"/>
                        <a:ext cx="954776" cy="969086"/>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5831067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6907562" y="6249845"/>
            <a:ext cx="27707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r>
              <a:rPr lang="en-GB" altLang="x-none" sz="1600" b="0" i="1" dirty="0" err="1">
                <a:solidFill>
                  <a:srgbClr val="002060"/>
                </a:solidFill>
                <a:latin typeface="+mn-lt"/>
              </a:rPr>
              <a:t>modificata</a:t>
            </a:r>
            <a:r>
              <a:rPr lang="en-GB" altLang="x-none" sz="1600" b="0" i="1" dirty="0">
                <a:solidFill>
                  <a:srgbClr val="002060"/>
                </a:solidFill>
                <a:latin typeface="+mn-lt"/>
              </a:rPr>
              <a:t> da </a:t>
            </a:r>
            <a:r>
              <a:rPr lang="en-GB" altLang="x-none" sz="1600" b="0" i="1" dirty="0" err="1">
                <a:solidFill>
                  <a:srgbClr val="002060"/>
                </a:solidFill>
                <a:latin typeface="+mn-lt"/>
              </a:rPr>
              <a:t>fonte</a:t>
            </a:r>
            <a:r>
              <a:rPr lang="en-GB" altLang="x-none" sz="1600" b="0" i="1" dirty="0">
                <a:solidFill>
                  <a:srgbClr val="002060"/>
                </a:solidFill>
                <a:latin typeface="+mn-lt"/>
              </a:rPr>
              <a:t> ONU, 1993</a:t>
            </a:r>
          </a:p>
        </p:txBody>
      </p:sp>
      <p:sp>
        <p:nvSpPr>
          <p:cNvPr id="18435" name="Text Box 3"/>
          <p:cNvSpPr txBox="1">
            <a:spLocks noChangeArrowheads="1"/>
          </p:cNvSpPr>
          <p:nvPr/>
        </p:nvSpPr>
        <p:spPr bwMode="auto">
          <a:xfrm>
            <a:off x="1119783" y="1194304"/>
            <a:ext cx="38455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algn="ctr"/>
            <a:r>
              <a:rPr lang="en-GB" altLang="x-none" sz="1600" dirty="0" err="1">
                <a:solidFill>
                  <a:srgbClr val="002060"/>
                </a:solidFill>
                <a:latin typeface="+mn-lt"/>
              </a:rPr>
              <a:t>Popolazione</a:t>
            </a:r>
            <a:r>
              <a:rPr lang="en-GB" altLang="x-none" sz="1600" dirty="0">
                <a:solidFill>
                  <a:srgbClr val="002060"/>
                </a:solidFill>
                <a:latin typeface="+mn-lt"/>
              </a:rPr>
              <a:t> </a:t>
            </a:r>
            <a:r>
              <a:rPr lang="en-GB" altLang="x-none" sz="1600" dirty="0" err="1">
                <a:solidFill>
                  <a:srgbClr val="002060"/>
                </a:solidFill>
                <a:latin typeface="+mn-lt"/>
              </a:rPr>
              <a:t>giovane</a:t>
            </a:r>
            <a:r>
              <a:rPr lang="en-GB" altLang="x-none" sz="1600" dirty="0">
                <a:solidFill>
                  <a:srgbClr val="002060"/>
                </a:solidFill>
                <a:latin typeface="+mn-lt"/>
              </a:rPr>
              <a:t> </a:t>
            </a:r>
            <a:r>
              <a:rPr lang="en-GB" altLang="x-none" sz="1600" dirty="0" err="1">
                <a:solidFill>
                  <a:srgbClr val="002060"/>
                </a:solidFill>
                <a:latin typeface="+mn-lt"/>
              </a:rPr>
              <a:t>ed</a:t>
            </a:r>
            <a:r>
              <a:rPr lang="en-GB" altLang="x-none" sz="1600" dirty="0">
                <a:solidFill>
                  <a:srgbClr val="002060"/>
                </a:solidFill>
                <a:latin typeface="+mn-lt"/>
              </a:rPr>
              <a:t> </a:t>
            </a:r>
            <a:r>
              <a:rPr lang="en-GB" altLang="x-none" sz="1600" dirty="0" err="1">
                <a:solidFill>
                  <a:srgbClr val="002060"/>
                </a:solidFill>
                <a:latin typeface="+mn-lt"/>
              </a:rPr>
              <a:t>anziana</a:t>
            </a:r>
            <a:r>
              <a:rPr lang="en-GB" altLang="x-none" sz="1600" dirty="0">
                <a:solidFill>
                  <a:srgbClr val="002060"/>
                </a:solidFill>
                <a:latin typeface="+mn-lt"/>
              </a:rPr>
              <a:t> in Italia (</a:t>
            </a:r>
            <a:r>
              <a:rPr lang="en-GB" altLang="x-none" sz="1600" dirty="0" err="1">
                <a:solidFill>
                  <a:srgbClr val="002060"/>
                </a:solidFill>
                <a:latin typeface="+mn-lt"/>
              </a:rPr>
              <a:t>milioni</a:t>
            </a:r>
            <a:r>
              <a:rPr lang="en-GB" altLang="x-none" sz="1600" dirty="0">
                <a:solidFill>
                  <a:srgbClr val="002060"/>
                </a:solidFill>
                <a:latin typeface="+mn-lt"/>
              </a:rPr>
              <a:t>) 1950-2020</a:t>
            </a:r>
          </a:p>
        </p:txBody>
      </p:sp>
      <p:sp>
        <p:nvSpPr>
          <p:cNvPr id="18436" name="Text Box 4"/>
          <p:cNvSpPr txBox="1">
            <a:spLocks noChangeArrowheads="1"/>
          </p:cNvSpPr>
          <p:nvPr/>
        </p:nvSpPr>
        <p:spPr bwMode="auto">
          <a:xfrm>
            <a:off x="4844804" y="1157464"/>
            <a:ext cx="48891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algn="ctr"/>
            <a:r>
              <a:rPr lang="en-GB" altLang="x-none" sz="1600" dirty="0" err="1">
                <a:solidFill>
                  <a:srgbClr val="002060"/>
                </a:solidFill>
                <a:latin typeface="+mn-lt"/>
              </a:rPr>
              <a:t>Evoluzione</a:t>
            </a:r>
            <a:r>
              <a:rPr lang="en-GB" altLang="x-none" sz="1600" dirty="0">
                <a:solidFill>
                  <a:srgbClr val="002060"/>
                </a:solidFill>
                <a:latin typeface="+mn-lt"/>
              </a:rPr>
              <a:t> </a:t>
            </a:r>
            <a:r>
              <a:rPr lang="en-GB" altLang="x-none" sz="1600" dirty="0" err="1">
                <a:solidFill>
                  <a:srgbClr val="002060"/>
                </a:solidFill>
                <a:latin typeface="+mn-lt"/>
              </a:rPr>
              <a:t>della</a:t>
            </a:r>
            <a:r>
              <a:rPr lang="en-GB" altLang="x-none" sz="1600" dirty="0">
                <a:solidFill>
                  <a:srgbClr val="002060"/>
                </a:solidFill>
                <a:latin typeface="+mn-lt"/>
              </a:rPr>
              <a:t> </a:t>
            </a:r>
            <a:r>
              <a:rPr lang="en-GB" altLang="x-none" sz="1600" dirty="0" err="1">
                <a:solidFill>
                  <a:srgbClr val="002060"/>
                </a:solidFill>
                <a:latin typeface="+mn-lt"/>
              </a:rPr>
              <a:t>popolazione</a:t>
            </a:r>
            <a:r>
              <a:rPr lang="en-GB" altLang="x-none" sz="1600" dirty="0">
                <a:solidFill>
                  <a:srgbClr val="002060"/>
                </a:solidFill>
                <a:latin typeface="+mn-lt"/>
              </a:rPr>
              <a:t> </a:t>
            </a:r>
            <a:r>
              <a:rPr lang="en-GB" altLang="x-none" sz="1600" dirty="0" err="1">
                <a:solidFill>
                  <a:srgbClr val="002060"/>
                </a:solidFill>
                <a:latin typeface="+mn-lt"/>
              </a:rPr>
              <a:t>italiana</a:t>
            </a:r>
            <a:r>
              <a:rPr lang="en-GB" altLang="x-none" sz="1600" dirty="0">
                <a:solidFill>
                  <a:srgbClr val="002060"/>
                </a:solidFill>
                <a:latin typeface="+mn-lt"/>
              </a:rPr>
              <a:t> per </a:t>
            </a:r>
            <a:r>
              <a:rPr lang="en-GB" altLang="x-none" sz="1600" dirty="0" err="1">
                <a:solidFill>
                  <a:srgbClr val="002060"/>
                </a:solidFill>
                <a:latin typeface="+mn-lt"/>
              </a:rPr>
              <a:t>classi</a:t>
            </a:r>
            <a:r>
              <a:rPr lang="en-GB" altLang="x-none" sz="1600" dirty="0">
                <a:solidFill>
                  <a:srgbClr val="002060"/>
                </a:solidFill>
                <a:latin typeface="+mn-lt"/>
              </a:rPr>
              <a:t> di </a:t>
            </a:r>
            <a:r>
              <a:rPr lang="en-GB" altLang="x-none" sz="1600" dirty="0" err="1">
                <a:solidFill>
                  <a:srgbClr val="002060"/>
                </a:solidFill>
                <a:latin typeface="+mn-lt"/>
              </a:rPr>
              <a:t>età</a:t>
            </a:r>
            <a:r>
              <a:rPr lang="en-GB" altLang="x-none" sz="1600" dirty="0">
                <a:solidFill>
                  <a:srgbClr val="002060"/>
                </a:solidFill>
                <a:latin typeface="+mn-lt"/>
              </a:rPr>
              <a:t> 1950=100</a:t>
            </a:r>
          </a:p>
        </p:txBody>
      </p:sp>
      <p:pic>
        <p:nvPicPr>
          <p:cNvPr id="18437" name="Picture 5" descr="logo-fsm"/>
          <p:cNvPicPr>
            <a:picLocks noChangeAspect="1" noChangeArrowheads="1"/>
          </p:cNvPicPr>
          <p:nvPr/>
        </p:nvPicPr>
        <p:blipFill>
          <a:blip r:embed="rId3">
            <a:clrChange>
              <a:clrFrom>
                <a:srgbClr val="4A4A4A"/>
              </a:clrFrom>
              <a:clrTo>
                <a:srgbClr val="4A4A4A">
                  <a:alpha val="0"/>
                </a:srgbClr>
              </a:clrTo>
            </a:clrChange>
            <a:extLst>
              <a:ext uri="{28A0092B-C50C-407E-A947-70E740481C1C}">
                <a14:useLocalDpi xmlns:a14="http://schemas.microsoft.com/office/drawing/2010/main" val="0"/>
              </a:ext>
            </a:extLst>
          </a:blip>
          <a:srcRect/>
          <a:stretch>
            <a:fillRect/>
          </a:stretch>
        </p:blipFill>
        <p:spPr bwMode="auto">
          <a:xfrm>
            <a:off x="1234976" y="5967266"/>
            <a:ext cx="364331" cy="33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AutoShape 6"/>
          <p:cNvSpPr>
            <a:spLocks noChangeAspect="1" noChangeArrowheads="1" noTextEdit="1"/>
          </p:cNvSpPr>
          <p:nvPr/>
        </p:nvSpPr>
        <p:spPr bwMode="auto">
          <a:xfrm>
            <a:off x="5203776" y="1849786"/>
            <a:ext cx="4023717" cy="3801368"/>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sz="1519">
              <a:solidFill>
                <a:srgbClr val="002060"/>
              </a:solidFill>
            </a:endParaRPr>
          </a:p>
        </p:txBody>
      </p:sp>
      <p:sp>
        <p:nvSpPr>
          <p:cNvPr id="18439" name="Line 7"/>
          <p:cNvSpPr>
            <a:spLocks noChangeShapeType="1"/>
          </p:cNvSpPr>
          <p:nvPr/>
        </p:nvSpPr>
        <p:spPr bwMode="auto">
          <a:xfrm>
            <a:off x="5649814" y="4780510"/>
            <a:ext cx="3518744" cy="1339"/>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40" name="Line 8"/>
          <p:cNvSpPr>
            <a:spLocks noChangeShapeType="1"/>
          </p:cNvSpPr>
          <p:nvPr/>
        </p:nvSpPr>
        <p:spPr bwMode="auto">
          <a:xfrm>
            <a:off x="5649814" y="4330454"/>
            <a:ext cx="3518744" cy="1339"/>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41" name="Line 9"/>
          <p:cNvSpPr>
            <a:spLocks noChangeShapeType="1"/>
          </p:cNvSpPr>
          <p:nvPr/>
        </p:nvSpPr>
        <p:spPr bwMode="auto">
          <a:xfrm flipV="1">
            <a:off x="5602933" y="3854947"/>
            <a:ext cx="3611166" cy="50899"/>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42" name="Line 10"/>
          <p:cNvSpPr>
            <a:spLocks noChangeShapeType="1"/>
          </p:cNvSpPr>
          <p:nvPr/>
        </p:nvSpPr>
        <p:spPr bwMode="auto">
          <a:xfrm>
            <a:off x="5649813" y="3420964"/>
            <a:ext cx="3564285" cy="8037"/>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43" name="Line 11"/>
          <p:cNvSpPr>
            <a:spLocks noChangeShapeType="1"/>
          </p:cNvSpPr>
          <p:nvPr/>
        </p:nvSpPr>
        <p:spPr bwMode="auto">
          <a:xfrm>
            <a:off x="5649813" y="2970907"/>
            <a:ext cx="3564285" cy="32147"/>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44" name="Line 12"/>
          <p:cNvSpPr>
            <a:spLocks noChangeShapeType="1"/>
          </p:cNvSpPr>
          <p:nvPr/>
        </p:nvSpPr>
        <p:spPr bwMode="auto">
          <a:xfrm>
            <a:off x="5649813" y="2070796"/>
            <a:ext cx="1340" cy="315977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45" name="Line 13"/>
          <p:cNvSpPr>
            <a:spLocks noChangeShapeType="1"/>
          </p:cNvSpPr>
          <p:nvPr/>
        </p:nvSpPr>
        <p:spPr bwMode="auto">
          <a:xfrm>
            <a:off x="5606951" y="5230566"/>
            <a:ext cx="42863" cy="133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46" name="Line 14"/>
          <p:cNvSpPr>
            <a:spLocks noChangeShapeType="1"/>
          </p:cNvSpPr>
          <p:nvPr/>
        </p:nvSpPr>
        <p:spPr bwMode="auto">
          <a:xfrm>
            <a:off x="5606951" y="4780510"/>
            <a:ext cx="42863" cy="133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47" name="Line 15"/>
          <p:cNvSpPr>
            <a:spLocks noChangeShapeType="1"/>
          </p:cNvSpPr>
          <p:nvPr/>
        </p:nvSpPr>
        <p:spPr bwMode="auto">
          <a:xfrm>
            <a:off x="5606951" y="4330454"/>
            <a:ext cx="42863" cy="133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48" name="Line 16"/>
          <p:cNvSpPr>
            <a:spLocks noChangeShapeType="1"/>
          </p:cNvSpPr>
          <p:nvPr/>
        </p:nvSpPr>
        <p:spPr bwMode="auto">
          <a:xfrm>
            <a:off x="5606951" y="3880397"/>
            <a:ext cx="42863" cy="133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49" name="Line 17"/>
          <p:cNvSpPr>
            <a:spLocks noChangeShapeType="1"/>
          </p:cNvSpPr>
          <p:nvPr/>
        </p:nvSpPr>
        <p:spPr bwMode="auto">
          <a:xfrm>
            <a:off x="5606951" y="3420963"/>
            <a:ext cx="42863" cy="134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50" name="Line 18"/>
          <p:cNvSpPr>
            <a:spLocks noChangeShapeType="1"/>
          </p:cNvSpPr>
          <p:nvPr/>
        </p:nvSpPr>
        <p:spPr bwMode="auto">
          <a:xfrm>
            <a:off x="5606951" y="2970907"/>
            <a:ext cx="42863" cy="134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51" name="Line 19"/>
          <p:cNvSpPr>
            <a:spLocks noChangeShapeType="1"/>
          </p:cNvSpPr>
          <p:nvPr/>
        </p:nvSpPr>
        <p:spPr bwMode="auto">
          <a:xfrm>
            <a:off x="5606951" y="2520851"/>
            <a:ext cx="42863" cy="134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52" name="Line 20"/>
          <p:cNvSpPr>
            <a:spLocks noChangeShapeType="1"/>
          </p:cNvSpPr>
          <p:nvPr/>
        </p:nvSpPr>
        <p:spPr bwMode="auto">
          <a:xfrm>
            <a:off x="5606951" y="2070794"/>
            <a:ext cx="42863" cy="134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53" name="Line 21"/>
          <p:cNvSpPr>
            <a:spLocks noChangeShapeType="1"/>
          </p:cNvSpPr>
          <p:nvPr/>
        </p:nvSpPr>
        <p:spPr bwMode="auto">
          <a:xfrm>
            <a:off x="5649814" y="5230566"/>
            <a:ext cx="3518744" cy="1339"/>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54" name="Line 22"/>
          <p:cNvSpPr>
            <a:spLocks noChangeShapeType="1"/>
          </p:cNvSpPr>
          <p:nvPr/>
        </p:nvSpPr>
        <p:spPr bwMode="auto">
          <a:xfrm flipV="1">
            <a:off x="5649813" y="5230566"/>
            <a:ext cx="1340" cy="4018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55" name="Line 23"/>
          <p:cNvSpPr>
            <a:spLocks noChangeShapeType="1"/>
          </p:cNvSpPr>
          <p:nvPr/>
        </p:nvSpPr>
        <p:spPr bwMode="auto">
          <a:xfrm flipV="1">
            <a:off x="6038255" y="5230566"/>
            <a:ext cx="1340" cy="4018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56" name="Line 24"/>
          <p:cNvSpPr>
            <a:spLocks noChangeShapeType="1"/>
          </p:cNvSpPr>
          <p:nvPr/>
        </p:nvSpPr>
        <p:spPr bwMode="auto">
          <a:xfrm flipV="1">
            <a:off x="6434733" y="5230566"/>
            <a:ext cx="1340" cy="4018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57" name="Line 25"/>
          <p:cNvSpPr>
            <a:spLocks noChangeShapeType="1"/>
          </p:cNvSpPr>
          <p:nvPr/>
        </p:nvSpPr>
        <p:spPr bwMode="auto">
          <a:xfrm flipV="1">
            <a:off x="6823174" y="5230566"/>
            <a:ext cx="1340" cy="4018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58" name="Line 26"/>
          <p:cNvSpPr>
            <a:spLocks noChangeShapeType="1"/>
          </p:cNvSpPr>
          <p:nvPr/>
        </p:nvSpPr>
        <p:spPr bwMode="auto">
          <a:xfrm flipV="1">
            <a:off x="7210278" y="5230566"/>
            <a:ext cx="1339" cy="4018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59" name="Line 27"/>
          <p:cNvSpPr>
            <a:spLocks noChangeShapeType="1"/>
          </p:cNvSpPr>
          <p:nvPr/>
        </p:nvSpPr>
        <p:spPr bwMode="auto">
          <a:xfrm flipV="1">
            <a:off x="7606756" y="5230566"/>
            <a:ext cx="1339" cy="4018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60" name="Line 28"/>
          <p:cNvSpPr>
            <a:spLocks noChangeShapeType="1"/>
          </p:cNvSpPr>
          <p:nvPr/>
        </p:nvSpPr>
        <p:spPr bwMode="auto">
          <a:xfrm flipV="1">
            <a:off x="7995197" y="5230566"/>
            <a:ext cx="1339" cy="4018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61" name="Line 29"/>
          <p:cNvSpPr>
            <a:spLocks noChangeShapeType="1"/>
          </p:cNvSpPr>
          <p:nvPr/>
        </p:nvSpPr>
        <p:spPr bwMode="auto">
          <a:xfrm flipV="1">
            <a:off x="8383639" y="5230566"/>
            <a:ext cx="1339" cy="4018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62" name="Line 30"/>
          <p:cNvSpPr>
            <a:spLocks noChangeShapeType="1"/>
          </p:cNvSpPr>
          <p:nvPr/>
        </p:nvSpPr>
        <p:spPr bwMode="auto">
          <a:xfrm flipV="1">
            <a:off x="8780117" y="5230566"/>
            <a:ext cx="1339" cy="4018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63" name="Line 31"/>
          <p:cNvSpPr>
            <a:spLocks noChangeShapeType="1"/>
          </p:cNvSpPr>
          <p:nvPr/>
        </p:nvSpPr>
        <p:spPr bwMode="auto">
          <a:xfrm flipV="1">
            <a:off x="9168558" y="5230566"/>
            <a:ext cx="1339" cy="4018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64" name="Freeform 32"/>
          <p:cNvSpPr>
            <a:spLocks/>
          </p:cNvSpPr>
          <p:nvPr/>
        </p:nvSpPr>
        <p:spPr bwMode="auto">
          <a:xfrm>
            <a:off x="5844034" y="4748362"/>
            <a:ext cx="2741860" cy="192881"/>
          </a:xfrm>
          <a:custGeom>
            <a:avLst/>
            <a:gdLst>
              <a:gd name="T0" fmla="*/ 0 w 325"/>
              <a:gd name="T1" fmla="*/ 2147483647 h 24"/>
              <a:gd name="T2" fmla="*/ 2147483647 w 325"/>
              <a:gd name="T3" fmla="*/ 2147483647 h 24"/>
              <a:gd name="T4" fmla="*/ 2147483647 w 325"/>
              <a:gd name="T5" fmla="*/ 2147483647 h 24"/>
              <a:gd name="T6" fmla="*/ 2147483647 w 325"/>
              <a:gd name="T7" fmla="*/ 0 h 24"/>
              <a:gd name="T8" fmla="*/ 2147483647 w 325"/>
              <a:gd name="T9" fmla="*/ 2147483647 h 24"/>
              <a:gd name="T10" fmla="*/ 2147483647 w 325"/>
              <a:gd name="T11" fmla="*/ 2147483647 h 24"/>
              <a:gd name="T12" fmla="*/ 2147483647 w 325"/>
              <a:gd name="T13" fmla="*/ 2147483647 h 24"/>
              <a:gd name="T14" fmla="*/ 2147483647 w 325"/>
              <a:gd name="T15" fmla="*/ 2147483647 h 24"/>
              <a:gd name="T16" fmla="*/ 0 60000 65536"/>
              <a:gd name="T17" fmla="*/ 0 60000 65536"/>
              <a:gd name="T18" fmla="*/ 0 60000 65536"/>
              <a:gd name="T19" fmla="*/ 0 60000 65536"/>
              <a:gd name="T20" fmla="*/ 0 60000 65536"/>
              <a:gd name="T21" fmla="*/ 0 60000 65536"/>
              <a:gd name="T22" fmla="*/ 0 60000 65536"/>
              <a:gd name="T23" fmla="*/ 0 60000 65536"/>
              <a:gd name="T24" fmla="*/ 0 w 325"/>
              <a:gd name="T25" fmla="*/ 0 h 24"/>
              <a:gd name="T26" fmla="*/ 325 w 325"/>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5" h="24">
                <a:moveTo>
                  <a:pt x="0" y="4"/>
                </a:moveTo>
                <a:lnTo>
                  <a:pt x="47" y="4"/>
                </a:lnTo>
                <a:lnTo>
                  <a:pt x="93" y="1"/>
                </a:lnTo>
                <a:lnTo>
                  <a:pt x="139" y="0"/>
                </a:lnTo>
                <a:lnTo>
                  <a:pt x="186" y="12"/>
                </a:lnTo>
                <a:lnTo>
                  <a:pt x="232" y="18"/>
                </a:lnTo>
                <a:lnTo>
                  <a:pt x="278" y="21"/>
                </a:lnTo>
                <a:lnTo>
                  <a:pt x="325" y="24"/>
                </a:lnTo>
              </a:path>
            </a:pathLst>
          </a:custGeom>
          <a:noFill/>
          <a:ln w="30163">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endParaRPr lang="it-IT" altLang="x-none" sz="2700">
              <a:solidFill>
                <a:srgbClr val="002060"/>
              </a:solidFill>
            </a:endParaRPr>
          </a:p>
        </p:txBody>
      </p:sp>
      <p:sp>
        <p:nvSpPr>
          <p:cNvPr id="18465" name="Freeform 33"/>
          <p:cNvSpPr>
            <a:spLocks/>
          </p:cNvSpPr>
          <p:nvPr/>
        </p:nvSpPr>
        <p:spPr bwMode="auto">
          <a:xfrm>
            <a:off x="5844034" y="4643886"/>
            <a:ext cx="2741860" cy="136624"/>
          </a:xfrm>
          <a:custGeom>
            <a:avLst/>
            <a:gdLst>
              <a:gd name="T0" fmla="*/ 0 w 325"/>
              <a:gd name="T1" fmla="*/ 2147483647 h 17"/>
              <a:gd name="T2" fmla="*/ 2147483647 w 325"/>
              <a:gd name="T3" fmla="*/ 2147483647 h 17"/>
              <a:gd name="T4" fmla="*/ 2147483647 w 325"/>
              <a:gd name="T5" fmla="*/ 2147483647 h 17"/>
              <a:gd name="T6" fmla="*/ 2147483647 w 325"/>
              <a:gd name="T7" fmla="*/ 2147483647 h 17"/>
              <a:gd name="T8" fmla="*/ 2147483647 w 325"/>
              <a:gd name="T9" fmla="*/ 2147483647 h 17"/>
              <a:gd name="T10" fmla="*/ 2147483647 w 325"/>
              <a:gd name="T11" fmla="*/ 0 h 17"/>
              <a:gd name="T12" fmla="*/ 2147483647 w 325"/>
              <a:gd name="T13" fmla="*/ 2147483647 h 17"/>
              <a:gd name="T14" fmla="*/ 2147483647 w 325"/>
              <a:gd name="T15" fmla="*/ 2147483647 h 17"/>
              <a:gd name="T16" fmla="*/ 0 60000 65536"/>
              <a:gd name="T17" fmla="*/ 0 60000 65536"/>
              <a:gd name="T18" fmla="*/ 0 60000 65536"/>
              <a:gd name="T19" fmla="*/ 0 60000 65536"/>
              <a:gd name="T20" fmla="*/ 0 60000 65536"/>
              <a:gd name="T21" fmla="*/ 0 60000 65536"/>
              <a:gd name="T22" fmla="*/ 0 60000 65536"/>
              <a:gd name="T23" fmla="*/ 0 60000 65536"/>
              <a:gd name="T24" fmla="*/ 0 w 325"/>
              <a:gd name="T25" fmla="*/ 0 h 17"/>
              <a:gd name="T26" fmla="*/ 325 w 32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5" h="17">
                <a:moveTo>
                  <a:pt x="0" y="17"/>
                </a:moveTo>
                <a:lnTo>
                  <a:pt x="47" y="14"/>
                </a:lnTo>
                <a:lnTo>
                  <a:pt x="93" y="11"/>
                </a:lnTo>
                <a:lnTo>
                  <a:pt x="139" y="8"/>
                </a:lnTo>
                <a:lnTo>
                  <a:pt x="186" y="6"/>
                </a:lnTo>
                <a:lnTo>
                  <a:pt x="232" y="0"/>
                </a:lnTo>
                <a:lnTo>
                  <a:pt x="278" y="3"/>
                </a:lnTo>
                <a:lnTo>
                  <a:pt x="325" y="6"/>
                </a:lnTo>
              </a:path>
            </a:pathLst>
          </a:custGeom>
          <a:noFill/>
          <a:ln w="30163">
            <a:solidFill>
              <a:srgbClr val="00CCFF"/>
            </a:solidFill>
            <a:round/>
            <a:headEnd/>
            <a:tailEnd/>
          </a:ln>
          <a:extLst>
            <a:ext uri="{909E8E84-426E-40DD-AFC4-6F175D3DCCD1}">
              <a14:hiddenFill xmlns:a14="http://schemas.microsoft.com/office/drawing/2010/main">
                <a:solidFill>
                  <a:srgbClr val="FFFFFF"/>
                </a:solidFill>
              </a14:hiddenFill>
            </a:ext>
          </a:extLst>
        </p:spPr>
        <p:txBody>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endParaRPr lang="it-IT" altLang="x-none" sz="2700">
              <a:solidFill>
                <a:srgbClr val="002060"/>
              </a:solidFill>
            </a:endParaRPr>
          </a:p>
        </p:txBody>
      </p:sp>
      <p:sp>
        <p:nvSpPr>
          <p:cNvPr id="18466" name="Freeform 34"/>
          <p:cNvSpPr>
            <a:spLocks/>
          </p:cNvSpPr>
          <p:nvPr/>
        </p:nvSpPr>
        <p:spPr bwMode="auto">
          <a:xfrm>
            <a:off x="5844034" y="4193830"/>
            <a:ext cx="2741860" cy="586680"/>
          </a:xfrm>
          <a:custGeom>
            <a:avLst/>
            <a:gdLst>
              <a:gd name="T0" fmla="*/ 0 w 325"/>
              <a:gd name="T1" fmla="*/ 2147483647 h 73"/>
              <a:gd name="T2" fmla="*/ 2147483647 w 325"/>
              <a:gd name="T3" fmla="*/ 2147483647 h 73"/>
              <a:gd name="T4" fmla="*/ 2147483647 w 325"/>
              <a:gd name="T5" fmla="*/ 2147483647 h 73"/>
              <a:gd name="T6" fmla="*/ 2147483647 w 325"/>
              <a:gd name="T7" fmla="*/ 2147483647 h 73"/>
              <a:gd name="T8" fmla="*/ 2147483647 w 325"/>
              <a:gd name="T9" fmla="*/ 2147483647 h 73"/>
              <a:gd name="T10" fmla="*/ 2147483647 w 325"/>
              <a:gd name="T11" fmla="*/ 2147483647 h 73"/>
              <a:gd name="T12" fmla="*/ 2147483647 w 325"/>
              <a:gd name="T13" fmla="*/ 2147483647 h 73"/>
              <a:gd name="T14" fmla="*/ 2147483647 w 325"/>
              <a:gd name="T15" fmla="*/ 0 h 73"/>
              <a:gd name="T16" fmla="*/ 0 60000 65536"/>
              <a:gd name="T17" fmla="*/ 0 60000 65536"/>
              <a:gd name="T18" fmla="*/ 0 60000 65536"/>
              <a:gd name="T19" fmla="*/ 0 60000 65536"/>
              <a:gd name="T20" fmla="*/ 0 60000 65536"/>
              <a:gd name="T21" fmla="*/ 0 60000 65536"/>
              <a:gd name="T22" fmla="*/ 0 60000 65536"/>
              <a:gd name="T23" fmla="*/ 0 60000 65536"/>
              <a:gd name="T24" fmla="*/ 0 w 325"/>
              <a:gd name="T25" fmla="*/ 0 h 73"/>
              <a:gd name="T26" fmla="*/ 325 w 325"/>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5" h="73">
                <a:moveTo>
                  <a:pt x="0" y="73"/>
                </a:moveTo>
                <a:lnTo>
                  <a:pt x="47" y="62"/>
                </a:lnTo>
                <a:lnTo>
                  <a:pt x="93" y="48"/>
                </a:lnTo>
                <a:lnTo>
                  <a:pt x="139" y="42"/>
                </a:lnTo>
                <a:lnTo>
                  <a:pt x="186" y="22"/>
                </a:lnTo>
                <a:lnTo>
                  <a:pt x="232" y="11"/>
                </a:lnTo>
                <a:lnTo>
                  <a:pt x="278" y="8"/>
                </a:lnTo>
                <a:lnTo>
                  <a:pt x="325" y="0"/>
                </a:lnTo>
              </a:path>
            </a:pathLst>
          </a:custGeom>
          <a:noFill/>
          <a:ln w="30163">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endParaRPr lang="it-IT" altLang="x-none" sz="2700">
              <a:solidFill>
                <a:srgbClr val="002060"/>
              </a:solidFill>
            </a:endParaRPr>
          </a:p>
        </p:txBody>
      </p:sp>
      <p:sp>
        <p:nvSpPr>
          <p:cNvPr id="18467" name="Freeform 35"/>
          <p:cNvSpPr>
            <a:spLocks/>
          </p:cNvSpPr>
          <p:nvPr/>
        </p:nvSpPr>
        <p:spPr bwMode="auto">
          <a:xfrm>
            <a:off x="5844034" y="2274393"/>
            <a:ext cx="2945457" cy="2506117"/>
          </a:xfrm>
          <a:custGeom>
            <a:avLst/>
            <a:gdLst>
              <a:gd name="T0" fmla="*/ 0 w 325"/>
              <a:gd name="T1" fmla="*/ 2147483647 h 303"/>
              <a:gd name="T2" fmla="*/ 2147483647 w 325"/>
              <a:gd name="T3" fmla="*/ 2147483647 h 303"/>
              <a:gd name="T4" fmla="*/ 2147483647 w 325"/>
              <a:gd name="T5" fmla="*/ 2147483647 h 303"/>
              <a:gd name="T6" fmla="*/ 2147483647 w 325"/>
              <a:gd name="T7" fmla="*/ 2147483647 h 303"/>
              <a:gd name="T8" fmla="*/ 2147483647 w 325"/>
              <a:gd name="T9" fmla="*/ 2147483647 h 303"/>
              <a:gd name="T10" fmla="*/ 2147483647 w 325"/>
              <a:gd name="T11" fmla="*/ 2147483647 h 303"/>
              <a:gd name="T12" fmla="*/ 2147483647 w 325"/>
              <a:gd name="T13" fmla="*/ 2147483647 h 303"/>
              <a:gd name="T14" fmla="*/ 2147483647 w 325"/>
              <a:gd name="T15" fmla="*/ 0 h 303"/>
              <a:gd name="T16" fmla="*/ 0 60000 65536"/>
              <a:gd name="T17" fmla="*/ 0 60000 65536"/>
              <a:gd name="T18" fmla="*/ 0 60000 65536"/>
              <a:gd name="T19" fmla="*/ 0 60000 65536"/>
              <a:gd name="T20" fmla="*/ 0 60000 65536"/>
              <a:gd name="T21" fmla="*/ 0 60000 65536"/>
              <a:gd name="T22" fmla="*/ 0 60000 65536"/>
              <a:gd name="T23" fmla="*/ 0 60000 65536"/>
              <a:gd name="T24" fmla="*/ 0 w 325"/>
              <a:gd name="T25" fmla="*/ 0 h 303"/>
              <a:gd name="T26" fmla="*/ 325 w 325"/>
              <a:gd name="T27" fmla="*/ 303 h 3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5" h="303">
                <a:moveTo>
                  <a:pt x="0" y="303"/>
                </a:moveTo>
                <a:lnTo>
                  <a:pt x="47" y="286"/>
                </a:lnTo>
                <a:lnTo>
                  <a:pt x="93" y="247"/>
                </a:lnTo>
                <a:lnTo>
                  <a:pt x="139" y="224"/>
                </a:lnTo>
                <a:lnTo>
                  <a:pt x="186" y="174"/>
                </a:lnTo>
                <a:lnTo>
                  <a:pt x="232" y="137"/>
                </a:lnTo>
                <a:lnTo>
                  <a:pt x="278" y="50"/>
                </a:lnTo>
                <a:lnTo>
                  <a:pt x="325" y="0"/>
                </a:lnTo>
              </a:path>
            </a:pathLst>
          </a:custGeom>
          <a:noFill/>
          <a:ln w="30226">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endParaRPr lang="it-IT" altLang="x-none" sz="2700">
              <a:solidFill>
                <a:srgbClr val="002060"/>
              </a:solidFill>
            </a:endParaRPr>
          </a:p>
        </p:txBody>
      </p:sp>
      <p:sp>
        <p:nvSpPr>
          <p:cNvPr id="18468" name="Rectangle 36"/>
          <p:cNvSpPr>
            <a:spLocks noChangeArrowheads="1"/>
          </p:cNvSpPr>
          <p:nvPr/>
        </p:nvSpPr>
        <p:spPr bwMode="auto">
          <a:xfrm>
            <a:off x="5499794" y="5158235"/>
            <a:ext cx="72136"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0</a:t>
            </a:r>
            <a:endParaRPr lang="it-IT" altLang="x-none" sz="3038" i="1">
              <a:solidFill>
                <a:srgbClr val="002060"/>
              </a:solidFill>
              <a:latin typeface="Arial" charset="0"/>
            </a:endParaRPr>
          </a:p>
        </p:txBody>
      </p:sp>
      <p:sp>
        <p:nvSpPr>
          <p:cNvPr id="18469" name="Rectangle 37"/>
          <p:cNvSpPr>
            <a:spLocks noChangeArrowheads="1"/>
          </p:cNvSpPr>
          <p:nvPr/>
        </p:nvSpPr>
        <p:spPr bwMode="auto">
          <a:xfrm>
            <a:off x="5352454" y="4708179"/>
            <a:ext cx="216406"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100</a:t>
            </a:r>
            <a:endParaRPr lang="it-IT" altLang="x-none" sz="3038" i="1">
              <a:solidFill>
                <a:srgbClr val="002060"/>
              </a:solidFill>
              <a:latin typeface="Arial" charset="0"/>
            </a:endParaRPr>
          </a:p>
        </p:txBody>
      </p:sp>
      <p:sp>
        <p:nvSpPr>
          <p:cNvPr id="18470" name="Rectangle 38"/>
          <p:cNvSpPr>
            <a:spLocks noChangeArrowheads="1"/>
          </p:cNvSpPr>
          <p:nvPr/>
        </p:nvSpPr>
        <p:spPr bwMode="auto">
          <a:xfrm>
            <a:off x="5352454" y="4258122"/>
            <a:ext cx="216406"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200</a:t>
            </a:r>
            <a:endParaRPr lang="it-IT" altLang="x-none" sz="3038" i="1">
              <a:solidFill>
                <a:srgbClr val="002060"/>
              </a:solidFill>
              <a:latin typeface="Arial" charset="0"/>
            </a:endParaRPr>
          </a:p>
        </p:txBody>
      </p:sp>
      <p:sp>
        <p:nvSpPr>
          <p:cNvPr id="18471" name="Rectangle 39"/>
          <p:cNvSpPr>
            <a:spLocks noChangeArrowheads="1"/>
          </p:cNvSpPr>
          <p:nvPr/>
        </p:nvSpPr>
        <p:spPr bwMode="auto">
          <a:xfrm>
            <a:off x="5352454" y="3808066"/>
            <a:ext cx="216406"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300</a:t>
            </a:r>
            <a:endParaRPr lang="it-IT" altLang="x-none" sz="3038" i="1">
              <a:solidFill>
                <a:srgbClr val="002060"/>
              </a:solidFill>
              <a:latin typeface="Arial" charset="0"/>
            </a:endParaRPr>
          </a:p>
        </p:txBody>
      </p:sp>
      <p:sp>
        <p:nvSpPr>
          <p:cNvPr id="18472" name="Rectangle 40"/>
          <p:cNvSpPr>
            <a:spLocks noChangeArrowheads="1"/>
          </p:cNvSpPr>
          <p:nvPr/>
        </p:nvSpPr>
        <p:spPr bwMode="auto">
          <a:xfrm>
            <a:off x="5352454" y="3348633"/>
            <a:ext cx="216406"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400</a:t>
            </a:r>
            <a:endParaRPr lang="it-IT" altLang="x-none" sz="3038" i="1">
              <a:solidFill>
                <a:srgbClr val="002060"/>
              </a:solidFill>
              <a:latin typeface="Arial" charset="0"/>
            </a:endParaRPr>
          </a:p>
        </p:txBody>
      </p:sp>
      <p:sp>
        <p:nvSpPr>
          <p:cNvPr id="18473" name="Rectangle 41"/>
          <p:cNvSpPr>
            <a:spLocks noChangeArrowheads="1"/>
          </p:cNvSpPr>
          <p:nvPr/>
        </p:nvSpPr>
        <p:spPr bwMode="auto">
          <a:xfrm>
            <a:off x="5352454" y="2898577"/>
            <a:ext cx="216406"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500</a:t>
            </a:r>
            <a:endParaRPr lang="it-IT" altLang="x-none" sz="3038" i="1">
              <a:solidFill>
                <a:srgbClr val="002060"/>
              </a:solidFill>
              <a:latin typeface="Arial" charset="0"/>
            </a:endParaRPr>
          </a:p>
        </p:txBody>
      </p:sp>
      <p:sp>
        <p:nvSpPr>
          <p:cNvPr id="18474" name="Rectangle 42"/>
          <p:cNvSpPr>
            <a:spLocks noChangeArrowheads="1"/>
          </p:cNvSpPr>
          <p:nvPr/>
        </p:nvSpPr>
        <p:spPr bwMode="auto">
          <a:xfrm>
            <a:off x="5352454" y="2448521"/>
            <a:ext cx="216406"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600</a:t>
            </a:r>
            <a:endParaRPr lang="it-IT" altLang="x-none" sz="3038" i="1">
              <a:solidFill>
                <a:srgbClr val="002060"/>
              </a:solidFill>
              <a:latin typeface="Arial" charset="0"/>
            </a:endParaRPr>
          </a:p>
        </p:txBody>
      </p:sp>
      <p:sp>
        <p:nvSpPr>
          <p:cNvPr id="18475" name="Rectangle 43"/>
          <p:cNvSpPr>
            <a:spLocks noChangeArrowheads="1"/>
          </p:cNvSpPr>
          <p:nvPr/>
        </p:nvSpPr>
        <p:spPr bwMode="auto">
          <a:xfrm>
            <a:off x="5352454" y="1998465"/>
            <a:ext cx="216406"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700</a:t>
            </a:r>
            <a:endParaRPr lang="it-IT" altLang="x-none" sz="3038" i="1">
              <a:solidFill>
                <a:srgbClr val="002060"/>
              </a:solidFill>
              <a:latin typeface="Arial" charset="0"/>
            </a:endParaRPr>
          </a:p>
        </p:txBody>
      </p:sp>
      <p:sp>
        <p:nvSpPr>
          <p:cNvPr id="18476" name="Rectangle 44"/>
          <p:cNvSpPr>
            <a:spLocks noChangeArrowheads="1"/>
          </p:cNvSpPr>
          <p:nvPr/>
        </p:nvSpPr>
        <p:spPr bwMode="auto">
          <a:xfrm>
            <a:off x="5734201" y="5351116"/>
            <a:ext cx="288541"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1950</a:t>
            </a:r>
            <a:endParaRPr lang="it-IT" altLang="x-none" sz="3038" i="1">
              <a:solidFill>
                <a:srgbClr val="002060"/>
              </a:solidFill>
              <a:latin typeface="Arial" charset="0"/>
            </a:endParaRPr>
          </a:p>
        </p:txBody>
      </p:sp>
      <p:sp>
        <p:nvSpPr>
          <p:cNvPr id="18477" name="Rectangle 45"/>
          <p:cNvSpPr>
            <a:spLocks noChangeArrowheads="1"/>
          </p:cNvSpPr>
          <p:nvPr/>
        </p:nvSpPr>
        <p:spPr bwMode="auto">
          <a:xfrm>
            <a:off x="6132018" y="5351116"/>
            <a:ext cx="288541"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1960</a:t>
            </a:r>
            <a:endParaRPr lang="it-IT" altLang="x-none" sz="3038" i="1">
              <a:solidFill>
                <a:srgbClr val="002060"/>
              </a:solidFill>
              <a:latin typeface="Arial" charset="0"/>
            </a:endParaRPr>
          </a:p>
        </p:txBody>
      </p:sp>
      <p:sp>
        <p:nvSpPr>
          <p:cNvPr id="18478" name="Rectangle 46"/>
          <p:cNvSpPr>
            <a:spLocks noChangeArrowheads="1"/>
          </p:cNvSpPr>
          <p:nvPr/>
        </p:nvSpPr>
        <p:spPr bwMode="auto">
          <a:xfrm>
            <a:off x="6519120" y="5351116"/>
            <a:ext cx="288541"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1970</a:t>
            </a:r>
            <a:endParaRPr lang="it-IT" altLang="x-none" sz="3038" i="1">
              <a:solidFill>
                <a:srgbClr val="002060"/>
              </a:solidFill>
              <a:latin typeface="Arial" charset="0"/>
            </a:endParaRPr>
          </a:p>
        </p:txBody>
      </p:sp>
      <p:sp>
        <p:nvSpPr>
          <p:cNvPr id="18479" name="Rectangle 47"/>
          <p:cNvSpPr>
            <a:spLocks noChangeArrowheads="1"/>
          </p:cNvSpPr>
          <p:nvPr/>
        </p:nvSpPr>
        <p:spPr bwMode="auto">
          <a:xfrm>
            <a:off x="6907562" y="5351116"/>
            <a:ext cx="288541"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1980</a:t>
            </a:r>
            <a:endParaRPr lang="it-IT" altLang="x-none" sz="3038" i="1">
              <a:solidFill>
                <a:srgbClr val="002060"/>
              </a:solidFill>
              <a:latin typeface="Arial" charset="0"/>
            </a:endParaRPr>
          </a:p>
        </p:txBody>
      </p:sp>
      <p:sp>
        <p:nvSpPr>
          <p:cNvPr id="18480" name="Rectangle 48"/>
          <p:cNvSpPr>
            <a:spLocks noChangeArrowheads="1"/>
          </p:cNvSpPr>
          <p:nvPr/>
        </p:nvSpPr>
        <p:spPr bwMode="auto">
          <a:xfrm>
            <a:off x="7304040" y="5351116"/>
            <a:ext cx="288541"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1990</a:t>
            </a:r>
            <a:endParaRPr lang="it-IT" altLang="x-none" sz="3038" i="1">
              <a:solidFill>
                <a:srgbClr val="002060"/>
              </a:solidFill>
              <a:latin typeface="Arial" charset="0"/>
            </a:endParaRPr>
          </a:p>
        </p:txBody>
      </p:sp>
      <p:sp>
        <p:nvSpPr>
          <p:cNvPr id="18481" name="Rectangle 49"/>
          <p:cNvSpPr>
            <a:spLocks noChangeArrowheads="1"/>
          </p:cNvSpPr>
          <p:nvPr/>
        </p:nvSpPr>
        <p:spPr bwMode="auto">
          <a:xfrm>
            <a:off x="7692481" y="5351116"/>
            <a:ext cx="288541"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2000</a:t>
            </a:r>
            <a:endParaRPr lang="it-IT" altLang="x-none" sz="3038" i="1">
              <a:solidFill>
                <a:srgbClr val="002060"/>
              </a:solidFill>
              <a:latin typeface="Arial" charset="0"/>
            </a:endParaRPr>
          </a:p>
        </p:txBody>
      </p:sp>
      <p:sp>
        <p:nvSpPr>
          <p:cNvPr id="18482" name="Rectangle 50"/>
          <p:cNvSpPr>
            <a:spLocks noChangeArrowheads="1"/>
          </p:cNvSpPr>
          <p:nvPr/>
        </p:nvSpPr>
        <p:spPr bwMode="auto">
          <a:xfrm>
            <a:off x="8080923" y="5351116"/>
            <a:ext cx="288541"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2010</a:t>
            </a:r>
            <a:endParaRPr lang="it-IT" altLang="x-none" sz="3038" i="1">
              <a:solidFill>
                <a:srgbClr val="002060"/>
              </a:solidFill>
              <a:latin typeface="Arial" charset="0"/>
            </a:endParaRPr>
          </a:p>
        </p:txBody>
      </p:sp>
      <p:sp>
        <p:nvSpPr>
          <p:cNvPr id="18483" name="Rectangle 51"/>
          <p:cNvSpPr>
            <a:spLocks noChangeArrowheads="1"/>
          </p:cNvSpPr>
          <p:nvPr/>
        </p:nvSpPr>
        <p:spPr bwMode="auto">
          <a:xfrm>
            <a:off x="8477401" y="5351116"/>
            <a:ext cx="288541"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2020</a:t>
            </a:r>
            <a:endParaRPr lang="it-IT" altLang="x-none" sz="3038" i="1">
              <a:solidFill>
                <a:srgbClr val="002060"/>
              </a:solidFill>
              <a:latin typeface="Arial" charset="0"/>
            </a:endParaRPr>
          </a:p>
        </p:txBody>
      </p:sp>
      <p:sp>
        <p:nvSpPr>
          <p:cNvPr id="18484" name="Rectangle 52"/>
          <p:cNvSpPr>
            <a:spLocks noChangeArrowheads="1"/>
          </p:cNvSpPr>
          <p:nvPr/>
        </p:nvSpPr>
        <p:spPr bwMode="auto">
          <a:xfrm>
            <a:off x="6746827" y="2086868"/>
            <a:ext cx="1163984" cy="867966"/>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endParaRPr lang="it-IT" altLang="x-none" sz="2700">
              <a:solidFill>
                <a:srgbClr val="002060"/>
              </a:solidFill>
            </a:endParaRPr>
          </a:p>
        </p:txBody>
      </p:sp>
      <p:sp>
        <p:nvSpPr>
          <p:cNvPr id="18485" name="Line 53"/>
          <p:cNvSpPr>
            <a:spLocks noChangeShapeType="1"/>
          </p:cNvSpPr>
          <p:nvPr/>
        </p:nvSpPr>
        <p:spPr bwMode="auto">
          <a:xfrm>
            <a:off x="6797726" y="2207419"/>
            <a:ext cx="227707" cy="1340"/>
          </a:xfrm>
          <a:prstGeom prst="line">
            <a:avLst/>
          </a:prstGeom>
          <a:noFill/>
          <a:ln w="30163">
            <a:solidFill>
              <a:srgbClr val="FF0000"/>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86" name="Rectangle 54"/>
          <p:cNvSpPr>
            <a:spLocks noChangeArrowheads="1"/>
          </p:cNvSpPr>
          <p:nvPr/>
        </p:nvSpPr>
        <p:spPr bwMode="auto">
          <a:xfrm>
            <a:off x="7156700" y="2119015"/>
            <a:ext cx="742191"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181">
                <a:solidFill>
                  <a:srgbClr val="002060"/>
                </a:solidFill>
                <a:latin typeface="Arial" charset="0"/>
              </a:rPr>
              <a:t>0-19   anni</a:t>
            </a:r>
            <a:endParaRPr lang="it-IT" altLang="x-none" sz="3038" i="1">
              <a:solidFill>
                <a:srgbClr val="002060"/>
              </a:solidFill>
              <a:latin typeface="Arial" charset="0"/>
            </a:endParaRPr>
          </a:p>
        </p:txBody>
      </p:sp>
      <p:sp>
        <p:nvSpPr>
          <p:cNvPr id="18487" name="Line 55"/>
          <p:cNvSpPr>
            <a:spLocks noChangeShapeType="1"/>
          </p:cNvSpPr>
          <p:nvPr/>
        </p:nvSpPr>
        <p:spPr bwMode="auto">
          <a:xfrm>
            <a:off x="6797726" y="2424410"/>
            <a:ext cx="227707" cy="1340"/>
          </a:xfrm>
          <a:prstGeom prst="line">
            <a:avLst/>
          </a:prstGeom>
          <a:noFill/>
          <a:ln w="30163">
            <a:solidFill>
              <a:srgbClr val="00CC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88" name="Rectangle 56"/>
          <p:cNvSpPr>
            <a:spLocks noChangeArrowheads="1"/>
          </p:cNvSpPr>
          <p:nvPr/>
        </p:nvSpPr>
        <p:spPr bwMode="auto">
          <a:xfrm>
            <a:off x="7156700" y="2336006"/>
            <a:ext cx="743793"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181">
                <a:solidFill>
                  <a:srgbClr val="002060"/>
                </a:solidFill>
                <a:latin typeface="Arial" charset="0"/>
              </a:rPr>
              <a:t>20-59 anni</a:t>
            </a:r>
            <a:endParaRPr lang="it-IT" altLang="x-none" sz="3038" i="1">
              <a:solidFill>
                <a:srgbClr val="002060"/>
              </a:solidFill>
              <a:latin typeface="Arial" charset="0"/>
            </a:endParaRPr>
          </a:p>
        </p:txBody>
      </p:sp>
      <p:sp>
        <p:nvSpPr>
          <p:cNvPr id="18489" name="Line 57"/>
          <p:cNvSpPr>
            <a:spLocks noChangeShapeType="1"/>
          </p:cNvSpPr>
          <p:nvPr/>
        </p:nvSpPr>
        <p:spPr bwMode="auto">
          <a:xfrm>
            <a:off x="6797726" y="2641402"/>
            <a:ext cx="227707" cy="1340"/>
          </a:xfrm>
          <a:prstGeom prst="line">
            <a:avLst/>
          </a:prstGeom>
          <a:noFill/>
          <a:ln w="30163">
            <a:solidFill>
              <a:srgbClr val="00FF00"/>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90" name="Rectangle 58"/>
          <p:cNvSpPr>
            <a:spLocks noChangeArrowheads="1"/>
          </p:cNvSpPr>
          <p:nvPr/>
        </p:nvSpPr>
        <p:spPr bwMode="auto">
          <a:xfrm>
            <a:off x="7156700" y="2552998"/>
            <a:ext cx="743793"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181">
                <a:solidFill>
                  <a:srgbClr val="002060"/>
                </a:solidFill>
                <a:latin typeface="Arial" charset="0"/>
              </a:rPr>
              <a:t>60-79 anni</a:t>
            </a:r>
            <a:endParaRPr lang="it-IT" altLang="x-none" sz="3038" i="1">
              <a:solidFill>
                <a:srgbClr val="002060"/>
              </a:solidFill>
              <a:latin typeface="Arial" charset="0"/>
            </a:endParaRPr>
          </a:p>
        </p:txBody>
      </p:sp>
      <p:sp>
        <p:nvSpPr>
          <p:cNvPr id="18491" name="Line 59"/>
          <p:cNvSpPr>
            <a:spLocks noChangeShapeType="1"/>
          </p:cNvSpPr>
          <p:nvPr/>
        </p:nvSpPr>
        <p:spPr bwMode="auto">
          <a:xfrm>
            <a:off x="6797726" y="2858393"/>
            <a:ext cx="227707" cy="1340"/>
          </a:xfrm>
          <a:prstGeom prst="line">
            <a:avLst/>
          </a:prstGeom>
          <a:noFill/>
          <a:ln w="30163">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92" name="Rectangle 60"/>
          <p:cNvSpPr>
            <a:spLocks noChangeArrowheads="1"/>
          </p:cNvSpPr>
          <p:nvPr/>
        </p:nvSpPr>
        <p:spPr bwMode="auto">
          <a:xfrm>
            <a:off x="7155359" y="2769989"/>
            <a:ext cx="737381" cy="18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181">
                <a:solidFill>
                  <a:srgbClr val="002060"/>
                </a:solidFill>
                <a:latin typeface="Arial" charset="0"/>
              </a:rPr>
              <a:t>&gt;  80  anni</a:t>
            </a:r>
            <a:endParaRPr lang="it-IT" altLang="x-none" sz="3038" i="1">
              <a:solidFill>
                <a:srgbClr val="002060"/>
              </a:solidFill>
              <a:latin typeface="Arial" charset="0"/>
            </a:endParaRPr>
          </a:p>
        </p:txBody>
      </p:sp>
      <p:sp>
        <p:nvSpPr>
          <p:cNvPr id="18493" name="AutoShape 61"/>
          <p:cNvSpPr>
            <a:spLocks noChangeAspect="1" noChangeArrowheads="1" noTextEdit="1"/>
          </p:cNvSpPr>
          <p:nvPr/>
        </p:nvSpPr>
        <p:spPr bwMode="auto">
          <a:xfrm>
            <a:off x="996553" y="1821656"/>
            <a:ext cx="4035773" cy="385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sz="1519">
              <a:solidFill>
                <a:srgbClr val="002060"/>
              </a:solidFill>
            </a:endParaRPr>
          </a:p>
        </p:txBody>
      </p:sp>
      <p:sp>
        <p:nvSpPr>
          <p:cNvPr id="18494" name="Rectangle 62"/>
          <p:cNvSpPr>
            <a:spLocks noChangeArrowheads="1"/>
          </p:cNvSpPr>
          <p:nvPr/>
        </p:nvSpPr>
        <p:spPr bwMode="auto">
          <a:xfrm>
            <a:off x="1038078" y="1861840"/>
            <a:ext cx="3944689" cy="3778598"/>
          </a:xfrm>
          <a:prstGeom prst="rect">
            <a:avLst/>
          </a:prstGeom>
          <a:noFill/>
          <a:ln w="952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endParaRPr lang="it-IT" altLang="x-none" sz="2700">
              <a:solidFill>
                <a:srgbClr val="002060"/>
              </a:solidFill>
            </a:endParaRPr>
          </a:p>
        </p:txBody>
      </p:sp>
      <p:sp>
        <p:nvSpPr>
          <p:cNvPr id="18495" name="Line 63"/>
          <p:cNvSpPr>
            <a:spLocks noChangeShapeType="1"/>
          </p:cNvSpPr>
          <p:nvPr/>
        </p:nvSpPr>
        <p:spPr bwMode="auto">
          <a:xfrm>
            <a:off x="1421160" y="4836767"/>
            <a:ext cx="3552230" cy="1339"/>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96" name="Line 64"/>
          <p:cNvSpPr>
            <a:spLocks noChangeShapeType="1"/>
          </p:cNvSpPr>
          <p:nvPr/>
        </p:nvSpPr>
        <p:spPr bwMode="auto">
          <a:xfrm>
            <a:off x="1421160" y="4442968"/>
            <a:ext cx="3552230" cy="1339"/>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97" name="Line 65"/>
          <p:cNvSpPr>
            <a:spLocks noChangeShapeType="1"/>
          </p:cNvSpPr>
          <p:nvPr/>
        </p:nvSpPr>
        <p:spPr bwMode="auto">
          <a:xfrm>
            <a:off x="1421160" y="4049169"/>
            <a:ext cx="3552230" cy="1339"/>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98" name="Line 66"/>
          <p:cNvSpPr>
            <a:spLocks noChangeShapeType="1"/>
          </p:cNvSpPr>
          <p:nvPr/>
        </p:nvSpPr>
        <p:spPr bwMode="auto">
          <a:xfrm>
            <a:off x="1421160" y="3252192"/>
            <a:ext cx="3552230" cy="134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499" name="Line 67"/>
          <p:cNvSpPr>
            <a:spLocks noChangeShapeType="1"/>
          </p:cNvSpPr>
          <p:nvPr/>
        </p:nvSpPr>
        <p:spPr bwMode="auto">
          <a:xfrm>
            <a:off x="1421160" y="2858393"/>
            <a:ext cx="3552230" cy="134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00" name="Line 68"/>
          <p:cNvSpPr>
            <a:spLocks noChangeShapeType="1"/>
          </p:cNvSpPr>
          <p:nvPr/>
        </p:nvSpPr>
        <p:spPr bwMode="auto">
          <a:xfrm>
            <a:off x="1421160" y="2070794"/>
            <a:ext cx="3552230" cy="134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01" name="Line 69"/>
          <p:cNvSpPr>
            <a:spLocks noChangeShapeType="1"/>
          </p:cNvSpPr>
          <p:nvPr/>
        </p:nvSpPr>
        <p:spPr bwMode="auto">
          <a:xfrm>
            <a:off x="1421161" y="2070796"/>
            <a:ext cx="1339" cy="315977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02" name="Line 70"/>
          <p:cNvSpPr>
            <a:spLocks noChangeShapeType="1"/>
          </p:cNvSpPr>
          <p:nvPr/>
        </p:nvSpPr>
        <p:spPr bwMode="auto">
          <a:xfrm>
            <a:off x="1379638" y="5230566"/>
            <a:ext cx="41523" cy="133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03" name="Line 71"/>
          <p:cNvSpPr>
            <a:spLocks noChangeShapeType="1"/>
          </p:cNvSpPr>
          <p:nvPr/>
        </p:nvSpPr>
        <p:spPr bwMode="auto">
          <a:xfrm>
            <a:off x="1379638" y="4836767"/>
            <a:ext cx="41523" cy="133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04" name="Line 72"/>
          <p:cNvSpPr>
            <a:spLocks noChangeShapeType="1"/>
          </p:cNvSpPr>
          <p:nvPr/>
        </p:nvSpPr>
        <p:spPr bwMode="auto">
          <a:xfrm>
            <a:off x="1379638" y="4442968"/>
            <a:ext cx="41523" cy="133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05" name="Line 73"/>
          <p:cNvSpPr>
            <a:spLocks noChangeShapeType="1"/>
          </p:cNvSpPr>
          <p:nvPr/>
        </p:nvSpPr>
        <p:spPr bwMode="auto">
          <a:xfrm>
            <a:off x="1379638" y="4049169"/>
            <a:ext cx="41523" cy="133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06" name="Line 74"/>
          <p:cNvSpPr>
            <a:spLocks noChangeShapeType="1"/>
          </p:cNvSpPr>
          <p:nvPr/>
        </p:nvSpPr>
        <p:spPr bwMode="auto">
          <a:xfrm>
            <a:off x="1379638" y="3654028"/>
            <a:ext cx="41523" cy="134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07" name="Line 75"/>
          <p:cNvSpPr>
            <a:spLocks noChangeShapeType="1"/>
          </p:cNvSpPr>
          <p:nvPr/>
        </p:nvSpPr>
        <p:spPr bwMode="auto">
          <a:xfrm>
            <a:off x="1379638" y="3252192"/>
            <a:ext cx="41523" cy="134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08" name="Line 76"/>
          <p:cNvSpPr>
            <a:spLocks noChangeShapeType="1"/>
          </p:cNvSpPr>
          <p:nvPr/>
        </p:nvSpPr>
        <p:spPr bwMode="auto">
          <a:xfrm>
            <a:off x="1379638" y="2858393"/>
            <a:ext cx="41523" cy="134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09" name="Line 77"/>
          <p:cNvSpPr>
            <a:spLocks noChangeShapeType="1"/>
          </p:cNvSpPr>
          <p:nvPr/>
        </p:nvSpPr>
        <p:spPr bwMode="auto">
          <a:xfrm>
            <a:off x="1379638" y="2464594"/>
            <a:ext cx="41523" cy="134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10" name="Line 78"/>
          <p:cNvSpPr>
            <a:spLocks noChangeShapeType="1"/>
          </p:cNvSpPr>
          <p:nvPr/>
        </p:nvSpPr>
        <p:spPr bwMode="auto">
          <a:xfrm>
            <a:off x="1379638" y="2070794"/>
            <a:ext cx="41523" cy="134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11" name="Line 79"/>
          <p:cNvSpPr>
            <a:spLocks noChangeShapeType="1"/>
          </p:cNvSpPr>
          <p:nvPr/>
        </p:nvSpPr>
        <p:spPr bwMode="auto">
          <a:xfrm>
            <a:off x="1421160" y="5230566"/>
            <a:ext cx="3552230" cy="1339"/>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12" name="Line 80"/>
          <p:cNvSpPr>
            <a:spLocks noChangeShapeType="1"/>
          </p:cNvSpPr>
          <p:nvPr/>
        </p:nvSpPr>
        <p:spPr bwMode="auto">
          <a:xfrm flipV="1">
            <a:off x="1421161" y="5230566"/>
            <a:ext cx="1339" cy="4018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13" name="Line 81"/>
          <p:cNvSpPr>
            <a:spLocks noChangeShapeType="1"/>
          </p:cNvSpPr>
          <p:nvPr/>
        </p:nvSpPr>
        <p:spPr bwMode="auto">
          <a:xfrm flipV="1">
            <a:off x="1813619" y="5230566"/>
            <a:ext cx="1340" cy="4018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14" name="Line 82"/>
          <p:cNvSpPr>
            <a:spLocks noChangeShapeType="1"/>
          </p:cNvSpPr>
          <p:nvPr/>
        </p:nvSpPr>
        <p:spPr bwMode="auto">
          <a:xfrm flipV="1">
            <a:off x="2214118" y="5230566"/>
            <a:ext cx="1339" cy="4018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15" name="Line 83"/>
          <p:cNvSpPr>
            <a:spLocks noChangeShapeType="1"/>
          </p:cNvSpPr>
          <p:nvPr/>
        </p:nvSpPr>
        <p:spPr bwMode="auto">
          <a:xfrm flipV="1">
            <a:off x="2605238" y="5230566"/>
            <a:ext cx="1339" cy="4018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16" name="Line 84"/>
          <p:cNvSpPr>
            <a:spLocks noChangeShapeType="1"/>
          </p:cNvSpPr>
          <p:nvPr/>
        </p:nvSpPr>
        <p:spPr bwMode="auto">
          <a:xfrm flipV="1">
            <a:off x="2997696" y="5230566"/>
            <a:ext cx="1340" cy="4018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17" name="Line 85"/>
          <p:cNvSpPr>
            <a:spLocks noChangeShapeType="1"/>
          </p:cNvSpPr>
          <p:nvPr/>
        </p:nvSpPr>
        <p:spPr bwMode="auto">
          <a:xfrm flipV="1">
            <a:off x="3398194" y="5230566"/>
            <a:ext cx="1339" cy="4018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18" name="Line 86"/>
          <p:cNvSpPr>
            <a:spLocks noChangeShapeType="1"/>
          </p:cNvSpPr>
          <p:nvPr/>
        </p:nvSpPr>
        <p:spPr bwMode="auto">
          <a:xfrm flipV="1">
            <a:off x="3789315" y="5230566"/>
            <a:ext cx="1339" cy="4018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19" name="Line 87"/>
          <p:cNvSpPr>
            <a:spLocks noChangeShapeType="1"/>
          </p:cNvSpPr>
          <p:nvPr/>
        </p:nvSpPr>
        <p:spPr bwMode="auto">
          <a:xfrm flipV="1">
            <a:off x="4181773" y="5230566"/>
            <a:ext cx="1340" cy="4018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20" name="Line 88"/>
          <p:cNvSpPr>
            <a:spLocks noChangeShapeType="1"/>
          </p:cNvSpPr>
          <p:nvPr/>
        </p:nvSpPr>
        <p:spPr bwMode="auto">
          <a:xfrm flipV="1">
            <a:off x="4582271" y="5230566"/>
            <a:ext cx="1339" cy="40184"/>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21" name="Line 89"/>
          <p:cNvSpPr>
            <a:spLocks noChangeShapeType="1"/>
          </p:cNvSpPr>
          <p:nvPr/>
        </p:nvSpPr>
        <p:spPr bwMode="auto">
          <a:xfrm flipV="1">
            <a:off x="4973391" y="5230566"/>
            <a:ext cx="1339" cy="4018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22" name="Freeform 90"/>
          <p:cNvSpPr>
            <a:spLocks/>
          </p:cNvSpPr>
          <p:nvPr/>
        </p:nvSpPr>
        <p:spPr bwMode="auto">
          <a:xfrm>
            <a:off x="1622078" y="2665512"/>
            <a:ext cx="2759273" cy="1576537"/>
          </a:xfrm>
          <a:custGeom>
            <a:avLst/>
            <a:gdLst>
              <a:gd name="T0" fmla="*/ 0 w 331"/>
              <a:gd name="T1" fmla="*/ 2147483647 h 196"/>
              <a:gd name="T2" fmla="*/ 2147483647 w 331"/>
              <a:gd name="T3" fmla="*/ 2147483647 h 196"/>
              <a:gd name="T4" fmla="*/ 2147483647 w 331"/>
              <a:gd name="T5" fmla="*/ 0 h 196"/>
              <a:gd name="T6" fmla="*/ 2147483647 w 331"/>
              <a:gd name="T7" fmla="*/ 0 h 196"/>
              <a:gd name="T8" fmla="*/ 2147483647 w 331"/>
              <a:gd name="T9" fmla="*/ 2147483647 h 196"/>
              <a:gd name="T10" fmla="*/ 2147483647 w 331"/>
              <a:gd name="T11" fmla="*/ 2147483647 h 196"/>
              <a:gd name="T12" fmla="*/ 2147483647 w 331"/>
              <a:gd name="T13" fmla="*/ 2147483647 h 196"/>
              <a:gd name="T14" fmla="*/ 2147483647 w 331"/>
              <a:gd name="T15" fmla="*/ 2147483647 h 196"/>
              <a:gd name="T16" fmla="*/ 0 60000 65536"/>
              <a:gd name="T17" fmla="*/ 0 60000 65536"/>
              <a:gd name="T18" fmla="*/ 0 60000 65536"/>
              <a:gd name="T19" fmla="*/ 0 60000 65536"/>
              <a:gd name="T20" fmla="*/ 0 60000 65536"/>
              <a:gd name="T21" fmla="*/ 0 60000 65536"/>
              <a:gd name="T22" fmla="*/ 0 60000 65536"/>
              <a:gd name="T23" fmla="*/ 0 60000 65536"/>
              <a:gd name="T24" fmla="*/ 0 w 331"/>
              <a:gd name="T25" fmla="*/ 0 h 196"/>
              <a:gd name="T26" fmla="*/ 331 w 331"/>
              <a:gd name="T27" fmla="*/ 196 h 1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1" h="196">
                <a:moveTo>
                  <a:pt x="0" y="17"/>
                </a:moveTo>
                <a:lnTo>
                  <a:pt x="47" y="22"/>
                </a:lnTo>
                <a:lnTo>
                  <a:pt x="94" y="0"/>
                </a:lnTo>
                <a:lnTo>
                  <a:pt x="142" y="0"/>
                </a:lnTo>
                <a:lnTo>
                  <a:pt x="189" y="68"/>
                </a:lnTo>
                <a:lnTo>
                  <a:pt x="236" y="123"/>
                </a:lnTo>
                <a:lnTo>
                  <a:pt x="284" y="154"/>
                </a:lnTo>
                <a:lnTo>
                  <a:pt x="331" y="196"/>
                </a:lnTo>
              </a:path>
            </a:pathLst>
          </a:custGeom>
          <a:noFill/>
          <a:ln w="30163">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endParaRPr lang="it-IT" altLang="x-none" sz="2700">
              <a:solidFill>
                <a:srgbClr val="002060"/>
              </a:solidFill>
            </a:endParaRPr>
          </a:p>
        </p:txBody>
      </p:sp>
      <p:sp>
        <p:nvSpPr>
          <p:cNvPr id="18523" name="Freeform 91"/>
          <p:cNvSpPr>
            <a:spLocks/>
          </p:cNvSpPr>
          <p:nvPr/>
        </p:nvSpPr>
        <p:spPr bwMode="auto">
          <a:xfrm>
            <a:off x="1622078" y="2898578"/>
            <a:ext cx="2759273" cy="1954263"/>
          </a:xfrm>
          <a:custGeom>
            <a:avLst/>
            <a:gdLst>
              <a:gd name="T0" fmla="*/ 0 w 331"/>
              <a:gd name="T1" fmla="*/ 2147483647 h 243"/>
              <a:gd name="T2" fmla="*/ 2147483647 w 331"/>
              <a:gd name="T3" fmla="*/ 2147483647 h 243"/>
              <a:gd name="T4" fmla="*/ 2147483647 w 331"/>
              <a:gd name="T5" fmla="*/ 2147483647 h 243"/>
              <a:gd name="T6" fmla="*/ 2147483647 w 331"/>
              <a:gd name="T7" fmla="*/ 2147483647 h 243"/>
              <a:gd name="T8" fmla="*/ 2147483647 w 331"/>
              <a:gd name="T9" fmla="*/ 2147483647 h 243"/>
              <a:gd name="T10" fmla="*/ 2147483647 w 331"/>
              <a:gd name="T11" fmla="*/ 2147483647 h 243"/>
              <a:gd name="T12" fmla="*/ 2147483647 w 331"/>
              <a:gd name="T13" fmla="*/ 2147483647 h 243"/>
              <a:gd name="T14" fmla="*/ 2147483647 w 331"/>
              <a:gd name="T15" fmla="*/ 0 h 243"/>
              <a:gd name="T16" fmla="*/ 0 60000 65536"/>
              <a:gd name="T17" fmla="*/ 0 60000 65536"/>
              <a:gd name="T18" fmla="*/ 0 60000 65536"/>
              <a:gd name="T19" fmla="*/ 0 60000 65536"/>
              <a:gd name="T20" fmla="*/ 0 60000 65536"/>
              <a:gd name="T21" fmla="*/ 0 60000 65536"/>
              <a:gd name="T22" fmla="*/ 0 60000 65536"/>
              <a:gd name="T23" fmla="*/ 0 60000 65536"/>
              <a:gd name="T24" fmla="*/ 0 w 331"/>
              <a:gd name="T25" fmla="*/ 0 h 243"/>
              <a:gd name="T26" fmla="*/ 331 w 331"/>
              <a:gd name="T27" fmla="*/ 243 h 2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1" h="243">
                <a:moveTo>
                  <a:pt x="0" y="243"/>
                </a:moveTo>
                <a:lnTo>
                  <a:pt x="47" y="216"/>
                </a:lnTo>
                <a:lnTo>
                  <a:pt x="94" y="172"/>
                </a:lnTo>
                <a:lnTo>
                  <a:pt x="142" y="145"/>
                </a:lnTo>
                <a:lnTo>
                  <a:pt x="189" y="101"/>
                </a:lnTo>
                <a:lnTo>
                  <a:pt x="236" y="64"/>
                </a:lnTo>
                <a:lnTo>
                  <a:pt x="284" y="30"/>
                </a:lnTo>
                <a:lnTo>
                  <a:pt x="331" y="0"/>
                </a:lnTo>
              </a:path>
            </a:pathLst>
          </a:custGeom>
          <a:noFill/>
          <a:ln w="30226">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endParaRPr lang="it-IT" altLang="x-none" sz="2700">
              <a:solidFill>
                <a:srgbClr val="002060"/>
              </a:solidFill>
            </a:endParaRPr>
          </a:p>
        </p:txBody>
      </p:sp>
      <p:sp>
        <p:nvSpPr>
          <p:cNvPr id="18524" name="Rectangle 92"/>
          <p:cNvSpPr>
            <a:spLocks noChangeArrowheads="1"/>
          </p:cNvSpPr>
          <p:nvPr/>
        </p:nvSpPr>
        <p:spPr bwMode="auto">
          <a:xfrm>
            <a:off x="1273820" y="5158235"/>
            <a:ext cx="72136"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4</a:t>
            </a:r>
            <a:endParaRPr lang="it-IT" altLang="x-none" sz="3038" i="1">
              <a:solidFill>
                <a:srgbClr val="002060"/>
              </a:solidFill>
              <a:latin typeface="Arial" charset="0"/>
            </a:endParaRPr>
          </a:p>
        </p:txBody>
      </p:sp>
      <p:sp>
        <p:nvSpPr>
          <p:cNvPr id="18525" name="Rectangle 93"/>
          <p:cNvSpPr>
            <a:spLocks noChangeArrowheads="1"/>
          </p:cNvSpPr>
          <p:nvPr/>
        </p:nvSpPr>
        <p:spPr bwMode="auto">
          <a:xfrm>
            <a:off x="1273820" y="4764436"/>
            <a:ext cx="72136"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6</a:t>
            </a:r>
            <a:endParaRPr lang="it-IT" altLang="x-none" sz="3038" i="1">
              <a:solidFill>
                <a:srgbClr val="002060"/>
              </a:solidFill>
              <a:latin typeface="Arial" charset="0"/>
            </a:endParaRPr>
          </a:p>
        </p:txBody>
      </p:sp>
      <p:sp>
        <p:nvSpPr>
          <p:cNvPr id="18526" name="Rectangle 94"/>
          <p:cNvSpPr>
            <a:spLocks noChangeArrowheads="1"/>
          </p:cNvSpPr>
          <p:nvPr/>
        </p:nvSpPr>
        <p:spPr bwMode="auto">
          <a:xfrm>
            <a:off x="1273820" y="4370637"/>
            <a:ext cx="72136"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8</a:t>
            </a:r>
            <a:endParaRPr lang="it-IT" altLang="x-none" sz="3038" i="1">
              <a:solidFill>
                <a:srgbClr val="002060"/>
              </a:solidFill>
              <a:latin typeface="Arial" charset="0"/>
            </a:endParaRPr>
          </a:p>
        </p:txBody>
      </p:sp>
      <p:sp>
        <p:nvSpPr>
          <p:cNvPr id="18527" name="Rectangle 95"/>
          <p:cNvSpPr>
            <a:spLocks noChangeArrowheads="1"/>
          </p:cNvSpPr>
          <p:nvPr/>
        </p:nvSpPr>
        <p:spPr bwMode="auto">
          <a:xfrm>
            <a:off x="1201490" y="3976837"/>
            <a:ext cx="144270"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10</a:t>
            </a:r>
            <a:endParaRPr lang="it-IT" altLang="x-none" sz="3038" i="1">
              <a:solidFill>
                <a:srgbClr val="002060"/>
              </a:solidFill>
              <a:latin typeface="Arial" charset="0"/>
            </a:endParaRPr>
          </a:p>
        </p:txBody>
      </p:sp>
      <p:sp>
        <p:nvSpPr>
          <p:cNvPr id="18528" name="Rectangle 96"/>
          <p:cNvSpPr>
            <a:spLocks noChangeArrowheads="1"/>
          </p:cNvSpPr>
          <p:nvPr/>
        </p:nvSpPr>
        <p:spPr bwMode="auto">
          <a:xfrm>
            <a:off x="1201490" y="3581698"/>
            <a:ext cx="144270"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12</a:t>
            </a:r>
            <a:endParaRPr lang="it-IT" altLang="x-none" sz="3038" i="1">
              <a:solidFill>
                <a:srgbClr val="002060"/>
              </a:solidFill>
              <a:latin typeface="Arial" charset="0"/>
            </a:endParaRPr>
          </a:p>
        </p:txBody>
      </p:sp>
      <p:sp>
        <p:nvSpPr>
          <p:cNvPr id="18529" name="Rectangle 97"/>
          <p:cNvSpPr>
            <a:spLocks noChangeArrowheads="1"/>
          </p:cNvSpPr>
          <p:nvPr/>
        </p:nvSpPr>
        <p:spPr bwMode="auto">
          <a:xfrm>
            <a:off x="1201490" y="3179862"/>
            <a:ext cx="144270"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14</a:t>
            </a:r>
            <a:endParaRPr lang="it-IT" altLang="x-none" sz="3038" i="1">
              <a:solidFill>
                <a:srgbClr val="002060"/>
              </a:solidFill>
              <a:latin typeface="Arial" charset="0"/>
            </a:endParaRPr>
          </a:p>
        </p:txBody>
      </p:sp>
      <p:sp>
        <p:nvSpPr>
          <p:cNvPr id="18530" name="Rectangle 98"/>
          <p:cNvSpPr>
            <a:spLocks noChangeArrowheads="1"/>
          </p:cNvSpPr>
          <p:nvPr/>
        </p:nvSpPr>
        <p:spPr bwMode="auto">
          <a:xfrm>
            <a:off x="1201490" y="2786063"/>
            <a:ext cx="144270"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16</a:t>
            </a:r>
            <a:endParaRPr lang="it-IT" altLang="x-none" sz="3038" i="1">
              <a:solidFill>
                <a:srgbClr val="002060"/>
              </a:solidFill>
              <a:latin typeface="Arial" charset="0"/>
            </a:endParaRPr>
          </a:p>
        </p:txBody>
      </p:sp>
      <p:sp>
        <p:nvSpPr>
          <p:cNvPr id="18531" name="Rectangle 99"/>
          <p:cNvSpPr>
            <a:spLocks noChangeArrowheads="1"/>
          </p:cNvSpPr>
          <p:nvPr/>
        </p:nvSpPr>
        <p:spPr bwMode="auto">
          <a:xfrm>
            <a:off x="1201490" y="2392264"/>
            <a:ext cx="144270"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18</a:t>
            </a:r>
            <a:endParaRPr lang="it-IT" altLang="x-none" sz="3038" i="1">
              <a:solidFill>
                <a:srgbClr val="002060"/>
              </a:solidFill>
              <a:latin typeface="Arial" charset="0"/>
            </a:endParaRPr>
          </a:p>
        </p:txBody>
      </p:sp>
      <p:sp>
        <p:nvSpPr>
          <p:cNvPr id="18532" name="Rectangle 100"/>
          <p:cNvSpPr>
            <a:spLocks noChangeArrowheads="1"/>
          </p:cNvSpPr>
          <p:nvPr/>
        </p:nvSpPr>
        <p:spPr bwMode="auto">
          <a:xfrm>
            <a:off x="1201490" y="1998465"/>
            <a:ext cx="144270"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20</a:t>
            </a:r>
            <a:endParaRPr lang="it-IT" altLang="x-none" sz="3038" i="1">
              <a:solidFill>
                <a:srgbClr val="002060"/>
              </a:solidFill>
              <a:latin typeface="Arial" charset="0"/>
            </a:endParaRPr>
          </a:p>
        </p:txBody>
      </p:sp>
      <p:sp>
        <p:nvSpPr>
          <p:cNvPr id="18533" name="Rectangle 101"/>
          <p:cNvSpPr>
            <a:spLocks noChangeArrowheads="1"/>
          </p:cNvSpPr>
          <p:nvPr/>
        </p:nvSpPr>
        <p:spPr bwMode="auto">
          <a:xfrm>
            <a:off x="1509566" y="5351116"/>
            <a:ext cx="288541"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1950</a:t>
            </a:r>
            <a:endParaRPr lang="it-IT" altLang="x-none" sz="3038" i="1">
              <a:solidFill>
                <a:srgbClr val="002060"/>
              </a:solidFill>
              <a:latin typeface="Arial" charset="0"/>
            </a:endParaRPr>
          </a:p>
        </p:txBody>
      </p:sp>
      <p:sp>
        <p:nvSpPr>
          <p:cNvPr id="18534" name="Rectangle 102"/>
          <p:cNvSpPr>
            <a:spLocks noChangeArrowheads="1"/>
          </p:cNvSpPr>
          <p:nvPr/>
        </p:nvSpPr>
        <p:spPr bwMode="auto">
          <a:xfrm>
            <a:off x="1900686" y="5351116"/>
            <a:ext cx="288541"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1960</a:t>
            </a:r>
            <a:endParaRPr lang="it-IT" altLang="x-none" sz="3038" i="1">
              <a:solidFill>
                <a:srgbClr val="002060"/>
              </a:solidFill>
              <a:latin typeface="Arial" charset="0"/>
            </a:endParaRPr>
          </a:p>
        </p:txBody>
      </p:sp>
      <p:sp>
        <p:nvSpPr>
          <p:cNvPr id="18535" name="Rectangle 103"/>
          <p:cNvSpPr>
            <a:spLocks noChangeArrowheads="1"/>
          </p:cNvSpPr>
          <p:nvPr/>
        </p:nvSpPr>
        <p:spPr bwMode="auto">
          <a:xfrm>
            <a:off x="2293145" y="5351116"/>
            <a:ext cx="288541"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1970</a:t>
            </a:r>
            <a:endParaRPr lang="it-IT" altLang="x-none" sz="3038" i="1">
              <a:solidFill>
                <a:srgbClr val="002060"/>
              </a:solidFill>
              <a:latin typeface="Arial" charset="0"/>
            </a:endParaRPr>
          </a:p>
        </p:txBody>
      </p:sp>
      <p:sp>
        <p:nvSpPr>
          <p:cNvPr id="18536" name="Rectangle 104"/>
          <p:cNvSpPr>
            <a:spLocks noChangeArrowheads="1"/>
          </p:cNvSpPr>
          <p:nvPr/>
        </p:nvSpPr>
        <p:spPr bwMode="auto">
          <a:xfrm>
            <a:off x="2693642" y="5351116"/>
            <a:ext cx="288541"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1980</a:t>
            </a:r>
            <a:endParaRPr lang="it-IT" altLang="x-none" sz="3038" i="1">
              <a:solidFill>
                <a:srgbClr val="002060"/>
              </a:solidFill>
              <a:latin typeface="Arial" charset="0"/>
            </a:endParaRPr>
          </a:p>
        </p:txBody>
      </p:sp>
      <p:sp>
        <p:nvSpPr>
          <p:cNvPr id="18537" name="Rectangle 105"/>
          <p:cNvSpPr>
            <a:spLocks noChangeArrowheads="1"/>
          </p:cNvSpPr>
          <p:nvPr/>
        </p:nvSpPr>
        <p:spPr bwMode="auto">
          <a:xfrm>
            <a:off x="3084762" y="5351116"/>
            <a:ext cx="288541"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1990</a:t>
            </a:r>
            <a:endParaRPr lang="it-IT" altLang="x-none" sz="3038" i="1">
              <a:solidFill>
                <a:srgbClr val="002060"/>
              </a:solidFill>
              <a:latin typeface="Arial" charset="0"/>
            </a:endParaRPr>
          </a:p>
        </p:txBody>
      </p:sp>
      <p:sp>
        <p:nvSpPr>
          <p:cNvPr id="18538" name="Rectangle 106"/>
          <p:cNvSpPr>
            <a:spLocks noChangeArrowheads="1"/>
          </p:cNvSpPr>
          <p:nvPr/>
        </p:nvSpPr>
        <p:spPr bwMode="auto">
          <a:xfrm>
            <a:off x="3477222" y="5351116"/>
            <a:ext cx="288541"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2000</a:t>
            </a:r>
            <a:endParaRPr lang="it-IT" altLang="x-none" sz="3038" i="1">
              <a:solidFill>
                <a:srgbClr val="002060"/>
              </a:solidFill>
              <a:latin typeface="Arial" charset="0"/>
            </a:endParaRPr>
          </a:p>
        </p:txBody>
      </p:sp>
      <p:sp>
        <p:nvSpPr>
          <p:cNvPr id="18539" name="Rectangle 107"/>
          <p:cNvSpPr>
            <a:spLocks noChangeArrowheads="1"/>
          </p:cNvSpPr>
          <p:nvPr/>
        </p:nvSpPr>
        <p:spPr bwMode="auto">
          <a:xfrm>
            <a:off x="3877719" y="5351116"/>
            <a:ext cx="288541"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2010</a:t>
            </a:r>
            <a:endParaRPr lang="it-IT" altLang="x-none" sz="3038" i="1">
              <a:solidFill>
                <a:srgbClr val="002060"/>
              </a:solidFill>
              <a:latin typeface="Arial" charset="0"/>
            </a:endParaRPr>
          </a:p>
        </p:txBody>
      </p:sp>
      <p:sp>
        <p:nvSpPr>
          <p:cNvPr id="18540" name="Rectangle 108"/>
          <p:cNvSpPr>
            <a:spLocks noChangeArrowheads="1"/>
          </p:cNvSpPr>
          <p:nvPr/>
        </p:nvSpPr>
        <p:spPr bwMode="auto">
          <a:xfrm>
            <a:off x="4268839" y="5351116"/>
            <a:ext cx="288541" cy="15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013">
                <a:solidFill>
                  <a:srgbClr val="002060"/>
                </a:solidFill>
                <a:latin typeface="Arial" charset="0"/>
              </a:rPr>
              <a:t>2020</a:t>
            </a:r>
            <a:endParaRPr lang="it-IT" altLang="x-none" sz="3038" i="1">
              <a:solidFill>
                <a:srgbClr val="002060"/>
              </a:solidFill>
              <a:latin typeface="Arial" charset="0"/>
            </a:endParaRPr>
          </a:p>
        </p:txBody>
      </p:sp>
      <p:sp>
        <p:nvSpPr>
          <p:cNvPr id="18541" name="Rectangle 109"/>
          <p:cNvSpPr>
            <a:spLocks noChangeArrowheads="1"/>
          </p:cNvSpPr>
          <p:nvPr/>
        </p:nvSpPr>
        <p:spPr bwMode="auto">
          <a:xfrm>
            <a:off x="3197275" y="2255639"/>
            <a:ext cx="1059507" cy="43398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endParaRPr lang="it-IT" altLang="x-none" sz="2700">
              <a:solidFill>
                <a:srgbClr val="002060"/>
              </a:solidFill>
            </a:endParaRPr>
          </a:p>
        </p:txBody>
      </p:sp>
      <p:grpSp>
        <p:nvGrpSpPr>
          <p:cNvPr id="18542" name="Group 110"/>
          <p:cNvGrpSpPr>
            <a:grpSpLocks/>
          </p:cNvGrpSpPr>
          <p:nvPr/>
        </p:nvGrpSpPr>
        <p:grpSpPr bwMode="auto">
          <a:xfrm>
            <a:off x="3845572" y="2092227"/>
            <a:ext cx="1005929" cy="399157"/>
            <a:chOff x="1825" y="1308"/>
            <a:chExt cx="751" cy="298"/>
          </a:xfrm>
        </p:grpSpPr>
        <p:sp>
          <p:nvSpPr>
            <p:cNvPr id="18550" name="Line 111"/>
            <p:cNvSpPr>
              <a:spLocks noChangeShapeType="1"/>
            </p:cNvSpPr>
            <p:nvPr/>
          </p:nvSpPr>
          <p:spPr bwMode="auto">
            <a:xfrm>
              <a:off x="1825" y="1374"/>
              <a:ext cx="168" cy="1"/>
            </a:xfrm>
            <a:prstGeom prst="line">
              <a:avLst/>
            </a:prstGeom>
            <a:noFill/>
            <a:ln w="30163">
              <a:solidFill>
                <a:srgbClr val="FF0000"/>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51" name="Rectangle 112"/>
            <p:cNvSpPr>
              <a:spLocks noChangeArrowheads="1"/>
            </p:cNvSpPr>
            <p:nvPr/>
          </p:nvSpPr>
          <p:spPr bwMode="auto">
            <a:xfrm>
              <a:off x="2084" y="1308"/>
              <a:ext cx="49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181">
                  <a:solidFill>
                    <a:srgbClr val="002060"/>
                  </a:solidFill>
                  <a:latin typeface="Arial" charset="0"/>
                </a:rPr>
                <a:t>0-19 anni</a:t>
              </a:r>
              <a:endParaRPr lang="it-IT" altLang="x-none" sz="3038" i="1">
                <a:solidFill>
                  <a:srgbClr val="002060"/>
                </a:solidFill>
                <a:latin typeface="Arial" charset="0"/>
              </a:endParaRPr>
            </a:p>
          </p:txBody>
        </p:sp>
        <p:sp>
          <p:nvSpPr>
            <p:cNvPr id="18552" name="Line 113"/>
            <p:cNvSpPr>
              <a:spLocks noChangeShapeType="1"/>
            </p:cNvSpPr>
            <p:nvPr/>
          </p:nvSpPr>
          <p:spPr bwMode="auto">
            <a:xfrm>
              <a:off x="1825" y="1536"/>
              <a:ext cx="168" cy="1"/>
            </a:xfrm>
            <a:prstGeom prst="line">
              <a:avLst/>
            </a:prstGeom>
            <a:noFill/>
            <a:ln w="30163">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53" name="Rectangle 114"/>
            <p:cNvSpPr>
              <a:spLocks noChangeArrowheads="1"/>
            </p:cNvSpPr>
            <p:nvPr/>
          </p:nvSpPr>
          <p:spPr bwMode="auto">
            <a:xfrm>
              <a:off x="2083" y="1470"/>
              <a:ext cx="48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1181">
                  <a:solidFill>
                    <a:srgbClr val="002060"/>
                  </a:solidFill>
                  <a:latin typeface="Arial" charset="0"/>
                </a:rPr>
                <a:t>&gt; 60 anni</a:t>
              </a:r>
              <a:endParaRPr lang="it-IT" altLang="x-none" sz="3038" i="1">
                <a:solidFill>
                  <a:srgbClr val="002060"/>
                </a:solidFill>
                <a:latin typeface="Arial" charset="0"/>
              </a:endParaRPr>
            </a:p>
          </p:txBody>
        </p:sp>
      </p:grpSp>
      <p:sp>
        <p:nvSpPr>
          <p:cNvPr id="18543" name="Line 115"/>
          <p:cNvSpPr>
            <a:spLocks noChangeShapeType="1"/>
          </p:cNvSpPr>
          <p:nvPr/>
        </p:nvSpPr>
        <p:spPr bwMode="auto">
          <a:xfrm flipV="1">
            <a:off x="1437234" y="3647333"/>
            <a:ext cx="3530798" cy="2411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44" name="Line 116"/>
          <p:cNvSpPr>
            <a:spLocks noChangeShapeType="1"/>
          </p:cNvSpPr>
          <p:nvPr/>
        </p:nvSpPr>
        <p:spPr bwMode="auto">
          <a:xfrm>
            <a:off x="1413123" y="2467273"/>
            <a:ext cx="3552230" cy="134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45" name="Line 117"/>
          <p:cNvSpPr>
            <a:spLocks noChangeShapeType="1"/>
          </p:cNvSpPr>
          <p:nvPr/>
        </p:nvSpPr>
        <p:spPr bwMode="auto">
          <a:xfrm>
            <a:off x="5665887" y="2092226"/>
            <a:ext cx="3548212" cy="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46" name="Line 118"/>
          <p:cNvSpPr>
            <a:spLocks noChangeShapeType="1"/>
          </p:cNvSpPr>
          <p:nvPr/>
        </p:nvSpPr>
        <p:spPr bwMode="auto">
          <a:xfrm>
            <a:off x="5629722" y="2518172"/>
            <a:ext cx="3584377" cy="12056"/>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it-IT" sz="1519">
              <a:solidFill>
                <a:srgbClr val="002060"/>
              </a:solidFill>
            </a:endParaRPr>
          </a:p>
        </p:txBody>
      </p:sp>
      <p:sp>
        <p:nvSpPr>
          <p:cNvPr id="18547" name="Text Box 119"/>
          <p:cNvSpPr txBox="1">
            <a:spLocks noChangeArrowheads="1"/>
          </p:cNvSpPr>
          <p:nvPr/>
        </p:nvSpPr>
        <p:spPr bwMode="auto">
          <a:xfrm>
            <a:off x="8339436" y="1788171"/>
            <a:ext cx="1000595"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b="1">
                <a:solidFill>
                  <a:schemeClr val="tx1"/>
                </a:solidFill>
                <a:latin typeface="Times New Roman" charset="0"/>
              </a:defRPr>
            </a:lvl1pPr>
            <a:lvl2pPr marL="742950" indent="-285750">
              <a:defRPr sz="3200" b="1">
                <a:solidFill>
                  <a:schemeClr val="tx1"/>
                </a:solidFill>
                <a:latin typeface="Times New Roman" charset="0"/>
              </a:defRPr>
            </a:lvl2pPr>
            <a:lvl3pPr marL="1143000" indent="-228600">
              <a:defRPr sz="3200" b="1">
                <a:solidFill>
                  <a:schemeClr val="tx1"/>
                </a:solidFill>
                <a:latin typeface="Times New Roman" charset="0"/>
              </a:defRPr>
            </a:lvl3pPr>
            <a:lvl4pPr marL="1600200" indent="-228600">
              <a:defRPr sz="3200" b="1">
                <a:solidFill>
                  <a:schemeClr val="tx1"/>
                </a:solidFill>
                <a:latin typeface="Times New Roman" charset="0"/>
              </a:defRPr>
            </a:lvl4pPr>
            <a:lvl5pPr marL="2057400" indent="-228600">
              <a:defRPr sz="3200" b="1">
                <a:solidFill>
                  <a:schemeClr val="tx1"/>
                </a:solidFill>
                <a:latin typeface="Times New Roman" charset="0"/>
              </a:defRPr>
            </a:lvl5pPr>
            <a:lvl6pPr marL="2514600" indent="-228600" algn="ctr" eaLnBrk="0" fontAlgn="base" hangingPunct="0">
              <a:spcBef>
                <a:spcPct val="0"/>
              </a:spcBef>
              <a:spcAft>
                <a:spcPct val="0"/>
              </a:spcAft>
              <a:defRPr sz="3200" b="1">
                <a:solidFill>
                  <a:schemeClr val="tx1"/>
                </a:solidFill>
                <a:latin typeface="Times New Roman" charset="0"/>
              </a:defRPr>
            </a:lvl6pPr>
            <a:lvl7pPr marL="2971800" indent="-228600" algn="ctr" eaLnBrk="0" fontAlgn="base" hangingPunct="0">
              <a:spcBef>
                <a:spcPct val="0"/>
              </a:spcBef>
              <a:spcAft>
                <a:spcPct val="0"/>
              </a:spcAft>
              <a:defRPr sz="3200" b="1">
                <a:solidFill>
                  <a:schemeClr val="tx1"/>
                </a:solidFill>
                <a:latin typeface="Times New Roman" charset="0"/>
              </a:defRPr>
            </a:lvl7pPr>
            <a:lvl8pPr marL="3429000" indent="-228600" algn="ctr" eaLnBrk="0" fontAlgn="base" hangingPunct="0">
              <a:spcBef>
                <a:spcPct val="0"/>
              </a:spcBef>
              <a:spcAft>
                <a:spcPct val="0"/>
              </a:spcAft>
              <a:defRPr sz="3200" b="1">
                <a:solidFill>
                  <a:schemeClr val="tx1"/>
                </a:solidFill>
                <a:latin typeface="Times New Roman" charset="0"/>
              </a:defRPr>
            </a:lvl8pPr>
            <a:lvl9pPr marL="3886200" indent="-228600" algn="ctr" eaLnBrk="0" fontAlgn="base" hangingPunct="0">
              <a:spcBef>
                <a:spcPct val="0"/>
              </a:spcBef>
              <a:spcAft>
                <a:spcPct val="0"/>
              </a:spcAft>
              <a:defRPr sz="3200" b="1">
                <a:solidFill>
                  <a:schemeClr val="tx1"/>
                </a:solidFill>
                <a:latin typeface="Times New Roman" charset="0"/>
              </a:defRPr>
            </a:lvl9pPr>
          </a:lstStyle>
          <a:p>
            <a:pPr eaLnBrk="1" hangingPunct="1"/>
            <a:r>
              <a:rPr lang="it-IT" altLang="x-none" sz="2025">
                <a:solidFill>
                  <a:srgbClr val="FF0000"/>
                </a:solidFill>
                <a:latin typeface="Arial" charset="0"/>
              </a:rPr>
              <a:t>+300%</a:t>
            </a:r>
          </a:p>
        </p:txBody>
      </p:sp>
      <p:sp>
        <p:nvSpPr>
          <p:cNvPr id="18548" name="Line 122"/>
          <p:cNvSpPr>
            <a:spLocks noChangeShapeType="1"/>
          </p:cNvSpPr>
          <p:nvPr/>
        </p:nvSpPr>
        <p:spPr bwMode="auto">
          <a:xfrm flipV="1">
            <a:off x="7610774" y="3611165"/>
            <a:ext cx="36166" cy="1640831"/>
          </a:xfrm>
          <a:prstGeom prst="line">
            <a:avLst/>
          </a:prstGeom>
          <a:noFill/>
          <a:ln w="19050">
            <a:solidFill>
              <a:srgbClr val="FF33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it-IT" sz="1519">
              <a:solidFill>
                <a:srgbClr val="002060"/>
              </a:solidFill>
            </a:endParaRPr>
          </a:p>
        </p:txBody>
      </p:sp>
      <p:sp>
        <p:nvSpPr>
          <p:cNvPr id="18549" name="Line 123"/>
          <p:cNvSpPr>
            <a:spLocks noChangeShapeType="1"/>
          </p:cNvSpPr>
          <p:nvPr/>
        </p:nvSpPr>
        <p:spPr bwMode="auto">
          <a:xfrm flipV="1">
            <a:off x="8777438" y="2214116"/>
            <a:ext cx="12055" cy="3037880"/>
          </a:xfrm>
          <a:prstGeom prst="line">
            <a:avLst/>
          </a:prstGeom>
          <a:noFill/>
          <a:ln w="19050">
            <a:solidFill>
              <a:srgbClr val="FF3300"/>
            </a:solidFill>
            <a:prstDash val="dash"/>
            <a:round/>
            <a:headEnd/>
            <a:tailEnd/>
          </a:ln>
          <a:extLst>
            <a:ext uri="{909E8E84-426E-40DD-AFC4-6F175D3DCCD1}">
              <a14:hiddenFill xmlns:a14="http://schemas.microsoft.com/office/drawing/2010/main">
                <a:noFill/>
              </a14:hiddenFill>
            </a:ext>
          </a:extLst>
        </p:spPr>
        <p:txBody>
          <a:bodyPr>
            <a:spAutoFit/>
          </a:bodyPr>
          <a:lstStyle/>
          <a:p>
            <a:endParaRPr lang="it-IT" sz="1519">
              <a:solidFill>
                <a:srgbClr val="002060"/>
              </a:solidFill>
            </a:endParaRPr>
          </a:p>
        </p:txBody>
      </p:sp>
      <p:sp>
        <p:nvSpPr>
          <p:cNvPr id="18555" name="Line 123"/>
          <p:cNvSpPr>
            <a:spLocks noChangeShapeType="1"/>
          </p:cNvSpPr>
          <p:nvPr/>
        </p:nvSpPr>
        <p:spPr bwMode="auto">
          <a:xfrm flipV="1">
            <a:off x="3394174" y="4826051"/>
            <a:ext cx="0" cy="425946"/>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5938" tIns="39488" rIns="75938" bIns="39488" anchor="ctr"/>
          <a:lstStyle/>
          <a:p>
            <a:endParaRPr lang="it-IT" sz="1519">
              <a:solidFill>
                <a:srgbClr val="002060"/>
              </a:solidFill>
            </a:endParaRPr>
          </a:p>
        </p:txBody>
      </p:sp>
      <p:sp>
        <p:nvSpPr>
          <p:cNvPr id="18557" name="Oval 125"/>
          <p:cNvSpPr>
            <a:spLocks noChangeArrowheads="1"/>
          </p:cNvSpPr>
          <p:nvPr/>
        </p:nvSpPr>
        <p:spPr bwMode="auto">
          <a:xfrm>
            <a:off x="3212010" y="3307110"/>
            <a:ext cx="484882" cy="417909"/>
          </a:xfrm>
          <a:prstGeom prst="ellipse">
            <a:avLst/>
          </a:prstGeom>
          <a:noFill/>
          <a:ln w="28575">
            <a:solidFill>
              <a:srgbClr val="FF0000"/>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5938" tIns="39488" rIns="75938" bIns="39488" anchor="ctr"/>
          <a:lstStyle/>
          <a:p>
            <a:endParaRPr lang="it-IT" sz="1519">
              <a:solidFill>
                <a:srgbClr val="002060"/>
              </a:solidFill>
            </a:endParaRPr>
          </a:p>
        </p:txBody>
      </p:sp>
      <p:sp>
        <p:nvSpPr>
          <p:cNvPr id="18559" name="Text Box 127"/>
          <p:cNvSpPr txBox="1">
            <a:spLocks noChangeArrowheads="1"/>
          </p:cNvSpPr>
          <p:nvPr/>
        </p:nvSpPr>
        <p:spPr bwMode="auto">
          <a:xfrm>
            <a:off x="7487543" y="3201293"/>
            <a:ext cx="297629" cy="39137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75938" tIns="39488" rIns="75938" bIns="39488">
            <a:spAutoFit/>
          </a:bodyPr>
          <a:lstStyle/>
          <a:p>
            <a:r>
              <a:rPr lang="it-IT" altLang="x-none" sz="2025">
                <a:solidFill>
                  <a:srgbClr val="FF0000"/>
                </a:solidFill>
                <a:latin typeface="Arial" charset="0"/>
              </a:rPr>
              <a:t>0</a:t>
            </a:r>
          </a:p>
        </p:txBody>
      </p:sp>
    </p:spTree>
    <p:extLst>
      <p:ext uri="{BB962C8B-B14F-4D97-AF65-F5344CB8AC3E}">
        <p14:creationId xmlns:p14="http://schemas.microsoft.com/office/powerpoint/2010/main" val="6785295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555"/>
                                        </p:tgtEl>
                                        <p:attrNameLst>
                                          <p:attrName>style.visibility</p:attrName>
                                        </p:attrNameLst>
                                      </p:cBhvr>
                                      <p:to>
                                        <p:strVal val="visible"/>
                                      </p:to>
                                    </p:set>
                                    <p:anim calcmode="lin" valueType="num">
                                      <p:cBhvr additive="base">
                                        <p:cTn id="7" dur="500" fill="hold"/>
                                        <p:tgtEl>
                                          <p:spTgt spid="18555"/>
                                        </p:tgtEl>
                                        <p:attrNameLst>
                                          <p:attrName>ppt_x</p:attrName>
                                        </p:attrNameLst>
                                      </p:cBhvr>
                                      <p:tavLst>
                                        <p:tav tm="0">
                                          <p:val>
                                            <p:strVal val="#ppt_x"/>
                                          </p:val>
                                        </p:tav>
                                        <p:tav tm="100000">
                                          <p:val>
                                            <p:strVal val="#ppt_x"/>
                                          </p:val>
                                        </p:tav>
                                      </p:tavLst>
                                    </p:anim>
                                    <p:anim calcmode="lin" valueType="num">
                                      <p:cBhvr additive="base">
                                        <p:cTn id="8" dur="500" fill="hold"/>
                                        <p:tgtEl>
                                          <p:spTgt spid="1855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557"/>
                                        </p:tgtEl>
                                        <p:attrNameLst>
                                          <p:attrName>style.visibility</p:attrName>
                                        </p:attrNameLst>
                                      </p:cBhvr>
                                      <p:to>
                                        <p:strVal val="visible"/>
                                      </p:to>
                                    </p:set>
                                    <p:anim calcmode="lin" valueType="num">
                                      <p:cBhvr additive="base">
                                        <p:cTn id="13" dur="500" fill="hold"/>
                                        <p:tgtEl>
                                          <p:spTgt spid="18557"/>
                                        </p:tgtEl>
                                        <p:attrNameLst>
                                          <p:attrName>ppt_x</p:attrName>
                                        </p:attrNameLst>
                                      </p:cBhvr>
                                      <p:tavLst>
                                        <p:tav tm="0">
                                          <p:val>
                                            <p:strVal val="#ppt_x"/>
                                          </p:val>
                                        </p:tav>
                                        <p:tav tm="100000">
                                          <p:val>
                                            <p:strVal val="#ppt_x"/>
                                          </p:val>
                                        </p:tav>
                                      </p:tavLst>
                                    </p:anim>
                                    <p:anim calcmode="lin" valueType="num">
                                      <p:cBhvr additive="base">
                                        <p:cTn id="14" dur="500" fill="hold"/>
                                        <p:tgtEl>
                                          <p:spTgt spid="185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55" grpId="0" animBg="1"/>
      <p:bldP spid="1855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p:cNvGrpSpPr/>
          <p:nvPr/>
        </p:nvGrpSpPr>
        <p:grpSpPr>
          <a:xfrm>
            <a:off x="4640925" y="3263868"/>
            <a:ext cx="1838533" cy="848688"/>
            <a:chOff x="6361470" y="3993770"/>
            <a:chExt cx="3925530" cy="1853193"/>
          </a:xfrm>
        </p:grpSpPr>
        <p:pic>
          <p:nvPicPr>
            <p:cNvPr id="16" name="Immagine 15"/>
            <p:cNvPicPr>
              <a:picLocks noChangeAspect="1"/>
            </p:cNvPicPr>
            <p:nvPr/>
          </p:nvPicPr>
          <p:blipFill>
            <a:blip r:embed="rId3"/>
            <a:stretch>
              <a:fillRect/>
            </a:stretch>
          </p:blipFill>
          <p:spPr>
            <a:xfrm>
              <a:off x="6361470" y="3993770"/>
              <a:ext cx="3925529" cy="1853193"/>
            </a:xfrm>
            <a:prstGeom prst="rect">
              <a:avLst/>
            </a:prstGeom>
          </p:spPr>
        </p:pic>
        <p:sp>
          <p:nvSpPr>
            <p:cNvPr id="17" name="CasellaDiTesto 16"/>
            <p:cNvSpPr txBox="1"/>
            <p:nvPr/>
          </p:nvSpPr>
          <p:spPr>
            <a:xfrm>
              <a:off x="8239432" y="3993770"/>
              <a:ext cx="2047568" cy="1853193"/>
            </a:xfrm>
            <a:prstGeom prst="rect">
              <a:avLst/>
            </a:prstGeom>
            <a:solidFill>
              <a:schemeClr val="bg1"/>
            </a:solidFill>
          </p:spPr>
          <p:txBody>
            <a:bodyPr wrap="square" rtlCol="0">
              <a:spAutoFit/>
            </a:bodyPr>
            <a:lstStyle/>
            <a:p>
              <a:endParaRPr lang="it-IT"/>
            </a:p>
          </p:txBody>
        </p:sp>
      </p:grpSp>
      <p:sp>
        <p:nvSpPr>
          <p:cNvPr id="14" name="Text Box 2"/>
          <p:cNvSpPr txBox="1">
            <a:spLocks noChangeArrowheads="1"/>
          </p:cNvSpPr>
          <p:nvPr/>
        </p:nvSpPr>
        <p:spPr bwMode="auto">
          <a:xfrm>
            <a:off x="-11430" y="201549"/>
            <a:ext cx="102870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algn="ctr"/>
            <a:r>
              <a:rPr lang="en-US" altLang="x-none" sz="2800" b="1" dirty="0" err="1" smtClean="0">
                <a:solidFill>
                  <a:srgbClr val="002060"/>
                </a:solidFill>
              </a:rPr>
              <a:t>Invecchiamento</a:t>
            </a:r>
            <a:r>
              <a:rPr lang="en-US" altLang="x-none" sz="2800" b="1" dirty="0" smtClean="0">
                <a:solidFill>
                  <a:srgbClr val="002060"/>
                </a:solidFill>
              </a:rPr>
              <a:t> </a:t>
            </a:r>
            <a:r>
              <a:rPr lang="en-US" altLang="x-none" sz="2800" b="1" dirty="0" err="1" smtClean="0">
                <a:solidFill>
                  <a:srgbClr val="002060"/>
                </a:solidFill>
              </a:rPr>
              <a:t>patologico</a:t>
            </a:r>
            <a:r>
              <a:rPr lang="en-US" altLang="x-none" sz="2800" b="1" dirty="0" smtClean="0">
                <a:solidFill>
                  <a:srgbClr val="002060"/>
                </a:solidFill>
              </a:rPr>
              <a:t> del </a:t>
            </a:r>
            <a:r>
              <a:rPr lang="en-US" altLang="x-none" sz="2800" b="1" dirty="0" err="1" smtClean="0">
                <a:solidFill>
                  <a:srgbClr val="002060"/>
                </a:solidFill>
              </a:rPr>
              <a:t>polmone</a:t>
            </a:r>
            <a:endParaRPr lang="en-US" altLang="x-none" sz="2800" b="1" dirty="0">
              <a:solidFill>
                <a:srgbClr val="002060"/>
              </a:solidFill>
            </a:endParaRPr>
          </a:p>
        </p:txBody>
      </p:sp>
      <p:sp>
        <p:nvSpPr>
          <p:cNvPr id="15" name="Line 15"/>
          <p:cNvSpPr>
            <a:spLocks noChangeShapeType="1"/>
          </p:cNvSpPr>
          <p:nvPr/>
        </p:nvSpPr>
        <p:spPr bwMode="auto">
          <a:xfrm>
            <a:off x="448014" y="906731"/>
            <a:ext cx="9240838" cy="0"/>
          </a:xfrm>
          <a:prstGeom prst="line">
            <a:avLst/>
          </a:prstGeom>
          <a:noFill/>
          <a:ln w="57150">
            <a:solidFill>
              <a:srgbClr val="003399"/>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6" name="Text Box 8"/>
          <p:cNvSpPr txBox="1">
            <a:spLocks noChangeArrowheads="1"/>
          </p:cNvSpPr>
          <p:nvPr/>
        </p:nvSpPr>
        <p:spPr bwMode="auto">
          <a:xfrm>
            <a:off x="3293433" y="2650332"/>
            <a:ext cx="587981" cy="46166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it-IT" altLang="x-none" sz="2400" b="1" smtClean="0">
                <a:solidFill>
                  <a:srgbClr val="002060"/>
                </a:solidFill>
              </a:rPr>
              <a:t>Età</a:t>
            </a:r>
            <a:endParaRPr lang="it-IT" altLang="x-none" sz="2400" b="1" dirty="0">
              <a:solidFill>
                <a:srgbClr val="002060"/>
              </a:solidFill>
            </a:endParaRPr>
          </a:p>
        </p:txBody>
      </p:sp>
      <p:sp>
        <p:nvSpPr>
          <p:cNvPr id="7" name="Text Box 11"/>
          <p:cNvSpPr txBox="1">
            <a:spLocks noChangeArrowheads="1"/>
          </p:cNvSpPr>
          <p:nvPr/>
        </p:nvSpPr>
        <p:spPr bwMode="auto">
          <a:xfrm>
            <a:off x="4495389" y="5171371"/>
            <a:ext cx="1273362" cy="39517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80000"/>
              </a:lnSpc>
            </a:pPr>
            <a:r>
              <a:rPr lang="it-IT" altLang="x-none" sz="2400" b="1" smtClean="0">
                <a:solidFill>
                  <a:srgbClr val="002060"/>
                </a:solidFill>
              </a:rPr>
              <a:t>Malattie</a:t>
            </a:r>
            <a:endParaRPr lang="it-IT" altLang="x-none" sz="2400" b="1" dirty="0">
              <a:solidFill>
                <a:srgbClr val="002060"/>
              </a:solidFill>
            </a:endParaRPr>
          </a:p>
        </p:txBody>
      </p:sp>
      <p:sp>
        <p:nvSpPr>
          <p:cNvPr id="8" name="Text Box 3"/>
          <p:cNvSpPr txBox="1">
            <a:spLocks noChangeArrowheads="1"/>
          </p:cNvSpPr>
          <p:nvPr/>
        </p:nvSpPr>
        <p:spPr bwMode="auto">
          <a:xfrm>
            <a:off x="5954578" y="2650332"/>
            <a:ext cx="16005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it-IT" altLang="x-none" sz="2400" b="1" dirty="0" smtClean="0">
                <a:solidFill>
                  <a:srgbClr val="002060"/>
                </a:solidFill>
              </a:rPr>
              <a:t>Stile di vita</a:t>
            </a:r>
            <a:endParaRPr lang="it-IT" altLang="x-none" sz="2400" b="1" dirty="0">
              <a:solidFill>
                <a:srgbClr val="002060"/>
              </a:solidFill>
            </a:endParaRPr>
          </a:p>
        </p:txBody>
      </p:sp>
      <p:sp>
        <p:nvSpPr>
          <p:cNvPr id="5" name="Oval 5"/>
          <p:cNvSpPr>
            <a:spLocks noChangeArrowheads="1"/>
          </p:cNvSpPr>
          <p:nvPr/>
        </p:nvSpPr>
        <p:spPr bwMode="auto">
          <a:xfrm>
            <a:off x="2500759" y="1720305"/>
            <a:ext cx="3288358"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4" name="Oval 4"/>
          <p:cNvSpPr>
            <a:spLocks noChangeArrowheads="1"/>
          </p:cNvSpPr>
          <p:nvPr/>
        </p:nvSpPr>
        <p:spPr bwMode="auto">
          <a:xfrm>
            <a:off x="4467076" y="1705571"/>
            <a:ext cx="3319165"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0" name="Oval 7"/>
          <p:cNvSpPr>
            <a:spLocks noChangeArrowheads="1"/>
          </p:cNvSpPr>
          <p:nvPr/>
        </p:nvSpPr>
        <p:spPr bwMode="auto">
          <a:xfrm>
            <a:off x="3412926" y="3111997"/>
            <a:ext cx="3341935"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Tree>
    <p:extLst>
      <p:ext uri="{BB962C8B-B14F-4D97-AF65-F5344CB8AC3E}">
        <p14:creationId xmlns:p14="http://schemas.microsoft.com/office/powerpoint/2010/main" val="19332330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53" y="-1805171"/>
            <a:ext cx="8111613" cy="11478956"/>
          </a:xfrm>
          <a:prstGeom prst="rect">
            <a:avLst/>
          </a:prstGeom>
        </p:spPr>
      </p:pic>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753" y="-1805171"/>
            <a:ext cx="8111613" cy="11478956"/>
          </a:xfrm>
        </p:spPr>
      </p:pic>
      <p:sp>
        <p:nvSpPr>
          <p:cNvPr id="5" name="Rettangolo 4"/>
          <p:cNvSpPr/>
          <p:nvPr/>
        </p:nvSpPr>
        <p:spPr>
          <a:xfrm>
            <a:off x="0" y="224890"/>
            <a:ext cx="10287000" cy="892552"/>
          </a:xfrm>
          <a:prstGeom prst="rect">
            <a:avLst/>
          </a:prstGeom>
        </p:spPr>
        <p:txBody>
          <a:bodyPr wrap="square">
            <a:spAutoFit/>
          </a:bodyPr>
          <a:lstStyle/>
          <a:p>
            <a:pPr algn="ctr"/>
            <a:r>
              <a:rPr lang="it-IT" sz="2800" b="1" dirty="0"/>
              <a:t>Ricoveri ospedalieri per polmonite negli </a:t>
            </a:r>
            <a:r>
              <a:rPr lang="it-IT" sz="2800" b="1" dirty="0" smtClean="0"/>
              <a:t>adulti </a:t>
            </a:r>
          </a:p>
          <a:p>
            <a:pPr algn="ctr"/>
            <a:r>
              <a:rPr lang="it-IT" sz="2400" i="1" dirty="0"/>
              <a:t>o</a:t>
            </a:r>
            <a:r>
              <a:rPr lang="it-IT" sz="2400" i="1" dirty="0" smtClean="0"/>
              <a:t>ttobre 2011 - marzo </a:t>
            </a:r>
            <a:r>
              <a:rPr lang="it-IT" sz="2400" i="1" dirty="0"/>
              <a:t>2012.</a:t>
            </a:r>
          </a:p>
        </p:txBody>
      </p:sp>
      <p:sp>
        <p:nvSpPr>
          <p:cNvPr id="7" name="Rettangolo 6"/>
          <p:cNvSpPr/>
          <p:nvPr/>
        </p:nvSpPr>
        <p:spPr>
          <a:xfrm>
            <a:off x="6386667" y="5932976"/>
            <a:ext cx="3652067" cy="830997"/>
          </a:xfrm>
          <a:prstGeom prst="rect">
            <a:avLst/>
          </a:prstGeom>
        </p:spPr>
        <p:txBody>
          <a:bodyPr wrap="square">
            <a:spAutoFit/>
          </a:bodyPr>
          <a:lstStyle/>
          <a:p>
            <a:r>
              <a:rPr lang="it-IT" sz="1600" i="1" dirty="0" err="1" smtClean="0">
                <a:solidFill>
                  <a:srgbClr val="002060"/>
                </a:solidFill>
              </a:rPr>
              <a:t>Health</a:t>
            </a:r>
            <a:r>
              <a:rPr lang="it-IT" sz="1600" i="1" dirty="0" smtClean="0">
                <a:solidFill>
                  <a:srgbClr val="002060"/>
                </a:solidFill>
              </a:rPr>
              <a:t> </a:t>
            </a:r>
            <a:r>
              <a:rPr lang="it-IT" sz="1600" i="1" dirty="0">
                <a:solidFill>
                  <a:srgbClr val="002060"/>
                </a:solidFill>
              </a:rPr>
              <a:t>Organization </a:t>
            </a:r>
            <a:r>
              <a:rPr lang="it-IT" sz="1600" i="1" dirty="0" err="1">
                <a:solidFill>
                  <a:srgbClr val="002060"/>
                </a:solidFill>
              </a:rPr>
              <a:t>Morbidity</a:t>
            </a:r>
            <a:r>
              <a:rPr lang="it-IT" sz="1600" i="1" dirty="0">
                <a:solidFill>
                  <a:srgbClr val="002060"/>
                </a:solidFill>
              </a:rPr>
              <a:t> </a:t>
            </a:r>
            <a:endParaRPr lang="it-IT" sz="1600" i="1" dirty="0" smtClean="0">
              <a:solidFill>
                <a:srgbClr val="002060"/>
              </a:solidFill>
            </a:endParaRPr>
          </a:p>
          <a:p>
            <a:r>
              <a:rPr lang="it-IT" sz="1600" i="1" dirty="0" smtClean="0">
                <a:solidFill>
                  <a:srgbClr val="002060"/>
                </a:solidFill>
              </a:rPr>
              <a:t>Database</a:t>
            </a:r>
            <a:r>
              <a:rPr lang="it-IT" sz="1600" i="1" dirty="0">
                <a:solidFill>
                  <a:srgbClr val="002060"/>
                </a:solidFill>
              </a:rPr>
              <a:t>, aggiornamento Ottobre </a:t>
            </a:r>
            <a:r>
              <a:rPr lang="it-IT" sz="1600" i="1" dirty="0" smtClean="0">
                <a:solidFill>
                  <a:srgbClr val="002060"/>
                </a:solidFill>
              </a:rPr>
              <a:t>2011 </a:t>
            </a:r>
          </a:p>
          <a:p>
            <a:r>
              <a:rPr lang="it-IT" sz="1600" i="1" dirty="0" err="1" smtClean="0">
                <a:solidFill>
                  <a:srgbClr val="002060"/>
                </a:solidFill>
              </a:rPr>
              <a:t>Eurostat</a:t>
            </a:r>
            <a:r>
              <a:rPr lang="it-IT" sz="1600" i="1" dirty="0">
                <a:solidFill>
                  <a:srgbClr val="002060"/>
                </a:solidFill>
              </a:rPr>
              <a:t>, aggiornamento Marzo </a:t>
            </a:r>
            <a:r>
              <a:rPr lang="it-IT" sz="1600" i="1" dirty="0" smtClean="0">
                <a:solidFill>
                  <a:srgbClr val="002060"/>
                </a:solidFill>
              </a:rPr>
              <a:t>2012</a:t>
            </a:r>
            <a:endParaRPr lang="it-IT" sz="1600" i="1" dirty="0">
              <a:solidFill>
                <a:srgbClr val="002060"/>
              </a:solidFill>
            </a:endParaRPr>
          </a:p>
        </p:txBody>
      </p:sp>
      <p:sp>
        <p:nvSpPr>
          <p:cNvPr id="9" name="Line 15"/>
          <p:cNvSpPr>
            <a:spLocks noChangeShapeType="1"/>
          </p:cNvSpPr>
          <p:nvPr/>
        </p:nvSpPr>
        <p:spPr bwMode="auto">
          <a:xfrm>
            <a:off x="523081" y="1131265"/>
            <a:ext cx="9240838" cy="0"/>
          </a:xfrm>
          <a:prstGeom prst="line">
            <a:avLst/>
          </a:prstGeom>
          <a:noFill/>
          <a:ln w="57150">
            <a:solidFill>
              <a:srgbClr val="003399"/>
            </a:solidFill>
            <a:round/>
            <a:headEnd/>
            <a:tailEnd/>
          </a:ln>
          <a:extLst>
            <a:ext uri="{909E8E84-426E-40dd-AFC4-6F175D3DCCD1}">
              <a14:hiddenFill xmlns:a14="http://schemas.microsoft.com/office/drawing/2010/main" xmlns="">
                <a:noFill/>
              </a14:hiddenFill>
            </a:ext>
          </a:extLst>
        </p:spPr>
        <p:txBody>
          <a:bodyPr/>
          <a:lstStyle/>
          <a:p>
            <a:endParaRPr lang="it-IT"/>
          </a:p>
        </p:txBody>
      </p:sp>
    </p:spTree>
    <p:extLst>
      <p:ext uri="{BB962C8B-B14F-4D97-AF65-F5344CB8AC3E}">
        <p14:creationId xmlns:p14="http://schemas.microsoft.com/office/powerpoint/2010/main" val="13210176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988" y="0"/>
            <a:ext cx="10326988" cy="1325563"/>
          </a:xfrm>
        </p:spPr>
        <p:txBody>
          <a:bodyPr/>
          <a:lstStyle/>
          <a:p>
            <a:pPr algn="ctr"/>
            <a:r>
              <a:rPr lang="it-IT" sz="2800" b="1" dirty="0" smtClean="0">
                <a:latin typeface="+mn-lt"/>
              </a:rPr>
              <a:t>Epidemiologia delle polmoniti                                                                         </a:t>
            </a:r>
            <a:r>
              <a:rPr lang="it-IT" sz="2400" i="1" dirty="0" smtClean="0"/>
              <a:t>U.S.A</a:t>
            </a:r>
            <a:r>
              <a:rPr lang="it-IT" sz="2400" i="1" dirty="0"/>
              <a:t>. </a:t>
            </a:r>
            <a:r>
              <a:rPr lang="it-IT" sz="2400" i="1" dirty="0" smtClean="0"/>
              <a:t>e </a:t>
            </a:r>
            <a:r>
              <a:rPr lang="it-IT" sz="2400" i="1" dirty="0"/>
              <a:t>Europa</a:t>
            </a:r>
          </a:p>
        </p:txBody>
      </p:sp>
      <p:sp>
        <p:nvSpPr>
          <p:cNvPr id="3" name="Segnaposto contenuto 2"/>
          <p:cNvSpPr>
            <a:spLocks noGrp="1"/>
          </p:cNvSpPr>
          <p:nvPr>
            <p:ph idx="1"/>
          </p:nvPr>
        </p:nvSpPr>
        <p:spPr>
          <a:xfrm>
            <a:off x="1303055" y="1782198"/>
            <a:ext cx="7640902" cy="4351338"/>
          </a:xfrm>
        </p:spPr>
        <p:txBody>
          <a:bodyPr>
            <a:normAutofit/>
          </a:bodyPr>
          <a:lstStyle/>
          <a:p>
            <a:pPr marL="0" indent="0">
              <a:buNone/>
            </a:pPr>
            <a:endParaRPr lang="it-IT" dirty="0" smtClean="0"/>
          </a:p>
          <a:p>
            <a:pPr>
              <a:buFont typeface="Wingdings" charset="2"/>
              <a:buChar char="§"/>
            </a:pPr>
            <a:r>
              <a:rPr lang="it-IT" sz="2400" dirty="0" smtClean="0"/>
              <a:t>6^ causa </a:t>
            </a:r>
            <a:r>
              <a:rPr lang="it-IT" sz="2400" dirty="0"/>
              <a:t>di morte e </a:t>
            </a:r>
            <a:r>
              <a:rPr lang="it-IT" sz="2400" dirty="0" smtClean="0"/>
              <a:t>1^ </a:t>
            </a:r>
            <a:r>
              <a:rPr lang="it-IT" sz="2400" dirty="0"/>
              <a:t>tra le malattie infettive </a:t>
            </a:r>
            <a:endParaRPr lang="it-IT" sz="2400" dirty="0" smtClean="0"/>
          </a:p>
          <a:p>
            <a:pPr>
              <a:buFont typeface="Wingdings" charset="2"/>
              <a:buChar char="§"/>
            </a:pPr>
            <a:r>
              <a:rPr lang="it-IT" sz="2400" dirty="0" smtClean="0"/>
              <a:t>Mortalità</a:t>
            </a:r>
            <a:r>
              <a:rPr lang="it-IT" sz="2400" dirty="0"/>
              <a:t>: 10-20</a:t>
            </a:r>
            <a:r>
              <a:rPr lang="it-IT" sz="2400" dirty="0" smtClean="0"/>
              <a:t>% -  </a:t>
            </a:r>
            <a:r>
              <a:rPr lang="it-IT" sz="2400" dirty="0"/>
              <a:t>Anziani: 17.6</a:t>
            </a:r>
            <a:r>
              <a:rPr lang="it-IT" sz="2400" dirty="0" smtClean="0"/>
              <a:t>% -  </a:t>
            </a:r>
            <a:r>
              <a:rPr lang="it-IT" sz="2400" dirty="0"/>
              <a:t>Batteriemia: 19.6</a:t>
            </a:r>
            <a:r>
              <a:rPr lang="it-IT" sz="2400" dirty="0" smtClean="0"/>
              <a:t>% </a:t>
            </a:r>
          </a:p>
          <a:p>
            <a:pPr>
              <a:buFont typeface="Wingdings" charset="2"/>
              <a:buChar char="§"/>
            </a:pPr>
            <a:r>
              <a:rPr lang="it-IT" sz="2400" dirty="0" smtClean="0"/>
              <a:t>Incidenza in Italia  </a:t>
            </a:r>
            <a:r>
              <a:rPr lang="it-IT" sz="2400" dirty="0"/>
              <a:t>≅ 12/1000 all’anno, circa 700000 </a:t>
            </a:r>
            <a:r>
              <a:rPr lang="it-IT" sz="2400" dirty="0" smtClean="0"/>
              <a:t>casi </a:t>
            </a:r>
            <a:endParaRPr lang="it-IT" sz="2400" dirty="0"/>
          </a:p>
          <a:p>
            <a:pPr>
              <a:buFont typeface="Wingdings" charset="2"/>
              <a:buChar char="§"/>
            </a:pPr>
            <a:r>
              <a:rPr lang="it-IT" sz="2400" dirty="0" smtClean="0"/>
              <a:t>Si </a:t>
            </a:r>
            <a:r>
              <a:rPr lang="it-IT" sz="2400" dirty="0"/>
              <a:t>ricovera il 3% di tutte le polmoniti </a:t>
            </a:r>
          </a:p>
          <a:p>
            <a:pPr>
              <a:buFont typeface="Wingdings" charset="2"/>
              <a:buChar char="§"/>
            </a:pPr>
            <a:r>
              <a:rPr lang="it-IT" sz="2400" dirty="0" smtClean="0"/>
              <a:t>Sesso </a:t>
            </a:r>
            <a:r>
              <a:rPr lang="it-IT" sz="2400" dirty="0"/>
              <a:t>maschile è colpito più di quello </a:t>
            </a:r>
            <a:r>
              <a:rPr lang="it-IT" sz="2400" dirty="0" smtClean="0"/>
              <a:t>femminile</a:t>
            </a:r>
          </a:p>
          <a:p>
            <a:pPr>
              <a:buFont typeface="Wingdings" charset="2"/>
              <a:buChar char="§"/>
            </a:pPr>
            <a:r>
              <a:rPr lang="it-IT" sz="2400" dirty="0" smtClean="0"/>
              <a:t>Fasce </a:t>
            </a:r>
            <a:r>
              <a:rPr lang="it-IT" sz="2400" dirty="0"/>
              <a:t>di età più colpite: &lt; 5 anni (≅ 25/1000/anno) </a:t>
            </a:r>
            <a:endParaRPr lang="it-IT" sz="2400" dirty="0" smtClean="0"/>
          </a:p>
          <a:p>
            <a:pPr marL="0" indent="0">
              <a:buNone/>
            </a:pPr>
            <a:r>
              <a:rPr lang="it-IT" sz="2400" dirty="0"/>
              <a:t> </a:t>
            </a:r>
            <a:r>
              <a:rPr lang="it-IT" sz="2400" dirty="0" smtClean="0"/>
              <a:t>                                              </a:t>
            </a:r>
            <a:r>
              <a:rPr lang="it-IT" sz="2400" dirty="0"/>
              <a:t>&gt;</a:t>
            </a:r>
            <a:r>
              <a:rPr lang="it-IT" sz="2400" dirty="0" smtClean="0"/>
              <a:t> </a:t>
            </a:r>
            <a:r>
              <a:rPr lang="it-IT" sz="2400" dirty="0"/>
              <a:t>75 </a:t>
            </a:r>
            <a:r>
              <a:rPr lang="it-IT" sz="2400" dirty="0" smtClean="0"/>
              <a:t>anni (</a:t>
            </a:r>
            <a:r>
              <a:rPr lang="it-IT" sz="2400" dirty="0"/>
              <a:t>≅ </a:t>
            </a:r>
            <a:r>
              <a:rPr lang="it-IT" sz="2400" dirty="0" smtClean="0"/>
              <a:t>30/1000/anno) </a:t>
            </a:r>
            <a:endParaRPr lang="it-IT" sz="2400" dirty="0"/>
          </a:p>
        </p:txBody>
      </p:sp>
      <p:sp>
        <p:nvSpPr>
          <p:cNvPr id="4" name="Line 15"/>
          <p:cNvSpPr>
            <a:spLocks noChangeShapeType="1"/>
          </p:cNvSpPr>
          <p:nvPr/>
        </p:nvSpPr>
        <p:spPr bwMode="auto">
          <a:xfrm>
            <a:off x="483093" y="1105204"/>
            <a:ext cx="9240838" cy="0"/>
          </a:xfrm>
          <a:prstGeom prst="line">
            <a:avLst/>
          </a:prstGeom>
          <a:noFill/>
          <a:ln w="57150">
            <a:solidFill>
              <a:srgbClr val="003399"/>
            </a:solidFill>
            <a:round/>
            <a:headEnd/>
            <a:tailEnd/>
          </a:ln>
          <a:extLst>
            <a:ext uri="{909E8E84-426E-40dd-AFC4-6F175D3DCCD1}">
              <a14:hiddenFill xmlns:a14="http://schemas.microsoft.com/office/drawing/2010/main" xmlns="">
                <a:noFill/>
              </a14:hiddenFill>
            </a:ext>
          </a:extLst>
        </p:spPr>
        <p:txBody>
          <a:bodyPr/>
          <a:lstStyle/>
          <a:p>
            <a:endParaRPr lang="it-IT"/>
          </a:p>
        </p:txBody>
      </p:sp>
    </p:spTree>
    <p:extLst>
      <p:ext uri="{BB962C8B-B14F-4D97-AF65-F5344CB8AC3E}">
        <p14:creationId xmlns:p14="http://schemas.microsoft.com/office/powerpoint/2010/main" val="2290989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2"/>
          <p:cNvSpPr txBox="1">
            <a:spLocks noChangeArrowheads="1"/>
          </p:cNvSpPr>
          <p:nvPr/>
        </p:nvSpPr>
        <p:spPr bwMode="auto">
          <a:xfrm>
            <a:off x="1" y="123029"/>
            <a:ext cx="10287000" cy="1151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15000"/>
              </a:spcBef>
              <a:defRPr/>
            </a:pPr>
            <a:r>
              <a:rPr lang="it-IT" altLang="x-none" sz="3200" b="1" dirty="0">
                <a:solidFill>
                  <a:srgbClr val="002060"/>
                </a:solidFill>
              </a:rPr>
              <a:t>The global </a:t>
            </a:r>
            <a:r>
              <a:rPr lang="it-IT" altLang="x-none" sz="3200" b="1" dirty="0" err="1">
                <a:solidFill>
                  <a:srgbClr val="002060"/>
                </a:solidFill>
              </a:rPr>
              <a:t>burden</a:t>
            </a:r>
            <a:r>
              <a:rPr lang="it-IT" altLang="x-none" sz="3200" b="1" dirty="0">
                <a:solidFill>
                  <a:srgbClr val="002060"/>
                </a:solidFill>
              </a:rPr>
              <a:t> of </a:t>
            </a:r>
            <a:r>
              <a:rPr lang="it-IT" altLang="x-none" sz="3200" b="1" dirty="0" err="1">
                <a:solidFill>
                  <a:srgbClr val="002060"/>
                </a:solidFill>
              </a:rPr>
              <a:t>disease</a:t>
            </a:r>
            <a:r>
              <a:rPr lang="it-IT" altLang="x-none" sz="3200" b="1" dirty="0">
                <a:solidFill>
                  <a:srgbClr val="002060"/>
                </a:solidFill>
              </a:rPr>
              <a:t> </a:t>
            </a:r>
          </a:p>
          <a:p>
            <a:pPr algn="ctr">
              <a:spcBef>
                <a:spcPct val="15000"/>
              </a:spcBef>
              <a:defRPr/>
            </a:pPr>
            <a:endParaRPr lang="it-IT" altLang="x-none" sz="3200" b="1" dirty="0">
              <a:solidFill>
                <a:srgbClr val="002060"/>
              </a:solidFill>
            </a:endParaRPr>
          </a:p>
        </p:txBody>
      </p:sp>
      <p:sp>
        <p:nvSpPr>
          <p:cNvPr id="19458" name="Rectangle 3"/>
          <p:cNvSpPr>
            <a:spLocks noChangeArrowheads="1"/>
          </p:cNvSpPr>
          <p:nvPr/>
        </p:nvSpPr>
        <p:spPr bwMode="auto">
          <a:xfrm>
            <a:off x="2255553" y="1326118"/>
            <a:ext cx="6860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dirty="0">
                <a:solidFill>
                  <a:srgbClr val="002060"/>
                </a:solidFill>
              </a:rPr>
              <a:t>1990</a:t>
            </a:r>
          </a:p>
        </p:txBody>
      </p:sp>
      <p:sp>
        <p:nvSpPr>
          <p:cNvPr id="19459" name="Rectangle 4"/>
          <p:cNvSpPr>
            <a:spLocks noChangeArrowheads="1"/>
          </p:cNvSpPr>
          <p:nvPr/>
        </p:nvSpPr>
        <p:spPr bwMode="auto">
          <a:xfrm>
            <a:off x="2797643" y="1512888"/>
            <a:ext cx="6732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900">
                <a:solidFill>
                  <a:srgbClr val="002060"/>
                </a:solidFill>
              </a:rPr>
              <a:t> </a:t>
            </a:r>
            <a:endParaRPr lang="it-IT" altLang="x-none" sz="3600">
              <a:solidFill>
                <a:srgbClr val="002060"/>
              </a:solidFill>
            </a:endParaRPr>
          </a:p>
        </p:txBody>
      </p:sp>
      <p:sp>
        <p:nvSpPr>
          <p:cNvPr id="19460" name="Rectangle 5"/>
          <p:cNvSpPr>
            <a:spLocks noChangeArrowheads="1"/>
          </p:cNvSpPr>
          <p:nvPr/>
        </p:nvSpPr>
        <p:spPr bwMode="auto">
          <a:xfrm>
            <a:off x="4379588" y="1512888"/>
            <a:ext cx="6732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900">
                <a:solidFill>
                  <a:srgbClr val="002060"/>
                </a:solidFill>
              </a:rPr>
              <a:t> </a:t>
            </a:r>
            <a:endParaRPr lang="it-IT" altLang="x-none" sz="3600">
              <a:solidFill>
                <a:srgbClr val="002060"/>
              </a:solidFill>
            </a:endParaRPr>
          </a:p>
        </p:txBody>
      </p:sp>
      <p:sp>
        <p:nvSpPr>
          <p:cNvPr id="19461" name="Rectangle 6"/>
          <p:cNvSpPr>
            <a:spLocks noChangeArrowheads="1"/>
          </p:cNvSpPr>
          <p:nvPr/>
        </p:nvSpPr>
        <p:spPr bwMode="auto">
          <a:xfrm>
            <a:off x="5150318" y="1512888"/>
            <a:ext cx="6732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900">
                <a:solidFill>
                  <a:srgbClr val="002060"/>
                </a:solidFill>
              </a:rPr>
              <a:t> </a:t>
            </a:r>
            <a:endParaRPr lang="it-IT" altLang="x-none" sz="3600">
              <a:solidFill>
                <a:srgbClr val="002060"/>
              </a:solidFill>
            </a:endParaRPr>
          </a:p>
        </p:txBody>
      </p:sp>
      <p:sp>
        <p:nvSpPr>
          <p:cNvPr id="19462" name="Rectangle 7"/>
          <p:cNvSpPr>
            <a:spLocks noChangeArrowheads="1"/>
          </p:cNvSpPr>
          <p:nvPr/>
        </p:nvSpPr>
        <p:spPr bwMode="auto">
          <a:xfrm>
            <a:off x="6279825" y="1512888"/>
            <a:ext cx="6732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900">
                <a:solidFill>
                  <a:srgbClr val="002060"/>
                </a:solidFill>
              </a:rPr>
              <a:t> </a:t>
            </a:r>
            <a:endParaRPr lang="it-IT" altLang="x-none" sz="3600">
              <a:solidFill>
                <a:srgbClr val="002060"/>
              </a:solidFill>
            </a:endParaRPr>
          </a:p>
        </p:txBody>
      </p:sp>
      <p:sp>
        <p:nvSpPr>
          <p:cNvPr id="19463" name="Rectangle 8"/>
          <p:cNvSpPr>
            <a:spLocks noChangeArrowheads="1"/>
          </p:cNvSpPr>
          <p:nvPr/>
        </p:nvSpPr>
        <p:spPr bwMode="auto">
          <a:xfrm>
            <a:off x="7483191" y="1326118"/>
            <a:ext cx="6860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a:solidFill>
                  <a:srgbClr val="002060"/>
                </a:solidFill>
              </a:rPr>
              <a:t>2020</a:t>
            </a:r>
          </a:p>
        </p:txBody>
      </p:sp>
      <p:sp>
        <p:nvSpPr>
          <p:cNvPr id="19464" name="Rectangle 9"/>
          <p:cNvSpPr>
            <a:spLocks noChangeArrowheads="1"/>
          </p:cNvSpPr>
          <p:nvPr/>
        </p:nvSpPr>
        <p:spPr bwMode="auto">
          <a:xfrm>
            <a:off x="8024488" y="1512888"/>
            <a:ext cx="6732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900">
                <a:solidFill>
                  <a:srgbClr val="002060"/>
                </a:solidFill>
              </a:rPr>
              <a:t> </a:t>
            </a:r>
            <a:endParaRPr lang="it-IT" altLang="x-none" sz="3600">
              <a:solidFill>
                <a:srgbClr val="002060"/>
              </a:solidFill>
            </a:endParaRPr>
          </a:p>
        </p:txBody>
      </p:sp>
      <p:sp>
        <p:nvSpPr>
          <p:cNvPr id="19465" name="Rectangle 10"/>
          <p:cNvSpPr>
            <a:spLocks noChangeArrowheads="1"/>
          </p:cNvSpPr>
          <p:nvPr/>
        </p:nvSpPr>
        <p:spPr bwMode="auto">
          <a:xfrm>
            <a:off x="2535706" y="1784350"/>
            <a:ext cx="6732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900">
                <a:solidFill>
                  <a:srgbClr val="002060"/>
                </a:solidFill>
              </a:rPr>
              <a:t> </a:t>
            </a:r>
            <a:endParaRPr lang="it-IT" altLang="x-none" sz="3600">
              <a:solidFill>
                <a:srgbClr val="002060"/>
              </a:solidFill>
            </a:endParaRPr>
          </a:p>
        </p:txBody>
      </p:sp>
      <p:sp>
        <p:nvSpPr>
          <p:cNvPr id="19466" name="Rectangle 11"/>
          <p:cNvSpPr>
            <a:spLocks noChangeArrowheads="1"/>
          </p:cNvSpPr>
          <p:nvPr/>
        </p:nvSpPr>
        <p:spPr bwMode="auto">
          <a:xfrm>
            <a:off x="4379588" y="1784350"/>
            <a:ext cx="6732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900">
                <a:solidFill>
                  <a:srgbClr val="002060"/>
                </a:solidFill>
              </a:rPr>
              <a:t> </a:t>
            </a:r>
            <a:endParaRPr lang="it-IT" altLang="x-none" sz="3600">
              <a:solidFill>
                <a:srgbClr val="002060"/>
              </a:solidFill>
            </a:endParaRPr>
          </a:p>
        </p:txBody>
      </p:sp>
      <p:sp>
        <p:nvSpPr>
          <p:cNvPr id="19467" name="Rectangle 12"/>
          <p:cNvSpPr>
            <a:spLocks noChangeArrowheads="1"/>
          </p:cNvSpPr>
          <p:nvPr/>
        </p:nvSpPr>
        <p:spPr bwMode="auto">
          <a:xfrm>
            <a:off x="5150318" y="1784350"/>
            <a:ext cx="6732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900">
                <a:solidFill>
                  <a:srgbClr val="002060"/>
                </a:solidFill>
              </a:rPr>
              <a:t> </a:t>
            </a:r>
            <a:endParaRPr lang="it-IT" altLang="x-none" sz="3600">
              <a:solidFill>
                <a:srgbClr val="002060"/>
              </a:solidFill>
            </a:endParaRPr>
          </a:p>
        </p:txBody>
      </p:sp>
      <p:sp>
        <p:nvSpPr>
          <p:cNvPr id="19468" name="Rectangle 13"/>
          <p:cNvSpPr>
            <a:spLocks noChangeArrowheads="1"/>
          </p:cNvSpPr>
          <p:nvPr/>
        </p:nvSpPr>
        <p:spPr bwMode="auto">
          <a:xfrm>
            <a:off x="6279825" y="1784350"/>
            <a:ext cx="6732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900">
                <a:solidFill>
                  <a:srgbClr val="002060"/>
                </a:solidFill>
              </a:rPr>
              <a:t> </a:t>
            </a:r>
            <a:endParaRPr lang="it-IT" altLang="x-none" sz="3600">
              <a:solidFill>
                <a:srgbClr val="002060"/>
              </a:solidFill>
            </a:endParaRPr>
          </a:p>
        </p:txBody>
      </p:sp>
      <p:sp>
        <p:nvSpPr>
          <p:cNvPr id="19469" name="Rectangle 14"/>
          <p:cNvSpPr>
            <a:spLocks noChangeArrowheads="1"/>
          </p:cNvSpPr>
          <p:nvPr/>
        </p:nvSpPr>
        <p:spPr bwMode="auto">
          <a:xfrm>
            <a:off x="8842050" y="1784350"/>
            <a:ext cx="6732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900">
                <a:solidFill>
                  <a:srgbClr val="002060"/>
                </a:solidFill>
              </a:rPr>
              <a:t> </a:t>
            </a:r>
            <a:endParaRPr lang="it-IT" altLang="x-none" sz="3600">
              <a:solidFill>
                <a:srgbClr val="002060"/>
              </a:solidFill>
            </a:endParaRPr>
          </a:p>
        </p:txBody>
      </p:sp>
      <p:sp>
        <p:nvSpPr>
          <p:cNvPr id="19470" name="Rectangle 15"/>
          <p:cNvSpPr>
            <a:spLocks noChangeArrowheads="1"/>
          </p:cNvSpPr>
          <p:nvPr/>
        </p:nvSpPr>
        <p:spPr bwMode="auto">
          <a:xfrm>
            <a:off x="1665288" y="1790700"/>
            <a:ext cx="2044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2000">
                <a:solidFill>
                  <a:srgbClr val="002060"/>
                </a:solidFill>
              </a:rPr>
              <a:t>Disease or injury</a:t>
            </a:r>
            <a:endParaRPr lang="it-IT" altLang="x-none" sz="3600">
              <a:solidFill>
                <a:srgbClr val="002060"/>
              </a:solidFill>
            </a:endParaRPr>
          </a:p>
        </p:txBody>
      </p:sp>
      <p:sp>
        <p:nvSpPr>
          <p:cNvPr id="19471" name="Rectangle 16"/>
          <p:cNvSpPr>
            <a:spLocks noChangeArrowheads="1"/>
          </p:cNvSpPr>
          <p:nvPr/>
        </p:nvSpPr>
        <p:spPr bwMode="auto">
          <a:xfrm>
            <a:off x="3475038" y="2062163"/>
            <a:ext cx="69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2000" b="0">
                <a:solidFill>
                  <a:srgbClr val="002060"/>
                </a:solidFill>
              </a:rPr>
              <a:t> </a:t>
            </a:r>
            <a:endParaRPr lang="it-IT" altLang="x-none" sz="3600">
              <a:solidFill>
                <a:srgbClr val="002060"/>
              </a:solidFill>
            </a:endParaRPr>
          </a:p>
        </p:txBody>
      </p:sp>
      <p:sp>
        <p:nvSpPr>
          <p:cNvPr id="19472" name="Rectangle 17"/>
          <p:cNvSpPr>
            <a:spLocks noChangeArrowheads="1"/>
          </p:cNvSpPr>
          <p:nvPr/>
        </p:nvSpPr>
        <p:spPr bwMode="auto">
          <a:xfrm>
            <a:off x="4383088" y="2052638"/>
            <a:ext cx="69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2000">
                <a:solidFill>
                  <a:srgbClr val="002060"/>
                </a:solidFill>
              </a:rPr>
              <a:t> </a:t>
            </a:r>
            <a:endParaRPr lang="it-IT" altLang="x-none" sz="3600">
              <a:solidFill>
                <a:srgbClr val="002060"/>
              </a:solidFill>
            </a:endParaRPr>
          </a:p>
        </p:txBody>
      </p:sp>
      <p:sp>
        <p:nvSpPr>
          <p:cNvPr id="19473" name="Rectangle 18"/>
          <p:cNvSpPr>
            <a:spLocks noChangeArrowheads="1"/>
          </p:cNvSpPr>
          <p:nvPr/>
        </p:nvSpPr>
        <p:spPr bwMode="auto">
          <a:xfrm>
            <a:off x="5148263" y="2062163"/>
            <a:ext cx="69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2000" b="0">
                <a:solidFill>
                  <a:srgbClr val="002060"/>
                </a:solidFill>
              </a:rPr>
              <a:t> </a:t>
            </a:r>
            <a:endParaRPr lang="it-IT" altLang="x-none" sz="3600">
              <a:solidFill>
                <a:srgbClr val="002060"/>
              </a:solidFill>
            </a:endParaRPr>
          </a:p>
        </p:txBody>
      </p:sp>
      <p:sp>
        <p:nvSpPr>
          <p:cNvPr id="19474" name="Rectangle 19"/>
          <p:cNvSpPr>
            <a:spLocks noChangeArrowheads="1"/>
          </p:cNvSpPr>
          <p:nvPr/>
        </p:nvSpPr>
        <p:spPr bwMode="auto">
          <a:xfrm>
            <a:off x="6283325" y="2052638"/>
            <a:ext cx="69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2000">
                <a:solidFill>
                  <a:srgbClr val="002060"/>
                </a:solidFill>
              </a:rPr>
              <a:t> </a:t>
            </a:r>
            <a:endParaRPr lang="it-IT" altLang="x-none" sz="3600">
              <a:solidFill>
                <a:srgbClr val="002060"/>
              </a:solidFill>
            </a:endParaRPr>
          </a:p>
        </p:txBody>
      </p:sp>
      <p:sp>
        <p:nvSpPr>
          <p:cNvPr id="19475" name="Rectangle 20"/>
          <p:cNvSpPr>
            <a:spLocks noChangeArrowheads="1"/>
          </p:cNvSpPr>
          <p:nvPr/>
        </p:nvSpPr>
        <p:spPr bwMode="auto">
          <a:xfrm>
            <a:off x="6740525" y="1790700"/>
            <a:ext cx="2044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2000">
                <a:solidFill>
                  <a:srgbClr val="002060"/>
                </a:solidFill>
              </a:rPr>
              <a:t>Disease or injury</a:t>
            </a:r>
            <a:endParaRPr lang="it-IT" altLang="x-none" sz="3600">
              <a:solidFill>
                <a:srgbClr val="002060"/>
              </a:solidFill>
            </a:endParaRPr>
          </a:p>
        </p:txBody>
      </p:sp>
      <p:sp>
        <p:nvSpPr>
          <p:cNvPr id="19476" name="Rectangle 21"/>
          <p:cNvSpPr>
            <a:spLocks noChangeArrowheads="1"/>
          </p:cNvSpPr>
          <p:nvPr/>
        </p:nvSpPr>
        <p:spPr bwMode="auto">
          <a:xfrm>
            <a:off x="8702675" y="2062163"/>
            <a:ext cx="69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2000" b="0">
                <a:solidFill>
                  <a:srgbClr val="002060"/>
                </a:solidFill>
              </a:rPr>
              <a:t> </a:t>
            </a:r>
            <a:endParaRPr lang="it-IT" altLang="x-none" sz="3600">
              <a:solidFill>
                <a:srgbClr val="002060"/>
              </a:solidFill>
            </a:endParaRPr>
          </a:p>
        </p:txBody>
      </p:sp>
      <p:sp>
        <p:nvSpPr>
          <p:cNvPr id="19477" name="Rectangle 22"/>
          <p:cNvSpPr>
            <a:spLocks noChangeArrowheads="1"/>
          </p:cNvSpPr>
          <p:nvPr/>
        </p:nvSpPr>
        <p:spPr bwMode="auto">
          <a:xfrm>
            <a:off x="1242799" y="2349500"/>
            <a:ext cx="267060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Lower respiratory infections</a:t>
            </a:r>
            <a:endParaRPr lang="it-IT" altLang="x-none" sz="3600">
              <a:solidFill>
                <a:srgbClr val="002060"/>
              </a:solidFill>
            </a:endParaRPr>
          </a:p>
        </p:txBody>
      </p:sp>
      <p:sp>
        <p:nvSpPr>
          <p:cNvPr id="19478" name="Rectangle 23"/>
          <p:cNvSpPr>
            <a:spLocks noChangeArrowheads="1"/>
          </p:cNvSpPr>
          <p:nvPr/>
        </p:nvSpPr>
        <p:spPr bwMode="auto">
          <a:xfrm>
            <a:off x="3814469" y="234950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479" name="Rectangle 24"/>
          <p:cNvSpPr>
            <a:spLocks noChangeArrowheads="1"/>
          </p:cNvSpPr>
          <p:nvPr/>
        </p:nvSpPr>
        <p:spPr bwMode="auto">
          <a:xfrm>
            <a:off x="4260261" y="2341563"/>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1</a:t>
            </a:r>
            <a:endParaRPr lang="it-IT" altLang="x-none" sz="3600">
              <a:solidFill>
                <a:srgbClr val="002060"/>
              </a:solidFill>
            </a:endParaRPr>
          </a:p>
        </p:txBody>
      </p:sp>
      <p:sp>
        <p:nvSpPr>
          <p:cNvPr id="19480" name="Rectangle 25"/>
          <p:cNvSpPr>
            <a:spLocks noChangeArrowheads="1"/>
          </p:cNvSpPr>
          <p:nvPr/>
        </p:nvSpPr>
        <p:spPr bwMode="auto">
          <a:xfrm>
            <a:off x="4379619" y="2341563"/>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481" name="Rectangle 26"/>
          <p:cNvSpPr>
            <a:spLocks noChangeArrowheads="1"/>
          </p:cNvSpPr>
          <p:nvPr/>
        </p:nvSpPr>
        <p:spPr bwMode="auto">
          <a:xfrm>
            <a:off x="4490744" y="234950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482" name="Rectangle 27"/>
          <p:cNvSpPr>
            <a:spLocks noChangeArrowheads="1"/>
          </p:cNvSpPr>
          <p:nvPr/>
        </p:nvSpPr>
        <p:spPr bwMode="auto">
          <a:xfrm>
            <a:off x="6158911" y="2302173"/>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1"/>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dirty="0">
                <a:solidFill>
                  <a:srgbClr val="002060"/>
                </a:solidFill>
              </a:rPr>
              <a:t>1</a:t>
            </a:r>
          </a:p>
        </p:txBody>
      </p:sp>
      <p:sp>
        <p:nvSpPr>
          <p:cNvPr id="19483" name="Rectangle 28"/>
          <p:cNvSpPr>
            <a:spLocks noChangeArrowheads="1"/>
          </p:cNvSpPr>
          <p:nvPr/>
        </p:nvSpPr>
        <p:spPr bwMode="auto">
          <a:xfrm>
            <a:off x="6279856" y="2341563"/>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484" name="Rectangle 29"/>
          <p:cNvSpPr>
            <a:spLocks noChangeArrowheads="1"/>
          </p:cNvSpPr>
          <p:nvPr/>
        </p:nvSpPr>
        <p:spPr bwMode="auto">
          <a:xfrm>
            <a:off x="6461262" y="2328546"/>
            <a:ext cx="226985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dirty="0" err="1">
                <a:solidFill>
                  <a:srgbClr val="002060"/>
                </a:solidFill>
              </a:rPr>
              <a:t>C</a:t>
            </a:r>
            <a:r>
              <a:rPr lang="it-IT" altLang="x-none" sz="1700" b="0" dirty="0" err="1" smtClean="0">
                <a:solidFill>
                  <a:srgbClr val="002060"/>
                </a:solidFill>
              </a:rPr>
              <a:t>ardiovascular</a:t>
            </a:r>
            <a:r>
              <a:rPr lang="it-IT" altLang="x-none" sz="1700" b="0" dirty="0" smtClean="0">
                <a:solidFill>
                  <a:srgbClr val="002060"/>
                </a:solidFill>
              </a:rPr>
              <a:t> </a:t>
            </a:r>
            <a:r>
              <a:rPr lang="it-IT" altLang="x-none" sz="1700" b="0" dirty="0" err="1" smtClean="0">
                <a:solidFill>
                  <a:srgbClr val="002060"/>
                </a:solidFill>
              </a:rPr>
              <a:t>disease</a:t>
            </a:r>
            <a:endParaRPr lang="it-IT" altLang="x-none" sz="3600" b="0" dirty="0">
              <a:solidFill>
                <a:srgbClr val="002060"/>
              </a:solidFill>
            </a:endParaRPr>
          </a:p>
        </p:txBody>
      </p:sp>
      <p:sp>
        <p:nvSpPr>
          <p:cNvPr id="19485" name="Rectangle 30"/>
          <p:cNvSpPr>
            <a:spLocks noChangeArrowheads="1"/>
          </p:cNvSpPr>
          <p:nvPr/>
        </p:nvSpPr>
        <p:spPr bwMode="auto">
          <a:xfrm>
            <a:off x="8773819" y="2341563"/>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486" name="Rectangle 31"/>
          <p:cNvSpPr>
            <a:spLocks noChangeArrowheads="1"/>
          </p:cNvSpPr>
          <p:nvPr/>
        </p:nvSpPr>
        <p:spPr bwMode="auto">
          <a:xfrm>
            <a:off x="1101917" y="2600325"/>
            <a:ext cx="193001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Diarrheal diseases</a:t>
            </a:r>
            <a:endParaRPr lang="it-IT" altLang="x-none" sz="3600">
              <a:solidFill>
                <a:srgbClr val="002060"/>
              </a:solidFill>
            </a:endParaRPr>
          </a:p>
        </p:txBody>
      </p:sp>
      <p:sp>
        <p:nvSpPr>
          <p:cNvPr id="19487" name="Rectangle 32"/>
          <p:cNvSpPr>
            <a:spLocks noChangeArrowheads="1"/>
          </p:cNvSpPr>
          <p:nvPr/>
        </p:nvSpPr>
        <p:spPr bwMode="auto">
          <a:xfrm>
            <a:off x="2961981" y="2600325"/>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488" name="Rectangle 33"/>
          <p:cNvSpPr>
            <a:spLocks noChangeArrowheads="1"/>
          </p:cNvSpPr>
          <p:nvPr/>
        </p:nvSpPr>
        <p:spPr bwMode="auto">
          <a:xfrm>
            <a:off x="4260261" y="2592388"/>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2</a:t>
            </a:r>
            <a:endParaRPr lang="it-IT" altLang="x-none" sz="3600">
              <a:solidFill>
                <a:srgbClr val="002060"/>
              </a:solidFill>
            </a:endParaRPr>
          </a:p>
        </p:txBody>
      </p:sp>
      <p:sp>
        <p:nvSpPr>
          <p:cNvPr id="19489" name="Rectangle 34"/>
          <p:cNvSpPr>
            <a:spLocks noChangeArrowheads="1"/>
          </p:cNvSpPr>
          <p:nvPr/>
        </p:nvSpPr>
        <p:spPr bwMode="auto">
          <a:xfrm>
            <a:off x="4379619" y="2592388"/>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490" name="Rectangle 35"/>
          <p:cNvSpPr>
            <a:spLocks noChangeArrowheads="1"/>
          </p:cNvSpPr>
          <p:nvPr/>
        </p:nvSpPr>
        <p:spPr bwMode="auto">
          <a:xfrm>
            <a:off x="4490744" y="2600325"/>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491" name="Rectangle 36"/>
          <p:cNvSpPr>
            <a:spLocks noChangeArrowheads="1"/>
          </p:cNvSpPr>
          <p:nvPr/>
        </p:nvSpPr>
        <p:spPr bwMode="auto">
          <a:xfrm>
            <a:off x="6160499" y="2592388"/>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2</a:t>
            </a:r>
            <a:endParaRPr lang="it-IT" altLang="x-none" sz="3600">
              <a:solidFill>
                <a:srgbClr val="002060"/>
              </a:solidFill>
            </a:endParaRPr>
          </a:p>
        </p:txBody>
      </p:sp>
      <p:sp>
        <p:nvSpPr>
          <p:cNvPr id="19492" name="Rectangle 37"/>
          <p:cNvSpPr>
            <a:spLocks noChangeArrowheads="1"/>
          </p:cNvSpPr>
          <p:nvPr/>
        </p:nvSpPr>
        <p:spPr bwMode="auto">
          <a:xfrm>
            <a:off x="6279856" y="2592388"/>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493" name="Rectangle 38"/>
          <p:cNvSpPr>
            <a:spLocks noChangeArrowheads="1"/>
          </p:cNvSpPr>
          <p:nvPr/>
        </p:nvSpPr>
        <p:spPr bwMode="auto">
          <a:xfrm>
            <a:off x="6448800" y="2600325"/>
            <a:ext cx="25487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Unipolar major depression</a:t>
            </a:r>
            <a:endParaRPr lang="it-IT" altLang="x-none" sz="3600">
              <a:solidFill>
                <a:srgbClr val="002060"/>
              </a:solidFill>
            </a:endParaRPr>
          </a:p>
        </p:txBody>
      </p:sp>
      <p:sp>
        <p:nvSpPr>
          <p:cNvPr id="19494" name="Rectangle 39"/>
          <p:cNvSpPr>
            <a:spLocks noChangeArrowheads="1"/>
          </p:cNvSpPr>
          <p:nvPr/>
        </p:nvSpPr>
        <p:spPr bwMode="auto">
          <a:xfrm>
            <a:off x="8926219" y="2600325"/>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495" name="Rectangle 40"/>
          <p:cNvSpPr>
            <a:spLocks noChangeArrowheads="1"/>
          </p:cNvSpPr>
          <p:nvPr/>
        </p:nvSpPr>
        <p:spPr bwMode="auto">
          <a:xfrm>
            <a:off x="1097499" y="2852738"/>
            <a:ext cx="284372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Condition arising during the </a:t>
            </a:r>
            <a:endParaRPr lang="it-IT" altLang="x-none" sz="3600">
              <a:solidFill>
                <a:srgbClr val="002060"/>
              </a:solidFill>
            </a:endParaRPr>
          </a:p>
        </p:txBody>
      </p:sp>
      <p:sp>
        <p:nvSpPr>
          <p:cNvPr id="19496" name="Rectangle 41"/>
          <p:cNvSpPr>
            <a:spLocks noChangeArrowheads="1"/>
          </p:cNvSpPr>
          <p:nvPr/>
        </p:nvSpPr>
        <p:spPr bwMode="auto">
          <a:xfrm>
            <a:off x="1074211" y="3101975"/>
            <a:ext cx="175047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perinatal period </a:t>
            </a:r>
            <a:endParaRPr lang="it-IT" altLang="x-none" sz="3600">
              <a:solidFill>
                <a:srgbClr val="002060"/>
              </a:solidFill>
            </a:endParaRPr>
          </a:p>
        </p:txBody>
      </p:sp>
      <p:sp>
        <p:nvSpPr>
          <p:cNvPr id="19497" name="Rectangle 42"/>
          <p:cNvSpPr>
            <a:spLocks noChangeArrowheads="1"/>
          </p:cNvSpPr>
          <p:nvPr/>
        </p:nvSpPr>
        <p:spPr bwMode="auto">
          <a:xfrm>
            <a:off x="2661149" y="3101975"/>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498" name="Rectangle 43"/>
          <p:cNvSpPr>
            <a:spLocks noChangeArrowheads="1"/>
          </p:cNvSpPr>
          <p:nvPr/>
        </p:nvSpPr>
        <p:spPr bwMode="auto">
          <a:xfrm>
            <a:off x="4260261" y="2844800"/>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dirty="0">
                <a:solidFill>
                  <a:srgbClr val="002060"/>
                </a:solidFill>
              </a:rPr>
              <a:t>3</a:t>
            </a:r>
            <a:endParaRPr lang="it-IT" altLang="x-none" sz="3600" dirty="0">
              <a:solidFill>
                <a:srgbClr val="002060"/>
              </a:solidFill>
            </a:endParaRPr>
          </a:p>
        </p:txBody>
      </p:sp>
      <p:sp>
        <p:nvSpPr>
          <p:cNvPr id="19499" name="Rectangle 44"/>
          <p:cNvSpPr>
            <a:spLocks noChangeArrowheads="1"/>
          </p:cNvSpPr>
          <p:nvPr/>
        </p:nvSpPr>
        <p:spPr bwMode="auto">
          <a:xfrm>
            <a:off x="4379619" y="284480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00" name="Rectangle 45"/>
          <p:cNvSpPr>
            <a:spLocks noChangeArrowheads="1"/>
          </p:cNvSpPr>
          <p:nvPr/>
        </p:nvSpPr>
        <p:spPr bwMode="auto">
          <a:xfrm>
            <a:off x="4490744" y="2852738"/>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01" name="Rectangle 46"/>
          <p:cNvSpPr>
            <a:spLocks noChangeArrowheads="1"/>
          </p:cNvSpPr>
          <p:nvPr/>
        </p:nvSpPr>
        <p:spPr bwMode="auto">
          <a:xfrm>
            <a:off x="6160499" y="2844800"/>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dirty="0">
                <a:solidFill>
                  <a:srgbClr val="002060"/>
                </a:solidFill>
              </a:rPr>
              <a:t>3</a:t>
            </a:r>
            <a:endParaRPr lang="it-IT" altLang="x-none" sz="3600" dirty="0">
              <a:solidFill>
                <a:srgbClr val="002060"/>
              </a:solidFill>
            </a:endParaRPr>
          </a:p>
        </p:txBody>
      </p:sp>
      <p:sp>
        <p:nvSpPr>
          <p:cNvPr id="19502" name="Rectangle 47"/>
          <p:cNvSpPr>
            <a:spLocks noChangeArrowheads="1"/>
          </p:cNvSpPr>
          <p:nvPr/>
        </p:nvSpPr>
        <p:spPr bwMode="auto">
          <a:xfrm>
            <a:off x="6279856" y="284480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03" name="Rectangle 48"/>
          <p:cNvSpPr>
            <a:spLocks noChangeArrowheads="1"/>
          </p:cNvSpPr>
          <p:nvPr/>
        </p:nvSpPr>
        <p:spPr bwMode="auto">
          <a:xfrm>
            <a:off x="6419578" y="2852738"/>
            <a:ext cx="111338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Road traffic</a:t>
            </a:r>
            <a:endParaRPr lang="it-IT" altLang="x-none" sz="3600">
              <a:solidFill>
                <a:srgbClr val="002060"/>
              </a:solidFill>
            </a:endParaRPr>
          </a:p>
        </p:txBody>
      </p:sp>
      <p:sp>
        <p:nvSpPr>
          <p:cNvPr id="19504" name="Rectangle 49"/>
          <p:cNvSpPr>
            <a:spLocks noChangeArrowheads="1"/>
          </p:cNvSpPr>
          <p:nvPr/>
        </p:nvSpPr>
        <p:spPr bwMode="auto">
          <a:xfrm>
            <a:off x="7523166" y="2852738"/>
            <a:ext cx="9842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accidents</a:t>
            </a:r>
            <a:endParaRPr lang="it-IT" altLang="x-none" sz="3600">
              <a:solidFill>
                <a:srgbClr val="002060"/>
              </a:solidFill>
            </a:endParaRPr>
          </a:p>
        </p:txBody>
      </p:sp>
      <p:sp>
        <p:nvSpPr>
          <p:cNvPr id="19505" name="Rectangle 50"/>
          <p:cNvSpPr>
            <a:spLocks noChangeArrowheads="1"/>
          </p:cNvSpPr>
          <p:nvPr/>
        </p:nvSpPr>
        <p:spPr bwMode="auto">
          <a:xfrm>
            <a:off x="8480131" y="2852738"/>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06" name="Rectangle 51"/>
          <p:cNvSpPr>
            <a:spLocks noChangeArrowheads="1"/>
          </p:cNvSpPr>
          <p:nvPr/>
        </p:nvSpPr>
        <p:spPr bwMode="auto">
          <a:xfrm>
            <a:off x="1221163" y="3352800"/>
            <a:ext cx="25487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Unipolar major depression</a:t>
            </a:r>
            <a:endParaRPr lang="it-IT" altLang="x-none" sz="3600">
              <a:solidFill>
                <a:srgbClr val="002060"/>
              </a:solidFill>
            </a:endParaRPr>
          </a:p>
        </p:txBody>
      </p:sp>
      <p:sp>
        <p:nvSpPr>
          <p:cNvPr id="19507" name="Rectangle 52"/>
          <p:cNvSpPr>
            <a:spLocks noChangeArrowheads="1"/>
          </p:cNvSpPr>
          <p:nvPr/>
        </p:nvSpPr>
        <p:spPr bwMode="auto">
          <a:xfrm>
            <a:off x="3698581" y="335280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08" name="Rectangle 53"/>
          <p:cNvSpPr>
            <a:spLocks noChangeArrowheads="1"/>
          </p:cNvSpPr>
          <p:nvPr/>
        </p:nvSpPr>
        <p:spPr bwMode="auto">
          <a:xfrm>
            <a:off x="4260261" y="3344863"/>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4</a:t>
            </a:r>
            <a:endParaRPr lang="it-IT" altLang="x-none" sz="3600">
              <a:solidFill>
                <a:srgbClr val="002060"/>
              </a:solidFill>
            </a:endParaRPr>
          </a:p>
        </p:txBody>
      </p:sp>
      <p:sp>
        <p:nvSpPr>
          <p:cNvPr id="19509" name="Rectangle 54"/>
          <p:cNvSpPr>
            <a:spLocks noChangeArrowheads="1"/>
          </p:cNvSpPr>
          <p:nvPr/>
        </p:nvSpPr>
        <p:spPr bwMode="auto">
          <a:xfrm>
            <a:off x="4379619" y="3344863"/>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10" name="Rectangle 55"/>
          <p:cNvSpPr>
            <a:spLocks noChangeArrowheads="1"/>
          </p:cNvSpPr>
          <p:nvPr/>
        </p:nvSpPr>
        <p:spPr bwMode="auto">
          <a:xfrm>
            <a:off x="4490744" y="335280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11" name="Rectangle 56"/>
          <p:cNvSpPr>
            <a:spLocks noChangeArrowheads="1"/>
          </p:cNvSpPr>
          <p:nvPr/>
        </p:nvSpPr>
        <p:spPr bwMode="auto">
          <a:xfrm>
            <a:off x="6160499" y="3344863"/>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4</a:t>
            </a:r>
          </a:p>
        </p:txBody>
      </p:sp>
      <p:sp>
        <p:nvSpPr>
          <p:cNvPr id="19512" name="Rectangle 57"/>
          <p:cNvSpPr>
            <a:spLocks noChangeArrowheads="1"/>
          </p:cNvSpPr>
          <p:nvPr/>
        </p:nvSpPr>
        <p:spPr bwMode="auto">
          <a:xfrm>
            <a:off x="6279856" y="3344863"/>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13" name="Rectangle 58"/>
          <p:cNvSpPr>
            <a:spLocks noChangeArrowheads="1"/>
          </p:cNvSpPr>
          <p:nvPr/>
        </p:nvSpPr>
        <p:spPr bwMode="auto">
          <a:xfrm>
            <a:off x="6404200" y="3352800"/>
            <a:ext cx="241572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Cerebrovascular</a:t>
            </a:r>
            <a:r>
              <a:rPr lang="it-IT" altLang="x-none" sz="1700" b="0" dirty="0">
                <a:solidFill>
                  <a:srgbClr val="002060"/>
                </a:solidFill>
              </a:rPr>
              <a:t> </a:t>
            </a:r>
            <a:r>
              <a:rPr lang="it-IT" altLang="x-none" sz="1700" b="0" dirty="0" err="1">
                <a:solidFill>
                  <a:srgbClr val="002060"/>
                </a:solidFill>
              </a:rPr>
              <a:t>disease</a:t>
            </a:r>
            <a:endParaRPr lang="it-IT" altLang="x-none" sz="3600" dirty="0">
              <a:solidFill>
                <a:srgbClr val="002060"/>
              </a:solidFill>
            </a:endParaRPr>
          </a:p>
        </p:txBody>
      </p:sp>
      <p:sp>
        <p:nvSpPr>
          <p:cNvPr id="19514" name="Rectangle 59"/>
          <p:cNvSpPr>
            <a:spLocks noChangeArrowheads="1"/>
          </p:cNvSpPr>
          <p:nvPr/>
        </p:nvSpPr>
        <p:spPr bwMode="auto">
          <a:xfrm>
            <a:off x="8791281" y="335280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15" name="Rectangle 60"/>
          <p:cNvSpPr>
            <a:spLocks noChangeArrowheads="1"/>
          </p:cNvSpPr>
          <p:nvPr/>
        </p:nvSpPr>
        <p:spPr bwMode="auto">
          <a:xfrm>
            <a:off x="1205050" y="3584575"/>
            <a:ext cx="226985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dirty="0" err="1" smtClean="0">
                <a:solidFill>
                  <a:srgbClr val="002060"/>
                </a:solidFill>
              </a:rPr>
              <a:t>Cardiovascular</a:t>
            </a:r>
            <a:r>
              <a:rPr lang="it-IT" altLang="x-none" sz="1700" b="0" dirty="0" smtClean="0">
                <a:solidFill>
                  <a:srgbClr val="002060"/>
                </a:solidFill>
              </a:rPr>
              <a:t> </a:t>
            </a:r>
            <a:r>
              <a:rPr lang="it-IT" altLang="x-none" sz="1700" b="0" dirty="0" err="1" smtClean="0">
                <a:solidFill>
                  <a:srgbClr val="002060"/>
                </a:solidFill>
              </a:rPr>
              <a:t>disease</a:t>
            </a:r>
            <a:endParaRPr lang="it-IT" altLang="x-none" sz="3600" b="0" dirty="0">
              <a:solidFill>
                <a:srgbClr val="002060"/>
              </a:solidFill>
            </a:endParaRPr>
          </a:p>
        </p:txBody>
      </p:sp>
      <p:sp>
        <p:nvSpPr>
          <p:cNvPr id="19516" name="Rectangle 61"/>
          <p:cNvSpPr>
            <a:spLocks noChangeArrowheads="1"/>
          </p:cNvSpPr>
          <p:nvPr/>
        </p:nvSpPr>
        <p:spPr bwMode="auto">
          <a:xfrm>
            <a:off x="3546974" y="359410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17" name="Rectangle 62"/>
          <p:cNvSpPr>
            <a:spLocks noChangeArrowheads="1"/>
          </p:cNvSpPr>
          <p:nvPr/>
        </p:nvSpPr>
        <p:spPr bwMode="auto">
          <a:xfrm>
            <a:off x="4258673" y="3554710"/>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dirty="0">
                <a:solidFill>
                  <a:srgbClr val="002060"/>
                </a:solidFill>
              </a:rPr>
              <a:t>5</a:t>
            </a:r>
          </a:p>
        </p:txBody>
      </p:sp>
      <p:sp>
        <p:nvSpPr>
          <p:cNvPr id="19518" name="Rectangle 63"/>
          <p:cNvSpPr>
            <a:spLocks noChangeArrowheads="1"/>
          </p:cNvSpPr>
          <p:nvPr/>
        </p:nvSpPr>
        <p:spPr bwMode="auto">
          <a:xfrm>
            <a:off x="4379619" y="359410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19" name="Rectangle 64"/>
          <p:cNvSpPr>
            <a:spLocks noChangeArrowheads="1"/>
          </p:cNvSpPr>
          <p:nvPr/>
        </p:nvSpPr>
        <p:spPr bwMode="auto">
          <a:xfrm>
            <a:off x="4490744" y="3602038"/>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20" name="Rectangle 65"/>
          <p:cNvSpPr>
            <a:spLocks noChangeArrowheads="1"/>
          </p:cNvSpPr>
          <p:nvPr/>
        </p:nvSpPr>
        <p:spPr bwMode="auto">
          <a:xfrm>
            <a:off x="6150872" y="3594100"/>
            <a:ext cx="1289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txBody>
          <a:bodyPr wrap="squar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2000">
                <a:solidFill>
                  <a:srgbClr val="FF0000"/>
                </a:solidFill>
              </a:rPr>
              <a:t>5</a:t>
            </a:r>
          </a:p>
        </p:txBody>
      </p:sp>
      <p:sp>
        <p:nvSpPr>
          <p:cNvPr id="19521" name="Rectangle 66"/>
          <p:cNvSpPr>
            <a:spLocks noChangeArrowheads="1"/>
          </p:cNvSpPr>
          <p:nvPr/>
        </p:nvSpPr>
        <p:spPr bwMode="auto">
          <a:xfrm>
            <a:off x="6279856" y="359410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22" name="Rectangle 67"/>
          <p:cNvSpPr>
            <a:spLocks noChangeArrowheads="1"/>
          </p:cNvSpPr>
          <p:nvPr/>
        </p:nvSpPr>
        <p:spPr bwMode="auto">
          <a:xfrm>
            <a:off x="6405691" y="3602038"/>
            <a:ext cx="62998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dirty="0">
                <a:solidFill>
                  <a:srgbClr val="FF0000"/>
                </a:solidFill>
              </a:rPr>
              <a:t>COPD</a:t>
            </a:r>
            <a:endParaRPr lang="it-IT" altLang="x-none" sz="3600" dirty="0">
              <a:solidFill>
                <a:srgbClr val="FF0000"/>
              </a:solidFill>
            </a:endParaRPr>
          </a:p>
        </p:txBody>
      </p:sp>
      <p:sp>
        <p:nvSpPr>
          <p:cNvPr id="19523" name="Rectangle 68"/>
          <p:cNvSpPr>
            <a:spLocks noChangeArrowheads="1"/>
          </p:cNvSpPr>
          <p:nvPr/>
        </p:nvSpPr>
        <p:spPr bwMode="auto">
          <a:xfrm>
            <a:off x="7019631" y="3602038"/>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24" name="Rectangle 69"/>
          <p:cNvSpPr>
            <a:spLocks noChangeArrowheads="1"/>
          </p:cNvSpPr>
          <p:nvPr/>
        </p:nvSpPr>
        <p:spPr bwMode="auto">
          <a:xfrm>
            <a:off x="1218631" y="3844925"/>
            <a:ext cx="241572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dirty="0" err="1">
                <a:solidFill>
                  <a:srgbClr val="002060"/>
                </a:solidFill>
              </a:rPr>
              <a:t>Cerebrovascular</a:t>
            </a:r>
            <a:r>
              <a:rPr lang="it-IT" altLang="x-none" sz="1700" b="0" dirty="0">
                <a:solidFill>
                  <a:srgbClr val="002060"/>
                </a:solidFill>
              </a:rPr>
              <a:t> </a:t>
            </a:r>
            <a:r>
              <a:rPr lang="it-IT" altLang="x-none" sz="1700" b="0" dirty="0" err="1">
                <a:solidFill>
                  <a:srgbClr val="002060"/>
                </a:solidFill>
              </a:rPr>
              <a:t>disease</a:t>
            </a:r>
            <a:endParaRPr lang="it-IT" altLang="x-none" sz="3600" dirty="0">
              <a:solidFill>
                <a:srgbClr val="002060"/>
              </a:solidFill>
            </a:endParaRPr>
          </a:p>
        </p:txBody>
      </p:sp>
      <p:sp>
        <p:nvSpPr>
          <p:cNvPr id="19525" name="Rectangle 70"/>
          <p:cNvSpPr>
            <a:spLocks noChangeArrowheads="1"/>
          </p:cNvSpPr>
          <p:nvPr/>
        </p:nvSpPr>
        <p:spPr bwMode="auto">
          <a:xfrm>
            <a:off x="3564437" y="385445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26" name="Rectangle 71"/>
          <p:cNvSpPr>
            <a:spLocks noChangeArrowheads="1"/>
          </p:cNvSpPr>
          <p:nvPr/>
        </p:nvSpPr>
        <p:spPr bwMode="auto">
          <a:xfrm>
            <a:off x="4260261" y="3846513"/>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dirty="0">
                <a:solidFill>
                  <a:srgbClr val="002060"/>
                </a:solidFill>
              </a:rPr>
              <a:t>6</a:t>
            </a:r>
            <a:endParaRPr lang="it-IT" altLang="x-none" sz="3600" dirty="0">
              <a:solidFill>
                <a:srgbClr val="002060"/>
              </a:solidFill>
            </a:endParaRPr>
          </a:p>
        </p:txBody>
      </p:sp>
      <p:sp>
        <p:nvSpPr>
          <p:cNvPr id="19527" name="Rectangle 72"/>
          <p:cNvSpPr>
            <a:spLocks noChangeArrowheads="1"/>
          </p:cNvSpPr>
          <p:nvPr/>
        </p:nvSpPr>
        <p:spPr bwMode="auto">
          <a:xfrm>
            <a:off x="4379619" y="3846513"/>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28" name="Rectangle 73"/>
          <p:cNvSpPr>
            <a:spLocks noChangeArrowheads="1"/>
          </p:cNvSpPr>
          <p:nvPr/>
        </p:nvSpPr>
        <p:spPr bwMode="auto">
          <a:xfrm>
            <a:off x="4490744" y="385445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29" name="Rectangle 74"/>
          <p:cNvSpPr>
            <a:spLocks noChangeArrowheads="1"/>
          </p:cNvSpPr>
          <p:nvPr/>
        </p:nvSpPr>
        <p:spPr bwMode="auto">
          <a:xfrm>
            <a:off x="6160499" y="3846513"/>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6</a:t>
            </a:r>
            <a:endParaRPr lang="it-IT" altLang="x-none" sz="3600">
              <a:solidFill>
                <a:srgbClr val="002060"/>
              </a:solidFill>
            </a:endParaRPr>
          </a:p>
        </p:txBody>
      </p:sp>
      <p:sp>
        <p:nvSpPr>
          <p:cNvPr id="19530" name="Rectangle 75"/>
          <p:cNvSpPr>
            <a:spLocks noChangeArrowheads="1"/>
          </p:cNvSpPr>
          <p:nvPr/>
        </p:nvSpPr>
        <p:spPr bwMode="auto">
          <a:xfrm>
            <a:off x="6279856" y="3846513"/>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31" name="Rectangle 76"/>
          <p:cNvSpPr>
            <a:spLocks noChangeArrowheads="1"/>
          </p:cNvSpPr>
          <p:nvPr/>
        </p:nvSpPr>
        <p:spPr bwMode="auto">
          <a:xfrm>
            <a:off x="6450593" y="3854450"/>
            <a:ext cx="267060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Lower respiratory infections</a:t>
            </a:r>
            <a:endParaRPr lang="it-IT" altLang="x-none" sz="3600">
              <a:solidFill>
                <a:srgbClr val="002060"/>
              </a:solidFill>
            </a:endParaRPr>
          </a:p>
        </p:txBody>
      </p:sp>
      <p:sp>
        <p:nvSpPr>
          <p:cNvPr id="19532" name="Rectangle 77"/>
          <p:cNvSpPr>
            <a:spLocks noChangeArrowheads="1"/>
          </p:cNvSpPr>
          <p:nvPr/>
        </p:nvSpPr>
        <p:spPr bwMode="auto">
          <a:xfrm>
            <a:off x="9043694" y="385445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33" name="Rectangle 78"/>
          <p:cNvSpPr>
            <a:spLocks noChangeArrowheads="1"/>
          </p:cNvSpPr>
          <p:nvPr/>
        </p:nvSpPr>
        <p:spPr bwMode="auto">
          <a:xfrm>
            <a:off x="1225194" y="4103688"/>
            <a:ext cx="122943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Tubercolosis</a:t>
            </a:r>
            <a:endParaRPr lang="it-IT" altLang="x-none" sz="3600">
              <a:solidFill>
                <a:srgbClr val="002060"/>
              </a:solidFill>
            </a:endParaRPr>
          </a:p>
        </p:txBody>
      </p:sp>
      <p:sp>
        <p:nvSpPr>
          <p:cNvPr id="19534" name="Rectangle 79"/>
          <p:cNvSpPr>
            <a:spLocks noChangeArrowheads="1"/>
          </p:cNvSpPr>
          <p:nvPr/>
        </p:nvSpPr>
        <p:spPr bwMode="auto">
          <a:xfrm>
            <a:off x="2396831" y="4103688"/>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35" name="Rectangle 80"/>
          <p:cNvSpPr>
            <a:spLocks noChangeArrowheads="1"/>
          </p:cNvSpPr>
          <p:nvPr/>
        </p:nvSpPr>
        <p:spPr bwMode="auto">
          <a:xfrm>
            <a:off x="4260261" y="4095750"/>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7</a:t>
            </a:r>
            <a:endParaRPr lang="it-IT" altLang="x-none" sz="3600">
              <a:solidFill>
                <a:srgbClr val="002060"/>
              </a:solidFill>
            </a:endParaRPr>
          </a:p>
        </p:txBody>
      </p:sp>
      <p:sp>
        <p:nvSpPr>
          <p:cNvPr id="19536" name="Rectangle 81"/>
          <p:cNvSpPr>
            <a:spLocks noChangeArrowheads="1"/>
          </p:cNvSpPr>
          <p:nvPr/>
        </p:nvSpPr>
        <p:spPr bwMode="auto">
          <a:xfrm>
            <a:off x="4379619" y="409575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37" name="Rectangle 82"/>
          <p:cNvSpPr>
            <a:spLocks noChangeArrowheads="1"/>
          </p:cNvSpPr>
          <p:nvPr/>
        </p:nvSpPr>
        <p:spPr bwMode="auto">
          <a:xfrm>
            <a:off x="4490744" y="4103688"/>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38" name="Rectangle 83"/>
          <p:cNvSpPr>
            <a:spLocks noChangeArrowheads="1"/>
          </p:cNvSpPr>
          <p:nvPr/>
        </p:nvSpPr>
        <p:spPr bwMode="auto">
          <a:xfrm>
            <a:off x="6160499" y="4095750"/>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7</a:t>
            </a:r>
            <a:endParaRPr lang="it-IT" altLang="x-none" sz="3600">
              <a:solidFill>
                <a:srgbClr val="002060"/>
              </a:solidFill>
            </a:endParaRPr>
          </a:p>
        </p:txBody>
      </p:sp>
      <p:sp>
        <p:nvSpPr>
          <p:cNvPr id="19539" name="Rectangle 84"/>
          <p:cNvSpPr>
            <a:spLocks noChangeArrowheads="1"/>
          </p:cNvSpPr>
          <p:nvPr/>
        </p:nvSpPr>
        <p:spPr bwMode="auto">
          <a:xfrm>
            <a:off x="6279856" y="409575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40" name="Rectangle 85"/>
          <p:cNvSpPr>
            <a:spLocks noChangeArrowheads="1"/>
          </p:cNvSpPr>
          <p:nvPr/>
        </p:nvSpPr>
        <p:spPr bwMode="auto">
          <a:xfrm>
            <a:off x="6424256" y="4103688"/>
            <a:ext cx="122943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Tubercolosis</a:t>
            </a:r>
            <a:endParaRPr lang="it-IT" altLang="x-none" sz="3600">
              <a:solidFill>
                <a:srgbClr val="002060"/>
              </a:solidFill>
            </a:endParaRPr>
          </a:p>
        </p:txBody>
      </p:sp>
      <p:sp>
        <p:nvSpPr>
          <p:cNvPr id="19541" name="Rectangle 86"/>
          <p:cNvSpPr>
            <a:spLocks noChangeArrowheads="1"/>
          </p:cNvSpPr>
          <p:nvPr/>
        </p:nvSpPr>
        <p:spPr bwMode="auto">
          <a:xfrm>
            <a:off x="7624469" y="4103688"/>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42" name="Rectangle 87"/>
          <p:cNvSpPr>
            <a:spLocks noChangeArrowheads="1"/>
          </p:cNvSpPr>
          <p:nvPr/>
        </p:nvSpPr>
        <p:spPr bwMode="auto">
          <a:xfrm>
            <a:off x="1210508" y="4354513"/>
            <a:ext cx="8127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Measles</a:t>
            </a:r>
            <a:endParaRPr lang="it-IT" altLang="x-none" sz="3600">
              <a:solidFill>
                <a:srgbClr val="002060"/>
              </a:solidFill>
            </a:endParaRPr>
          </a:p>
        </p:txBody>
      </p:sp>
      <p:sp>
        <p:nvSpPr>
          <p:cNvPr id="19543" name="Rectangle 88"/>
          <p:cNvSpPr>
            <a:spLocks noChangeArrowheads="1"/>
          </p:cNvSpPr>
          <p:nvPr/>
        </p:nvSpPr>
        <p:spPr bwMode="auto">
          <a:xfrm>
            <a:off x="1971381" y="4354513"/>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44" name="Rectangle 89"/>
          <p:cNvSpPr>
            <a:spLocks noChangeArrowheads="1"/>
          </p:cNvSpPr>
          <p:nvPr/>
        </p:nvSpPr>
        <p:spPr bwMode="auto">
          <a:xfrm>
            <a:off x="4260261" y="4346575"/>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8</a:t>
            </a:r>
            <a:endParaRPr lang="it-IT" altLang="x-none" sz="3600">
              <a:solidFill>
                <a:srgbClr val="002060"/>
              </a:solidFill>
            </a:endParaRPr>
          </a:p>
        </p:txBody>
      </p:sp>
      <p:sp>
        <p:nvSpPr>
          <p:cNvPr id="19545" name="Rectangle 90"/>
          <p:cNvSpPr>
            <a:spLocks noChangeArrowheads="1"/>
          </p:cNvSpPr>
          <p:nvPr/>
        </p:nvSpPr>
        <p:spPr bwMode="auto">
          <a:xfrm>
            <a:off x="4379619" y="4346575"/>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46" name="Rectangle 91"/>
          <p:cNvSpPr>
            <a:spLocks noChangeArrowheads="1"/>
          </p:cNvSpPr>
          <p:nvPr/>
        </p:nvSpPr>
        <p:spPr bwMode="auto">
          <a:xfrm>
            <a:off x="4490744" y="4354513"/>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47" name="Rectangle 92"/>
          <p:cNvSpPr>
            <a:spLocks noChangeArrowheads="1"/>
          </p:cNvSpPr>
          <p:nvPr/>
        </p:nvSpPr>
        <p:spPr bwMode="auto">
          <a:xfrm>
            <a:off x="6160499" y="4346575"/>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8</a:t>
            </a:r>
            <a:endParaRPr lang="it-IT" altLang="x-none" sz="3600">
              <a:solidFill>
                <a:srgbClr val="002060"/>
              </a:solidFill>
            </a:endParaRPr>
          </a:p>
        </p:txBody>
      </p:sp>
      <p:sp>
        <p:nvSpPr>
          <p:cNvPr id="19548" name="Rectangle 93"/>
          <p:cNvSpPr>
            <a:spLocks noChangeArrowheads="1"/>
          </p:cNvSpPr>
          <p:nvPr/>
        </p:nvSpPr>
        <p:spPr bwMode="auto">
          <a:xfrm>
            <a:off x="6279856" y="4346575"/>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49" name="Rectangle 94"/>
          <p:cNvSpPr>
            <a:spLocks noChangeArrowheads="1"/>
          </p:cNvSpPr>
          <p:nvPr/>
        </p:nvSpPr>
        <p:spPr bwMode="auto">
          <a:xfrm>
            <a:off x="6464822" y="4354513"/>
            <a:ext cx="39106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War</a:t>
            </a:r>
            <a:endParaRPr lang="it-IT" altLang="x-none" sz="3600">
              <a:solidFill>
                <a:srgbClr val="002060"/>
              </a:solidFill>
            </a:endParaRPr>
          </a:p>
        </p:txBody>
      </p:sp>
      <p:sp>
        <p:nvSpPr>
          <p:cNvPr id="19550" name="Rectangle 95"/>
          <p:cNvSpPr>
            <a:spLocks noChangeArrowheads="1"/>
          </p:cNvSpPr>
          <p:nvPr/>
        </p:nvSpPr>
        <p:spPr bwMode="auto">
          <a:xfrm>
            <a:off x="6795794" y="4354513"/>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51" name="Rectangle 96"/>
          <p:cNvSpPr>
            <a:spLocks noChangeArrowheads="1"/>
          </p:cNvSpPr>
          <p:nvPr/>
        </p:nvSpPr>
        <p:spPr bwMode="auto">
          <a:xfrm>
            <a:off x="1214169" y="4605338"/>
            <a:ext cx="209762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Road traffic accidents</a:t>
            </a:r>
            <a:endParaRPr lang="it-IT" altLang="x-none" sz="3600">
              <a:solidFill>
                <a:srgbClr val="002060"/>
              </a:solidFill>
            </a:endParaRPr>
          </a:p>
        </p:txBody>
      </p:sp>
      <p:sp>
        <p:nvSpPr>
          <p:cNvPr id="19552" name="Rectangle 97"/>
          <p:cNvSpPr>
            <a:spLocks noChangeArrowheads="1"/>
          </p:cNvSpPr>
          <p:nvPr/>
        </p:nvSpPr>
        <p:spPr bwMode="auto">
          <a:xfrm>
            <a:off x="3252494" y="4605338"/>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53" name="Rectangle 98"/>
          <p:cNvSpPr>
            <a:spLocks noChangeArrowheads="1"/>
          </p:cNvSpPr>
          <p:nvPr/>
        </p:nvSpPr>
        <p:spPr bwMode="auto">
          <a:xfrm>
            <a:off x="4260261" y="4597400"/>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9</a:t>
            </a:r>
            <a:endParaRPr lang="it-IT" altLang="x-none" sz="3600">
              <a:solidFill>
                <a:srgbClr val="002060"/>
              </a:solidFill>
            </a:endParaRPr>
          </a:p>
        </p:txBody>
      </p:sp>
      <p:sp>
        <p:nvSpPr>
          <p:cNvPr id="19554" name="Rectangle 99"/>
          <p:cNvSpPr>
            <a:spLocks noChangeArrowheads="1"/>
          </p:cNvSpPr>
          <p:nvPr/>
        </p:nvSpPr>
        <p:spPr bwMode="auto">
          <a:xfrm>
            <a:off x="4379619" y="459740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55" name="Rectangle 100"/>
          <p:cNvSpPr>
            <a:spLocks noChangeArrowheads="1"/>
          </p:cNvSpPr>
          <p:nvPr/>
        </p:nvSpPr>
        <p:spPr bwMode="auto">
          <a:xfrm>
            <a:off x="4490744" y="4605338"/>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56" name="Rectangle 101"/>
          <p:cNvSpPr>
            <a:spLocks noChangeArrowheads="1"/>
          </p:cNvSpPr>
          <p:nvPr/>
        </p:nvSpPr>
        <p:spPr bwMode="auto">
          <a:xfrm>
            <a:off x="6160499" y="4597400"/>
            <a:ext cx="12182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9</a:t>
            </a:r>
            <a:endParaRPr lang="it-IT" altLang="x-none" sz="3600">
              <a:solidFill>
                <a:srgbClr val="002060"/>
              </a:solidFill>
            </a:endParaRPr>
          </a:p>
        </p:txBody>
      </p:sp>
      <p:sp>
        <p:nvSpPr>
          <p:cNvPr id="19557" name="Rectangle 102"/>
          <p:cNvSpPr>
            <a:spLocks noChangeArrowheads="1"/>
          </p:cNvSpPr>
          <p:nvPr/>
        </p:nvSpPr>
        <p:spPr bwMode="auto">
          <a:xfrm>
            <a:off x="6279856" y="459740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58" name="Rectangle 103"/>
          <p:cNvSpPr>
            <a:spLocks noChangeArrowheads="1"/>
          </p:cNvSpPr>
          <p:nvPr/>
        </p:nvSpPr>
        <p:spPr bwMode="auto">
          <a:xfrm>
            <a:off x="6421277" y="4605338"/>
            <a:ext cx="134652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Diarrheal dise</a:t>
            </a:r>
            <a:endParaRPr lang="it-IT" altLang="x-none" sz="3600">
              <a:solidFill>
                <a:srgbClr val="002060"/>
              </a:solidFill>
            </a:endParaRPr>
          </a:p>
        </p:txBody>
      </p:sp>
      <p:sp>
        <p:nvSpPr>
          <p:cNvPr id="19559" name="Rectangle 104"/>
          <p:cNvSpPr>
            <a:spLocks noChangeArrowheads="1"/>
          </p:cNvSpPr>
          <p:nvPr/>
        </p:nvSpPr>
        <p:spPr bwMode="auto">
          <a:xfrm>
            <a:off x="7738418" y="4605338"/>
            <a:ext cx="46166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ases</a:t>
            </a:r>
            <a:endParaRPr lang="it-IT" altLang="x-none" sz="3600">
              <a:solidFill>
                <a:srgbClr val="002060"/>
              </a:solidFill>
            </a:endParaRPr>
          </a:p>
        </p:txBody>
      </p:sp>
      <p:sp>
        <p:nvSpPr>
          <p:cNvPr id="19560" name="Rectangle 105"/>
          <p:cNvSpPr>
            <a:spLocks noChangeArrowheads="1"/>
          </p:cNvSpPr>
          <p:nvPr/>
        </p:nvSpPr>
        <p:spPr bwMode="auto">
          <a:xfrm>
            <a:off x="8190412" y="4605338"/>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61" name="Rectangle 106"/>
          <p:cNvSpPr>
            <a:spLocks noChangeArrowheads="1"/>
          </p:cNvSpPr>
          <p:nvPr/>
        </p:nvSpPr>
        <p:spPr bwMode="auto">
          <a:xfrm>
            <a:off x="1209038" y="4856163"/>
            <a:ext cx="21015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Congenital anomalies</a:t>
            </a:r>
            <a:endParaRPr lang="it-IT" altLang="x-none" sz="3600">
              <a:solidFill>
                <a:srgbClr val="002060"/>
              </a:solidFill>
            </a:endParaRPr>
          </a:p>
        </p:txBody>
      </p:sp>
      <p:sp>
        <p:nvSpPr>
          <p:cNvPr id="19562" name="Rectangle 107"/>
          <p:cNvSpPr>
            <a:spLocks noChangeArrowheads="1"/>
          </p:cNvSpPr>
          <p:nvPr/>
        </p:nvSpPr>
        <p:spPr bwMode="auto">
          <a:xfrm>
            <a:off x="3252494" y="4856163"/>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63" name="Rectangle 108"/>
          <p:cNvSpPr>
            <a:spLocks noChangeArrowheads="1"/>
          </p:cNvSpPr>
          <p:nvPr/>
        </p:nvSpPr>
        <p:spPr bwMode="auto">
          <a:xfrm>
            <a:off x="4140610" y="4846638"/>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10</a:t>
            </a:r>
            <a:endParaRPr lang="it-IT" altLang="x-none" sz="3600">
              <a:solidFill>
                <a:srgbClr val="002060"/>
              </a:solidFill>
            </a:endParaRPr>
          </a:p>
        </p:txBody>
      </p:sp>
      <p:sp>
        <p:nvSpPr>
          <p:cNvPr id="19564" name="Rectangle 109"/>
          <p:cNvSpPr>
            <a:spLocks noChangeArrowheads="1"/>
          </p:cNvSpPr>
          <p:nvPr/>
        </p:nvSpPr>
        <p:spPr bwMode="auto">
          <a:xfrm>
            <a:off x="4379619" y="4846638"/>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65" name="Rectangle 110"/>
          <p:cNvSpPr>
            <a:spLocks noChangeArrowheads="1"/>
          </p:cNvSpPr>
          <p:nvPr/>
        </p:nvSpPr>
        <p:spPr bwMode="auto">
          <a:xfrm>
            <a:off x="4490744" y="4856163"/>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66" name="Rectangle 111"/>
          <p:cNvSpPr>
            <a:spLocks noChangeArrowheads="1"/>
          </p:cNvSpPr>
          <p:nvPr/>
        </p:nvSpPr>
        <p:spPr bwMode="auto">
          <a:xfrm>
            <a:off x="6040847" y="4846638"/>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10</a:t>
            </a:r>
            <a:endParaRPr lang="it-IT" altLang="x-none" sz="3600">
              <a:solidFill>
                <a:srgbClr val="002060"/>
              </a:solidFill>
            </a:endParaRPr>
          </a:p>
        </p:txBody>
      </p:sp>
      <p:sp>
        <p:nvSpPr>
          <p:cNvPr id="19567" name="Rectangle 112"/>
          <p:cNvSpPr>
            <a:spLocks noChangeArrowheads="1"/>
          </p:cNvSpPr>
          <p:nvPr/>
        </p:nvSpPr>
        <p:spPr bwMode="auto">
          <a:xfrm>
            <a:off x="6279856" y="4846638"/>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68" name="Rectangle 113"/>
          <p:cNvSpPr>
            <a:spLocks noChangeArrowheads="1"/>
          </p:cNvSpPr>
          <p:nvPr/>
        </p:nvSpPr>
        <p:spPr bwMode="auto">
          <a:xfrm>
            <a:off x="6441903" y="4856163"/>
            <a:ext cx="36388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HIV</a:t>
            </a:r>
            <a:endParaRPr lang="it-IT" altLang="x-none" sz="3600">
              <a:solidFill>
                <a:srgbClr val="002060"/>
              </a:solidFill>
            </a:endParaRPr>
          </a:p>
        </p:txBody>
      </p:sp>
      <p:sp>
        <p:nvSpPr>
          <p:cNvPr id="19569" name="Rectangle 114"/>
          <p:cNvSpPr>
            <a:spLocks noChangeArrowheads="1"/>
          </p:cNvSpPr>
          <p:nvPr/>
        </p:nvSpPr>
        <p:spPr bwMode="auto">
          <a:xfrm>
            <a:off x="6754519" y="4856163"/>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70" name="Rectangle 115"/>
          <p:cNvSpPr>
            <a:spLocks noChangeArrowheads="1"/>
          </p:cNvSpPr>
          <p:nvPr/>
        </p:nvSpPr>
        <p:spPr bwMode="auto">
          <a:xfrm>
            <a:off x="1236381" y="5106988"/>
            <a:ext cx="71493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Malaria</a:t>
            </a:r>
            <a:endParaRPr lang="it-IT" altLang="x-none" sz="3600">
              <a:solidFill>
                <a:srgbClr val="002060"/>
              </a:solidFill>
            </a:endParaRPr>
          </a:p>
        </p:txBody>
      </p:sp>
      <p:sp>
        <p:nvSpPr>
          <p:cNvPr id="19571" name="Rectangle 116"/>
          <p:cNvSpPr>
            <a:spLocks noChangeArrowheads="1"/>
          </p:cNvSpPr>
          <p:nvPr/>
        </p:nvSpPr>
        <p:spPr bwMode="auto">
          <a:xfrm>
            <a:off x="1875337" y="5106988"/>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72" name="Rectangle 117"/>
          <p:cNvSpPr>
            <a:spLocks noChangeArrowheads="1"/>
          </p:cNvSpPr>
          <p:nvPr/>
        </p:nvSpPr>
        <p:spPr bwMode="auto">
          <a:xfrm>
            <a:off x="4146605" y="5099050"/>
            <a:ext cx="23166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dirty="0">
                <a:solidFill>
                  <a:srgbClr val="002060"/>
                </a:solidFill>
              </a:rPr>
              <a:t>11</a:t>
            </a:r>
            <a:endParaRPr lang="it-IT" altLang="x-none" sz="3600" dirty="0">
              <a:solidFill>
                <a:srgbClr val="002060"/>
              </a:solidFill>
            </a:endParaRPr>
          </a:p>
        </p:txBody>
      </p:sp>
      <p:sp>
        <p:nvSpPr>
          <p:cNvPr id="19573" name="Rectangle 118"/>
          <p:cNvSpPr>
            <a:spLocks noChangeArrowheads="1"/>
          </p:cNvSpPr>
          <p:nvPr/>
        </p:nvSpPr>
        <p:spPr bwMode="auto">
          <a:xfrm>
            <a:off x="4379619" y="509905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74" name="Rectangle 119"/>
          <p:cNvSpPr>
            <a:spLocks noChangeArrowheads="1"/>
          </p:cNvSpPr>
          <p:nvPr/>
        </p:nvSpPr>
        <p:spPr bwMode="auto">
          <a:xfrm>
            <a:off x="4490744" y="5106988"/>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75" name="Rectangle 120"/>
          <p:cNvSpPr>
            <a:spLocks noChangeArrowheads="1"/>
          </p:cNvSpPr>
          <p:nvPr/>
        </p:nvSpPr>
        <p:spPr bwMode="auto">
          <a:xfrm>
            <a:off x="6046842" y="5099050"/>
            <a:ext cx="23166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11</a:t>
            </a:r>
            <a:endParaRPr lang="it-IT" altLang="x-none" sz="3600">
              <a:solidFill>
                <a:srgbClr val="002060"/>
              </a:solidFill>
            </a:endParaRPr>
          </a:p>
        </p:txBody>
      </p:sp>
      <p:sp>
        <p:nvSpPr>
          <p:cNvPr id="19576" name="Rectangle 121"/>
          <p:cNvSpPr>
            <a:spLocks noChangeArrowheads="1"/>
          </p:cNvSpPr>
          <p:nvPr/>
        </p:nvSpPr>
        <p:spPr bwMode="auto">
          <a:xfrm>
            <a:off x="6279856" y="509905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77" name="Rectangle 122"/>
          <p:cNvSpPr>
            <a:spLocks noChangeArrowheads="1"/>
          </p:cNvSpPr>
          <p:nvPr/>
        </p:nvSpPr>
        <p:spPr bwMode="auto">
          <a:xfrm>
            <a:off x="6451932" y="5106988"/>
            <a:ext cx="27219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Condition arising during the </a:t>
            </a:r>
            <a:endParaRPr lang="it-IT" altLang="x-none" sz="3600">
              <a:solidFill>
                <a:srgbClr val="002060"/>
              </a:solidFill>
            </a:endParaRPr>
          </a:p>
        </p:txBody>
      </p:sp>
      <p:sp>
        <p:nvSpPr>
          <p:cNvPr id="19578" name="Rectangle 123"/>
          <p:cNvSpPr>
            <a:spLocks noChangeArrowheads="1"/>
          </p:cNvSpPr>
          <p:nvPr/>
        </p:nvSpPr>
        <p:spPr bwMode="auto">
          <a:xfrm>
            <a:off x="6423677" y="5356225"/>
            <a:ext cx="15068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perinatal period</a:t>
            </a:r>
            <a:endParaRPr lang="it-IT" altLang="x-none" sz="3600">
              <a:solidFill>
                <a:srgbClr val="002060"/>
              </a:solidFill>
            </a:endParaRPr>
          </a:p>
        </p:txBody>
      </p:sp>
      <p:sp>
        <p:nvSpPr>
          <p:cNvPr id="19579" name="Rectangle 124"/>
          <p:cNvSpPr>
            <a:spLocks noChangeArrowheads="1"/>
          </p:cNvSpPr>
          <p:nvPr/>
        </p:nvSpPr>
        <p:spPr bwMode="auto">
          <a:xfrm>
            <a:off x="7887994" y="5356225"/>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80" name="Rectangle 125"/>
          <p:cNvSpPr>
            <a:spLocks noChangeArrowheads="1"/>
          </p:cNvSpPr>
          <p:nvPr/>
        </p:nvSpPr>
        <p:spPr bwMode="auto">
          <a:xfrm>
            <a:off x="1162179" y="5607050"/>
            <a:ext cx="62998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dirty="0">
                <a:solidFill>
                  <a:srgbClr val="FF0000"/>
                </a:solidFill>
              </a:rPr>
              <a:t>COPD</a:t>
            </a:r>
            <a:endParaRPr lang="it-IT" altLang="x-none" sz="3600" dirty="0">
              <a:solidFill>
                <a:srgbClr val="FF0000"/>
              </a:solidFill>
            </a:endParaRPr>
          </a:p>
        </p:txBody>
      </p:sp>
      <p:sp>
        <p:nvSpPr>
          <p:cNvPr id="19581" name="Rectangle 126"/>
          <p:cNvSpPr>
            <a:spLocks noChangeArrowheads="1"/>
          </p:cNvSpPr>
          <p:nvPr/>
        </p:nvSpPr>
        <p:spPr bwMode="auto">
          <a:xfrm>
            <a:off x="1792787" y="560705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82" name="Rectangle 127"/>
          <p:cNvSpPr>
            <a:spLocks noChangeArrowheads="1"/>
          </p:cNvSpPr>
          <p:nvPr/>
        </p:nvSpPr>
        <p:spPr bwMode="auto">
          <a:xfrm>
            <a:off x="4119770" y="5599113"/>
            <a:ext cx="285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2000" dirty="0">
                <a:solidFill>
                  <a:srgbClr val="FF0000"/>
                </a:solidFill>
              </a:rPr>
              <a:t>12</a:t>
            </a:r>
          </a:p>
        </p:txBody>
      </p:sp>
      <p:sp>
        <p:nvSpPr>
          <p:cNvPr id="19583" name="Rectangle 128"/>
          <p:cNvSpPr>
            <a:spLocks noChangeArrowheads="1"/>
          </p:cNvSpPr>
          <p:nvPr/>
        </p:nvSpPr>
        <p:spPr bwMode="auto">
          <a:xfrm>
            <a:off x="4379619" y="5599113"/>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84" name="Rectangle 129"/>
          <p:cNvSpPr>
            <a:spLocks noChangeArrowheads="1"/>
          </p:cNvSpPr>
          <p:nvPr/>
        </p:nvSpPr>
        <p:spPr bwMode="auto">
          <a:xfrm>
            <a:off x="4490744" y="560705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85" name="Rectangle 130"/>
          <p:cNvSpPr>
            <a:spLocks noChangeArrowheads="1"/>
          </p:cNvSpPr>
          <p:nvPr/>
        </p:nvSpPr>
        <p:spPr bwMode="auto">
          <a:xfrm>
            <a:off x="6040847" y="5599113"/>
            <a:ext cx="24365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12</a:t>
            </a:r>
            <a:endParaRPr lang="it-IT" altLang="x-none" sz="3600">
              <a:solidFill>
                <a:srgbClr val="002060"/>
              </a:solidFill>
            </a:endParaRPr>
          </a:p>
        </p:txBody>
      </p:sp>
      <p:sp>
        <p:nvSpPr>
          <p:cNvPr id="19586" name="Rectangle 131"/>
          <p:cNvSpPr>
            <a:spLocks noChangeArrowheads="1"/>
          </p:cNvSpPr>
          <p:nvPr/>
        </p:nvSpPr>
        <p:spPr bwMode="auto">
          <a:xfrm>
            <a:off x="6279856" y="5599113"/>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a:solidFill>
                  <a:srgbClr val="002060"/>
                </a:solidFill>
              </a:rPr>
              <a:t> </a:t>
            </a:r>
            <a:endParaRPr lang="it-IT" altLang="x-none" sz="3600">
              <a:solidFill>
                <a:srgbClr val="002060"/>
              </a:solidFill>
            </a:endParaRPr>
          </a:p>
        </p:txBody>
      </p:sp>
      <p:sp>
        <p:nvSpPr>
          <p:cNvPr id="19587" name="Rectangle 132"/>
          <p:cNvSpPr>
            <a:spLocks noChangeArrowheads="1"/>
          </p:cNvSpPr>
          <p:nvPr/>
        </p:nvSpPr>
        <p:spPr bwMode="auto">
          <a:xfrm>
            <a:off x="6411402" y="5607050"/>
            <a:ext cx="83445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Violence</a:t>
            </a:r>
            <a:endParaRPr lang="it-IT" altLang="x-none" sz="3600">
              <a:solidFill>
                <a:srgbClr val="002060"/>
              </a:solidFill>
            </a:endParaRPr>
          </a:p>
        </p:txBody>
      </p:sp>
      <p:sp>
        <p:nvSpPr>
          <p:cNvPr id="19588" name="Rectangle 133"/>
          <p:cNvSpPr>
            <a:spLocks noChangeArrowheads="1"/>
          </p:cNvSpPr>
          <p:nvPr/>
        </p:nvSpPr>
        <p:spPr bwMode="auto">
          <a:xfrm>
            <a:off x="7224419" y="5607050"/>
            <a:ext cx="609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700" b="0">
                <a:solidFill>
                  <a:srgbClr val="002060"/>
                </a:solidFill>
              </a:rPr>
              <a:t> </a:t>
            </a:r>
            <a:endParaRPr lang="it-IT" altLang="x-none" sz="3600">
              <a:solidFill>
                <a:srgbClr val="002060"/>
              </a:solidFill>
            </a:endParaRPr>
          </a:p>
        </p:txBody>
      </p:sp>
      <p:sp>
        <p:nvSpPr>
          <p:cNvPr id="19589" name="Rectangle 134"/>
          <p:cNvSpPr>
            <a:spLocks noChangeArrowheads="1"/>
          </p:cNvSpPr>
          <p:nvPr/>
        </p:nvSpPr>
        <p:spPr bwMode="auto">
          <a:xfrm>
            <a:off x="1149942" y="5851525"/>
            <a:ext cx="4167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pPr eaLnBrk="1" hangingPunct="1"/>
            <a:r>
              <a:rPr lang="it-IT" altLang="x-none" sz="1300" b="0">
                <a:solidFill>
                  <a:srgbClr val="002060"/>
                </a:solidFill>
                <a:latin typeface="Times New Roman" charset="0"/>
              </a:rPr>
              <a:t> </a:t>
            </a:r>
            <a:endParaRPr lang="it-IT" altLang="x-none" sz="3600">
              <a:solidFill>
                <a:srgbClr val="002060"/>
              </a:solidFill>
            </a:endParaRPr>
          </a:p>
        </p:txBody>
      </p:sp>
      <p:sp>
        <p:nvSpPr>
          <p:cNvPr id="19590" name="Freeform 135"/>
          <p:cNvSpPr>
            <a:spLocks/>
          </p:cNvSpPr>
          <p:nvPr/>
        </p:nvSpPr>
        <p:spPr bwMode="auto">
          <a:xfrm>
            <a:off x="4371975" y="2409825"/>
            <a:ext cx="1471613" cy="1579563"/>
          </a:xfrm>
          <a:custGeom>
            <a:avLst/>
            <a:gdLst>
              <a:gd name="T0" fmla="*/ 28575 w 927"/>
              <a:gd name="T1" fmla="*/ 0 h 995"/>
              <a:gd name="T2" fmla="*/ 0 w 927"/>
              <a:gd name="T3" fmla="*/ 25400 h 995"/>
              <a:gd name="T4" fmla="*/ 1443038 w 927"/>
              <a:gd name="T5" fmla="*/ 1579563 h 995"/>
              <a:gd name="T6" fmla="*/ 1471613 w 927"/>
              <a:gd name="T7" fmla="*/ 1552575 h 995"/>
              <a:gd name="T8" fmla="*/ 28575 w 927"/>
              <a:gd name="T9" fmla="*/ 0 h 9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7" h="995">
                <a:moveTo>
                  <a:pt x="18" y="0"/>
                </a:moveTo>
                <a:lnTo>
                  <a:pt x="0" y="16"/>
                </a:lnTo>
                <a:lnTo>
                  <a:pt x="909" y="995"/>
                </a:lnTo>
                <a:lnTo>
                  <a:pt x="927" y="978"/>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solidFill>
                <a:srgbClr val="002060"/>
              </a:solidFill>
            </a:endParaRPr>
          </a:p>
        </p:txBody>
      </p:sp>
      <p:sp>
        <p:nvSpPr>
          <p:cNvPr id="19591" name="Freeform 136"/>
          <p:cNvSpPr>
            <a:spLocks/>
          </p:cNvSpPr>
          <p:nvPr/>
        </p:nvSpPr>
        <p:spPr bwMode="auto">
          <a:xfrm>
            <a:off x="5753100" y="3903663"/>
            <a:ext cx="203200" cy="207962"/>
          </a:xfrm>
          <a:custGeom>
            <a:avLst/>
            <a:gdLst>
              <a:gd name="T0" fmla="*/ 0 w 128"/>
              <a:gd name="T1" fmla="*/ 131762 h 131"/>
              <a:gd name="T2" fmla="*/ 203200 w 128"/>
              <a:gd name="T3" fmla="*/ 207962 h 131"/>
              <a:gd name="T4" fmla="*/ 142875 w 128"/>
              <a:gd name="T5" fmla="*/ 0 h 131"/>
              <a:gd name="T6" fmla="*/ 0 w 128"/>
              <a:gd name="T7" fmla="*/ 131762 h 1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 h="131">
                <a:moveTo>
                  <a:pt x="0" y="83"/>
                </a:moveTo>
                <a:lnTo>
                  <a:pt x="128" y="131"/>
                </a:lnTo>
                <a:lnTo>
                  <a:pt x="90" y="0"/>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solidFill>
                <a:srgbClr val="002060"/>
              </a:solidFill>
            </a:endParaRPr>
          </a:p>
        </p:txBody>
      </p:sp>
      <p:sp>
        <p:nvSpPr>
          <p:cNvPr id="19592" name="Freeform 137"/>
          <p:cNvSpPr>
            <a:spLocks/>
          </p:cNvSpPr>
          <p:nvPr/>
        </p:nvSpPr>
        <p:spPr bwMode="auto">
          <a:xfrm>
            <a:off x="4367213" y="2641600"/>
            <a:ext cx="1479550" cy="2020888"/>
          </a:xfrm>
          <a:custGeom>
            <a:avLst/>
            <a:gdLst>
              <a:gd name="T0" fmla="*/ 39688 w 932"/>
              <a:gd name="T1" fmla="*/ 0 h 1273"/>
              <a:gd name="T2" fmla="*/ 0 w 932"/>
              <a:gd name="T3" fmla="*/ 26988 h 1273"/>
              <a:gd name="T4" fmla="*/ 1439863 w 932"/>
              <a:gd name="T5" fmla="*/ 2020888 h 1273"/>
              <a:gd name="T6" fmla="*/ 1479550 w 932"/>
              <a:gd name="T7" fmla="*/ 1992313 h 1273"/>
              <a:gd name="T8" fmla="*/ 39688 w 932"/>
              <a:gd name="T9" fmla="*/ 0 h 12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2" h="1273">
                <a:moveTo>
                  <a:pt x="25" y="0"/>
                </a:moveTo>
                <a:lnTo>
                  <a:pt x="0" y="17"/>
                </a:lnTo>
                <a:lnTo>
                  <a:pt x="907" y="1273"/>
                </a:lnTo>
                <a:lnTo>
                  <a:pt x="932" y="1255"/>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solidFill>
                <a:srgbClr val="002060"/>
              </a:solidFill>
            </a:endParaRPr>
          </a:p>
        </p:txBody>
      </p:sp>
      <p:sp>
        <p:nvSpPr>
          <p:cNvPr id="19593" name="Freeform 138"/>
          <p:cNvSpPr>
            <a:spLocks/>
          </p:cNvSpPr>
          <p:nvPr/>
        </p:nvSpPr>
        <p:spPr bwMode="auto">
          <a:xfrm>
            <a:off x="5732463" y="4578350"/>
            <a:ext cx="223837" cy="249238"/>
          </a:xfrm>
          <a:custGeom>
            <a:avLst/>
            <a:gdLst>
              <a:gd name="T0" fmla="*/ 0 w 141"/>
              <a:gd name="T1" fmla="*/ 131763 h 157"/>
              <a:gd name="T2" fmla="*/ 223837 w 141"/>
              <a:gd name="T3" fmla="*/ 249238 h 157"/>
              <a:gd name="T4" fmla="*/ 182562 w 141"/>
              <a:gd name="T5" fmla="*/ 0 h 157"/>
              <a:gd name="T6" fmla="*/ 0 w 141"/>
              <a:gd name="T7" fmla="*/ 131763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1" h="157">
                <a:moveTo>
                  <a:pt x="0" y="83"/>
                </a:moveTo>
                <a:lnTo>
                  <a:pt x="141" y="157"/>
                </a:lnTo>
                <a:lnTo>
                  <a:pt x="115" y="0"/>
                </a:lnTo>
                <a:lnTo>
                  <a:pt x="0" y="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solidFill>
                <a:srgbClr val="002060"/>
              </a:solidFill>
            </a:endParaRPr>
          </a:p>
        </p:txBody>
      </p:sp>
      <p:sp>
        <p:nvSpPr>
          <p:cNvPr id="19594" name="Freeform 139"/>
          <p:cNvSpPr>
            <a:spLocks/>
          </p:cNvSpPr>
          <p:nvPr/>
        </p:nvSpPr>
        <p:spPr bwMode="auto">
          <a:xfrm>
            <a:off x="4367213" y="2997200"/>
            <a:ext cx="1489075" cy="2254250"/>
          </a:xfrm>
          <a:custGeom>
            <a:avLst/>
            <a:gdLst>
              <a:gd name="T0" fmla="*/ 39688 w 938"/>
              <a:gd name="T1" fmla="*/ 0 h 1420"/>
              <a:gd name="T2" fmla="*/ 0 w 938"/>
              <a:gd name="T3" fmla="*/ 25400 h 1420"/>
              <a:gd name="T4" fmla="*/ 1449388 w 938"/>
              <a:gd name="T5" fmla="*/ 2254250 h 1420"/>
              <a:gd name="T6" fmla="*/ 1489075 w 938"/>
              <a:gd name="T7" fmla="*/ 2228850 h 1420"/>
              <a:gd name="T8" fmla="*/ 39688 w 938"/>
              <a:gd name="T9" fmla="*/ 0 h 1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8" h="1420">
                <a:moveTo>
                  <a:pt x="25" y="0"/>
                </a:moveTo>
                <a:lnTo>
                  <a:pt x="0" y="16"/>
                </a:lnTo>
                <a:lnTo>
                  <a:pt x="913" y="1420"/>
                </a:lnTo>
                <a:lnTo>
                  <a:pt x="938" y="1404"/>
                </a:lnTo>
                <a:lnTo>
                  <a:pt x="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solidFill>
                <a:srgbClr val="002060"/>
              </a:solidFill>
            </a:endParaRPr>
          </a:p>
        </p:txBody>
      </p:sp>
      <p:sp>
        <p:nvSpPr>
          <p:cNvPr id="19595" name="Freeform 140"/>
          <p:cNvSpPr>
            <a:spLocks/>
          </p:cNvSpPr>
          <p:nvPr/>
        </p:nvSpPr>
        <p:spPr bwMode="auto">
          <a:xfrm>
            <a:off x="5738813" y="5173663"/>
            <a:ext cx="217487" cy="249237"/>
          </a:xfrm>
          <a:custGeom>
            <a:avLst/>
            <a:gdLst>
              <a:gd name="T0" fmla="*/ 0 w 137"/>
              <a:gd name="T1" fmla="*/ 122237 h 157"/>
              <a:gd name="T2" fmla="*/ 217487 w 137"/>
              <a:gd name="T3" fmla="*/ 249237 h 157"/>
              <a:gd name="T4" fmla="*/ 188912 w 137"/>
              <a:gd name="T5" fmla="*/ 0 h 157"/>
              <a:gd name="T6" fmla="*/ 0 w 137"/>
              <a:gd name="T7" fmla="*/ 122237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0" y="77"/>
                </a:moveTo>
                <a:lnTo>
                  <a:pt x="137" y="157"/>
                </a:lnTo>
                <a:lnTo>
                  <a:pt x="119" y="0"/>
                </a:lnTo>
                <a:lnTo>
                  <a:pt x="0" y="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solidFill>
                <a:srgbClr val="002060"/>
              </a:solidFill>
            </a:endParaRPr>
          </a:p>
        </p:txBody>
      </p:sp>
      <p:sp>
        <p:nvSpPr>
          <p:cNvPr id="19596" name="Freeform 141"/>
          <p:cNvSpPr>
            <a:spLocks/>
          </p:cNvSpPr>
          <p:nvPr/>
        </p:nvSpPr>
        <p:spPr bwMode="auto">
          <a:xfrm>
            <a:off x="4375150" y="2735263"/>
            <a:ext cx="1397000" cy="787400"/>
          </a:xfrm>
          <a:custGeom>
            <a:avLst/>
            <a:gdLst>
              <a:gd name="T0" fmla="*/ 0 w 880"/>
              <a:gd name="T1" fmla="*/ 742950 h 496"/>
              <a:gd name="T2" fmla="*/ 23813 w 880"/>
              <a:gd name="T3" fmla="*/ 787400 h 496"/>
              <a:gd name="T4" fmla="*/ 1397000 w 880"/>
              <a:gd name="T5" fmla="*/ 44450 h 496"/>
              <a:gd name="T6" fmla="*/ 1373188 w 880"/>
              <a:gd name="T7" fmla="*/ 0 h 496"/>
              <a:gd name="T8" fmla="*/ 0 w 880"/>
              <a:gd name="T9" fmla="*/ 742950 h 4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0" h="496">
                <a:moveTo>
                  <a:pt x="0" y="468"/>
                </a:moveTo>
                <a:lnTo>
                  <a:pt x="15" y="496"/>
                </a:lnTo>
                <a:lnTo>
                  <a:pt x="880" y="28"/>
                </a:lnTo>
                <a:lnTo>
                  <a:pt x="865" y="0"/>
                </a:lnTo>
                <a:lnTo>
                  <a:pt x="0" y="4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solidFill>
                <a:srgbClr val="002060"/>
              </a:solidFill>
            </a:endParaRPr>
          </a:p>
        </p:txBody>
      </p:sp>
      <p:sp>
        <p:nvSpPr>
          <p:cNvPr id="19597" name="Freeform 142"/>
          <p:cNvSpPr>
            <a:spLocks/>
          </p:cNvSpPr>
          <p:nvPr/>
        </p:nvSpPr>
        <p:spPr bwMode="auto">
          <a:xfrm>
            <a:off x="5703888" y="2655888"/>
            <a:ext cx="252412" cy="206375"/>
          </a:xfrm>
          <a:custGeom>
            <a:avLst/>
            <a:gdLst>
              <a:gd name="T0" fmla="*/ 106362 w 159"/>
              <a:gd name="T1" fmla="*/ 206375 h 130"/>
              <a:gd name="T2" fmla="*/ 252412 w 159"/>
              <a:gd name="T3" fmla="*/ 0 h 130"/>
              <a:gd name="T4" fmla="*/ 0 w 159"/>
              <a:gd name="T5" fmla="*/ 7938 h 130"/>
              <a:gd name="T6" fmla="*/ 106362 w 159"/>
              <a:gd name="T7" fmla="*/ 206375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9" h="130">
                <a:moveTo>
                  <a:pt x="67" y="130"/>
                </a:moveTo>
                <a:lnTo>
                  <a:pt x="159" y="0"/>
                </a:lnTo>
                <a:lnTo>
                  <a:pt x="0" y="5"/>
                </a:lnTo>
                <a:lnTo>
                  <a:pt x="67"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solidFill>
                <a:srgbClr val="002060"/>
              </a:solidFill>
            </a:endParaRPr>
          </a:p>
        </p:txBody>
      </p:sp>
      <p:sp>
        <p:nvSpPr>
          <p:cNvPr id="19598" name="Freeform 143"/>
          <p:cNvSpPr>
            <a:spLocks/>
          </p:cNvSpPr>
          <p:nvPr/>
        </p:nvSpPr>
        <p:spPr bwMode="auto">
          <a:xfrm>
            <a:off x="4379913" y="3522663"/>
            <a:ext cx="1373187" cy="463550"/>
          </a:xfrm>
          <a:custGeom>
            <a:avLst/>
            <a:gdLst>
              <a:gd name="T0" fmla="*/ 0 w 865"/>
              <a:gd name="T1" fmla="*/ 415925 h 292"/>
              <a:gd name="T2" fmla="*/ 14287 w 865"/>
              <a:gd name="T3" fmla="*/ 463550 h 292"/>
              <a:gd name="T4" fmla="*/ 1373187 w 865"/>
              <a:gd name="T5" fmla="*/ 47625 h 292"/>
              <a:gd name="T6" fmla="*/ 1358900 w 865"/>
              <a:gd name="T7" fmla="*/ 0 h 292"/>
              <a:gd name="T8" fmla="*/ 0 w 865"/>
              <a:gd name="T9" fmla="*/ 415925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5" h="292">
                <a:moveTo>
                  <a:pt x="0" y="262"/>
                </a:moveTo>
                <a:lnTo>
                  <a:pt x="9" y="292"/>
                </a:lnTo>
                <a:lnTo>
                  <a:pt x="865" y="30"/>
                </a:lnTo>
                <a:lnTo>
                  <a:pt x="856" y="0"/>
                </a:lnTo>
                <a:lnTo>
                  <a:pt x="0" y="2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solidFill>
                <a:srgbClr val="002060"/>
              </a:solidFill>
            </a:endParaRPr>
          </a:p>
        </p:txBody>
      </p:sp>
      <p:sp>
        <p:nvSpPr>
          <p:cNvPr id="19599" name="Freeform 144"/>
          <p:cNvSpPr>
            <a:spLocks/>
          </p:cNvSpPr>
          <p:nvPr/>
        </p:nvSpPr>
        <p:spPr bwMode="auto">
          <a:xfrm>
            <a:off x="5705475" y="3440113"/>
            <a:ext cx="250825" cy="214312"/>
          </a:xfrm>
          <a:custGeom>
            <a:avLst/>
            <a:gdLst>
              <a:gd name="T0" fmla="*/ 69850 w 158"/>
              <a:gd name="T1" fmla="*/ 214312 h 135"/>
              <a:gd name="T2" fmla="*/ 250825 w 158"/>
              <a:gd name="T3" fmla="*/ 39687 h 135"/>
              <a:gd name="T4" fmla="*/ 0 w 158"/>
              <a:gd name="T5" fmla="*/ 0 h 135"/>
              <a:gd name="T6" fmla="*/ 69850 w 158"/>
              <a:gd name="T7" fmla="*/ 214312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 h="135">
                <a:moveTo>
                  <a:pt x="44" y="135"/>
                </a:moveTo>
                <a:lnTo>
                  <a:pt x="158" y="25"/>
                </a:lnTo>
                <a:lnTo>
                  <a:pt x="0" y="0"/>
                </a:lnTo>
                <a:lnTo>
                  <a:pt x="44" y="1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solidFill>
                <a:srgbClr val="002060"/>
              </a:solidFill>
            </a:endParaRPr>
          </a:p>
        </p:txBody>
      </p:sp>
      <p:sp>
        <p:nvSpPr>
          <p:cNvPr id="19600" name="Rectangle 145"/>
          <p:cNvSpPr>
            <a:spLocks noChangeArrowheads="1"/>
          </p:cNvSpPr>
          <p:nvPr/>
        </p:nvSpPr>
        <p:spPr bwMode="auto">
          <a:xfrm>
            <a:off x="4386263" y="4152900"/>
            <a:ext cx="1227137" cy="50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ctr">
              <a:defRPr sz="2400" b="1">
                <a:solidFill>
                  <a:schemeClr val="tx1"/>
                </a:solidFill>
                <a:latin typeface="Arial" charset="0"/>
              </a:defRPr>
            </a:lvl1pPr>
            <a:lvl2pPr marL="742950" indent="-285750" algn="ctr">
              <a:defRPr sz="2400" b="1">
                <a:solidFill>
                  <a:schemeClr val="tx1"/>
                </a:solidFill>
                <a:latin typeface="Arial" charset="0"/>
              </a:defRPr>
            </a:lvl2pPr>
            <a:lvl3pPr marL="1143000" indent="-228600" algn="ctr">
              <a:defRPr sz="2400" b="1">
                <a:solidFill>
                  <a:schemeClr val="tx1"/>
                </a:solidFill>
                <a:latin typeface="Arial" charset="0"/>
              </a:defRPr>
            </a:lvl3pPr>
            <a:lvl4pPr marL="1600200" indent="-228600" algn="ctr">
              <a:defRPr sz="2400" b="1">
                <a:solidFill>
                  <a:schemeClr val="tx1"/>
                </a:solidFill>
                <a:latin typeface="Arial" charset="0"/>
              </a:defRPr>
            </a:lvl4pPr>
            <a:lvl5pPr marL="2057400" indent="-228600" algn="ctr">
              <a:defRPr sz="2400" b="1">
                <a:solidFill>
                  <a:schemeClr val="tx1"/>
                </a:solidFill>
                <a:latin typeface="Arial" charset="0"/>
              </a:defRPr>
            </a:lvl5pPr>
            <a:lvl6pPr marL="2514600" indent="-228600" algn="ctr" eaLnBrk="0" fontAlgn="base" hangingPunct="0">
              <a:spcBef>
                <a:spcPct val="0"/>
              </a:spcBef>
              <a:spcAft>
                <a:spcPct val="0"/>
              </a:spcAft>
              <a:defRPr sz="2400" b="1">
                <a:solidFill>
                  <a:schemeClr val="tx1"/>
                </a:solidFill>
                <a:latin typeface="Arial" charset="0"/>
              </a:defRPr>
            </a:lvl6pPr>
            <a:lvl7pPr marL="2971800" indent="-228600" algn="ctr" eaLnBrk="0" fontAlgn="base" hangingPunct="0">
              <a:spcBef>
                <a:spcPct val="0"/>
              </a:spcBef>
              <a:spcAft>
                <a:spcPct val="0"/>
              </a:spcAft>
              <a:defRPr sz="2400" b="1">
                <a:solidFill>
                  <a:schemeClr val="tx1"/>
                </a:solidFill>
                <a:latin typeface="Arial" charset="0"/>
              </a:defRPr>
            </a:lvl7pPr>
            <a:lvl8pPr marL="3429000" indent="-228600" algn="ctr" eaLnBrk="0" fontAlgn="base" hangingPunct="0">
              <a:spcBef>
                <a:spcPct val="0"/>
              </a:spcBef>
              <a:spcAft>
                <a:spcPct val="0"/>
              </a:spcAft>
              <a:defRPr sz="2400" b="1">
                <a:solidFill>
                  <a:schemeClr val="tx1"/>
                </a:solidFill>
                <a:latin typeface="Arial" charset="0"/>
              </a:defRPr>
            </a:lvl8pPr>
            <a:lvl9pPr marL="3886200" indent="-228600" algn="ctr" eaLnBrk="0" fontAlgn="base" hangingPunct="0">
              <a:spcBef>
                <a:spcPct val="0"/>
              </a:spcBef>
              <a:spcAft>
                <a:spcPct val="0"/>
              </a:spcAft>
              <a:defRPr sz="2400" b="1">
                <a:solidFill>
                  <a:schemeClr val="tx1"/>
                </a:solidFill>
                <a:latin typeface="Arial" charset="0"/>
              </a:defRPr>
            </a:lvl9pPr>
          </a:lstStyle>
          <a:p>
            <a:endParaRPr lang="it-IT" altLang="x-none">
              <a:solidFill>
                <a:srgbClr val="002060"/>
              </a:solidFill>
            </a:endParaRPr>
          </a:p>
        </p:txBody>
      </p:sp>
      <p:sp>
        <p:nvSpPr>
          <p:cNvPr id="19601" name="Freeform 146"/>
          <p:cNvSpPr>
            <a:spLocks/>
          </p:cNvSpPr>
          <p:nvPr/>
        </p:nvSpPr>
        <p:spPr bwMode="auto">
          <a:xfrm>
            <a:off x="5610225" y="4065588"/>
            <a:ext cx="227013" cy="227012"/>
          </a:xfrm>
          <a:custGeom>
            <a:avLst/>
            <a:gdLst>
              <a:gd name="T0" fmla="*/ 0 w 142"/>
              <a:gd name="T1" fmla="*/ 227012 h 143"/>
              <a:gd name="T2" fmla="*/ 227013 w 142"/>
              <a:gd name="T3" fmla="*/ 114300 h 143"/>
              <a:gd name="T4" fmla="*/ 0 w 142"/>
              <a:gd name="T5" fmla="*/ 0 h 143"/>
              <a:gd name="T6" fmla="*/ 0 w 142"/>
              <a:gd name="T7" fmla="*/ 227012 h 1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 h="143">
                <a:moveTo>
                  <a:pt x="0" y="143"/>
                </a:moveTo>
                <a:lnTo>
                  <a:pt x="142" y="72"/>
                </a:lnTo>
                <a:lnTo>
                  <a:pt x="0" y="0"/>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solidFill>
                <a:srgbClr val="002060"/>
              </a:solidFill>
            </a:endParaRPr>
          </a:p>
        </p:txBody>
      </p:sp>
      <p:sp>
        <p:nvSpPr>
          <p:cNvPr id="19602" name="Freeform 147"/>
          <p:cNvSpPr>
            <a:spLocks/>
          </p:cNvSpPr>
          <p:nvPr/>
        </p:nvSpPr>
        <p:spPr bwMode="auto">
          <a:xfrm>
            <a:off x="4368800" y="3873500"/>
            <a:ext cx="1474788" cy="1906588"/>
          </a:xfrm>
          <a:custGeom>
            <a:avLst/>
            <a:gdLst>
              <a:gd name="T0" fmla="*/ 0 w 929"/>
              <a:gd name="T1" fmla="*/ 1876425 h 1201"/>
              <a:gd name="T2" fmla="*/ 38100 w 929"/>
              <a:gd name="T3" fmla="*/ 1906588 h 1201"/>
              <a:gd name="T4" fmla="*/ 1474788 w 929"/>
              <a:gd name="T5" fmla="*/ 30163 h 1201"/>
              <a:gd name="T6" fmla="*/ 1436688 w 929"/>
              <a:gd name="T7" fmla="*/ 0 h 1201"/>
              <a:gd name="T8" fmla="*/ 0 w 929"/>
              <a:gd name="T9" fmla="*/ 1876425 h 12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9" h="1201">
                <a:moveTo>
                  <a:pt x="0" y="1182"/>
                </a:moveTo>
                <a:lnTo>
                  <a:pt x="24" y="1201"/>
                </a:lnTo>
                <a:lnTo>
                  <a:pt x="929" y="19"/>
                </a:lnTo>
                <a:lnTo>
                  <a:pt x="905" y="0"/>
                </a:lnTo>
                <a:lnTo>
                  <a:pt x="0" y="11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solidFill>
                <a:srgbClr val="002060"/>
              </a:solidFill>
            </a:endParaRPr>
          </a:p>
        </p:txBody>
      </p:sp>
      <p:sp>
        <p:nvSpPr>
          <p:cNvPr id="19603" name="Freeform 148"/>
          <p:cNvSpPr>
            <a:spLocks/>
          </p:cNvSpPr>
          <p:nvPr/>
        </p:nvSpPr>
        <p:spPr bwMode="auto">
          <a:xfrm>
            <a:off x="5730875" y="3713163"/>
            <a:ext cx="225425" cy="249237"/>
          </a:xfrm>
          <a:custGeom>
            <a:avLst/>
            <a:gdLst>
              <a:gd name="T0" fmla="*/ 177800 w 142"/>
              <a:gd name="T1" fmla="*/ 249237 h 157"/>
              <a:gd name="T2" fmla="*/ 225425 w 142"/>
              <a:gd name="T3" fmla="*/ 0 h 157"/>
              <a:gd name="T4" fmla="*/ 0 w 142"/>
              <a:gd name="T5" fmla="*/ 112712 h 157"/>
              <a:gd name="T6" fmla="*/ 177800 w 142"/>
              <a:gd name="T7" fmla="*/ 249237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 h="157">
                <a:moveTo>
                  <a:pt x="112" y="157"/>
                </a:moveTo>
                <a:lnTo>
                  <a:pt x="142" y="0"/>
                </a:lnTo>
                <a:lnTo>
                  <a:pt x="0" y="71"/>
                </a:lnTo>
                <a:lnTo>
                  <a:pt x="112" y="1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solidFill>
                <a:srgbClr val="002060"/>
              </a:solidFill>
            </a:endParaRPr>
          </a:p>
        </p:txBody>
      </p:sp>
      <p:sp>
        <p:nvSpPr>
          <p:cNvPr id="211093" name="Line 149"/>
          <p:cNvSpPr>
            <a:spLocks noChangeShapeType="1"/>
          </p:cNvSpPr>
          <p:nvPr/>
        </p:nvSpPr>
        <p:spPr bwMode="auto">
          <a:xfrm>
            <a:off x="4479925" y="2511425"/>
            <a:ext cx="1654175" cy="143986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endParaRPr lang="it-IT">
              <a:solidFill>
                <a:srgbClr val="002060"/>
              </a:solidFill>
            </a:endParaRPr>
          </a:p>
        </p:txBody>
      </p:sp>
      <p:sp>
        <p:nvSpPr>
          <p:cNvPr id="211094" name="Line 150"/>
          <p:cNvSpPr>
            <a:spLocks noChangeShapeType="1"/>
          </p:cNvSpPr>
          <p:nvPr/>
        </p:nvSpPr>
        <p:spPr bwMode="auto">
          <a:xfrm flipV="1">
            <a:off x="4479925" y="2727325"/>
            <a:ext cx="1581150" cy="71913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endParaRPr lang="it-IT">
              <a:solidFill>
                <a:srgbClr val="002060"/>
              </a:solidFill>
            </a:endParaRPr>
          </a:p>
        </p:txBody>
      </p:sp>
      <p:sp>
        <p:nvSpPr>
          <p:cNvPr id="211095" name="Line 151"/>
          <p:cNvSpPr>
            <a:spLocks noChangeShapeType="1"/>
          </p:cNvSpPr>
          <p:nvPr/>
        </p:nvSpPr>
        <p:spPr bwMode="auto">
          <a:xfrm>
            <a:off x="4405313" y="2798763"/>
            <a:ext cx="1657350" cy="187166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endParaRPr lang="it-IT">
              <a:solidFill>
                <a:srgbClr val="002060"/>
              </a:solidFill>
            </a:endParaRPr>
          </a:p>
        </p:txBody>
      </p:sp>
      <p:sp>
        <p:nvSpPr>
          <p:cNvPr id="211096" name="Line 152"/>
          <p:cNvSpPr>
            <a:spLocks noChangeShapeType="1"/>
          </p:cNvSpPr>
          <p:nvPr/>
        </p:nvSpPr>
        <p:spPr bwMode="auto">
          <a:xfrm>
            <a:off x="4479925" y="3014663"/>
            <a:ext cx="1509713" cy="208915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endParaRPr lang="it-IT">
              <a:solidFill>
                <a:srgbClr val="002060"/>
              </a:solidFill>
            </a:endParaRPr>
          </a:p>
        </p:txBody>
      </p:sp>
      <p:sp>
        <p:nvSpPr>
          <p:cNvPr id="211097" name="Line 153"/>
          <p:cNvSpPr>
            <a:spLocks noChangeShapeType="1"/>
          </p:cNvSpPr>
          <p:nvPr/>
        </p:nvSpPr>
        <p:spPr bwMode="auto">
          <a:xfrm flipV="1">
            <a:off x="4479925" y="3806825"/>
            <a:ext cx="1582738" cy="187325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endParaRPr lang="it-IT">
              <a:solidFill>
                <a:srgbClr val="002060"/>
              </a:solidFill>
            </a:endParaRPr>
          </a:p>
        </p:txBody>
      </p:sp>
      <p:sp>
        <p:nvSpPr>
          <p:cNvPr id="211098" name="Line 154"/>
          <p:cNvSpPr>
            <a:spLocks noChangeShapeType="1"/>
          </p:cNvSpPr>
          <p:nvPr/>
        </p:nvSpPr>
        <p:spPr bwMode="auto">
          <a:xfrm flipV="1">
            <a:off x="4479925" y="3519488"/>
            <a:ext cx="1582738" cy="4318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endParaRPr lang="it-IT">
              <a:solidFill>
                <a:srgbClr val="002060"/>
              </a:solidFill>
            </a:endParaRPr>
          </a:p>
        </p:txBody>
      </p:sp>
      <p:sp>
        <p:nvSpPr>
          <p:cNvPr id="211099" name="Line 155"/>
          <p:cNvSpPr>
            <a:spLocks noChangeShapeType="1"/>
          </p:cNvSpPr>
          <p:nvPr/>
        </p:nvSpPr>
        <p:spPr bwMode="auto">
          <a:xfrm flipV="1">
            <a:off x="4479925" y="3519488"/>
            <a:ext cx="1582738" cy="43180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endParaRPr lang="it-IT">
              <a:solidFill>
                <a:srgbClr val="002060"/>
              </a:solidFill>
            </a:endParaRPr>
          </a:p>
        </p:txBody>
      </p:sp>
      <p:sp>
        <p:nvSpPr>
          <p:cNvPr id="211100" name="Line 156"/>
          <p:cNvSpPr>
            <a:spLocks noChangeShapeType="1"/>
          </p:cNvSpPr>
          <p:nvPr/>
        </p:nvSpPr>
        <p:spPr bwMode="auto">
          <a:xfrm>
            <a:off x="4479925" y="4238625"/>
            <a:ext cx="15827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endParaRPr lang="it-IT">
              <a:solidFill>
                <a:srgbClr val="002060"/>
              </a:solidFill>
            </a:endParaRPr>
          </a:p>
        </p:txBody>
      </p:sp>
      <p:sp>
        <p:nvSpPr>
          <p:cNvPr id="211101" name="Line 157"/>
          <p:cNvSpPr>
            <a:spLocks noChangeShapeType="1"/>
          </p:cNvSpPr>
          <p:nvPr/>
        </p:nvSpPr>
        <p:spPr bwMode="auto">
          <a:xfrm>
            <a:off x="4479925" y="4238625"/>
            <a:ext cx="158273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endParaRPr lang="it-IT">
              <a:solidFill>
                <a:srgbClr val="002060"/>
              </a:solidFill>
            </a:endParaRPr>
          </a:p>
        </p:txBody>
      </p:sp>
      <p:sp>
        <p:nvSpPr>
          <p:cNvPr id="211102" name="Line 158"/>
          <p:cNvSpPr>
            <a:spLocks noChangeShapeType="1"/>
          </p:cNvSpPr>
          <p:nvPr/>
        </p:nvSpPr>
        <p:spPr bwMode="auto">
          <a:xfrm>
            <a:off x="4479925" y="4224338"/>
            <a:ext cx="1582738" cy="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endParaRPr lang="it-IT">
              <a:solidFill>
                <a:srgbClr val="002060"/>
              </a:solidFill>
            </a:endParaRPr>
          </a:p>
        </p:txBody>
      </p:sp>
      <p:sp>
        <p:nvSpPr>
          <p:cNvPr id="211104" name="Line 160"/>
          <p:cNvSpPr>
            <a:spLocks noChangeShapeType="1"/>
          </p:cNvSpPr>
          <p:nvPr/>
        </p:nvSpPr>
        <p:spPr bwMode="auto">
          <a:xfrm flipV="1">
            <a:off x="4476750" y="2511425"/>
            <a:ext cx="1585913" cy="1223963"/>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it-IT">
              <a:solidFill>
                <a:srgbClr val="002060"/>
              </a:solidFill>
            </a:endParaRPr>
          </a:p>
        </p:txBody>
      </p:sp>
      <p:sp>
        <p:nvSpPr>
          <p:cNvPr id="211105" name="Line 161"/>
          <p:cNvSpPr>
            <a:spLocks noChangeShapeType="1"/>
          </p:cNvSpPr>
          <p:nvPr/>
        </p:nvSpPr>
        <p:spPr bwMode="auto">
          <a:xfrm flipV="1">
            <a:off x="4479925" y="3014663"/>
            <a:ext cx="1654175" cy="1655762"/>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it-IT">
              <a:solidFill>
                <a:srgbClr val="002060"/>
              </a:solidFill>
            </a:endParaRPr>
          </a:p>
        </p:txBody>
      </p:sp>
      <p:sp>
        <p:nvSpPr>
          <p:cNvPr id="211106" name="Text Box 162"/>
          <p:cNvSpPr txBox="1">
            <a:spLocks noChangeArrowheads="1"/>
          </p:cNvSpPr>
          <p:nvPr/>
        </p:nvSpPr>
        <p:spPr bwMode="auto">
          <a:xfrm>
            <a:off x="5735955" y="6457169"/>
            <a:ext cx="4222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it-IT" altLang="x-none" sz="1600" i="1">
                <a:solidFill>
                  <a:srgbClr val="002060"/>
                </a:solidFill>
              </a:rPr>
              <a:t> Lopez AD &amp; Murray CJL,  Nature Medicine 1998</a:t>
            </a:r>
          </a:p>
        </p:txBody>
      </p:sp>
      <p:sp>
        <p:nvSpPr>
          <p:cNvPr id="211107" name="Line 163"/>
          <p:cNvSpPr>
            <a:spLocks noChangeShapeType="1"/>
          </p:cNvSpPr>
          <p:nvPr/>
        </p:nvSpPr>
        <p:spPr bwMode="auto">
          <a:xfrm flipV="1">
            <a:off x="4432888" y="3770946"/>
            <a:ext cx="1711244" cy="1981199"/>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endParaRPr lang="it-IT">
              <a:solidFill>
                <a:srgbClr val="002060"/>
              </a:solidFill>
            </a:endParaRPr>
          </a:p>
        </p:txBody>
      </p:sp>
      <p:sp>
        <p:nvSpPr>
          <p:cNvPr id="165" name="Line 15"/>
          <p:cNvSpPr>
            <a:spLocks noChangeShapeType="1"/>
          </p:cNvSpPr>
          <p:nvPr/>
        </p:nvSpPr>
        <p:spPr bwMode="auto">
          <a:xfrm>
            <a:off x="523081" y="922097"/>
            <a:ext cx="9240838" cy="0"/>
          </a:xfrm>
          <a:prstGeom prst="line">
            <a:avLst/>
          </a:prstGeom>
          <a:noFill/>
          <a:ln w="57150">
            <a:solidFill>
              <a:srgbClr val="003399"/>
            </a:solidFill>
            <a:round/>
            <a:headEnd/>
            <a:tailEnd/>
          </a:ln>
          <a:extLst>
            <a:ext uri="{909E8E84-426E-40dd-AFC4-6F175D3DCCD1}">
              <a14:hiddenFill xmlns:a14="http://schemas.microsoft.com/office/drawing/2010/main" xmlns="">
                <a:noFill/>
              </a14:hiddenFill>
            </a:ext>
          </a:extLst>
        </p:spPr>
        <p:txBody>
          <a:bodyPr/>
          <a:lstStyle/>
          <a:p>
            <a:endParaRPr lang="it-IT"/>
          </a:p>
        </p:txBody>
      </p:sp>
    </p:spTree>
    <p:extLst>
      <p:ext uri="{BB962C8B-B14F-4D97-AF65-F5344CB8AC3E}">
        <p14:creationId xmlns:p14="http://schemas.microsoft.com/office/powerpoint/2010/main" val="2463290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3"/>
          <p:cNvSpPr>
            <a:spLocks noChangeArrowheads="1"/>
          </p:cNvSpPr>
          <p:nvPr/>
        </p:nvSpPr>
        <p:spPr bwMode="auto">
          <a:xfrm>
            <a:off x="6151563" y="6188075"/>
            <a:ext cx="3778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it-IT" altLang="x-none" sz="1600" b="1">
                <a:solidFill>
                  <a:srgbClr val="0000CC"/>
                </a:solidFill>
                <a:latin typeface="Arial" charset="0"/>
                <a:ea typeface="Arial" charset="0"/>
                <a:cs typeface="Arial" charset="0"/>
              </a:rPr>
              <a:t>Dal Negro R W et al, Respir Med 2007</a:t>
            </a:r>
          </a:p>
        </p:txBody>
      </p:sp>
      <p:sp>
        <p:nvSpPr>
          <p:cNvPr id="38914" name="Text Box 7"/>
          <p:cNvSpPr txBox="1">
            <a:spLocks noChangeArrowheads="1"/>
          </p:cNvSpPr>
          <p:nvPr/>
        </p:nvSpPr>
        <p:spPr bwMode="auto">
          <a:xfrm>
            <a:off x="3068638" y="6056313"/>
            <a:ext cx="206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en-US" altLang="x-none" sz="1800" i="0">
              <a:latin typeface="Arial" charset="0"/>
            </a:endParaRPr>
          </a:p>
        </p:txBody>
      </p:sp>
      <p:sp>
        <p:nvSpPr>
          <p:cNvPr id="38915" name="Rectangle 8"/>
          <p:cNvSpPr>
            <a:spLocks noChangeArrowheads="1"/>
          </p:cNvSpPr>
          <p:nvPr/>
        </p:nvSpPr>
        <p:spPr bwMode="auto">
          <a:xfrm>
            <a:off x="3429000" y="2514600"/>
            <a:ext cx="600075"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it-IT" altLang="x-none" sz="1000" i="0">
                <a:latin typeface="Arial" charset="0"/>
              </a:rPr>
              <a:t>Neurol.&amp; Bones</a:t>
            </a:r>
          </a:p>
        </p:txBody>
      </p:sp>
      <p:grpSp>
        <p:nvGrpSpPr>
          <p:cNvPr id="38916" name="Group 5"/>
          <p:cNvGrpSpPr>
            <a:grpSpLocks/>
          </p:cNvGrpSpPr>
          <p:nvPr/>
        </p:nvGrpSpPr>
        <p:grpSpPr bwMode="auto">
          <a:xfrm>
            <a:off x="0" y="0"/>
            <a:ext cx="10352088" cy="7289800"/>
            <a:chOff x="0" y="0"/>
            <a:chExt cx="6521" cy="4592"/>
          </a:xfrm>
        </p:grpSpPr>
        <p:graphicFrame>
          <p:nvGraphicFramePr>
            <p:cNvPr id="38920" name="Object 2"/>
            <p:cNvGraphicFramePr>
              <a:graphicFrameLocks noChangeAspect="1"/>
            </p:cNvGraphicFramePr>
            <p:nvPr/>
          </p:nvGraphicFramePr>
          <p:xfrm>
            <a:off x="0" y="0"/>
            <a:ext cx="6521" cy="4592"/>
          </p:xfrm>
          <a:graphic>
            <a:graphicData uri="http://schemas.openxmlformats.org/presentationml/2006/ole">
              <mc:AlternateContent xmlns:mc="http://schemas.openxmlformats.org/markup-compatibility/2006">
                <mc:Choice xmlns:v="urn:schemas-microsoft-com:vml" Requires="v">
                  <p:oleObj spid="_x0000_s143564" name="Documento" r:id="rId4" imgW="4546600" imgH="3581400" progId="Word.Document.8">
                    <p:embed/>
                  </p:oleObj>
                </mc:Choice>
                <mc:Fallback>
                  <p:oleObj name="Documento" r:id="rId4" imgW="4546600" imgH="35814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521" cy="4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8921" name="Rectangle 7"/>
            <p:cNvSpPr>
              <a:spLocks noChangeArrowheads="1"/>
            </p:cNvSpPr>
            <p:nvPr/>
          </p:nvSpPr>
          <p:spPr bwMode="auto">
            <a:xfrm>
              <a:off x="745" y="391"/>
              <a:ext cx="5307" cy="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grpSp>
      <p:sp>
        <p:nvSpPr>
          <p:cNvPr id="38917" name="Line 8"/>
          <p:cNvSpPr>
            <a:spLocks noChangeShapeType="1"/>
          </p:cNvSpPr>
          <p:nvPr/>
        </p:nvSpPr>
        <p:spPr bwMode="auto">
          <a:xfrm>
            <a:off x="289981" y="1196976"/>
            <a:ext cx="9772650"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8918" name="Rectangle 3"/>
          <p:cNvSpPr>
            <a:spLocks noChangeArrowheads="1"/>
          </p:cNvSpPr>
          <p:nvPr/>
        </p:nvSpPr>
        <p:spPr bwMode="auto">
          <a:xfrm>
            <a:off x="6224588" y="6356350"/>
            <a:ext cx="33713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it-IT" altLang="x-none" sz="1600" i="1" dirty="0">
                <a:solidFill>
                  <a:srgbClr val="002060"/>
                </a:solidFill>
                <a:latin typeface="+mn-lt"/>
                <a:ea typeface="Arial" charset="0"/>
                <a:cs typeface="Arial" charset="0"/>
              </a:rPr>
              <a:t>Dal Negro </a:t>
            </a:r>
            <a:r>
              <a:rPr lang="it-IT" altLang="x-none" sz="1600" i="1" dirty="0" err="1">
                <a:solidFill>
                  <a:srgbClr val="002060"/>
                </a:solidFill>
                <a:latin typeface="+mn-lt"/>
                <a:ea typeface="Arial" charset="0"/>
                <a:cs typeface="Arial" charset="0"/>
              </a:rPr>
              <a:t>R</a:t>
            </a:r>
            <a:r>
              <a:rPr lang="it-IT" altLang="x-none" sz="1600" i="1" dirty="0">
                <a:solidFill>
                  <a:srgbClr val="002060"/>
                </a:solidFill>
                <a:latin typeface="+mn-lt"/>
                <a:ea typeface="Arial" charset="0"/>
                <a:cs typeface="Arial" charset="0"/>
              </a:rPr>
              <a:t> </a:t>
            </a:r>
            <a:r>
              <a:rPr lang="it-IT" altLang="x-none" sz="1600" i="1" dirty="0" err="1">
                <a:solidFill>
                  <a:srgbClr val="002060"/>
                </a:solidFill>
                <a:latin typeface="+mn-lt"/>
                <a:ea typeface="Arial" charset="0"/>
                <a:cs typeface="Arial" charset="0"/>
              </a:rPr>
              <a:t>W</a:t>
            </a:r>
            <a:r>
              <a:rPr lang="it-IT" altLang="x-none" sz="1600" i="1" dirty="0">
                <a:solidFill>
                  <a:srgbClr val="002060"/>
                </a:solidFill>
                <a:latin typeface="+mn-lt"/>
                <a:ea typeface="Arial" charset="0"/>
                <a:cs typeface="Arial" charset="0"/>
              </a:rPr>
              <a:t> et al, </a:t>
            </a:r>
            <a:r>
              <a:rPr lang="it-IT" altLang="x-none" sz="1600" i="1" dirty="0" err="1">
                <a:solidFill>
                  <a:srgbClr val="002060"/>
                </a:solidFill>
                <a:latin typeface="+mn-lt"/>
                <a:ea typeface="Arial" charset="0"/>
                <a:cs typeface="Arial" charset="0"/>
              </a:rPr>
              <a:t>Respir</a:t>
            </a:r>
            <a:r>
              <a:rPr lang="it-IT" altLang="x-none" sz="1600" i="1" dirty="0">
                <a:solidFill>
                  <a:srgbClr val="002060"/>
                </a:solidFill>
                <a:latin typeface="+mn-lt"/>
                <a:ea typeface="Arial" charset="0"/>
                <a:cs typeface="Arial" charset="0"/>
              </a:rPr>
              <a:t> </a:t>
            </a:r>
            <a:r>
              <a:rPr lang="it-IT" altLang="x-none" sz="1600" i="1" dirty="0" err="1">
                <a:solidFill>
                  <a:srgbClr val="002060"/>
                </a:solidFill>
                <a:latin typeface="+mn-lt"/>
                <a:ea typeface="Arial" charset="0"/>
                <a:cs typeface="Arial" charset="0"/>
              </a:rPr>
              <a:t>Med</a:t>
            </a:r>
            <a:r>
              <a:rPr lang="it-IT" altLang="x-none" sz="1600" i="1" dirty="0">
                <a:solidFill>
                  <a:srgbClr val="002060"/>
                </a:solidFill>
                <a:latin typeface="+mn-lt"/>
                <a:ea typeface="Arial" charset="0"/>
                <a:cs typeface="Arial" charset="0"/>
              </a:rPr>
              <a:t> 2007</a:t>
            </a:r>
          </a:p>
        </p:txBody>
      </p:sp>
      <p:sp>
        <p:nvSpPr>
          <p:cNvPr id="38919" name="Text Box 10"/>
          <p:cNvSpPr txBox="1">
            <a:spLocks noChangeArrowheads="1"/>
          </p:cNvSpPr>
          <p:nvPr/>
        </p:nvSpPr>
        <p:spPr bwMode="auto">
          <a:xfrm>
            <a:off x="0" y="130175"/>
            <a:ext cx="103520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50000"/>
              </a:spcBef>
              <a:buFontTx/>
              <a:buNone/>
            </a:pPr>
            <a:r>
              <a:rPr lang="it-IT" altLang="x-none" sz="2800" b="1" dirty="0" smtClean="0">
                <a:solidFill>
                  <a:srgbClr val="002060"/>
                </a:solidFill>
                <a:latin typeface="+mn-lt"/>
              </a:rPr>
              <a:t>BPCO e </a:t>
            </a:r>
            <a:r>
              <a:rPr lang="it-IT" altLang="x-none" sz="2800" b="1" dirty="0" err="1" smtClean="0">
                <a:solidFill>
                  <a:srgbClr val="002060"/>
                </a:solidFill>
                <a:latin typeface="+mn-lt"/>
              </a:rPr>
              <a:t>Comorbilità</a:t>
            </a:r>
            <a:r>
              <a:rPr lang="it-IT" altLang="x-none" sz="2800" b="1" dirty="0">
                <a:solidFill>
                  <a:srgbClr val="002060"/>
                </a:solidFill>
                <a:latin typeface="+mn-lt"/>
              </a:rPr>
              <a:t> </a:t>
            </a:r>
            <a:r>
              <a:rPr lang="it-IT" altLang="x-none" sz="2800" b="1" dirty="0" smtClean="0">
                <a:solidFill>
                  <a:srgbClr val="002060"/>
                </a:solidFill>
                <a:latin typeface="+mn-lt"/>
              </a:rPr>
              <a:t>                                                                                               </a:t>
            </a:r>
            <a:r>
              <a:rPr lang="it-IT" altLang="x-none" sz="2400" i="1" dirty="0" smtClean="0">
                <a:solidFill>
                  <a:srgbClr val="002060"/>
                </a:solidFill>
                <a:latin typeface="+mn-lt"/>
              </a:rPr>
              <a:t>età media  </a:t>
            </a:r>
            <a:r>
              <a:rPr lang="it-IT" altLang="x-none" sz="2400" i="1" dirty="0">
                <a:solidFill>
                  <a:srgbClr val="002060"/>
                </a:solidFill>
                <a:latin typeface="+mn-lt"/>
              </a:rPr>
              <a:t>70.3 </a:t>
            </a:r>
            <a:r>
              <a:rPr lang="en-US" altLang="x-none" sz="2400" i="1" dirty="0">
                <a:solidFill>
                  <a:srgbClr val="002060"/>
                </a:solidFill>
                <a:latin typeface="+mn-lt"/>
                <a:ea typeface="Arial" charset="0"/>
                <a:cs typeface="Arial" charset="0"/>
              </a:rPr>
              <a:t>± 9.2 </a:t>
            </a:r>
            <a:r>
              <a:rPr lang="en-US" altLang="x-none" sz="2400" i="1" dirty="0" smtClean="0">
                <a:solidFill>
                  <a:srgbClr val="002060"/>
                </a:solidFill>
                <a:latin typeface="+mn-lt"/>
                <a:ea typeface="Arial" charset="0"/>
                <a:cs typeface="Arial" charset="0"/>
              </a:rPr>
              <a:t>aa</a:t>
            </a:r>
            <a:r>
              <a:rPr lang="it-IT" altLang="x-none" i="1" dirty="0" smtClean="0">
                <a:solidFill>
                  <a:srgbClr val="002060"/>
                </a:solidFill>
                <a:latin typeface="+mn-lt"/>
              </a:rPr>
              <a:t>                                        </a:t>
            </a:r>
            <a:endParaRPr lang="it-IT" altLang="x-none" i="1" dirty="0">
              <a:solidFill>
                <a:srgbClr val="002060"/>
              </a:solidFill>
              <a:latin typeface="+mn-lt"/>
            </a:endParaRPr>
          </a:p>
        </p:txBody>
      </p:sp>
    </p:spTree>
    <p:extLst>
      <p:ext uri="{BB962C8B-B14F-4D97-AF65-F5344CB8AC3E}">
        <p14:creationId xmlns:p14="http://schemas.microsoft.com/office/powerpoint/2010/main" val="11647596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a:xfrm>
            <a:off x="0" y="115888"/>
            <a:ext cx="10287000" cy="1143000"/>
          </a:xfrm>
        </p:spPr>
        <p:txBody>
          <a:bodyPr>
            <a:normAutofit/>
          </a:bodyPr>
          <a:lstStyle/>
          <a:p>
            <a:pPr algn="ctr" eaLnBrk="1" hangingPunct="1"/>
            <a:r>
              <a:rPr lang="it-IT" altLang="x-none" sz="2800" b="1" dirty="0" smtClean="0">
                <a:solidFill>
                  <a:srgbClr val="002060"/>
                </a:solidFill>
                <a:latin typeface="+mn-lt"/>
              </a:rPr>
              <a:t>Condizioni che peggiorano la BPCO</a:t>
            </a:r>
            <a:endParaRPr lang="it-IT" altLang="x-none" sz="2800" b="1" dirty="0">
              <a:solidFill>
                <a:srgbClr val="002060"/>
              </a:solidFill>
              <a:latin typeface="+mn-lt"/>
            </a:endParaRPr>
          </a:p>
        </p:txBody>
      </p:sp>
      <p:sp>
        <p:nvSpPr>
          <p:cNvPr id="78850" name="Rectangle 3"/>
          <p:cNvSpPr>
            <a:spLocks noGrp="1" noChangeArrowheads="1"/>
          </p:cNvSpPr>
          <p:nvPr>
            <p:ph type="body" idx="1"/>
          </p:nvPr>
        </p:nvSpPr>
        <p:spPr>
          <a:xfrm>
            <a:off x="771525" y="1808643"/>
            <a:ext cx="8743950" cy="3505200"/>
          </a:xfrm>
        </p:spPr>
        <p:txBody>
          <a:bodyPr>
            <a:noAutofit/>
          </a:bodyPr>
          <a:lstStyle/>
          <a:p>
            <a:pPr eaLnBrk="1" hangingPunct="1">
              <a:lnSpc>
                <a:spcPct val="100000"/>
              </a:lnSpc>
              <a:buSzPct val="120000"/>
              <a:buFont typeface="Wingdings" charset="2"/>
              <a:buChar char="§"/>
            </a:pPr>
            <a:r>
              <a:rPr lang="it-IT" altLang="x-none" sz="2400" dirty="0">
                <a:solidFill>
                  <a:srgbClr val="002060"/>
                </a:solidFill>
              </a:rPr>
              <a:t> </a:t>
            </a:r>
            <a:r>
              <a:rPr lang="it-IT" altLang="x-none" sz="2400" dirty="0" smtClean="0">
                <a:solidFill>
                  <a:srgbClr val="002060"/>
                </a:solidFill>
              </a:rPr>
              <a:t>Esacerbazioni infettive </a:t>
            </a:r>
            <a:r>
              <a:rPr lang="it-IT" altLang="x-none" sz="2400" i="1" dirty="0" smtClean="0">
                <a:solidFill>
                  <a:srgbClr val="002060"/>
                </a:solidFill>
              </a:rPr>
              <a:t>(polmoniti, bronco-polmoniti)</a:t>
            </a:r>
            <a:endParaRPr lang="it-IT" altLang="x-none" sz="2400" i="1" dirty="0">
              <a:solidFill>
                <a:srgbClr val="002060"/>
              </a:solidFill>
            </a:endParaRPr>
          </a:p>
          <a:p>
            <a:pPr eaLnBrk="1" hangingPunct="1">
              <a:lnSpc>
                <a:spcPct val="100000"/>
              </a:lnSpc>
              <a:buSzPct val="120000"/>
              <a:buFont typeface="Wingdings" charset="2"/>
              <a:buChar char="§"/>
            </a:pPr>
            <a:r>
              <a:rPr lang="it-IT" altLang="x-none" sz="2400" dirty="0">
                <a:solidFill>
                  <a:srgbClr val="002060"/>
                </a:solidFill>
              </a:rPr>
              <a:t> </a:t>
            </a:r>
            <a:r>
              <a:rPr lang="it-IT" altLang="x-none" sz="2400" dirty="0" smtClean="0">
                <a:solidFill>
                  <a:srgbClr val="002060"/>
                </a:solidFill>
              </a:rPr>
              <a:t>Aritmie </a:t>
            </a:r>
          </a:p>
          <a:p>
            <a:pPr eaLnBrk="1" hangingPunct="1">
              <a:lnSpc>
                <a:spcPct val="100000"/>
              </a:lnSpc>
              <a:buSzPct val="120000"/>
              <a:buFont typeface="Wingdings" charset="2"/>
              <a:buChar char="§"/>
            </a:pPr>
            <a:r>
              <a:rPr lang="it-IT" altLang="x-none" sz="2400" dirty="0" smtClean="0">
                <a:solidFill>
                  <a:srgbClr val="002060"/>
                </a:solidFill>
              </a:rPr>
              <a:t>Peggioramento della funzione ventricolare destra </a:t>
            </a:r>
          </a:p>
          <a:p>
            <a:pPr eaLnBrk="1" hangingPunct="1">
              <a:lnSpc>
                <a:spcPct val="100000"/>
              </a:lnSpc>
              <a:buSzPct val="120000"/>
              <a:buFont typeface="Wingdings" charset="2"/>
              <a:buChar char="§"/>
            </a:pPr>
            <a:r>
              <a:rPr lang="it-IT" altLang="x-none" sz="2400" dirty="0" smtClean="0">
                <a:solidFill>
                  <a:srgbClr val="002060"/>
                </a:solidFill>
              </a:rPr>
              <a:t>Coesistenza di insufficienza miocardica </a:t>
            </a:r>
          </a:p>
          <a:p>
            <a:pPr eaLnBrk="1" hangingPunct="1">
              <a:lnSpc>
                <a:spcPct val="100000"/>
              </a:lnSpc>
              <a:buSzPct val="120000"/>
              <a:buFont typeface="Wingdings" charset="2"/>
              <a:buChar char="§"/>
            </a:pPr>
            <a:r>
              <a:rPr lang="it-IT" altLang="x-none" sz="2400" dirty="0" smtClean="0">
                <a:solidFill>
                  <a:srgbClr val="002060"/>
                </a:solidFill>
              </a:rPr>
              <a:t>Tromboembolismo polmonare</a:t>
            </a:r>
            <a:endParaRPr lang="it-IT" altLang="x-none" sz="2400" dirty="0">
              <a:solidFill>
                <a:srgbClr val="002060"/>
              </a:solidFill>
            </a:endParaRPr>
          </a:p>
          <a:p>
            <a:pPr eaLnBrk="1" hangingPunct="1">
              <a:lnSpc>
                <a:spcPct val="100000"/>
              </a:lnSpc>
              <a:buSzPct val="120000"/>
              <a:buFont typeface="Wingdings" charset="2"/>
              <a:buChar char="§"/>
            </a:pPr>
            <a:r>
              <a:rPr lang="it-IT" altLang="x-none" sz="2400" dirty="0">
                <a:solidFill>
                  <a:srgbClr val="002060"/>
                </a:solidFill>
              </a:rPr>
              <a:t> </a:t>
            </a:r>
            <a:r>
              <a:rPr lang="it-IT" altLang="x-none" sz="2400" dirty="0" smtClean="0">
                <a:solidFill>
                  <a:srgbClr val="002060"/>
                </a:solidFill>
              </a:rPr>
              <a:t>Sindrome coronarica acuta </a:t>
            </a:r>
          </a:p>
          <a:p>
            <a:pPr eaLnBrk="1" hangingPunct="1">
              <a:lnSpc>
                <a:spcPct val="100000"/>
              </a:lnSpc>
              <a:buSzPct val="120000"/>
              <a:buFont typeface="Wingdings" charset="2"/>
              <a:buChar char="§"/>
            </a:pPr>
            <a:r>
              <a:rPr lang="it-IT" altLang="x-none" sz="2400" dirty="0" smtClean="0">
                <a:solidFill>
                  <a:srgbClr val="002060"/>
                </a:solidFill>
              </a:rPr>
              <a:t>Insufficienza renale </a:t>
            </a:r>
          </a:p>
          <a:p>
            <a:pPr eaLnBrk="1" hangingPunct="1">
              <a:lnSpc>
                <a:spcPct val="100000"/>
              </a:lnSpc>
              <a:buSzPct val="120000"/>
              <a:buFont typeface="Wingdings" charset="2"/>
              <a:buChar char="§"/>
            </a:pPr>
            <a:r>
              <a:rPr lang="it-IT" altLang="x-none" sz="2400" dirty="0" err="1" smtClean="0">
                <a:solidFill>
                  <a:srgbClr val="002060"/>
                </a:solidFill>
              </a:rPr>
              <a:t>Sleep</a:t>
            </a:r>
            <a:r>
              <a:rPr lang="it-IT" altLang="x-none" sz="2400" dirty="0" smtClean="0">
                <a:solidFill>
                  <a:srgbClr val="002060"/>
                </a:solidFill>
              </a:rPr>
              <a:t> apnea</a:t>
            </a:r>
          </a:p>
        </p:txBody>
      </p:sp>
      <p:sp>
        <p:nvSpPr>
          <p:cNvPr id="78851" name="Line 4"/>
          <p:cNvSpPr>
            <a:spLocks noChangeShapeType="1"/>
          </p:cNvSpPr>
          <p:nvPr/>
        </p:nvSpPr>
        <p:spPr bwMode="auto">
          <a:xfrm>
            <a:off x="304800" y="1158558"/>
            <a:ext cx="9786938"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18019279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p:cNvPicPr>
            <a:picLocks noChangeAspect="1"/>
          </p:cNvPicPr>
          <p:nvPr/>
        </p:nvPicPr>
        <p:blipFill>
          <a:blip r:embed="rId3"/>
          <a:stretch>
            <a:fillRect/>
          </a:stretch>
        </p:blipFill>
        <p:spPr>
          <a:xfrm>
            <a:off x="4497856" y="3141741"/>
            <a:ext cx="1268428" cy="1268428"/>
          </a:xfrm>
          <a:prstGeom prst="rect">
            <a:avLst/>
          </a:prstGeom>
        </p:spPr>
      </p:pic>
      <p:sp>
        <p:nvSpPr>
          <p:cNvPr id="14" name="Text Box 2"/>
          <p:cNvSpPr txBox="1">
            <a:spLocks noChangeArrowheads="1"/>
          </p:cNvSpPr>
          <p:nvPr/>
        </p:nvSpPr>
        <p:spPr bwMode="auto">
          <a:xfrm>
            <a:off x="-11430" y="201549"/>
            <a:ext cx="102870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algn="ctr"/>
            <a:r>
              <a:rPr lang="en-US" altLang="x-none" sz="2800" b="1" dirty="0" err="1" smtClean="0">
                <a:solidFill>
                  <a:srgbClr val="002060"/>
                </a:solidFill>
              </a:rPr>
              <a:t>Invecchiamento</a:t>
            </a:r>
            <a:r>
              <a:rPr lang="en-US" altLang="x-none" sz="2800" b="1" dirty="0" smtClean="0">
                <a:solidFill>
                  <a:srgbClr val="002060"/>
                </a:solidFill>
              </a:rPr>
              <a:t> </a:t>
            </a:r>
            <a:r>
              <a:rPr lang="en-US" altLang="x-none" sz="2800" b="1" dirty="0" err="1" smtClean="0">
                <a:solidFill>
                  <a:srgbClr val="002060"/>
                </a:solidFill>
              </a:rPr>
              <a:t>patologico</a:t>
            </a:r>
            <a:r>
              <a:rPr lang="en-US" altLang="x-none" sz="2800" b="1" dirty="0" smtClean="0">
                <a:solidFill>
                  <a:srgbClr val="002060"/>
                </a:solidFill>
              </a:rPr>
              <a:t> del </a:t>
            </a:r>
            <a:r>
              <a:rPr lang="en-US" altLang="x-none" sz="2800" b="1" dirty="0" err="1" smtClean="0">
                <a:solidFill>
                  <a:srgbClr val="002060"/>
                </a:solidFill>
              </a:rPr>
              <a:t>cuore</a:t>
            </a:r>
            <a:endParaRPr lang="en-US" altLang="x-none" sz="2800" b="1" dirty="0">
              <a:solidFill>
                <a:srgbClr val="002060"/>
              </a:solidFill>
            </a:endParaRPr>
          </a:p>
        </p:txBody>
      </p:sp>
      <p:sp>
        <p:nvSpPr>
          <p:cNvPr id="15" name="Line 15"/>
          <p:cNvSpPr>
            <a:spLocks noChangeShapeType="1"/>
          </p:cNvSpPr>
          <p:nvPr/>
        </p:nvSpPr>
        <p:spPr bwMode="auto">
          <a:xfrm>
            <a:off x="448014" y="906731"/>
            <a:ext cx="9240838" cy="0"/>
          </a:xfrm>
          <a:prstGeom prst="line">
            <a:avLst/>
          </a:prstGeom>
          <a:noFill/>
          <a:ln w="57150">
            <a:solidFill>
              <a:srgbClr val="003399"/>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6" name="Text Box 8"/>
          <p:cNvSpPr txBox="1">
            <a:spLocks noChangeArrowheads="1"/>
          </p:cNvSpPr>
          <p:nvPr/>
        </p:nvSpPr>
        <p:spPr bwMode="auto">
          <a:xfrm>
            <a:off x="3293433" y="2650332"/>
            <a:ext cx="587981" cy="46166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it-IT" altLang="x-none" sz="2400" b="1" smtClean="0">
                <a:solidFill>
                  <a:srgbClr val="002060"/>
                </a:solidFill>
              </a:rPr>
              <a:t>Età</a:t>
            </a:r>
            <a:endParaRPr lang="it-IT" altLang="x-none" sz="2400" b="1" dirty="0">
              <a:solidFill>
                <a:srgbClr val="002060"/>
              </a:solidFill>
            </a:endParaRPr>
          </a:p>
        </p:txBody>
      </p:sp>
      <p:sp>
        <p:nvSpPr>
          <p:cNvPr id="7" name="Text Box 11"/>
          <p:cNvSpPr txBox="1">
            <a:spLocks noChangeArrowheads="1"/>
          </p:cNvSpPr>
          <p:nvPr/>
        </p:nvSpPr>
        <p:spPr bwMode="auto">
          <a:xfrm>
            <a:off x="4495389" y="5171371"/>
            <a:ext cx="1273362" cy="39517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80000"/>
              </a:lnSpc>
            </a:pPr>
            <a:r>
              <a:rPr lang="it-IT" altLang="x-none" sz="2400" b="1" smtClean="0">
                <a:solidFill>
                  <a:srgbClr val="002060"/>
                </a:solidFill>
              </a:rPr>
              <a:t>Malattie</a:t>
            </a:r>
            <a:endParaRPr lang="it-IT" altLang="x-none" sz="2400" b="1" dirty="0">
              <a:solidFill>
                <a:srgbClr val="002060"/>
              </a:solidFill>
            </a:endParaRPr>
          </a:p>
        </p:txBody>
      </p:sp>
      <p:sp>
        <p:nvSpPr>
          <p:cNvPr id="8" name="Text Box 3"/>
          <p:cNvSpPr txBox="1">
            <a:spLocks noChangeArrowheads="1"/>
          </p:cNvSpPr>
          <p:nvPr/>
        </p:nvSpPr>
        <p:spPr bwMode="auto">
          <a:xfrm>
            <a:off x="5954578" y="2650332"/>
            <a:ext cx="16005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it-IT" altLang="x-none" sz="2400" b="1" dirty="0" smtClean="0">
                <a:solidFill>
                  <a:srgbClr val="002060"/>
                </a:solidFill>
              </a:rPr>
              <a:t>Stile di vita</a:t>
            </a:r>
            <a:endParaRPr lang="it-IT" altLang="x-none" sz="2400" b="1" dirty="0">
              <a:solidFill>
                <a:srgbClr val="002060"/>
              </a:solidFill>
            </a:endParaRPr>
          </a:p>
        </p:txBody>
      </p:sp>
      <p:sp>
        <p:nvSpPr>
          <p:cNvPr id="5" name="Oval 5"/>
          <p:cNvSpPr>
            <a:spLocks noChangeArrowheads="1"/>
          </p:cNvSpPr>
          <p:nvPr/>
        </p:nvSpPr>
        <p:spPr bwMode="auto">
          <a:xfrm>
            <a:off x="2500759" y="1720305"/>
            <a:ext cx="3288358"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4" name="Oval 4"/>
          <p:cNvSpPr>
            <a:spLocks noChangeArrowheads="1"/>
          </p:cNvSpPr>
          <p:nvPr/>
        </p:nvSpPr>
        <p:spPr bwMode="auto">
          <a:xfrm>
            <a:off x="4467076" y="1705571"/>
            <a:ext cx="3319165"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0" name="Oval 7"/>
          <p:cNvSpPr>
            <a:spLocks noChangeArrowheads="1"/>
          </p:cNvSpPr>
          <p:nvPr/>
        </p:nvSpPr>
        <p:spPr bwMode="auto">
          <a:xfrm>
            <a:off x="3412926" y="3111997"/>
            <a:ext cx="3341935"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Tree>
    <p:extLst>
      <p:ext uri="{BB962C8B-B14F-4D97-AF65-F5344CB8AC3E}">
        <p14:creationId xmlns:p14="http://schemas.microsoft.com/office/powerpoint/2010/main" val="19011103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0" y="268288"/>
            <a:ext cx="102870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ts val="0"/>
              </a:spcBef>
              <a:spcAft>
                <a:spcPts val="600"/>
              </a:spcAft>
              <a:defRPr/>
            </a:pPr>
            <a:r>
              <a:rPr lang="it-IT" sz="2800" b="1">
                <a:latin typeface="Calibri" charset="0"/>
                <a:ea typeface="Calibri" charset="0"/>
                <a:cs typeface="Calibri" charset="0"/>
              </a:rPr>
              <a:t>Global </a:t>
            </a:r>
            <a:r>
              <a:rPr lang="it-IT" sz="2800" b="1" dirty="0" err="1">
                <a:latin typeface="Calibri" charset="0"/>
                <a:ea typeface="Calibri" charset="0"/>
                <a:cs typeface="Calibri" charset="0"/>
              </a:rPr>
              <a:t>Burden</a:t>
            </a:r>
            <a:r>
              <a:rPr lang="it-IT" sz="2800" b="1" dirty="0">
                <a:latin typeface="Calibri" charset="0"/>
                <a:ea typeface="Calibri" charset="0"/>
                <a:cs typeface="Calibri" charset="0"/>
              </a:rPr>
              <a:t> of </a:t>
            </a:r>
            <a:r>
              <a:rPr lang="it-IT" sz="2800" b="1" dirty="0" err="1">
                <a:latin typeface="Calibri" charset="0"/>
                <a:ea typeface="Calibri" charset="0"/>
                <a:cs typeface="Calibri" charset="0"/>
              </a:rPr>
              <a:t>Diseases</a:t>
            </a:r>
            <a:r>
              <a:rPr lang="it-IT" sz="2800" b="1" dirty="0">
                <a:latin typeface="Calibri" charset="0"/>
                <a:ea typeface="Calibri" charset="0"/>
                <a:cs typeface="Calibri" charset="0"/>
              </a:rPr>
              <a:t>                                                                            </a:t>
            </a:r>
            <a:r>
              <a:rPr lang="en-US" altLang="x-none" sz="2400" b="1" i="1" dirty="0">
                <a:solidFill>
                  <a:srgbClr val="002060"/>
                </a:solidFill>
                <a:latin typeface="Calibri" charset="0"/>
                <a:ea typeface="Calibri" charset="0"/>
                <a:cs typeface="Calibri" charset="0"/>
              </a:rPr>
              <a:t>1990-2020</a:t>
            </a:r>
          </a:p>
        </p:txBody>
      </p:sp>
      <p:sp>
        <p:nvSpPr>
          <p:cNvPr id="6148" name="Text Box 4"/>
          <p:cNvSpPr txBox="1">
            <a:spLocks noChangeArrowheads="1"/>
          </p:cNvSpPr>
          <p:nvPr/>
        </p:nvSpPr>
        <p:spPr bwMode="auto">
          <a:xfrm>
            <a:off x="5521325" y="6392863"/>
            <a:ext cx="42243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x-none" sz="1600" i="1">
                <a:solidFill>
                  <a:srgbClr val="002060"/>
                </a:solidFill>
                <a:latin typeface="Calibri" charset="0"/>
                <a:ea typeface="Calibri" charset="0"/>
                <a:cs typeface="Calibri" charset="0"/>
              </a:rPr>
              <a:t>Lopez AD &amp; Murray CCJL,  Nature Medicine 1998</a:t>
            </a:r>
          </a:p>
        </p:txBody>
      </p:sp>
      <p:sp>
        <p:nvSpPr>
          <p:cNvPr id="47107" name="Rectangle 8"/>
          <p:cNvSpPr>
            <a:spLocks noChangeArrowheads="1"/>
          </p:cNvSpPr>
          <p:nvPr/>
        </p:nvSpPr>
        <p:spPr bwMode="auto">
          <a:xfrm>
            <a:off x="2452688" y="1550988"/>
            <a:ext cx="622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400" b="1">
                <a:solidFill>
                  <a:srgbClr val="002060"/>
                </a:solidFill>
                <a:latin typeface="Calibri" charset="0"/>
                <a:ea typeface="Calibri" charset="0"/>
                <a:cs typeface="Calibri" charset="0"/>
              </a:rPr>
              <a:t>1990</a:t>
            </a:r>
            <a:endParaRPr lang="it-IT" altLang="x-none" sz="2400">
              <a:solidFill>
                <a:srgbClr val="002060"/>
              </a:solidFill>
              <a:latin typeface="Calibri" charset="0"/>
              <a:ea typeface="Calibri" charset="0"/>
              <a:cs typeface="Calibri" charset="0"/>
            </a:endParaRPr>
          </a:p>
        </p:txBody>
      </p:sp>
      <p:sp>
        <p:nvSpPr>
          <p:cNvPr id="47108" name="Rectangle 9"/>
          <p:cNvSpPr>
            <a:spLocks noChangeArrowheads="1"/>
          </p:cNvSpPr>
          <p:nvPr/>
        </p:nvSpPr>
        <p:spPr bwMode="auto">
          <a:xfrm>
            <a:off x="2984500" y="1550988"/>
            <a:ext cx="666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900" b="1">
                <a:solidFill>
                  <a:srgbClr val="0000FF"/>
                </a:solidFill>
              </a:rPr>
              <a:t> </a:t>
            </a:r>
            <a:endParaRPr lang="it-IT" altLang="x-none" sz="1800"/>
          </a:p>
        </p:txBody>
      </p:sp>
      <p:sp>
        <p:nvSpPr>
          <p:cNvPr id="47109" name="Rectangle 10"/>
          <p:cNvSpPr>
            <a:spLocks noChangeArrowheads="1"/>
          </p:cNvSpPr>
          <p:nvPr/>
        </p:nvSpPr>
        <p:spPr bwMode="auto">
          <a:xfrm>
            <a:off x="4584700" y="1550988"/>
            <a:ext cx="6508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900" b="1">
                <a:solidFill>
                  <a:srgbClr val="0000FF"/>
                </a:solidFill>
              </a:rPr>
              <a:t> </a:t>
            </a:r>
            <a:endParaRPr lang="it-IT" altLang="x-none" sz="1800"/>
          </a:p>
        </p:txBody>
      </p:sp>
      <p:sp>
        <p:nvSpPr>
          <p:cNvPr id="47110" name="Rectangle 11"/>
          <p:cNvSpPr>
            <a:spLocks noChangeArrowheads="1"/>
          </p:cNvSpPr>
          <p:nvPr/>
        </p:nvSpPr>
        <p:spPr bwMode="auto">
          <a:xfrm>
            <a:off x="5362575" y="1550988"/>
            <a:ext cx="666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900" b="1">
                <a:solidFill>
                  <a:srgbClr val="0000FF"/>
                </a:solidFill>
              </a:rPr>
              <a:t> </a:t>
            </a:r>
            <a:endParaRPr lang="it-IT" altLang="x-none" sz="1800"/>
          </a:p>
        </p:txBody>
      </p:sp>
      <p:sp>
        <p:nvSpPr>
          <p:cNvPr id="47111" name="Rectangle 12"/>
          <p:cNvSpPr>
            <a:spLocks noChangeArrowheads="1"/>
          </p:cNvSpPr>
          <p:nvPr/>
        </p:nvSpPr>
        <p:spPr bwMode="auto">
          <a:xfrm>
            <a:off x="6510338" y="1550988"/>
            <a:ext cx="666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900" b="1">
                <a:solidFill>
                  <a:srgbClr val="002060"/>
                </a:solidFill>
              </a:rPr>
              <a:t> </a:t>
            </a:r>
            <a:endParaRPr lang="it-IT" altLang="x-none" sz="1800">
              <a:solidFill>
                <a:srgbClr val="002060"/>
              </a:solidFill>
            </a:endParaRPr>
          </a:p>
        </p:txBody>
      </p:sp>
      <p:sp>
        <p:nvSpPr>
          <p:cNvPr id="47112" name="Rectangle 13"/>
          <p:cNvSpPr>
            <a:spLocks noChangeArrowheads="1"/>
          </p:cNvSpPr>
          <p:nvPr/>
        </p:nvSpPr>
        <p:spPr bwMode="auto">
          <a:xfrm>
            <a:off x="7743825" y="1550988"/>
            <a:ext cx="622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400" b="1">
                <a:solidFill>
                  <a:srgbClr val="002060"/>
                </a:solidFill>
                <a:latin typeface="Calibri" charset="0"/>
                <a:ea typeface="Calibri" charset="0"/>
                <a:cs typeface="Calibri" charset="0"/>
              </a:rPr>
              <a:t>2020</a:t>
            </a:r>
            <a:endParaRPr lang="it-IT" altLang="x-none" sz="2400">
              <a:solidFill>
                <a:srgbClr val="002060"/>
              </a:solidFill>
              <a:latin typeface="Calibri" charset="0"/>
              <a:ea typeface="Calibri" charset="0"/>
              <a:cs typeface="Calibri" charset="0"/>
            </a:endParaRPr>
          </a:p>
        </p:txBody>
      </p:sp>
      <p:sp>
        <p:nvSpPr>
          <p:cNvPr id="47113" name="Rectangle 14"/>
          <p:cNvSpPr>
            <a:spLocks noChangeArrowheads="1"/>
          </p:cNvSpPr>
          <p:nvPr/>
        </p:nvSpPr>
        <p:spPr bwMode="auto">
          <a:xfrm>
            <a:off x="8274050" y="1550988"/>
            <a:ext cx="666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900" b="1">
                <a:solidFill>
                  <a:srgbClr val="002060"/>
                </a:solidFill>
              </a:rPr>
              <a:t> </a:t>
            </a:r>
            <a:endParaRPr lang="it-IT" altLang="x-none" sz="1800">
              <a:solidFill>
                <a:srgbClr val="002060"/>
              </a:solidFill>
            </a:endParaRPr>
          </a:p>
        </p:txBody>
      </p:sp>
      <p:sp>
        <p:nvSpPr>
          <p:cNvPr id="47114" name="Rectangle 15"/>
          <p:cNvSpPr>
            <a:spLocks noChangeArrowheads="1"/>
          </p:cNvSpPr>
          <p:nvPr/>
        </p:nvSpPr>
        <p:spPr bwMode="auto">
          <a:xfrm>
            <a:off x="2717800" y="1827213"/>
            <a:ext cx="666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900" b="1">
                <a:solidFill>
                  <a:srgbClr val="0000FF"/>
                </a:solidFill>
              </a:rPr>
              <a:t> </a:t>
            </a:r>
            <a:endParaRPr lang="it-IT" altLang="x-none" sz="1800"/>
          </a:p>
        </p:txBody>
      </p:sp>
      <p:sp>
        <p:nvSpPr>
          <p:cNvPr id="47115" name="Rectangle 16"/>
          <p:cNvSpPr>
            <a:spLocks noChangeArrowheads="1"/>
          </p:cNvSpPr>
          <p:nvPr/>
        </p:nvSpPr>
        <p:spPr bwMode="auto">
          <a:xfrm>
            <a:off x="4584700" y="1827213"/>
            <a:ext cx="6508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900" b="1">
                <a:solidFill>
                  <a:srgbClr val="0000FF"/>
                </a:solidFill>
              </a:rPr>
              <a:t> </a:t>
            </a:r>
            <a:endParaRPr lang="it-IT" altLang="x-none" sz="1800"/>
          </a:p>
        </p:txBody>
      </p:sp>
      <p:sp>
        <p:nvSpPr>
          <p:cNvPr id="47116" name="Rectangle 17"/>
          <p:cNvSpPr>
            <a:spLocks noChangeArrowheads="1"/>
          </p:cNvSpPr>
          <p:nvPr/>
        </p:nvSpPr>
        <p:spPr bwMode="auto">
          <a:xfrm>
            <a:off x="5362575" y="1827213"/>
            <a:ext cx="666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900" b="1">
                <a:solidFill>
                  <a:srgbClr val="0000FF"/>
                </a:solidFill>
              </a:rPr>
              <a:t> </a:t>
            </a:r>
            <a:endParaRPr lang="it-IT" altLang="x-none" sz="1800"/>
          </a:p>
        </p:txBody>
      </p:sp>
      <p:sp>
        <p:nvSpPr>
          <p:cNvPr id="47117" name="Rectangle 18"/>
          <p:cNvSpPr>
            <a:spLocks noChangeArrowheads="1"/>
          </p:cNvSpPr>
          <p:nvPr/>
        </p:nvSpPr>
        <p:spPr bwMode="auto">
          <a:xfrm>
            <a:off x="6510338" y="1827213"/>
            <a:ext cx="666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900" b="1">
                <a:solidFill>
                  <a:srgbClr val="002060"/>
                </a:solidFill>
              </a:rPr>
              <a:t> </a:t>
            </a:r>
            <a:endParaRPr lang="it-IT" altLang="x-none" sz="1800">
              <a:solidFill>
                <a:srgbClr val="002060"/>
              </a:solidFill>
            </a:endParaRPr>
          </a:p>
        </p:txBody>
      </p:sp>
      <p:sp>
        <p:nvSpPr>
          <p:cNvPr id="47118" name="Rectangle 19"/>
          <p:cNvSpPr>
            <a:spLocks noChangeArrowheads="1"/>
          </p:cNvSpPr>
          <p:nvPr/>
        </p:nvSpPr>
        <p:spPr bwMode="auto">
          <a:xfrm>
            <a:off x="7134225" y="1827213"/>
            <a:ext cx="17541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600">
                <a:solidFill>
                  <a:srgbClr val="002060"/>
                </a:solidFill>
              </a:rPr>
              <a:t>(Baseline scenario)</a:t>
            </a:r>
          </a:p>
        </p:txBody>
      </p:sp>
      <p:sp>
        <p:nvSpPr>
          <p:cNvPr id="47119" name="Rectangle 20"/>
          <p:cNvSpPr>
            <a:spLocks noChangeArrowheads="1"/>
          </p:cNvSpPr>
          <p:nvPr/>
        </p:nvSpPr>
        <p:spPr bwMode="auto">
          <a:xfrm>
            <a:off x="9099550" y="1827213"/>
            <a:ext cx="666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900" b="1">
                <a:solidFill>
                  <a:srgbClr val="002060"/>
                </a:solidFill>
              </a:rPr>
              <a:t> </a:t>
            </a:r>
            <a:endParaRPr lang="it-IT" altLang="x-none" sz="1800">
              <a:solidFill>
                <a:srgbClr val="002060"/>
              </a:solidFill>
            </a:endParaRPr>
          </a:p>
        </p:txBody>
      </p:sp>
      <p:sp>
        <p:nvSpPr>
          <p:cNvPr id="47120" name="Rectangle 21"/>
          <p:cNvSpPr>
            <a:spLocks noChangeArrowheads="1"/>
          </p:cNvSpPr>
          <p:nvPr/>
        </p:nvSpPr>
        <p:spPr bwMode="auto">
          <a:xfrm>
            <a:off x="1892300" y="2095500"/>
            <a:ext cx="177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000" b="1">
                <a:solidFill>
                  <a:srgbClr val="002060"/>
                </a:solidFill>
                <a:latin typeface="Calibri" charset="0"/>
                <a:ea typeface="Calibri" charset="0"/>
                <a:cs typeface="Calibri" charset="0"/>
              </a:rPr>
              <a:t>Disease or injury</a:t>
            </a:r>
          </a:p>
        </p:txBody>
      </p:sp>
      <p:sp>
        <p:nvSpPr>
          <p:cNvPr id="47121" name="Rectangle 22"/>
          <p:cNvSpPr>
            <a:spLocks noChangeArrowheads="1"/>
          </p:cNvSpPr>
          <p:nvPr/>
        </p:nvSpPr>
        <p:spPr bwMode="auto">
          <a:xfrm>
            <a:off x="3663950" y="2111375"/>
            <a:ext cx="5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122" name="Rectangle 23"/>
          <p:cNvSpPr>
            <a:spLocks noChangeArrowheads="1"/>
          </p:cNvSpPr>
          <p:nvPr/>
        </p:nvSpPr>
        <p:spPr bwMode="auto">
          <a:xfrm>
            <a:off x="4584700" y="2100263"/>
            <a:ext cx="69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000" b="1">
                <a:solidFill>
                  <a:srgbClr val="0000FF"/>
                </a:solidFill>
              </a:rPr>
              <a:t> </a:t>
            </a:r>
            <a:endParaRPr lang="it-IT" altLang="x-none" sz="1800"/>
          </a:p>
        </p:txBody>
      </p:sp>
      <p:sp>
        <p:nvSpPr>
          <p:cNvPr id="47123" name="Rectangle 24"/>
          <p:cNvSpPr>
            <a:spLocks noChangeArrowheads="1"/>
          </p:cNvSpPr>
          <p:nvPr/>
        </p:nvSpPr>
        <p:spPr bwMode="auto">
          <a:xfrm>
            <a:off x="5362575" y="2111375"/>
            <a:ext cx="69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000">
                <a:solidFill>
                  <a:srgbClr val="0000FF"/>
                </a:solidFill>
              </a:rPr>
              <a:t> </a:t>
            </a:r>
            <a:endParaRPr lang="it-IT" altLang="x-none" sz="1800"/>
          </a:p>
        </p:txBody>
      </p:sp>
      <p:sp>
        <p:nvSpPr>
          <p:cNvPr id="47124" name="Rectangle 25"/>
          <p:cNvSpPr>
            <a:spLocks noChangeArrowheads="1"/>
          </p:cNvSpPr>
          <p:nvPr/>
        </p:nvSpPr>
        <p:spPr bwMode="auto">
          <a:xfrm>
            <a:off x="6510338" y="2100263"/>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 </a:t>
            </a:r>
            <a:endParaRPr lang="it-IT" altLang="x-none" sz="1800">
              <a:solidFill>
                <a:srgbClr val="002060"/>
              </a:solidFill>
              <a:latin typeface="Calibri" charset="0"/>
              <a:ea typeface="Calibri" charset="0"/>
              <a:cs typeface="Calibri" charset="0"/>
            </a:endParaRPr>
          </a:p>
        </p:txBody>
      </p:sp>
      <p:sp>
        <p:nvSpPr>
          <p:cNvPr id="47125" name="Rectangle 26"/>
          <p:cNvSpPr>
            <a:spLocks noChangeArrowheads="1"/>
          </p:cNvSpPr>
          <p:nvPr/>
        </p:nvSpPr>
        <p:spPr bwMode="auto">
          <a:xfrm>
            <a:off x="7061200" y="2111375"/>
            <a:ext cx="1778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000" b="1">
                <a:solidFill>
                  <a:srgbClr val="002060"/>
                </a:solidFill>
                <a:latin typeface="Calibri" charset="0"/>
                <a:ea typeface="Calibri" charset="0"/>
                <a:cs typeface="Calibri" charset="0"/>
              </a:rPr>
              <a:t>Disease or injury</a:t>
            </a:r>
          </a:p>
        </p:txBody>
      </p:sp>
      <p:sp>
        <p:nvSpPr>
          <p:cNvPr id="47126" name="Rectangle 27"/>
          <p:cNvSpPr>
            <a:spLocks noChangeArrowheads="1"/>
          </p:cNvSpPr>
          <p:nvPr/>
        </p:nvSpPr>
        <p:spPr bwMode="auto">
          <a:xfrm>
            <a:off x="8956675" y="2111375"/>
            <a:ext cx="5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127" name="Rectangle 28"/>
          <p:cNvSpPr>
            <a:spLocks noChangeArrowheads="1"/>
          </p:cNvSpPr>
          <p:nvPr/>
        </p:nvSpPr>
        <p:spPr bwMode="auto">
          <a:xfrm>
            <a:off x="1335088" y="2403475"/>
            <a:ext cx="2620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Lower respiratory infections</a:t>
            </a:r>
          </a:p>
        </p:txBody>
      </p:sp>
      <p:sp>
        <p:nvSpPr>
          <p:cNvPr id="47128" name="Rectangle 29"/>
          <p:cNvSpPr>
            <a:spLocks noChangeArrowheads="1"/>
          </p:cNvSpPr>
          <p:nvPr/>
        </p:nvSpPr>
        <p:spPr bwMode="auto">
          <a:xfrm>
            <a:off x="4030663" y="2403475"/>
            <a:ext cx="603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a:solidFill>
                  <a:srgbClr val="0000FF"/>
                </a:solidFill>
              </a:rPr>
              <a:t> </a:t>
            </a:r>
            <a:endParaRPr lang="it-IT" altLang="x-none" sz="1800"/>
          </a:p>
        </p:txBody>
      </p:sp>
      <p:sp>
        <p:nvSpPr>
          <p:cNvPr id="47129" name="Rectangle 30"/>
          <p:cNvSpPr>
            <a:spLocks noChangeArrowheads="1"/>
          </p:cNvSpPr>
          <p:nvPr/>
        </p:nvSpPr>
        <p:spPr bwMode="auto">
          <a:xfrm>
            <a:off x="4460875" y="2393950"/>
            <a:ext cx="11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1</a:t>
            </a:r>
            <a:endParaRPr lang="it-IT" altLang="x-none" sz="1800">
              <a:solidFill>
                <a:srgbClr val="002060"/>
              </a:solidFill>
              <a:latin typeface="Calibri" charset="0"/>
              <a:ea typeface="Calibri" charset="0"/>
              <a:cs typeface="Calibri" charset="0"/>
            </a:endParaRPr>
          </a:p>
        </p:txBody>
      </p:sp>
      <p:sp>
        <p:nvSpPr>
          <p:cNvPr id="47130" name="Rectangle 31"/>
          <p:cNvSpPr>
            <a:spLocks noChangeArrowheads="1"/>
          </p:cNvSpPr>
          <p:nvPr/>
        </p:nvSpPr>
        <p:spPr bwMode="auto">
          <a:xfrm>
            <a:off x="4584700" y="2393950"/>
            <a:ext cx="603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b="1">
                <a:solidFill>
                  <a:srgbClr val="0000FF"/>
                </a:solidFill>
              </a:rPr>
              <a:t> </a:t>
            </a:r>
            <a:endParaRPr lang="it-IT" altLang="x-none" sz="1800"/>
          </a:p>
        </p:txBody>
      </p:sp>
      <p:sp>
        <p:nvSpPr>
          <p:cNvPr id="47131" name="Rectangle 32"/>
          <p:cNvSpPr>
            <a:spLocks noChangeArrowheads="1"/>
          </p:cNvSpPr>
          <p:nvPr/>
        </p:nvSpPr>
        <p:spPr bwMode="auto">
          <a:xfrm>
            <a:off x="4702175" y="2403475"/>
            <a:ext cx="603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a:solidFill>
                  <a:srgbClr val="0000FF"/>
                </a:solidFill>
              </a:rPr>
              <a:t> </a:t>
            </a:r>
            <a:endParaRPr lang="it-IT" altLang="x-none" sz="1800"/>
          </a:p>
        </p:txBody>
      </p:sp>
      <p:sp>
        <p:nvSpPr>
          <p:cNvPr id="47132" name="Rectangle 33"/>
          <p:cNvSpPr>
            <a:spLocks noChangeArrowheads="1"/>
          </p:cNvSpPr>
          <p:nvPr/>
        </p:nvSpPr>
        <p:spPr bwMode="auto">
          <a:xfrm>
            <a:off x="6359525" y="2413000"/>
            <a:ext cx="15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400" b="1">
                <a:solidFill>
                  <a:srgbClr val="FF0000"/>
                </a:solidFill>
                <a:latin typeface="Calibri" charset="0"/>
                <a:ea typeface="Calibri" charset="0"/>
                <a:cs typeface="Calibri" charset="0"/>
              </a:rPr>
              <a:t>1</a:t>
            </a:r>
            <a:endParaRPr lang="it-IT" altLang="x-none" sz="2400">
              <a:solidFill>
                <a:srgbClr val="FF0000"/>
              </a:solidFill>
              <a:latin typeface="Calibri" charset="0"/>
              <a:ea typeface="Calibri" charset="0"/>
              <a:cs typeface="Calibri" charset="0"/>
            </a:endParaRPr>
          </a:p>
        </p:txBody>
      </p:sp>
      <p:sp>
        <p:nvSpPr>
          <p:cNvPr id="47133" name="Rectangle 34"/>
          <p:cNvSpPr>
            <a:spLocks noChangeArrowheads="1"/>
          </p:cNvSpPr>
          <p:nvPr/>
        </p:nvSpPr>
        <p:spPr bwMode="auto">
          <a:xfrm>
            <a:off x="6510338" y="2395538"/>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 </a:t>
            </a:r>
            <a:endParaRPr lang="it-IT" altLang="x-none" sz="1800">
              <a:solidFill>
                <a:srgbClr val="002060"/>
              </a:solidFill>
              <a:latin typeface="Calibri" charset="0"/>
              <a:ea typeface="Calibri" charset="0"/>
              <a:cs typeface="Calibri" charset="0"/>
            </a:endParaRPr>
          </a:p>
        </p:txBody>
      </p:sp>
      <p:sp>
        <p:nvSpPr>
          <p:cNvPr id="47134" name="Rectangle 35"/>
          <p:cNvSpPr>
            <a:spLocks noChangeArrowheads="1"/>
          </p:cNvSpPr>
          <p:nvPr/>
        </p:nvSpPr>
        <p:spPr bwMode="auto">
          <a:xfrm>
            <a:off x="6626225" y="2420938"/>
            <a:ext cx="53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400" b="1">
                <a:solidFill>
                  <a:srgbClr val="FF0000"/>
                </a:solidFill>
                <a:latin typeface="Calibri" charset="0"/>
                <a:ea typeface="Calibri" charset="0"/>
                <a:cs typeface="Calibri" charset="0"/>
              </a:rPr>
              <a:t>CVD</a:t>
            </a:r>
          </a:p>
        </p:txBody>
      </p:sp>
      <p:sp>
        <p:nvSpPr>
          <p:cNvPr id="47135" name="Rectangle 36"/>
          <p:cNvSpPr>
            <a:spLocks noChangeArrowheads="1"/>
          </p:cNvSpPr>
          <p:nvPr/>
        </p:nvSpPr>
        <p:spPr bwMode="auto">
          <a:xfrm>
            <a:off x="7199313" y="2403475"/>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136" name="Rectangle 37"/>
          <p:cNvSpPr>
            <a:spLocks noChangeArrowheads="1"/>
          </p:cNvSpPr>
          <p:nvPr/>
        </p:nvSpPr>
        <p:spPr bwMode="auto">
          <a:xfrm>
            <a:off x="1335088" y="2717800"/>
            <a:ext cx="1704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Diarrheal diseases</a:t>
            </a:r>
          </a:p>
        </p:txBody>
      </p:sp>
      <p:sp>
        <p:nvSpPr>
          <p:cNvPr id="47137" name="Rectangle 38"/>
          <p:cNvSpPr>
            <a:spLocks noChangeArrowheads="1"/>
          </p:cNvSpPr>
          <p:nvPr/>
        </p:nvSpPr>
        <p:spPr bwMode="auto">
          <a:xfrm>
            <a:off x="3160713" y="2717800"/>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138" name="Rectangle 39"/>
          <p:cNvSpPr>
            <a:spLocks noChangeArrowheads="1"/>
          </p:cNvSpPr>
          <p:nvPr/>
        </p:nvSpPr>
        <p:spPr bwMode="auto">
          <a:xfrm>
            <a:off x="4460875" y="2709863"/>
            <a:ext cx="11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2</a:t>
            </a:r>
            <a:endParaRPr lang="it-IT" altLang="x-none" sz="1800">
              <a:solidFill>
                <a:srgbClr val="002060"/>
              </a:solidFill>
              <a:latin typeface="Calibri" charset="0"/>
              <a:ea typeface="Calibri" charset="0"/>
              <a:cs typeface="Calibri" charset="0"/>
            </a:endParaRPr>
          </a:p>
        </p:txBody>
      </p:sp>
      <p:sp>
        <p:nvSpPr>
          <p:cNvPr id="47139" name="Rectangle 40"/>
          <p:cNvSpPr>
            <a:spLocks noChangeArrowheads="1"/>
          </p:cNvSpPr>
          <p:nvPr/>
        </p:nvSpPr>
        <p:spPr bwMode="auto">
          <a:xfrm>
            <a:off x="4584700" y="2709863"/>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b="1">
                <a:solidFill>
                  <a:srgbClr val="0000FF"/>
                </a:solidFill>
              </a:rPr>
              <a:t> </a:t>
            </a:r>
            <a:endParaRPr lang="it-IT" altLang="x-none" sz="1800"/>
          </a:p>
        </p:txBody>
      </p:sp>
      <p:sp>
        <p:nvSpPr>
          <p:cNvPr id="47140" name="Rectangle 41"/>
          <p:cNvSpPr>
            <a:spLocks noChangeArrowheads="1"/>
          </p:cNvSpPr>
          <p:nvPr/>
        </p:nvSpPr>
        <p:spPr bwMode="auto">
          <a:xfrm>
            <a:off x="4702175" y="2717800"/>
            <a:ext cx="603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a:solidFill>
                  <a:srgbClr val="0000FF"/>
                </a:solidFill>
              </a:rPr>
              <a:t> </a:t>
            </a:r>
            <a:endParaRPr lang="it-IT" altLang="x-none" sz="1800"/>
          </a:p>
        </p:txBody>
      </p:sp>
      <p:sp>
        <p:nvSpPr>
          <p:cNvPr id="47141" name="Rectangle 42"/>
          <p:cNvSpPr>
            <a:spLocks noChangeArrowheads="1"/>
          </p:cNvSpPr>
          <p:nvPr/>
        </p:nvSpPr>
        <p:spPr bwMode="auto">
          <a:xfrm>
            <a:off x="6388100" y="2709863"/>
            <a:ext cx="1047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600" b="1">
                <a:solidFill>
                  <a:srgbClr val="002060"/>
                </a:solidFill>
                <a:latin typeface="Calibri" charset="0"/>
                <a:ea typeface="Calibri" charset="0"/>
                <a:cs typeface="Calibri" charset="0"/>
              </a:rPr>
              <a:t>2</a:t>
            </a:r>
            <a:endParaRPr lang="it-IT" altLang="x-none" sz="1600">
              <a:solidFill>
                <a:srgbClr val="002060"/>
              </a:solidFill>
              <a:latin typeface="Calibri" charset="0"/>
              <a:ea typeface="Calibri" charset="0"/>
              <a:cs typeface="Calibri" charset="0"/>
            </a:endParaRPr>
          </a:p>
        </p:txBody>
      </p:sp>
      <p:sp>
        <p:nvSpPr>
          <p:cNvPr id="47142" name="Rectangle 43"/>
          <p:cNvSpPr>
            <a:spLocks noChangeArrowheads="1"/>
          </p:cNvSpPr>
          <p:nvPr/>
        </p:nvSpPr>
        <p:spPr bwMode="auto">
          <a:xfrm>
            <a:off x="6510338" y="2709863"/>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 </a:t>
            </a:r>
            <a:endParaRPr lang="it-IT" altLang="x-none" sz="1800">
              <a:solidFill>
                <a:srgbClr val="002060"/>
              </a:solidFill>
              <a:latin typeface="Calibri" charset="0"/>
              <a:ea typeface="Calibri" charset="0"/>
              <a:cs typeface="Calibri" charset="0"/>
            </a:endParaRPr>
          </a:p>
        </p:txBody>
      </p:sp>
      <p:sp>
        <p:nvSpPr>
          <p:cNvPr id="47143" name="Rectangle 44"/>
          <p:cNvSpPr>
            <a:spLocks noChangeArrowheads="1"/>
          </p:cNvSpPr>
          <p:nvPr/>
        </p:nvSpPr>
        <p:spPr bwMode="auto">
          <a:xfrm>
            <a:off x="6626225" y="2717800"/>
            <a:ext cx="2493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Unipolar major depression</a:t>
            </a:r>
          </a:p>
        </p:txBody>
      </p:sp>
      <p:sp>
        <p:nvSpPr>
          <p:cNvPr id="47144" name="Rectangle 45"/>
          <p:cNvSpPr>
            <a:spLocks noChangeArrowheads="1"/>
          </p:cNvSpPr>
          <p:nvPr/>
        </p:nvSpPr>
        <p:spPr bwMode="auto">
          <a:xfrm>
            <a:off x="9201150" y="2717800"/>
            <a:ext cx="5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145" name="Rectangle 46"/>
          <p:cNvSpPr>
            <a:spLocks noChangeArrowheads="1"/>
          </p:cNvSpPr>
          <p:nvPr/>
        </p:nvSpPr>
        <p:spPr bwMode="auto">
          <a:xfrm>
            <a:off x="1335088" y="2970213"/>
            <a:ext cx="27225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a:solidFill>
                  <a:srgbClr val="002060"/>
                </a:solidFill>
              </a:rPr>
              <a:t>Condition arising during the </a:t>
            </a:r>
            <a:endParaRPr lang="it-IT" altLang="x-none" sz="1800">
              <a:solidFill>
                <a:srgbClr val="002060"/>
              </a:solidFill>
            </a:endParaRPr>
          </a:p>
        </p:txBody>
      </p:sp>
      <p:sp>
        <p:nvSpPr>
          <p:cNvPr id="47146" name="Rectangle 47"/>
          <p:cNvSpPr>
            <a:spLocks noChangeArrowheads="1"/>
          </p:cNvSpPr>
          <p:nvPr/>
        </p:nvSpPr>
        <p:spPr bwMode="auto">
          <a:xfrm>
            <a:off x="1335088" y="3225800"/>
            <a:ext cx="1504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perinatal period</a:t>
            </a:r>
          </a:p>
        </p:txBody>
      </p:sp>
      <p:sp>
        <p:nvSpPr>
          <p:cNvPr id="47147" name="Rectangle 48"/>
          <p:cNvSpPr>
            <a:spLocks noChangeArrowheads="1"/>
          </p:cNvSpPr>
          <p:nvPr/>
        </p:nvSpPr>
        <p:spPr bwMode="auto">
          <a:xfrm>
            <a:off x="2855913" y="3225800"/>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148" name="Rectangle 49"/>
          <p:cNvSpPr>
            <a:spLocks noChangeArrowheads="1"/>
          </p:cNvSpPr>
          <p:nvPr/>
        </p:nvSpPr>
        <p:spPr bwMode="auto">
          <a:xfrm>
            <a:off x="4460875" y="2962275"/>
            <a:ext cx="11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3</a:t>
            </a:r>
            <a:endParaRPr lang="it-IT" altLang="x-none" sz="1800">
              <a:solidFill>
                <a:srgbClr val="002060"/>
              </a:solidFill>
              <a:latin typeface="Calibri" charset="0"/>
              <a:ea typeface="Calibri" charset="0"/>
              <a:cs typeface="Calibri" charset="0"/>
            </a:endParaRPr>
          </a:p>
        </p:txBody>
      </p:sp>
      <p:sp>
        <p:nvSpPr>
          <p:cNvPr id="47149" name="Rectangle 50"/>
          <p:cNvSpPr>
            <a:spLocks noChangeArrowheads="1"/>
          </p:cNvSpPr>
          <p:nvPr/>
        </p:nvSpPr>
        <p:spPr bwMode="auto">
          <a:xfrm>
            <a:off x="4584700" y="2962275"/>
            <a:ext cx="603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b="1">
                <a:solidFill>
                  <a:srgbClr val="0000FF"/>
                </a:solidFill>
              </a:rPr>
              <a:t> </a:t>
            </a:r>
            <a:endParaRPr lang="it-IT" altLang="x-none" sz="1800"/>
          </a:p>
        </p:txBody>
      </p:sp>
      <p:sp>
        <p:nvSpPr>
          <p:cNvPr id="47150" name="Rectangle 51"/>
          <p:cNvSpPr>
            <a:spLocks noChangeArrowheads="1"/>
          </p:cNvSpPr>
          <p:nvPr/>
        </p:nvSpPr>
        <p:spPr bwMode="auto">
          <a:xfrm>
            <a:off x="4702175" y="2970213"/>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a:solidFill>
                  <a:srgbClr val="0000FF"/>
                </a:solidFill>
              </a:rPr>
              <a:t> </a:t>
            </a:r>
            <a:endParaRPr lang="it-IT" altLang="x-none" sz="1800"/>
          </a:p>
        </p:txBody>
      </p:sp>
      <p:sp>
        <p:nvSpPr>
          <p:cNvPr id="47151" name="Rectangle 52"/>
          <p:cNvSpPr>
            <a:spLocks noChangeArrowheads="1"/>
          </p:cNvSpPr>
          <p:nvPr/>
        </p:nvSpPr>
        <p:spPr bwMode="auto">
          <a:xfrm>
            <a:off x="6388100" y="2962275"/>
            <a:ext cx="1047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600" b="1">
                <a:solidFill>
                  <a:srgbClr val="002060"/>
                </a:solidFill>
                <a:latin typeface="Calibri" charset="0"/>
                <a:ea typeface="Calibri" charset="0"/>
                <a:cs typeface="Calibri" charset="0"/>
              </a:rPr>
              <a:t>3</a:t>
            </a:r>
            <a:endParaRPr lang="it-IT" altLang="x-none" sz="1600">
              <a:solidFill>
                <a:srgbClr val="002060"/>
              </a:solidFill>
              <a:latin typeface="Calibri" charset="0"/>
              <a:ea typeface="Calibri" charset="0"/>
              <a:cs typeface="Calibri" charset="0"/>
            </a:endParaRPr>
          </a:p>
        </p:txBody>
      </p:sp>
      <p:sp>
        <p:nvSpPr>
          <p:cNvPr id="47152" name="Rectangle 53"/>
          <p:cNvSpPr>
            <a:spLocks noChangeArrowheads="1"/>
          </p:cNvSpPr>
          <p:nvPr/>
        </p:nvSpPr>
        <p:spPr bwMode="auto">
          <a:xfrm>
            <a:off x="6510338" y="2962275"/>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 </a:t>
            </a:r>
            <a:endParaRPr lang="it-IT" altLang="x-none" sz="1800">
              <a:solidFill>
                <a:srgbClr val="002060"/>
              </a:solidFill>
              <a:latin typeface="Calibri" charset="0"/>
              <a:ea typeface="Calibri" charset="0"/>
              <a:cs typeface="Calibri" charset="0"/>
            </a:endParaRPr>
          </a:p>
        </p:txBody>
      </p:sp>
      <p:sp>
        <p:nvSpPr>
          <p:cNvPr id="47153" name="Rectangle 54"/>
          <p:cNvSpPr>
            <a:spLocks noChangeArrowheads="1"/>
          </p:cNvSpPr>
          <p:nvPr/>
        </p:nvSpPr>
        <p:spPr bwMode="auto">
          <a:xfrm>
            <a:off x="6626225" y="2970213"/>
            <a:ext cx="2014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Road traffic accidents</a:t>
            </a:r>
          </a:p>
        </p:txBody>
      </p:sp>
      <p:sp>
        <p:nvSpPr>
          <p:cNvPr id="47154" name="Rectangle 55"/>
          <p:cNvSpPr>
            <a:spLocks noChangeArrowheads="1"/>
          </p:cNvSpPr>
          <p:nvPr/>
        </p:nvSpPr>
        <p:spPr bwMode="auto">
          <a:xfrm>
            <a:off x="8750300" y="2970213"/>
            <a:ext cx="5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155" name="Rectangle 56"/>
          <p:cNvSpPr>
            <a:spLocks noChangeArrowheads="1"/>
          </p:cNvSpPr>
          <p:nvPr/>
        </p:nvSpPr>
        <p:spPr bwMode="auto">
          <a:xfrm>
            <a:off x="1335088" y="3481388"/>
            <a:ext cx="619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Unipol</a:t>
            </a:r>
          </a:p>
        </p:txBody>
      </p:sp>
      <p:sp>
        <p:nvSpPr>
          <p:cNvPr id="47156" name="Rectangle 57"/>
          <p:cNvSpPr>
            <a:spLocks noChangeArrowheads="1"/>
          </p:cNvSpPr>
          <p:nvPr/>
        </p:nvSpPr>
        <p:spPr bwMode="auto">
          <a:xfrm>
            <a:off x="1958975" y="3481388"/>
            <a:ext cx="1876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ar major depression</a:t>
            </a:r>
          </a:p>
        </p:txBody>
      </p:sp>
      <p:sp>
        <p:nvSpPr>
          <p:cNvPr id="47157" name="Rectangle 58"/>
          <p:cNvSpPr>
            <a:spLocks noChangeArrowheads="1"/>
          </p:cNvSpPr>
          <p:nvPr/>
        </p:nvSpPr>
        <p:spPr bwMode="auto">
          <a:xfrm>
            <a:off x="3910013" y="3481388"/>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158" name="Rectangle 59"/>
          <p:cNvSpPr>
            <a:spLocks noChangeArrowheads="1"/>
          </p:cNvSpPr>
          <p:nvPr/>
        </p:nvSpPr>
        <p:spPr bwMode="auto">
          <a:xfrm>
            <a:off x="4460875" y="3473450"/>
            <a:ext cx="11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4</a:t>
            </a:r>
            <a:endParaRPr lang="it-IT" altLang="x-none" sz="1800">
              <a:solidFill>
                <a:srgbClr val="002060"/>
              </a:solidFill>
              <a:latin typeface="Calibri" charset="0"/>
              <a:ea typeface="Calibri" charset="0"/>
              <a:cs typeface="Calibri" charset="0"/>
            </a:endParaRPr>
          </a:p>
        </p:txBody>
      </p:sp>
      <p:sp>
        <p:nvSpPr>
          <p:cNvPr id="47159" name="Rectangle 60"/>
          <p:cNvSpPr>
            <a:spLocks noChangeArrowheads="1"/>
          </p:cNvSpPr>
          <p:nvPr/>
        </p:nvSpPr>
        <p:spPr bwMode="auto">
          <a:xfrm>
            <a:off x="4584700" y="3473450"/>
            <a:ext cx="603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b="1">
                <a:solidFill>
                  <a:srgbClr val="0000FF"/>
                </a:solidFill>
              </a:rPr>
              <a:t> </a:t>
            </a:r>
            <a:endParaRPr lang="it-IT" altLang="x-none" sz="1800"/>
          </a:p>
        </p:txBody>
      </p:sp>
      <p:sp>
        <p:nvSpPr>
          <p:cNvPr id="47160" name="Rectangle 61"/>
          <p:cNvSpPr>
            <a:spLocks noChangeArrowheads="1"/>
          </p:cNvSpPr>
          <p:nvPr/>
        </p:nvSpPr>
        <p:spPr bwMode="auto">
          <a:xfrm>
            <a:off x="4702175" y="3481388"/>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a:solidFill>
                  <a:srgbClr val="0000FF"/>
                </a:solidFill>
              </a:rPr>
              <a:t> </a:t>
            </a:r>
            <a:endParaRPr lang="it-IT" altLang="x-none" sz="1800"/>
          </a:p>
        </p:txBody>
      </p:sp>
      <p:sp>
        <p:nvSpPr>
          <p:cNvPr id="47161" name="Rectangle 62"/>
          <p:cNvSpPr>
            <a:spLocks noChangeArrowheads="1"/>
          </p:cNvSpPr>
          <p:nvPr/>
        </p:nvSpPr>
        <p:spPr bwMode="auto">
          <a:xfrm>
            <a:off x="6388100" y="3490913"/>
            <a:ext cx="11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FF0000"/>
                </a:solidFill>
                <a:latin typeface="Calibri" charset="0"/>
                <a:ea typeface="Calibri" charset="0"/>
                <a:cs typeface="Calibri" charset="0"/>
              </a:rPr>
              <a:t>4</a:t>
            </a:r>
            <a:endParaRPr lang="it-IT" altLang="x-none" sz="1800">
              <a:solidFill>
                <a:srgbClr val="FF0000"/>
              </a:solidFill>
              <a:latin typeface="Calibri" charset="0"/>
              <a:ea typeface="Calibri" charset="0"/>
              <a:cs typeface="Calibri" charset="0"/>
            </a:endParaRPr>
          </a:p>
        </p:txBody>
      </p:sp>
      <p:sp>
        <p:nvSpPr>
          <p:cNvPr id="47162" name="Rectangle 63"/>
          <p:cNvSpPr>
            <a:spLocks noChangeArrowheads="1"/>
          </p:cNvSpPr>
          <p:nvPr/>
        </p:nvSpPr>
        <p:spPr bwMode="auto">
          <a:xfrm>
            <a:off x="6510338" y="3473450"/>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 </a:t>
            </a:r>
            <a:endParaRPr lang="it-IT" altLang="x-none" sz="1800">
              <a:solidFill>
                <a:srgbClr val="002060"/>
              </a:solidFill>
              <a:latin typeface="Calibri" charset="0"/>
              <a:ea typeface="Calibri" charset="0"/>
              <a:cs typeface="Calibri" charset="0"/>
            </a:endParaRPr>
          </a:p>
        </p:txBody>
      </p:sp>
      <p:sp>
        <p:nvSpPr>
          <p:cNvPr id="47163" name="Rectangle 64"/>
          <p:cNvSpPr>
            <a:spLocks noChangeArrowheads="1"/>
          </p:cNvSpPr>
          <p:nvPr/>
        </p:nvSpPr>
        <p:spPr bwMode="auto">
          <a:xfrm>
            <a:off x="6626225" y="3481388"/>
            <a:ext cx="2298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FF0000"/>
                </a:solidFill>
                <a:latin typeface="Calibri" charset="0"/>
                <a:ea typeface="Calibri" charset="0"/>
                <a:cs typeface="Calibri" charset="0"/>
              </a:rPr>
              <a:t>Cerebrovascular disease</a:t>
            </a:r>
          </a:p>
        </p:txBody>
      </p:sp>
      <p:sp>
        <p:nvSpPr>
          <p:cNvPr id="47164" name="Rectangle 65"/>
          <p:cNvSpPr>
            <a:spLocks noChangeArrowheads="1"/>
          </p:cNvSpPr>
          <p:nvPr/>
        </p:nvSpPr>
        <p:spPr bwMode="auto">
          <a:xfrm>
            <a:off x="9064625" y="3481388"/>
            <a:ext cx="5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165" name="Rectangle 66"/>
          <p:cNvSpPr>
            <a:spLocks noChangeArrowheads="1"/>
          </p:cNvSpPr>
          <p:nvPr/>
        </p:nvSpPr>
        <p:spPr bwMode="auto">
          <a:xfrm>
            <a:off x="1343025" y="3727450"/>
            <a:ext cx="539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400" b="1">
                <a:solidFill>
                  <a:srgbClr val="FF0000"/>
                </a:solidFill>
                <a:latin typeface="Calibri" charset="0"/>
                <a:ea typeface="Calibri" charset="0"/>
                <a:cs typeface="Calibri" charset="0"/>
              </a:rPr>
              <a:t>CVD</a:t>
            </a:r>
          </a:p>
        </p:txBody>
      </p:sp>
      <p:sp>
        <p:nvSpPr>
          <p:cNvPr id="47166" name="Rectangle 67"/>
          <p:cNvSpPr>
            <a:spLocks noChangeArrowheads="1"/>
          </p:cNvSpPr>
          <p:nvPr/>
        </p:nvSpPr>
        <p:spPr bwMode="auto">
          <a:xfrm>
            <a:off x="1906588" y="3735388"/>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167" name="Rectangle 68"/>
          <p:cNvSpPr>
            <a:spLocks noChangeArrowheads="1"/>
          </p:cNvSpPr>
          <p:nvPr/>
        </p:nvSpPr>
        <p:spPr bwMode="auto">
          <a:xfrm>
            <a:off x="4432300" y="3727450"/>
            <a:ext cx="15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400" b="1">
                <a:solidFill>
                  <a:srgbClr val="FF0000"/>
                </a:solidFill>
                <a:latin typeface="Calibri" charset="0"/>
                <a:ea typeface="Calibri" charset="0"/>
                <a:cs typeface="Calibri" charset="0"/>
              </a:rPr>
              <a:t>5</a:t>
            </a:r>
            <a:endParaRPr lang="it-IT" altLang="x-none" sz="2400">
              <a:solidFill>
                <a:srgbClr val="FF0000"/>
              </a:solidFill>
              <a:latin typeface="Calibri" charset="0"/>
              <a:ea typeface="Calibri" charset="0"/>
              <a:cs typeface="Calibri" charset="0"/>
            </a:endParaRPr>
          </a:p>
        </p:txBody>
      </p:sp>
      <p:sp>
        <p:nvSpPr>
          <p:cNvPr id="47168" name="Rectangle 69"/>
          <p:cNvSpPr>
            <a:spLocks noChangeArrowheads="1"/>
          </p:cNvSpPr>
          <p:nvPr/>
        </p:nvSpPr>
        <p:spPr bwMode="auto">
          <a:xfrm>
            <a:off x="4584700" y="3727450"/>
            <a:ext cx="746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100" b="1">
                <a:solidFill>
                  <a:srgbClr val="0000FF"/>
                </a:solidFill>
              </a:rPr>
              <a:t> </a:t>
            </a:r>
            <a:endParaRPr lang="it-IT" altLang="x-none" sz="1800"/>
          </a:p>
        </p:txBody>
      </p:sp>
      <p:sp>
        <p:nvSpPr>
          <p:cNvPr id="47169" name="Rectangle 70"/>
          <p:cNvSpPr>
            <a:spLocks noChangeArrowheads="1"/>
          </p:cNvSpPr>
          <p:nvPr/>
        </p:nvSpPr>
        <p:spPr bwMode="auto">
          <a:xfrm>
            <a:off x="4702175" y="3735388"/>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a:solidFill>
                  <a:srgbClr val="0000FF"/>
                </a:solidFill>
              </a:rPr>
              <a:t> </a:t>
            </a:r>
            <a:endParaRPr lang="it-IT" altLang="x-none" sz="1800"/>
          </a:p>
        </p:txBody>
      </p:sp>
      <p:sp>
        <p:nvSpPr>
          <p:cNvPr id="47170" name="Rectangle 71"/>
          <p:cNvSpPr>
            <a:spLocks noChangeArrowheads="1"/>
          </p:cNvSpPr>
          <p:nvPr/>
        </p:nvSpPr>
        <p:spPr bwMode="auto">
          <a:xfrm>
            <a:off x="6359525" y="3727450"/>
            <a:ext cx="14763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100" b="1">
                <a:solidFill>
                  <a:srgbClr val="002060"/>
                </a:solidFill>
              </a:rPr>
              <a:t>5</a:t>
            </a:r>
            <a:endParaRPr lang="it-IT" altLang="x-none" sz="1800">
              <a:solidFill>
                <a:srgbClr val="002060"/>
              </a:solidFill>
            </a:endParaRPr>
          </a:p>
        </p:txBody>
      </p:sp>
      <p:sp>
        <p:nvSpPr>
          <p:cNvPr id="47171" name="Rectangle 72"/>
          <p:cNvSpPr>
            <a:spLocks noChangeArrowheads="1"/>
          </p:cNvSpPr>
          <p:nvPr/>
        </p:nvSpPr>
        <p:spPr bwMode="auto">
          <a:xfrm>
            <a:off x="6510338" y="3727450"/>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 </a:t>
            </a:r>
            <a:endParaRPr lang="it-IT" altLang="x-none" sz="1800">
              <a:solidFill>
                <a:srgbClr val="002060"/>
              </a:solidFill>
              <a:latin typeface="Calibri" charset="0"/>
              <a:ea typeface="Calibri" charset="0"/>
              <a:cs typeface="Calibri" charset="0"/>
            </a:endParaRPr>
          </a:p>
        </p:txBody>
      </p:sp>
      <p:sp>
        <p:nvSpPr>
          <p:cNvPr id="47172" name="Rectangle 73"/>
          <p:cNvSpPr>
            <a:spLocks noChangeArrowheads="1"/>
          </p:cNvSpPr>
          <p:nvPr/>
        </p:nvSpPr>
        <p:spPr bwMode="auto">
          <a:xfrm>
            <a:off x="6626225" y="3735388"/>
            <a:ext cx="5349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COPD</a:t>
            </a:r>
          </a:p>
        </p:txBody>
      </p:sp>
      <p:sp>
        <p:nvSpPr>
          <p:cNvPr id="47173" name="Rectangle 74"/>
          <p:cNvSpPr>
            <a:spLocks noChangeArrowheads="1"/>
          </p:cNvSpPr>
          <p:nvPr/>
        </p:nvSpPr>
        <p:spPr bwMode="auto">
          <a:xfrm>
            <a:off x="7408863" y="3735388"/>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174" name="Rectangle 75"/>
          <p:cNvSpPr>
            <a:spLocks noChangeArrowheads="1"/>
          </p:cNvSpPr>
          <p:nvPr/>
        </p:nvSpPr>
        <p:spPr bwMode="auto">
          <a:xfrm>
            <a:off x="1335088" y="4048125"/>
            <a:ext cx="2263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Cerebrovascular disease</a:t>
            </a:r>
          </a:p>
        </p:txBody>
      </p:sp>
      <p:sp>
        <p:nvSpPr>
          <p:cNvPr id="47175" name="Rectangle 76"/>
          <p:cNvSpPr>
            <a:spLocks noChangeArrowheads="1"/>
          </p:cNvSpPr>
          <p:nvPr/>
        </p:nvSpPr>
        <p:spPr bwMode="auto">
          <a:xfrm>
            <a:off x="3773488" y="4048125"/>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176" name="Rectangle 77"/>
          <p:cNvSpPr>
            <a:spLocks noChangeArrowheads="1"/>
          </p:cNvSpPr>
          <p:nvPr/>
        </p:nvSpPr>
        <p:spPr bwMode="auto">
          <a:xfrm>
            <a:off x="4460875" y="4056063"/>
            <a:ext cx="128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FF0000"/>
                </a:solidFill>
              </a:rPr>
              <a:t>6</a:t>
            </a:r>
            <a:endParaRPr lang="it-IT" altLang="x-none" sz="1800">
              <a:solidFill>
                <a:srgbClr val="FF0000"/>
              </a:solidFill>
            </a:endParaRPr>
          </a:p>
        </p:txBody>
      </p:sp>
      <p:sp>
        <p:nvSpPr>
          <p:cNvPr id="47177" name="Rectangle 78"/>
          <p:cNvSpPr>
            <a:spLocks noChangeArrowheads="1"/>
          </p:cNvSpPr>
          <p:nvPr/>
        </p:nvSpPr>
        <p:spPr bwMode="auto">
          <a:xfrm>
            <a:off x="4584700" y="4040188"/>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b="1">
                <a:solidFill>
                  <a:srgbClr val="0000FF"/>
                </a:solidFill>
              </a:rPr>
              <a:t> </a:t>
            </a:r>
            <a:endParaRPr lang="it-IT" altLang="x-none" sz="1800"/>
          </a:p>
        </p:txBody>
      </p:sp>
      <p:sp>
        <p:nvSpPr>
          <p:cNvPr id="47178" name="Rectangle 79"/>
          <p:cNvSpPr>
            <a:spLocks noChangeArrowheads="1"/>
          </p:cNvSpPr>
          <p:nvPr/>
        </p:nvSpPr>
        <p:spPr bwMode="auto">
          <a:xfrm>
            <a:off x="4702175" y="4048125"/>
            <a:ext cx="603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a:solidFill>
                  <a:srgbClr val="0000FF"/>
                </a:solidFill>
              </a:rPr>
              <a:t> </a:t>
            </a:r>
            <a:endParaRPr lang="it-IT" altLang="x-none" sz="1800"/>
          </a:p>
        </p:txBody>
      </p:sp>
      <p:sp>
        <p:nvSpPr>
          <p:cNvPr id="47179" name="Rectangle 80"/>
          <p:cNvSpPr>
            <a:spLocks noChangeArrowheads="1"/>
          </p:cNvSpPr>
          <p:nvPr/>
        </p:nvSpPr>
        <p:spPr bwMode="auto">
          <a:xfrm>
            <a:off x="6388100" y="4057650"/>
            <a:ext cx="11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6</a:t>
            </a:r>
            <a:endParaRPr lang="it-IT" altLang="x-none" sz="1800">
              <a:solidFill>
                <a:srgbClr val="002060"/>
              </a:solidFill>
              <a:latin typeface="Calibri" charset="0"/>
              <a:ea typeface="Calibri" charset="0"/>
              <a:cs typeface="Calibri" charset="0"/>
            </a:endParaRPr>
          </a:p>
        </p:txBody>
      </p:sp>
      <p:sp>
        <p:nvSpPr>
          <p:cNvPr id="47180" name="Rectangle 81"/>
          <p:cNvSpPr>
            <a:spLocks noChangeArrowheads="1"/>
          </p:cNvSpPr>
          <p:nvPr/>
        </p:nvSpPr>
        <p:spPr bwMode="auto">
          <a:xfrm>
            <a:off x="6510338" y="4040188"/>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 </a:t>
            </a:r>
            <a:endParaRPr lang="it-IT" altLang="x-none" sz="1800">
              <a:solidFill>
                <a:srgbClr val="002060"/>
              </a:solidFill>
              <a:latin typeface="Calibri" charset="0"/>
              <a:ea typeface="Calibri" charset="0"/>
              <a:cs typeface="Calibri" charset="0"/>
            </a:endParaRPr>
          </a:p>
        </p:txBody>
      </p:sp>
      <p:sp>
        <p:nvSpPr>
          <p:cNvPr id="47181" name="Rectangle 82"/>
          <p:cNvSpPr>
            <a:spLocks noChangeArrowheads="1"/>
          </p:cNvSpPr>
          <p:nvPr/>
        </p:nvSpPr>
        <p:spPr bwMode="auto">
          <a:xfrm>
            <a:off x="6626225" y="4048125"/>
            <a:ext cx="2620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Lower respiratory infections</a:t>
            </a:r>
          </a:p>
        </p:txBody>
      </p:sp>
      <p:sp>
        <p:nvSpPr>
          <p:cNvPr id="47182" name="Rectangle 83"/>
          <p:cNvSpPr>
            <a:spLocks noChangeArrowheads="1"/>
          </p:cNvSpPr>
          <p:nvPr/>
        </p:nvSpPr>
        <p:spPr bwMode="auto">
          <a:xfrm>
            <a:off x="9321800" y="4048125"/>
            <a:ext cx="5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183" name="Rectangle 84"/>
          <p:cNvSpPr>
            <a:spLocks noChangeArrowheads="1"/>
          </p:cNvSpPr>
          <p:nvPr/>
        </p:nvSpPr>
        <p:spPr bwMode="auto">
          <a:xfrm>
            <a:off x="1335088" y="4303713"/>
            <a:ext cx="1158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Tubercolosis</a:t>
            </a:r>
          </a:p>
        </p:txBody>
      </p:sp>
      <p:sp>
        <p:nvSpPr>
          <p:cNvPr id="47184" name="Rectangle 85"/>
          <p:cNvSpPr>
            <a:spLocks noChangeArrowheads="1"/>
          </p:cNvSpPr>
          <p:nvPr/>
        </p:nvSpPr>
        <p:spPr bwMode="auto">
          <a:xfrm>
            <a:off x="2584450" y="4303713"/>
            <a:ext cx="5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185" name="Rectangle 86"/>
          <p:cNvSpPr>
            <a:spLocks noChangeArrowheads="1"/>
          </p:cNvSpPr>
          <p:nvPr/>
        </p:nvSpPr>
        <p:spPr bwMode="auto">
          <a:xfrm>
            <a:off x="4460875" y="4311650"/>
            <a:ext cx="128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rPr>
              <a:t>7</a:t>
            </a:r>
            <a:endParaRPr lang="it-IT" altLang="x-none" sz="1800">
              <a:solidFill>
                <a:srgbClr val="002060"/>
              </a:solidFill>
            </a:endParaRPr>
          </a:p>
        </p:txBody>
      </p:sp>
      <p:sp>
        <p:nvSpPr>
          <p:cNvPr id="47186" name="Rectangle 87"/>
          <p:cNvSpPr>
            <a:spLocks noChangeArrowheads="1"/>
          </p:cNvSpPr>
          <p:nvPr/>
        </p:nvSpPr>
        <p:spPr bwMode="auto">
          <a:xfrm>
            <a:off x="4584700" y="4295775"/>
            <a:ext cx="603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b="1">
                <a:solidFill>
                  <a:srgbClr val="0000FF"/>
                </a:solidFill>
              </a:rPr>
              <a:t> </a:t>
            </a:r>
            <a:endParaRPr lang="it-IT" altLang="x-none" sz="1800"/>
          </a:p>
        </p:txBody>
      </p:sp>
      <p:sp>
        <p:nvSpPr>
          <p:cNvPr id="47187" name="Rectangle 88"/>
          <p:cNvSpPr>
            <a:spLocks noChangeArrowheads="1"/>
          </p:cNvSpPr>
          <p:nvPr/>
        </p:nvSpPr>
        <p:spPr bwMode="auto">
          <a:xfrm>
            <a:off x="4702175" y="4303713"/>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a:solidFill>
                  <a:srgbClr val="0000FF"/>
                </a:solidFill>
              </a:rPr>
              <a:t> </a:t>
            </a:r>
            <a:endParaRPr lang="it-IT" altLang="x-none" sz="1800"/>
          </a:p>
        </p:txBody>
      </p:sp>
      <p:sp>
        <p:nvSpPr>
          <p:cNvPr id="47188" name="Rectangle 89"/>
          <p:cNvSpPr>
            <a:spLocks noChangeArrowheads="1"/>
          </p:cNvSpPr>
          <p:nvPr/>
        </p:nvSpPr>
        <p:spPr bwMode="auto">
          <a:xfrm>
            <a:off x="6388100" y="4313238"/>
            <a:ext cx="11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7</a:t>
            </a:r>
            <a:endParaRPr lang="it-IT" altLang="x-none" sz="1800">
              <a:solidFill>
                <a:srgbClr val="002060"/>
              </a:solidFill>
              <a:latin typeface="Calibri" charset="0"/>
              <a:ea typeface="Calibri" charset="0"/>
              <a:cs typeface="Calibri" charset="0"/>
            </a:endParaRPr>
          </a:p>
        </p:txBody>
      </p:sp>
      <p:sp>
        <p:nvSpPr>
          <p:cNvPr id="47189" name="Rectangle 90"/>
          <p:cNvSpPr>
            <a:spLocks noChangeArrowheads="1"/>
          </p:cNvSpPr>
          <p:nvPr/>
        </p:nvSpPr>
        <p:spPr bwMode="auto">
          <a:xfrm>
            <a:off x="6510338" y="4295775"/>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 </a:t>
            </a:r>
            <a:endParaRPr lang="it-IT" altLang="x-none" sz="1800">
              <a:solidFill>
                <a:srgbClr val="002060"/>
              </a:solidFill>
              <a:latin typeface="Calibri" charset="0"/>
              <a:ea typeface="Calibri" charset="0"/>
              <a:cs typeface="Calibri" charset="0"/>
            </a:endParaRPr>
          </a:p>
        </p:txBody>
      </p:sp>
      <p:sp>
        <p:nvSpPr>
          <p:cNvPr id="47190" name="Rectangle 91"/>
          <p:cNvSpPr>
            <a:spLocks noChangeArrowheads="1"/>
          </p:cNvSpPr>
          <p:nvPr/>
        </p:nvSpPr>
        <p:spPr bwMode="auto">
          <a:xfrm>
            <a:off x="6626225" y="4303713"/>
            <a:ext cx="11588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Tubercolosis</a:t>
            </a:r>
          </a:p>
        </p:txBody>
      </p:sp>
      <p:sp>
        <p:nvSpPr>
          <p:cNvPr id="47191" name="Rectangle 92"/>
          <p:cNvSpPr>
            <a:spLocks noChangeArrowheads="1"/>
          </p:cNvSpPr>
          <p:nvPr/>
        </p:nvSpPr>
        <p:spPr bwMode="auto">
          <a:xfrm>
            <a:off x="7874000" y="4303713"/>
            <a:ext cx="5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192" name="Rectangle 93"/>
          <p:cNvSpPr>
            <a:spLocks noChangeArrowheads="1"/>
          </p:cNvSpPr>
          <p:nvPr/>
        </p:nvSpPr>
        <p:spPr bwMode="auto">
          <a:xfrm>
            <a:off x="1335088" y="4559300"/>
            <a:ext cx="771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Measles</a:t>
            </a:r>
          </a:p>
        </p:txBody>
      </p:sp>
      <p:sp>
        <p:nvSpPr>
          <p:cNvPr id="47193" name="Rectangle 94"/>
          <p:cNvSpPr>
            <a:spLocks noChangeArrowheads="1"/>
          </p:cNvSpPr>
          <p:nvPr/>
        </p:nvSpPr>
        <p:spPr bwMode="auto">
          <a:xfrm>
            <a:off x="2152650" y="4559300"/>
            <a:ext cx="5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194" name="Rectangle 95"/>
          <p:cNvSpPr>
            <a:spLocks noChangeArrowheads="1"/>
          </p:cNvSpPr>
          <p:nvPr/>
        </p:nvSpPr>
        <p:spPr bwMode="auto">
          <a:xfrm>
            <a:off x="4460875" y="4567238"/>
            <a:ext cx="11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8</a:t>
            </a:r>
            <a:endParaRPr lang="it-IT" altLang="x-none" sz="1800">
              <a:solidFill>
                <a:srgbClr val="002060"/>
              </a:solidFill>
              <a:latin typeface="Calibri" charset="0"/>
              <a:ea typeface="Calibri" charset="0"/>
              <a:cs typeface="Calibri" charset="0"/>
            </a:endParaRPr>
          </a:p>
        </p:txBody>
      </p:sp>
      <p:sp>
        <p:nvSpPr>
          <p:cNvPr id="47195" name="Rectangle 96"/>
          <p:cNvSpPr>
            <a:spLocks noChangeArrowheads="1"/>
          </p:cNvSpPr>
          <p:nvPr/>
        </p:nvSpPr>
        <p:spPr bwMode="auto">
          <a:xfrm>
            <a:off x="4584700" y="4551363"/>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b="1">
                <a:solidFill>
                  <a:srgbClr val="0000FF"/>
                </a:solidFill>
              </a:rPr>
              <a:t> </a:t>
            </a:r>
            <a:endParaRPr lang="it-IT" altLang="x-none" sz="1800"/>
          </a:p>
        </p:txBody>
      </p:sp>
      <p:sp>
        <p:nvSpPr>
          <p:cNvPr id="47196" name="Rectangle 97"/>
          <p:cNvSpPr>
            <a:spLocks noChangeArrowheads="1"/>
          </p:cNvSpPr>
          <p:nvPr/>
        </p:nvSpPr>
        <p:spPr bwMode="auto">
          <a:xfrm>
            <a:off x="4702175" y="4559300"/>
            <a:ext cx="603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a:solidFill>
                  <a:srgbClr val="0000FF"/>
                </a:solidFill>
              </a:rPr>
              <a:t> </a:t>
            </a:r>
            <a:endParaRPr lang="it-IT" altLang="x-none" sz="1800"/>
          </a:p>
        </p:txBody>
      </p:sp>
      <p:sp>
        <p:nvSpPr>
          <p:cNvPr id="47197" name="Rectangle 98"/>
          <p:cNvSpPr>
            <a:spLocks noChangeArrowheads="1"/>
          </p:cNvSpPr>
          <p:nvPr/>
        </p:nvSpPr>
        <p:spPr bwMode="auto">
          <a:xfrm>
            <a:off x="6388100" y="4551363"/>
            <a:ext cx="11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8</a:t>
            </a:r>
            <a:endParaRPr lang="it-IT" altLang="x-none" sz="1800">
              <a:solidFill>
                <a:srgbClr val="002060"/>
              </a:solidFill>
              <a:latin typeface="Calibri" charset="0"/>
              <a:ea typeface="Calibri" charset="0"/>
              <a:cs typeface="Calibri" charset="0"/>
            </a:endParaRPr>
          </a:p>
        </p:txBody>
      </p:sp>
      <p:sp>
        <p:nvSpPr>
          <p:cNvPr id="47198" name="Rectangle 99"/>
          <p:cNvSpPr>
            <a:spLocks noChangeArrowheads="1"/>
          </p:cNvSpPr>
          <p:nvPr/>
        </p:nvSpPr>
        <p:spPr bwMode="auto">
          <a:xfrm>
            <a:off x="6510338" y="4551363"/>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 </a:t>
            </a:r>
            <a:endParaRPr lang="it-IT" altLang="x-none" sz="1800">
              <a:solidFill>
                <a:srgbClr val="002060"/>
              </a:solidFill>
              <a:latin typeface="Calibri" charset="0"/>
              <a:ea typeface="Calibri" charset="0"/>
              <a:cs typeface="Calibri" charset="0"/>
            </a:endParaRPr>
          </a:p>
        </p:txBody>
      </p:sp>
      <p:sp>
        <p:nvSpPr>
          <p:cNvPr id="47199" name="Rectangle 100"/>
          <p:cNvSpPr>
            <a:spLocks noChangeArrowheads="1"/>
          </p:cNvSpPr>
          <p:nvPr/>
        </p:nvSpPr>
        <p:spPr bwMode="auto">
          <a:xfrm>
            <a:off x="6626225" y="4559300"/>
            <a:ext cx="387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War</a:t>
            </a:r>
          </a:p>
        </p:txBody>
      </p:sp>
      <p:sp>
        <p:nvSpPr>
          <p:cNvPr id="47200" name="Rectangle 101"/>
          <p:cNvSpPr>
            <a:spLocks noChangeArrowheads="1"/>
          </p:cNvSpPr>
          <p:nvPr/>
        </p:nvSpPr>
        <p:spPr bwMode="auto">
          <a:xfrm>
            <a:off x="7032625" y="4559300"/>
            <a:ext cx="5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201" name="Rectangle 102"/>
          <p:cNvSpPr>
            <a:spLocks noChangeArrowheads="1"/>
          </p:cNvSpPr>
          <p:nvPr/>
        </p:nvSpPr>
        <p:spPr bwMode="auto">
          <a:xfrm>
            <a:off x="1335088" y="4813300"/>
            <a:ext cx="2014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Road traffic accidents</a:t>
            </a:r>
          </a:p>
        </p:txBody>
      </p:sp>
      <p:sp>
        <p:nvSpPr>
          <p:cNvPr id="47202" name="Rectangle 103"/>
          <p:cNvSpPr>
            <a:spLocks noChangeArrowheads="1"/>
          </p:cNvSpPr>
          <p:nvPr/>
        </p:nvSpPr>
        <p:spPr bwMode="auto">
          <a:xfrm>
            <a:off x="3457575" y="4813300"/>
            <a:ext cx="5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203" name="Rectangle 104"/>
          <p:cNvSpPr>
            <a:spLocks noChangeArrowheads="1"/>
          </p:cNvSpPr>
          <p:nvPr/>
        </p:nvSpPr>
        <p:spPr bwMode="auto">
          <a:xfrm>
            <a:off x="4460875" y="4819650"/>
            <a:ext cx="11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9</a:t>
            </a:r>
            <a:endParaRPr lang="it-IT" altLang="x-none" sz="1800">
              <a:solidFill>
                <a:srgbClr val="002060"/>
              </a:solidFill>
              <a:latin typeface="Calibri" charset="0"/>
              <a:ea typeface="Calibri" charset="0"/>
              <a:cs typeface="Calibri" charset="0"/>
            </a:endParaRPr>
          </a:p>
        </p:txBody>
      </p:sp>
      <p:sp>
        <p:nvSpPr>
          <p:cNvPr id="47204" name="Rectangle 105"/>
          <p:cNvSpPr>
            <a:spLocks noChangeArrowheads="1"/>
          </p:cNvSpPr>
          <p:nvPr/>
        </p:nvSpPr>
        <p:spPr bwMode="auto">
          <a:xfrm>
            <a:off x="4584700" y="4803775"/>
            <a:ext cx="603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b="1">
                <a:solidFill>
                  <a:srgbClr val="0000FF"/>
                </a:solidFill>
              </a:rPr>
              <a:t> </a:t>
            </a:r>
            <a:endParaRPr lang="it-IT" altLang="x-none" sz="1800"/>
          </a:p>
        </p:txBody>
      </p:sp>
      <p:sp>
        <p:nvSpPr>
          <p:cNvPr id="47205" name="Rectangle 106"/>
          <p:cNvSpPr>
            <a:spLocks noChangeArrowheads="1"/>
          </p:cNvSpPr>
          <p:nvPr/>
        </p:nvSpPr>
        <p:spPr bwMode="auto">
          <a:xfrm>
            <a:off x="4702175" y="4813300"/>
            <a:ext cx="603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a:solidFill>
                  <a:srgbClr val="0000FF"/>
                </a:solidFill>
              </a:rPr>
              <a:t> </a:t>
            </a:r>
            <a:endParaRPr lang="it-IT" altLang="x-none" sz="1800"/>
          </a:p>
        </p:txBody>
      </p:sp>
      <p:sp>
        <p:nvSpPr>
          <p:cNvPr id="47206" name="Rectangle 107"/>
          <p:cNvSpPr>
            <a:spLocks noChangeArrowheads="1"/>
          </p:cNvSpPr>
          <p:nvPr/>
        </p:nvSpPr>
        <p:spPr bwMode="auto">
          <a:xfrm>
            <a:off x="6388100" y="4803775"/>
            <a:ext cx="11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9</a:t>
            </a:r>
            <a:endParaRPr lang="it-IT" altLang="x-none" sz="1800">
              <a:solidFill>
                <a:srgbClr val="002060"/>
              </a:solidFill>
              <a:latin typeface="Calibri" charset="0"/>
              <a:ea typeface="Calibri" charset="0"/>
              <a:cs typeface="Calibri" charset="0"/>
            </a:endParaRPr>
          </a:p>
        </p:txBody>
      </p:sp>
      <p:sp>
        <p:nvSpPr>
          <p:cNvPr id="47207" name="Rectangle 108"/>
          <p:cNvSpPr>
            <a:spLocks noChangeArrowheads="1"/>
          </p:cNvSpPr>
          <p:nvPr/>
        </p:nvSpPr>
        <p:spPr bwMode="auto">
          <a:xfrm>
            <a:off x="6510338" y="4803775"/>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 </a:t>
            </a:r>
            <a:endParaRPr lang="it-IT" altLang="x-none" sz="1800">
              <a:solidFill>
                <a:srgbClr val="002060"/>
              </a:solidFill>
              <a:latin typeface="Calibri" charset="0"/>
              <a:ea typeface="Calibri" charset="0"/>
              <a:cs typeface="Calibri" charset="0"/>
            </a:endParaRPr>
          </a:p>
        </p:txBody>
      </p:sp>
      <p:sp>
        <p:nvSpPr>
          <p:cNvPr id="47208" name="Rectangle 109"/>
          <p:cNvSpPr>
            <a:spLocks noChangeArrowheads="1"/>
          </p:cNvSpPr>
          <p:nvPr/>
        </p:nvSpPr>
        <p:spPr bwMode="auto">
          <a:xfrm>
            <a:off x="6626225" y="4813300"/>
            <a:ext cx="1704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Diarrheal diseases</a:t>
            </a:r>
          </a:p>
        </p:txBody>
      </p:sp>
      <p:sp>
        <p:nvSpPr>
          <p:cNvPr id="47209" name="Rectangle 110"/>
          <p:cNvSpPr>
            <a:spLocks noChangeArrowheads="1"/>
          </p:cNvSpPr>
          <p:nvPr/>
        </p:nvSpPr>
        <p:spPr bwMode="auto">
          <a:xfrm>
            <a:off x="8451850" y="4813300"/>
            <a:ext cx="5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210" name="Rectangle 111"/>
          <p:cNvSpPr>
            <a:spLocks noChangeArrowheads="1"/>
          </p:cNvSpPr>
          <p:nvPr/>
        </p:nvSpPr>
        <p:spPr bwMode="auto">
          <a:xfrm>
            <a:off x="1335088" y="5068888"/>
            <a:ext cx="20145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Congenital anomalies</a:t>
            </a:r>
          </a:p>
        </p:txBody>
      </p:sp>
      <p:sp>
        <p:nvSpPr>
          <p:cNvPr id="47211" name="Rectangle 112"/>
          <p:cNvSpPr>
            <a:spLocks noChangeArrowheads="1"/>
          </p:cNvSpPr>
          <p:nvPr/>
        </p:nvSpPr>
        <p:spPr bwMode="auto">
          <a:xfrm>
            <a:off x="3457575" y="5068888"/>
            <a:ext cx="5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212" name="Rectangle 113"/>
          <p:cNvSpPr>
            <a:spLocks noChangeArrowheads="1"/>
          </p:cNvSpPr>
          <p:nvPr/>
        </p:nvSpPr>
        <p:spPr bwMode="auto">
          <a:xfrm>
            <a:off x="4333875" y="5059363"/>
            <a:ext cx="247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10</a:t>
            </a:r>
            <a:endParaRPr lang="it-IT" altLang="x-none" sz="1800">
              <a:solidFill>
                <a:srgbClr val="002060"/>
              </a:solidFill>
              <a:latin typeface="Calibri" charset="0"/>
              <a:ea typeface="Calibri" charset="0"/>
              <a:cs typeface="Calibri" charset="0"/>
            </a:endParaRPr>
          </a:p>
        </p:txBody>
      </p:sp>
      <p:sp>
        <p:nvSpPr>
          <p:cNvPr id="47213" name="Rectangle 114"/>
          <p:cNvSpPr>
            <a:spLocks noChangeArrowheads="1"/>
          </p:cNvSpPr>
          <p:nvPr/>
        </p:nvSpPr>
        <p:spPr bwMode="auto">
          <a:xfrm>
            <a:off x="4584700" y="5059363"/>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b="1">
                <a:solidFill>
                  <a:srgbClr val="0000FF"/>
                </a:solidFill>
              </a:rPr>
              <a:t> </a:t>
            </a:r>
            <a:endParaRPr lang="it-IT" altLang="x-none" sz="1800"/>
          </a:p>
        </p:txBody>
      </p:sp>
      <p:sp>
        <p:nvSpPr>
          <p:cNvPr id="47214" name="Rectangle 115"/>
          <p:cNvSpPr>
            <a:spLocks noChangeArrowheads="1"/>
          </p:cNvSpPr>
          <p:nvPr/>
        </p:nvSpPr>
        <p:spPr bwMode="auto">
          <a:xfrm>
            <a:off x="4702175" y="5068888"/>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a:solidFill>
                  <a:srgbClr val="0000FF"/>
                </a:solidFill>
              </a:rPr>
              <a:t> </a:t>
            </a:r>
            <a:endParaRPr lang="it-IT" altLang="x-none" sz="1800"/>
          </a:p>
        </p:txBody>
      </p:sp>
      <p:sp>
        <p:nvSpPr>
          <p:cNvPr id="47215" name="Rectangle 116"/>
          <p:cNvSpPr>
            <a:spLocks noChangeArrowheads="1"/>
          </p:cNvSpPr>
          <p:nvPr/>
        </p:nvSpPr>
        <p:spPr bwMode="auto">
          <a:xfrm>
            <a:off x="6267450" y="5059363"/>
            <a:ext cx="233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10</a:t>
            </a:r>
            <a:endParaRPr lang="it-IT" altLang="x-none" sz="1800">
              <a:solidFill>
                <a:srgbClr val="002060"/>
              </a:solidFill>
              <a:latin typeface="Calibri" charset="0"/>
              <a:ea typeface="Calibri" charset="0"/>
              <a:cs typeface="Calibri" charset="0"/>
            </a:endParaRPr>
          </a:p>
        </p:txBody>
      </p:sp>
      <p:sp>
        <p:nvSpPr>
          <p:cNvPr id="47216" name="Rectangle 117"/>
          <p:cNvSpPr>
            <a:spLocks noChangeArrowheads="1"/>
          </p:cNvSpPr>
          <p:nvPr/>
        </p:nvSpPr>
        <p:spPr bwMode="auto">
          <a:xfrm>
            <a:off x="6510338" y="5059363"/>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 </a:t>
            </a:r>
            <a:endParaRPr lang="it-IT" altLang="x-none" sz="1800">
              <a:solidFill>
                <a:srgbClr val="002060"/>
              </a:solidFill>
              <a:latin typeface="Calibri" charset="0"/>
              <a:ea typeface="Calibri" charset="0"/>
              <a:cs typeface="Calibri" charset="0"/>
            </a:endParaRPr>
          </a:p>
        </p:txBody>
      </p:sp>
      <p:sp>
        <p:nvSpPr>
          <p:cNvPr id="47217" name="Rectangle 118"/>
          <p:cNvSpPr>
            <a:spLocks noChangeArrowheads="1"/>
          </p:cNvSpPr>
          <p:nvPr/>
        </p:nvSpPr>
        <p:spPr bwMode="auto">
          <a:xfrm>
            <a:off x="6626225" y="5068888"/>
            <a:ext cx="333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HIV</a:t>
            </a:r>
          </a:p>
        </p:txBody>
      </p:sp>
      <p:sp>
        <p:nvSpPr>
          <p:cNvPr id="47218" name="Rectangle 119"/>
          <p:cNvSpPr>
            <a:spLocks noChangeArrowheads="1"/>
          </p:cNvSpPr>
          <p:nvPr/>
        </p:nvSpPr>
        <p:spPr bwMode="auto">
          <a:xfrm>
            <a:off x="6994525" y="5068888"/>
            <a:ext cx="5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219" name="Rectangle 120"/>
          <p:cNvSpPr>
            <a:spLocks noChangeArrowheads="1"/>
          </p:cNvSpPr>
          <p:nvPr/>
        </p:nvSpPr>
        <p:spPr bwMode="auto">
          <a:xfrm>
            <a:off x="1335088" y="5321300"/>
            <a:ext cx="714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Malaria</a:t>
            </a:r>
          </a:p>
        </p:txBody>
      </p:sp>
      <p:sp>
        <p:nvSpPr>
          <p:cNvPr id="47220" name="Rectangle 121"/>
          <p:cNvSpPr>
            <a:spLocks noChangeArrowheads="1"/>
          </p:cNvSpPr>
          <p:nvPr/>
        </p:nvSpPr>
        <p:spPr bwMode="auto">
          <a:xfrm>
            <a:off x="2057400" y="5321300"/>
            <a:ext cx="5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221" name="Rectangle 122"/>
          <p:cNvSpPr>
            <a:spLocks noChangeArrowheads="1"/>
          </p:cNvSpPr>
          <p:nvPr/>
        </p:nvSpPr>
        <p:spPr bwMode="auto">
          <a:xfrm>
            <a:off x="4340225" y="5329238"/>
            <a:ext cx="233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11</a:t>
            </a:r>
            <a:endParaRPr lang="it-IT" altLang="x-none" sz="1800">
              <a:solidFill>
                <a:srgbClr val="002060"/>
              </a:solidFill>
              <a:latin typeface="Calibri" charset="0"/>
              <a:ea typeface="Calibri" charset="0"/>
              <a:cs typeface="Calibri" charset="0"/>
            </a:endParaRPr>
          </a:p>
        </p:txBody>
      </p:sp>
      <p:sp>
        <p:nvSpPr>
          <p:cNvPr id="47222" name="Rectangle 123"/>
          <p:cNvSpPr>
            <a:spLocks noChangeArrowheads="1"/>
          </p:cNvSpPr>
          <p:nvPr/>
        </p:nvSpPr>
        <p:spPr bwMode="auto">
          <a:xfrm>
            <a:off x="4584700" y="5313363"/>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b="1">
                <a:solidFill>
                  <a:srgbClr val="0000FF"/>
                </a:solidFill>
              </a:rPr>
              <a:t> </a:t>
            </a:r>
            <a:endParaRPr lang="it-IT" altLang="x-none" sz="1800"/>
          </a:p>
        </p:txBody>
      </p:sp>
      <p:sp>
        <p:nvSpPr>
          <p:cNvPr id="47223" name="Rectangle 124"/>
          <p:cNvSpPr>
            <a:spLocks noChangeArrowheads="1"/>
          </p:cNvSpPr>
          <p:nvPr/>
        </p:nvSpPr>
        <p:spPr bwMode="auto">
          <a:xfrm>
            <a:off x="4702175" y="5321300"/>
            <a:ext cx="6032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a:solidFill>
                  <a:srgbClr val="0000FF"/>
                </a:solidFill>
              </a:rPr>
              <a:t> </a:t>
            </a:r>
            <a:endParaRPr lang="it-IT" altLang="x-none" sz="1800"/>
          </a:p>
        </p:txBody>
      </p:sp>
      <p:sp>
        <p:nvSpPr>
          <p:cNvPr id="47224" name="Rectangle 125"/>
          <p:cNvSpPr>
            <a:spLocks noChangeArrowheads="1"/>
          </p:cNvSpPr>
          <p:nvPr/>
        </p:nvSpPr>
        <p:spPr bwMode="auto">
          <a:xfrm>
            <a:off x="6267450" y="5313363"/>
            <a:ext cx="2317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b="1">
                <a:solidFill>
                  <a:srgbClr val="002060"/>
                </a:solidFill>
              </a:rPr>
              <a:t>11</a:t>
            </a:r>
            <a:endParaRPr lang="it-IT" altLang="x-none" sz="1800">
              <a:solidFill>
                <a:srgbClr val="002060"/>
              </a:solidFill>
            </a:endParaRPr>
          </a:p>
        </p:txBody>
      </p:sp>
      <p:sp>
        <p:nvSpPr>
          <p:cNvPr id="47225" name="Rectangle 126"/>
          <p:cNvSpPr>
            <a:spLocks noChangeArrowheads="1"/>
          </p:cNvSpPr>
          <p:nvPr/>
        </p:nvSpPr>
        <p:spPr bwMode="auto">
          <a:xfrm>
            <a:off x="6510338" y="5313363"/>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 </a:t>
            </a:r>
            <a:endParaRPr lang="it-IT" altLang="x-none" sz="1800">
              <a:solidFill>
                <a:srgbClr val="002060"/>
              </a:solidFill>
              <a:latin typeface="Calibri" charset="0"/>
              <a:ea typeface="Calibri" charset="0"/>
              <a:cs typeface="Calibri" charset="0"/>
            </a:endParaRPr>
          </a:p>
        </p:txBody>
      </p:sp>
      <p:sp>
        <p:nvSpPr>
          <p:cNvPr id="47226" name="Rectangle 127"/>
          <p:cNvSpPr>
            <a:spLocks noChangeArrowheads="1"/>
          </p:cNvSpPr>
          <p:nvPr/>
        </p:nvSpPr>
        <p:spPr bwMode="auto">
          <a:xfrm>
            <a:off x="6626225" y="5321300"/>
            <a:ext cx="2665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Condition arising during the </a:t>
            </a:r>
          </a:p>
        </p:txBody>
      </p:sp>
      <p:sp>
        <p:nvSpPr>
          <p:cNvPr id="47227" name="Rectangle 128"/>
          <p:cNvSpPr>
            <a:spLocks noChangeArrowheads="1"/>
          </p:cNvSpPr>
          <p:nvPr/>
        </p:nvSpPr>
        <p:spPr bwMode="auto">
          <a:xfrm>
            <a:off x="6626225" y="5576888"/>
            <a:ext cx="1504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perinatal period</a:t>
            </a:r>
          </a:p>
        </p:txBody>
      </p:sp>
      <p:sp>
        <p:nvSpPr>
          <p:cNvPr id="47228" name="Rectangle 129"/>
          <p:cNvSpPr>
            <a:spLocks noChangeArrowheads="1"/>
          </p:cNvSpPr>
          <p:nvPr/>
        </p:nvSpPr>
        <p:spPr bwMode="auto">
          <a:xfrm>
            <a:off x="8145463" y="5576888"/>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229" name="Rectangle 130"/>
          <p:cNvSpPr>
            <a:spLocks noChangeArrowheads="1"/>
          </p:cNvSpPr>
          <p:nvPr/>
        </p:nvSpPr>
        <p:spPr bwMode="auto">
          <a:xfrm>
            <a:off x="1335088" y="5830888"/>
            <a:ext cx="5349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COPD</a:t>
            </a:r>
          </a:p>
        </p:txBody>
      </p:sp>
      <p:sp>
        <p:nvSpPr>
          <p:cNvPr id="47230" name="Rectangle 131"/>
          <p:cNvSpPr>
            <a:spLocks noChangeArrowheads="1"/>
          </p:cNvSpPr>
          <p:nvPr/>
        </p:nvSpPr>
        <p:spPr bwMode="auto">
          <a:xfrm>
            <a:off x="2117725" y="5830888"/>
            <a:ext cx="5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231" name="Rectangle 132"/>
          <p:cNvSpPr>
            <a:spLocks noChangeArrowheads="1"/>
          </p:cNvSpPr>
          <p:nvPr/>
        </p:nvSpPr>
        <p:spPr bwMode="auto">
          <a:xfrm>
            <a:off x="4311650" y="5838825"/>
            <a:ext cx="233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12</a:t>
            </a:r>
            <a:endParaRPr lang="it-IT" altLang="x-none" sz="1800">
              <a:solidFill>
                <a:srgbClr val="002060"/>
              </a:solidFill>
              <a:latin typeface="Calibri" charset="0"/>
              <a:ea typeface="Calibri" charset="0"/>
              <a:cs typeface="Calibri" charset="0"/>
            </a:endParaRPr>
          </a:p>
        </p:txBody>
      </p:sp>
      <p:sp>
        <p:nvSpPr>
          <p:cNvPr id="47232" name="Rectangle 133"/>
          <p:cNvSpPr>
            <a:spLocks noChangeArrowheads="1"/>
          </p:cNvSpPr>
          <p:nvPr/>
        </p:nvSpPr>
        <p:spPr bwMode="auto">
          <a:xfrm>
            <a:off x="4554538" y="5822950"/>
            <a:ext cx="7461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100" b="1">
                <a:solidFill>
                  <a:srgbClr val="0000FF"/>
                </a:solidFill>
              </a:rPr>
              <a:t> </a:t>
            </a:r>
            <a:endParaRPr lang="it-IT" altLang="x-none" sz="1800"/>
          </a:p>
        </p:txBody>
      </p:sp>
      <p:sp>
        <p:nvSpPr>
          <p:cNvPr id="47233" name="Rectangle 134"/>
          <p:cNvSpPr>
            <a:spLocks noChangeArrowheads="1"/>
          </p:cNvSpPr>
          <p:nvPr/>
        </p:nvSpPr>
        <p:spPr bwMode="auto">
          <a:xfrm>
            <a:off x="4702175" y="5830888"/>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700">
                <a:solidFill>
                  <a:srgbClr val="0000FF"/>
                </a:solidFill>
              </a:rPr>
              <a:t> </a:t>
            </a:r>
            <a:endParaRPr lang="it-IT" altLang="x-none" sz="1800"/>
          </a:p>
        </p:txBody>
      </p:sp>
      <p:sp>
        <p:nvSpPr>
          <p:cNvPr id="47234" name="Rectangle 135"/>
          <p:cNvSpPr>
            <a:spLocks noChangeArrowheads="1"/>
          </p:cNvSpPr>
          <p:nvPr/>
        </p:nvSpPr>
        <p:spPr bwMode="auto">
          <a:xfrm>
            <a:off x="6267450" y="5822950"/>
            <a:ext cx="233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12</a:t>
            </a:r>
            <a:endParaRPr lang="it-IT" altLang="x-none" sz="1800">
              <a:solidFill>
                <a:srgbClr val="002060"/>
              </a:solidFill>
              <a:latin typeface="Calibri" charset="0"/>
              <a:ea typeface="Calibri" charset="0"/>
              <a:cs typeface="Calibri" charset="0"/>
            </a:endParaRPr>
          </a:p>
        </p:txBody>
      </p:sp>
      <p:sp>
        <p:nvSpPr>
          <p:cNvPr id="47235" name="Rectangle 136"/>
          <p:cNvSpPr>
            <a:spLocks noChangeArrowheads="1"/>
          </p:cNvSpPr>
          <p:nvPr/>
        </p:nvSpPr>
        <p:spPr bwMode="auto">
          <a:xfrm>
            <a:off x="6510338" y="5822950"/>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002060"/>
                </a:solidFill>
                <a:latin typeface="Calibri" charset="0"/>
                <a:ea typeface="Calibri" charset="0"/>
                <a:cs typeface="Calibri" charset="0"/>
              </a:rPr>
              <a:t> </a:t>
            </a:r>
            <a:endParaRPr lang="it-IT" altLang="x-none" sz="1800">
              <a:solidFill>
                <a:srgbClr val="002060"/>
              </a:solidFill>
              <a:latin typeface="Calibri" charset="0"/>
              <a:ea typeface="Calibri" charset="0"/>
              <a:cs typeface="Calibri" charset="0"/>
            </a:endParaRPr>
          </a:p>
        </p:txBody>
      </p:sp>
      <p:sp>
        <p:nvSpPr>
          <p:cNvPr id="47236" name="Rectangle 137"/>
          <p:cNvSpPr>
            <a:spLocks noChangeArrowheads="1"/>
          </p:cNvSpPr>
          <p:nvPr/>
        </p:nvSpPr>
        <p:spPr bwMode="auto">
          <a:xfrm>
            <a:off x="6626225" y="5830888"/>
            <a:ext cx="809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Violence</a:t>
            </a:r>
          </a:p>
        </p:txBody>
      </p:sp>
      <p:sp>
        <p:nvSpPr>
          <p:cNvPr id="47237" name="Rectangle 138"/>
          <p:cNvSpPr>
            <a:spLocks noChangeArrowheads="1"/>
          </p:cNvSpPr>
          <p:nvPr/>
        </p:nvSpPr>
        <p:spPr bwMode="auto">
          <a:xfrm>
            <a:off x="7472363" y="5830888"/>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2060"/>
                </a:solidFill>
                <a:latin typeface="Calibri" charset="0"/>
                <a:ea typeface="Calibri" charset="0"/>
                <a:cs typeface="Calibri" charset="0"/>
              </a:rPr>
              <a:t> </a:t>
            </a:r>
          </a:p>
        </p:txBody>
      </p:sp>
      <p:sp>
        <p:nvSpPr>
          <p:cNvPr id="47238" name="Rectangle 139"/>
          <p:cNvSpPr>
            <a:spLocks noChangeArrowheads="1"/>
          </p:cNvSpPr>
          <p:nvPr/>
        </p:nvSpPr>
        <p:spPr bwMode="auto">
          <a:xfrm>
            <a:off x="1335088" y="6137275"/>
            <a:ext cx="5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a:solidFill>
                  <a:srgbClr val="0000FF"/>
                </a:solidFill>
                <a:latin typeface="Calibri" charset="0"/>
                <a:ea typeface="Calibri" charset="0"/>
                <a:cs typeface="Calibri" charset="0"/>
              </a:rPr>
              <a:t> </a:t>
            </a:r>
            <a:endParaRPr lang="it-IT" altLang="x-none" sz="1800">
              <a:latin typeface="Calibri" charset="0"/>
              <a:ea typeface="Calibri" charset="0"/>
              <a:cs typeface="Calibri" charset="0"/>
            </a:endParaRPr>
          </a:p>
        </p:txBody>
      </p:sp>
      <p:sp>
        <p:nvSpPr>
          <p:cNvPr id="47239" name="Freeform 140"/>
          <p:cNvSpPr>
            <a:spLocks noEditPoints="1"/>
          </p:cNvSpPr>
          <p:nvPr/>
        </p:nvSpPr>
        <p:spPr bwMode="auto">
          <a:xfrm>
            <a:off x="4633913" y="2463800"/>
            <a:ext cx="1603375" cy="1730375"/>
          </a:xfrm>
          <a:custGeom>
            <a:avLst/>
            <a:gdLst>
              <a:gd name="T0" fmla="*/ 2147483646 w 897"/>
              <a:gd name="T1" fmla="*/ 0 h 1090"/>
              <a:gd name="T2" fmla="*/ 2147483646 w 897"/>
              <a:gd name="T3" fmla="*/ 2147483646 h 1090"/>
              <a:gd name="T4" fmla="*/ 2147483646 w 897"/>
              <a:gd name="T5" fmla="*/ 2147483646 h 1090"/>
              <a:gd name="T6" fmla="*/ 0 w 897"/>
              <a:gd name="T7" fmla="*/ 2147483646 h 1090"/>
              <a:gd name="T8" fmla="*/ 2147483646 w 897"/>
              <a:gd name="T9" fmla="*/ 0 h 1090"/>
              <a:gd name="T10" fmla="*/ 2147483646 w 897"/>
              <a:gd name="T11" fmla="*/ 2147483646 h 1090"/>
              <a:gd name="T12" fmla="*/ 2147483646 w 897"/>
              <a:gd name="T13" fmla="*/ 2147483646 h 1090"/>
              <a:gd name="T14" fmla="*/ 2147483646 w 897"/>
              <a:gd name="T15" fmla="*/ 2147483646 h 1090"/>
              <a:gd name="T16" fmla="*/ 2147483646 w 897"/>
              <a:gd name="T17" fmla="*/ 2147483646 h 10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7" h="1090">
                <a:moveTo>
                  <a:pt x="16" y="0"/>
                </a:moveTo>
                <a:lnTo>
                  <a:pt x="869" y="1037"/>
                </a:lnTo>
                <a:lnTo>
                  <a:pt x="853" y="1054"/>
                </a:lnTo>
                <a:lnTo>
                  <a:pt x="0" y="16"/>
                </a:lnTo>
                <a:lnTo>
                  <a:pt x="16" y="0"/>
                </a:lnTo>
                <a:close/>
                <a:moveTo>
                  <a:pt x="877" y="1012"/>
                </a:moveTo>
                <a:lnTo>
                  <a:pt x="897" y="1090"/>
                </a:lnTo>
                <a:lnTo>
                  <a:pt x="830" y="1061"/>
                </a:lnTo>
                <a:lnTo>
                  <a:pt x="877" y="1012"/>
                </a:lnTo>
                <a:close/>
              </a:path>
            </a:pathLst>
          </a:custGeom>
          <a:solidFill>
            <a:srgbClr val="0000FF"/>
          </a:solidFill>
          <a:ln w="1588" cap="flat">
            <a:solidFill>
              <a:srgbClr val="002060"/>
            </a:solidFill>
            <a:prstDash val="solid"/>
            <a:bevel/>
            <a:headEnd/>
            <a:tailEnd/>
          </a:ln>
        </p:spPr>
        <p:txBody>
          <a:bodyPr/>
          <a:lstStyle/>
          <a:p>
            <a:endParaRPr lang="it-IT"/>
          </a:p>
        </p:txBody>
      </p:sp>
      <p:sp>
        <p:nvSpPr>
          <p:cNvPr id="47240" name="Freeform 141"/>
          <p:cNvSpPr>
            <a:spLocks noEditPoints="1"/>
          </p:cNvSpPr>
          <p:nvPr/>
        </p:nvSpPr>
        <p:spPr bwMode="auto">
          <a:xfrm>
            <a:off x="4627563" y="2757488"/>
            <a:ext cx="1609725" cy="2222500"/>
          </a:xfrm>
          <a:custGeom>
            <a:avLst/>
            <a:gdLst>
              <a:gd name="T0" fmla="*/ 2147483646 w 901"/>
              <a:gd name="T1" fmla="*/ 0 h 1400"/>
              <a:gd name="T2" fmla="*/ 2147483646 w 901"/>
              <a:gd name="T3" fmla="*/ 2147483646 h 1400"/>
              <a:gd name="T4" fmla="*/ 2147483646 w 901"/>
              <a:gd name="T5" fmla="*/ 2147483646 h 1400"/>
              <a:gd name="T6" fmla="*/ 0 w 901"/>
              <a:gd name="T7" fmla="*/ 2147483646 h 1400"/>
              <a:gd name="T8" fmla="*/ 2147483646 w 901"/>
              <a:gd name="T9" fmla="*/ 0 h 1400"/>
              <a:gd name="T10" fmla="*/ 2147483646 w 901"/>
              <a:gd name="T11" fmla="*/ 2147483646 h 1400"/>
              <a:gd name="T12" fmla="*/ 2147483646 w 901"/>
              <a:gd name="T13" fmla="*/ 2147483646 h 1400"/>
              <a:gd name="T14" fmla="*/ 2147483646 w 901"/>
              <a:gd name="T15" fmla="*/ 2147483646 h 1400"/>
              <a:gd name="T16" fmla="*/ 2147483646 w 901"/>
              <a:gd name="T17" fmla="*/ 2147483646 h 1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1" h="1400">
                <a:moveTo>
                  <a:pt x="23" y="0"/>
                </a:moveTo>
                <a:lnTo>
                  <a:pt x="871" y="1325"/>
                </a:lnTo>
                <a:lnTo>
                  <a:pt x="848" y="1344"/>
                </a:lnTo>
                <a:lnTo>
                  <a:pt x="0" y="19"/>
                </a:lnTo>
                <a:lnTo>
                  <a:pt x="23" y="0"/>
                </a:lnTo>
                <a:close/>
                <a:moveTo>
                  <a:pt x="886" y="1293"/>
                </a:moveTo>
                <a:lnTo>
                  <a:pt x="901" y="1400"/>
                </a:lnTo>
                <a:lnTo>
                  <a:pt x="816" y="1350"/>
                </a:lnTo>
                <a:lnTo>
                  <a:pt x="886" y="1293"/>
                </a:lnTo>
                <a:close/>
              </a:path>
            </a:pathLst>
          </a:custGeom>
          <a:solidFill>
            <a:srgbClr val="0000FF"/>
          </a:solidFill>
          <a:ln w="1588" cap="flat">
            <a:solidFill>
              <a:srgbClr val="002060"/>
            </a:solidFill>
            <a:prstDash val="solid"/>
            <a:bevel/>
            <a:headEnd/>
            <a:tailEnd/>
          </a:ln>
        </p:spPr>
        <p:txBody>
          <a:bodyPr/>
          <a:lstStyle/>
          <a:p>
            <a:endParaRPr lang="it-IT"/>
          </a:p>
        </p:txBody>
      </p:sp>
      <p:sp>
        <p:nvSpPr>
          <p:cNvPr id="47241" name="Freeform 142"/>
          <p:cNvSpPr>
            <a:spLocks noEditPoints="1"/>
          </p:cNvSpPr>
          <p:nvPr/>
        </p:nvSpPr>
        <p:spPr bwMode="auto">
          <a:xfrm>
            <a:off x="4635500" y="3135313"/>
            <a:ext cx="1609725" cy="2466975"/>
          </a:xfrm>
          <a:custGeom>
            <a:avLst/>
            <a:gdLst>
              <a:gd name="T0" fmla="*/ 2147483646 w 901"/>
              <a:gd name="T1" fmla="*/ 0 h 1554"/>
              <a:gd name="T2" fmla="*/ 2147483646 w 901"/>
              <a:gd name="T3" fmla="*/ 2147483646 h 1554"/>
              <a:gd name="T4" fmla="*/ 2147483646 w 901"/>
              <a:gd name="T5" fmla="*/ 2147483646 h 1554"/>
              <a:gd name="T6" fmla="*/ 0 w 901"/>
              <a:gd name="T7" fmla="*/ 2147483646 h 1554"/>
              <a:gd name="T8" fmla="*/ 2147483646 w 901"/>
              <a:gd name="T9" fmla="*/ 0 h 1554"/>
              <a:gd name="T10" fmla="*/ 2147483646 w 901"/>
              <a:gd name="T11" fmla="*/ 2147483646 h 1554"/>
              <a:gd name="T12" fmla="*/ 2147483646 w 901"/>
              <a:gd name="T13" fmla="*/ 2147483646 h 1554"/>
              <a:gd name="T14" fmla="*/ 2147483646 w 901"/>
              <a:gd name="T15" fmla="*/ 2147483646 h 1554"/>
              <a:gd name="T16" fmla="*/ 2147483646 w 901"/>
              <a:gd name="T17" fmla="*/ 2147483646 h 15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1" h="1554">
                <a:moveTo>
                  <a:pt x="24" y="0"/>
                </a:moveTo>
                <a:lnTo>
                  <a:pt x="874" y="1477"/>
                </a:lnTo>
                <a:lnTo>
                  <a:pt x="850" y="1495"/>
                </a:lnTo>
                <a:lnTo>
                  <a:pt x="0" y="17"/>
                </a:lnTo>
                <a:lnTo>
                  <a:pt x="24" y="0"/>
                </a:lnTo>
                <a:close/>
                <a:moveTo>
                  <a:pt x="890" y="1446"/>
                </a:moveTo>
                <a:lnTo>
                  <a:pt x="901" y="1554"/>
                </a:lnTo>
                <a:lnTo>
                  <a:pt x="819" y="1499"/>
                </a:lnTo>
                <a:lnTo>
                  <a:pt x="890" y="1446"/>
                </a:lnTo>
                <a:close/>
              </a:path>
            </a:pathLst>
          </a:custGeom>
          <a:solidFill>
            <a:srgbClr val="0000FF"/>
          </a:solidFill>
          <a:ln w="1588" cap="flat">
            <a:solidFill>
              <a:srgbClr val="002060"/>
            </a:solidFill>
            <a:prstDash val="solid"/>
            <a:bevel/>
            <a:headEnd/>
            <a:tailEnd/>
          </a:ln>
        </p:spPr>
        <p:txBody>
          <a:bodyPr/>
          <a:lstStyle/>
          <a:p>
            <a:endParaRPr lang="it-IT"/>
          </a:p>
        </p:txBody>
      </p:sp>
      <p:sp>
        <p:nvSpPr>
          <p:cNvPr id="47242" name="Freeform 143"/>
          <p:cNvSpPr>
            <a:spLocks noEditPoints="1"/>
          </p:cNvSpPr>
          <p:nvPr/>
        </p:nvSpPr>
        <p:spPr bwMode="auto">
          <a:xfrm>
            <a:off x="4711700" y="2813050"/>
            <a:ext cx="1601788" cy="881063"/>
          </a:xfrm>
          <a:custGeom>
            <a:avLst/>
            <a:gdLst>
              <a:gd name="T0" fmla="*/ 0 w 896"/>
              <a:gd name="T1" fmla="*/ 2147483646 h 555"/>
              <a:gd name="T2" fmla="*/ 2147483646 w 896"/>
              <a:gd name="T3" fmla="*/ 2147483646 h 555"/>
              <a:gd name="T4" fmla="*/ 2147483646 w 896"/>
              <a:gd name="T5" fmla="*/ 2147483646 h 555"/>
              <a:gd name="T6" fmla="*/ 2147483646 w 896"/>
              <a:gd name="T7" fmla="*/ 2147483646 h 555"/>
              <a:gd name="T8" fmla="*/ 0 w 896"/>
              <a:gd name="T9" fmla="*/ 2147483646 h 555"/>
              <a:gd name="T10" fmla="*/ 2147483646 w 896"/>
              <a:gd name="T11" fmla="*/ 2147483646 h 555"/>
              <a:gd name="T12" fmla="*/ 2147483646 w 896"/>
              <a:gd name="T13" fmla="*/ 0 h 555"/>
              <a:gd name="T14" fmla="*/ 2147483646 w 896"/>
              <a:gd name="T15" fmla="*/ 2147483646 h 555"/>
              <a:gd name="T16" fmla="*/ 2147483646 w 896"/>
              <a:gd name="T17" fmla="*/ 2147483646 h 5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6" h="555">
                <a:moveTo>
                  <a:pt x="0" y="527"/>
                </a:moveTo>
                <a:lnTo>
                  <a:pt x="827" y="24"/>
                </a:lnTo>
                <a:lnTo>
                  <a:pt x="840" y="53"/>
                </a:lnTo>
                <a:lnTo>
                  <a:pt x="13" y="555"/>
                </a:lnTo>
                <a:lnTo>
                  <a:pt x="0" y="527"/>
                </a:lnTo>
                <a:close/>
                <a:moveTo>
                  <a:pt x="800" y="3"/>
                </a:moveTo>
                <a:lnTo>
                  <a:pt x="896" y="0"/>
                </a:lnTo>
                <a:lnTo>
                  <a:pt x="841" y="89"/>
                </a:lnTo>
                <a:lnTo>
                  <a:pt x="800" y="3"/>
                </a:lnTo>
                <a:close/>
              </a:path>
            </a:pathLst>
          </a:custGeom>
          <a:solidFill>
            <a:srgbClr val="0000FF"/>
          </a:solidFill>
          <a:ln w="1588" cap="flat">
            <a:solidFill>
              <a:srgbClr val="002060"/>
            </a:solidFill>
            <a:prstDash val="solid"/>
            <a:bevel/>
            <a:headEnd/>
            <a:tailEnd/>
          </a:ln>
        </p:spPr>
        <p:txBody>
          <a:bodyPr/>
          <a:lstStyle/>
          <a:p>
            <a:endParaRPr lang="it-IT"/>
          </a:p>
        </p:txBody>
      </p:sp>
      <p:sp>
        <p:nvSpPr>
          <p:cNvPr id="47243" name="Freeform 144"/>
          <p:cNvSpPr>
            <a:spLocks noEditPoints="1"/>
          </p:cNvSpPr>
          <p:nvPr/>
        </p:nvSpPr>
        <p:spPr bwMode="auto">
          <a:xfrm>
            <a:off x="4656138" y="2611438"/>
            <a:ext cx="1606550" cy="1368425"/>
          </a:xfrm>
          <a:custGeom>
            <a:avLst/>
            <a:gdLst>
              <a:gd name="T0" fmla="*/ 0 w 899"/>
              <a:gd name="T1" fmla="*/ 2147483646 h 862"/>
              <a:gd name="T2" fmla="*/ 2147483646 w 899"/>
              <a:gd name="T3" fmla="*/ 2147483646 h 862"/>
              <a:gd name="T4" fmla="*/ 2147483646 w 899"/>
              <a:gd name="T5" fmla="*/ 2147483646 h 862"/>
              <a:gd name="T6" fmla="*/ 2147483646 w 899"/>
              <a:gd name="T7" fmla="*/ 2147483646 h 862"/>
              <a:gd name="T8" fmla="*/ 0 w 899"/>
              <a:gd name="T9" fmla="*/ 2147483646 h 862"/>
              <a:gd name="T10" fmla="*/ 2147483646 w 899"/>
              <a:gd name="T11" fmla="*/ 2147483646 h 862"/>
              <a:gd name="T12" fmla="*/ 2147483646 w 899"/>
              <a:gd name="T13" fmla="*/ 0 h 862"/>
              <a:gd name="T14" fmla="*/ 2147483646 w 899"/>
              <a:gd name="T15" fmla="*/ 2147483646 h 862"/>
              <a:gd name="T16" fmla="*/ 2147483646 w 899"/>
              <a:gd name="T17" fmla="*/ 2147483646 h 8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99" h="862">
                <a:moveTo>
                  <a:pt x="0" y="838"/>
                </a:moveTo>
                <a:lnTo>
                  <a:pt x="835" y="40"/>
                </a:lnTo>
                <a:lnTo>
                  <a:pt x="854" y="64"/>
                </a:lnTo>
                <a:lnTo>
                  <a:pt x="19" y="862"/>
                </a:lnTo>
                <a:lnTo>
                  <a:pt x="0" y="838"/>
                </a:lnTo>
                <a:close/>
                <a:moveTo>
                  <a:pt x="806" y="26"/>
                </a:moveTo>
                <a:lnTo>
                  <a:pt x="899" y="0"/>
                </a:lnTo>
                <a:lnTo>
                  <a:pt x="861" y="99"/>
                </a:lnTo>
                <a:lnTo>
                  <a:pt x="806" y="26"/>
                </a:lnTo>
                <a:close/>
              </a:path>
            </a:pathLst>
          </a:custGeom>
          <a:solidFill>
            <a:srgbClr val="FF0000"/>
          </a:solidFill>
          <a:ln w="38100" cap="flat">
            <a:solidFill>
              <a:srgbClr val="FF0000"/>
            </a:solidFill>
            <a:prstDash val="solid"/>
            <a:bevel/>
            <a:headEnd/>
            <a:tailEnd/>
          </a:ln>
        </p:spPr>
        <p:txBody>
          <a:bodyPr/>
          <a:lstStyle/>
          <a:p>
            <a:endParaRPr lang="it-IT"/>
          </a:p>
        </p:txBody>
      </p:sp>
      <p:sp>
        <p:nvSpPr>
          <p:cNvPr id="47244" name="Freeform 146"/>
          <p:cNvSpPr>
            <a:spLocks noEditPoints="1"/>
          </p:cNvSpPr>
          <p:nvPr/>
        </p:nvSpPr>
        <p:spPr bwMode="auto">
          <a:xfrm>
            <a:off x="4654550" y="4310063"/>
            <a:ext cx="1466850" cy="152400"/>
          </a:xfrm>
          <a:custGeom>
            <a:avLst/>
            <a:gdLst>
              <a:gd name="T0" fmla="*/ 0 w 821"/>
              <a:gd name="T1" fmla="*/ 2147483646 h 96"/>
              <a:gd name="T2" fmla="*/ 2147483646 w 821"/>
              <a:gd name="T3" fmla="*/ 2147483646 h 96"/>
              <a:gd name="T4" fmla="*/ 2147483646 w 821"/>
              <a:gd name="T5" fmla="*/ 2147483646 h 96"/>
              <a:gd name="T6" fmla="*/ 0 w 821"/>
              <a:gd name="T7" fmla="*/ 2147483646 h 96"/>
              <a:gd name="T8" fmla="*/ 0 w 821"/>
              <a:gd name="T9" fmla="*/ 2147483646 h 96"/>
              <a:gd name="T10" fmla="*/ 2147483646 w 821"/>
              <a:gd name="T11" fmla="*/ 0 h 96"/>
              <a:gd name="T12" fmla="*/ 2147483646 w 821"/>
              <a:gd name="T13" fmla="*/ 2147483646 h 96"/>
              <a:gd name="T14" fmla="*/ 2147483646 w 821"/>
              <a:gd name="T15" fmla="*/ 2147483646 h 96"/>
              <a:gd name="T16" fmla="*/ 2147483646 w 821"/>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21" h="96">
                <a:moveTo>
                  <a:pt x="0" y="32"/>
                </a:moveTo>
                <a:lnTo>
                  <a:pt x="749" y="32"/>
                </a:lnTo>
                <a:lnTo>
                  <a:pt x="749" y="64"/>
                </a:lnTo>
                <a:lnTo>
                  <a:pt x="0" y="64"/>
                </a:lnTo>
                <a:lnTo>
                  <a:pt x="0" y="32"/>
                </a:lnTo>
                <a:close/>
                <a:moveTo>
                  <a:pt x="735" y="0"/>
                </a:moveTo>
                <a:lnTo>
                  <a:pt x="821" y="48"/>
                </a:lnTo>
                <a:lnTo>
                  <a:pt x="735" y="96"/>
                </a:lnTo>
                <a:lnTo>
                  <a:pt x="735" y="0"/>
                </a:lnTo>
                <a:close/>
              </a:path>
            </a:pathLst>
          </a:custGeom>
          <a:solidFill>
            <a:srgbClr val="0000FF"/>
          </a:solidFill>
          <a:ln w="1588" cap="flat">
            <a:solidFill>
              <a:srgbClr val="002060"/>
            </a:solidFill>
            <a:prstDash val="solid"/>
            <a:bevel/>
            <a:headEnd/>
            <a:tailEnd/>
          </a:ln>
        </p:spPr>
        <p:txBody>
          <a:bodyPr/>
          <a:lstStyle/>
          <a:p>
            <a:endParaRPr lang="it-IT"/>
          </a:p>
        </p:txBody>
      </p:sp>
      <p:sp>
        <p:nvSpPr>
          <p:cNvPr id="47245" name="Freeform 147"/>
          <p:cNvSpPr>
            <a:spLocks noEditPoints="1"/>
          </p:cNvSpPr>
          <p:nvPr/>
        </p:nvSpPr>
        <p:spPr bwMode="auto">
          <a:xfrm>
            <a:off x="4627563" y="3838575"/>
            <a:ext cx="1609725" cy="2100263"/>
          </a:xfrm>
          <a:custGeom>
            <a:avLst/>
            <a:gdLst>
              <a:gd name="T0" fmla="*/ 0 w 901"/>
              <a:gd name="T1" fmla="*/ 2147483646 h 1323"/>
              <a:gd name="T2" fmla="*/ 2147483646 w 901"/>
              <a:gd name="T3" fmla="*/ 2147483646 h 1323"/>
              <a:gd name="T4" fmla="*/ 2147483646 w 901"/>
              <a:gd name="T5" fmla="*/ 2147483646 h 1323"/>
              <a:gd name="T6" fmla="*/ 2147483646 w 901"/>
              <a:gd name="T7" fmla="*/ 2147483646 h 1323"/>
              <a:gd name="T8" fmla="*/ 0 w 901"/>
              <a:gd name="T9" fmla="*/ 2147483646 h 1323"/>
              <a:gd name="T10" fmla="*/ 2147483646 w 901"/>
              <a:gd name="T11" fmla="*/ 2147483646 h 1323"/>
              <a:gd name="T12" fmla="*/ 2147483646 w 901"/>
              <a:gd name="T13" fmla="*/ 0 h 1323"/>
              <a:gd name="T14" fmla="*/ 2147483646 w 901"/>
              <a:gd name="T15" fmla="*/ 2147483646 h 1323"/>
              <a:gd name="T16" fmla="*/ 2147483646 w 901"/>
              <a:gd name="T17" fmla="*/ 2147483646 h 13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1" h="1323">
                <a:moveTo>
                  <a:pt x="0" y="1304"/>
                </a:moveTo>
                <a:lnTo>
                  <a:pt x="846" y="54"/>
                </a:lnTo>
                <a:lnTo>
                  <a:pt x="869" y="74"/>
                </a:lnTo>
                <a:lnTo>
                  <a:pt x="23" y="1323"/>
                </a:lnTo>
                <a:lnTo>
                  <a:pt x="0" y="1304"/>
                </a:lnTo>
                <a:close/>
                <a:moveTo>
                  <a:pt x="815" y="47"/>
                </a:moveTo>
                <a:lnTo>
                  <a:pt x="901" y="0"/>
                </a:lnTo>
                <a:lnTo>
                  <a:pt x="883" y="106"/>
                </a:lnTo>
                <a:lnTo>
                  <a:pt x="815" y="47"/>
                </a:lnTo>
                <a:close/>
              </a:path>
            </a:pathLst>
          </a:custGeom>
          <a:solidFill>
            <a:srgbClr val="0000FF"/>
          </a:solidFill>
          <a:ln w="1588" cap="flat">
            <a:solidFill>
              <a:srgbClr val="002060"/>
            </a:solidFill>
            <a:prstDash val="solid"/>
            <a:bevel/>
            <a:headEnd/>
            <a:tailEnd/>
          </a:ln>
        </p:spPr>
        <p:txBody>
          <a:bodyPr/>
          <a:lstStyle/>
          <a:p>
            <a:endParaRPr lang="it-IT"/>
          </a:p>
        </p:txBody>
      </p:sp>
      <p:sp>
        <p:nvSpPr>
          <p:cNvPr id="146" name="Line 2"/>
          <p:cNvSpPr>
            <a:spLocks noChangeShapeType="1"/>
          </p:cNvSpPr>
          <p:nvPr/>
        </p:nvSpPr>
        <p:spPr bwMode="auto">
          <a:xfrm>
            <a:off x="174625" y="1268413"/>
            <a:ext cx="9772650" cy="0"/>
          </a:xfrm>
          <a:prstGeom prst="line">
            <a:avLst/>
          </a:prstGeom>
          <a:noFill/>
          <a:ln w="571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a:p>
        </p:txBody>
      </p:sp>
      <p:cxnSp>
        <p:nvCxnSpPr>
          <p:cNvPr id="3" name="Connettore 2 2"/>
          <p:cNvCxnSpPr/>
          <p:nvPr/>
        </p:nvCxnSpPr>
        <p:spPr>
          <a:xfrm flipV="1">
            <a:off x="4724400" y="3656013"/>
            <a:ext cx="1522413" cy="5095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9653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ttangolo 3"/>
          <p:cNvSpPr>
            <a:spLocks noChangeArrowheads="1"/>
          </p:cNvSpPr>
          <p:nvPr/>
        </p:nvSpPr>
        <p:spPr bwMode="auto">
          <a:xfrm>
            <a:off x="5029200" y="3244850"/>
            <a:ext cx="228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mr-IN" altLang="x-none" sz="1800" baseline="30000">
                <a:solidFill>
                  <a:srgbClr val="BE0004"/>
                </a:solidFill>
                <a:latin typeface="Helvetica" charset="0"/>
              </a:rPr>
              <a:t> </a:t>
            </a:r>
            <a:endParaRPr lang="it-IT" altLang="x-none" sz="1800"/>
          </a:p>
        </p:txBody>
      </p:sp>
      <p:sp>
        <p:nvSpPr>
          <p:cNvPr id="49154" name="CasellaDiTesto 6"/>
          <p:cNvSpPr txBox="1">
            <a:spLocks noChangeArrowheads="1"/>
          </p:cNvSpPr>
          <p:nvPr/>
        </p:nvSpPr>
        <p:spPr bwMode="auto">
          <a:xfrm flipH="1">
            <a:off x="0" y="188913"/>
            <a:ext cx="10287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it-IT" altLang="x-none" sz="2800" b="1">
                <a:solidFill>
                  <a:srgbClr val="002060"/>
                </a:solidFill>
                <a:latin typeface="Calibri" charset="0"/>
                <a:ea typeface="Calibri" charset="0"/>
                <a:cs typeface="Calibri" charset="0"/>
              </a:rPr>
              <a:t>Epidemiology of Cardiovascular Diseases                                                                 </a:t>
            </a:r>
            <a:r>
              <a:rPr lang="it-IT" altLang="x-none" sz="2000" b="1" i="1">
                <a:solidFill>
                  <a:srgbClr val="002060"/>
                </a:solidFill>
                <a:latin typeface="Calibri" charset="0"/>
                <a:ea typeface="Calibri" charset="0"/>
                <a:cs typeface="Calibri" charset="0"/>
              </a:rPr>
              <a:t>2015 Age-standardized Prevalent Cases of CVD Causes</a:t>
            </a:r>
          </a:p>
        </p:txBody>
      </p:sp>
      <p:sp>
        <p:nvSpPr>
          <p:cNvPr id="12" name="Line 2"/>
          <p:cNvSpPr>
            <a:spLocks noChangeShapeType="1"/>
          </p:cNvSpPr>
          <p:nvPr/>
        </p:nvSpPr>
        <p:spPr bwMode="auto">
          <a:xfrm>
            <a:off x="211138" y="1268413"/>
            <a:ext cx="9772650" cy="0"/>
          </a:xfrm>
          <a:prstGeom prst="line">
            <a:avLst/>
          </a:prstGeom>
          <a:noFill/>
          <a:ln w="571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a:p>
        </p:txBody>
      </p:sp>
      <p:sp>
        <p:nvSpPr>
          <p:cNvPr id="11" name="Freccia destra 10"/>
          <p:cNvSpPr/>
          <p:nvPr/>
        </p:nvSpPr>
        <p:spPr>
          <a:xfrm>
            <a:off x="3775075" y="1674813"/>
            <a:ext cx="215900" cy="2413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nvGrpSpPr>
          <p:cNvPr id="49157" name="Gruppo 21"/>
          <p:cNvGrpSpPr>
            <a:grpSpLocks/>
          </p:cNvGrpSpPr>
          <p:nvPr/>
        </p:nvGrpSpPr>
        <p:grpSpPr bwMode="auto">
          <a:xfrm>
            <a:off x="381000" y="984250"/>
            <a:ext cx="8585200" cy="6067425"/>
            <a:chOff x="1036982" y="867418"/>
            <a:chExt cx="8585250" cy="6066774"/>
          </a:xfrm>
        </p:grpSpPr>
        <p:pic>
          <p:nvPicPr>
            <p:cNvPr id="49168"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6982" y="867418"/>
              <a:ext cx="8585250" cy="606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e 20"/>
            <p:cNvSpPr/>
            <p:nvPr/>
          </p:nvSpPr>
          <p:spPr>
            <a:xfrm>
              <a:off x="3343633" y="1675369"/>
              <a:ext cx="287339" cy="1698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49158" name="CasellaDiTesto 1"/>
          <p:cNvSpPr txBox="1">
            <a:spLocks noChangeArrowheads="1"/>
          </p:cNvSpPr>
          <p:nvPr/>
        </p:nvSpPr>
        <p:spPr bwMode="auto">
          <a:xfrm>
            <a:off x="6861175" y="1962150"/>
            <a:ext cx="2451100" cy="35734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x-none" altLang="x-none" sz="1800"/>
          </a:p>
        </p:txBody>
      </p:sp>
      <p:sp>
        <p:nvSpPr>
          <p:cNvPr id="49159" name="CasellaDiTesto 17"/>
          <p:cNvSpPr txBox="1">
            <a:spLocks noChangeArrowheads="1"/>
          </p:cNvSpPr>
          <p:nvPr/>
        </p:nvSpPr>
        <p:spPr bwMode="auto">
          <a:xfrm>
            <a:off x="6850063" y="3484563"/>
            <a:ext cx="29733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000" b="1" dirty="0">
                <a:solidFill>
                  <a:srgbClr val="FF0000"/>
                </a:solidFill>
              </a:rPr>
              <a:t>CAD+PAD </a:t>
            </a:r>
            <a:r>
              <a:rPr lang="it-IT" altLang="x-none" sz="2000" b="1" dirty="0" smtClean="0">
                <a:solidFill>
                  <a:srgbClr val="FF0000"/>
                </a:solidFill>
              </a:rPr>
              <a:t>≥ 70</a:t>
            </a:r>
            <a:r>
              <a:rPr lang="it-IT" altLang="x-none" sz="2000" b="1" dirty="0">
                <a:solidFill>
                  <a:srgbClr val="FF0000"/>
                </a:solidFill>
              </a:rPr>
              <a:t>% CVD</a:t>
            </a:r>
          </a:p>
        </p:txBody>
      </p:sp>
      <p:sp>
        <p:nvSpPr>
          <p:cNvPr id="49160" name="CasellaDiTesto 16"/>
          <p:cNvSpPr txBox="1">
            <a:spLocks noChangeArrowheads="1"/>
          </p:cNvSpPr>
          <p:nvPr/>
        </p:nvSpPr>
        <p:spPr bwMode="auto">
          <a:xfrm flipH="1">
            <a:off x="7027863" y="6308725"/>
            <a:ext cx="2955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600" i="1">
                <a:latin typeface="Calibri" charset="0"/>
                <a:ea typeface="Calibri" charset="0"/>
                <a:cs typeface="Calibri" charset="0"/>
              </a:rPr>
              <a:t>Roth GA et AL JACC 2017;70:1-25</a:t>
            </a:r>
          </a:p>
        </p:txBody>
      </p:sp>
      <p:sp>
        <p:nvSpPr>
          <p:cNvPr id="2" name="Ovale 1"/>
          <p:cNvSpPr/>
          <p:nvPr/>
        </p:nvSpPr>
        <p:spPr>
          <a:xfrm rot="2286596">
            <a:off x="1376363" y="5091113"/>
            <a:ext cx="276225" cy="6985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nvGrpSpPr>
          <p:cNvPr id="49162" name="Gruppo 4"/>
          <p:cNvGrpSpPr>
            <a:grpSpLocks/>
          </p:cNvGrpSpPr>
          <p:nvPr/>
        </p:nvGrpSpPr>
        <p:grpSpPr bwMode="auto">
          <a:xfrm>
            <a:off x="1758950" y="2402843"/>
            <a:ext cx="1333500" cy="369887"/>
            <a:chOff x="1832148" y="2389724"/>
            <a:chExt cx="1332875" cy="369332"/>
          </a:xfrm>
        </p:grpSpPr>
        <p:sp>
          <p:nvSpPr>
            <p:cNvPr id="49166" name="CasellaDiTesto 2"/>
            <p:cNvSpPr txBox="1">
              <a:spLocks noChangeArrowheads="1"/>
            </p:cNvSpPr>
            <p:nvPr/>
          </p:nvSpPr>
          <p:spPr bwMode="auto">
            <a:xfrm>
              <a:off x="2480220" y="2389724"/>
              <a:ext cx="684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FF0000"/>
                  </a:solidFill>
                </a:rPr>
                <a:t>CAD</a:t>
              </a:r>
            </a:p>
          </p:txBody>
        </p:sp>
        <p:sp>
          <p:nvSpPr>
            <p:cNvPr id="22" name="Freccia sinistra 21"/>
            <p:cNvSpPr/>
            <p:nvPr/>
          </p:nvSpPr>
          <p:spPr bwMode="auto">
            <a:xfrm>
              <a:off x="1832148" y="2421426"/>
              <a:ext cx="645810" cy="29800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grpSp>
        <p:nvGrpSpPr>
          <p:cNvPr id="49163" name="Gruppo 27"/>
          <p:cNvGrpSpPr>
            <a:grpSpLocks/>
          </p:cNvGrpSpPr>
          <p:nvPr/>
        </p:nvGrpSpPr>
        <p:grpSpPr bwMode="auto">
          <a:xfrm>
            <a:off x="1789113" y="3789363"/>
            <a:ext cx="1303337" cy="368300"/>
            <a:chOff x="1832148" y="2389724"/>
            <a:chExt cx="1302995" cy="369332"/>
          </a:xfrm>
        </p:grpSpPr>
        <p:sp>
          <p:nvSpPr>
            <p:cNvPr id="49164" name="CasellaDiTesto 28"/>
            <p:cNvSpPr txBox="1">
              <a:spLocks noChangeArrowheads="1"/>
            </p:cNvSpPr>
            <p:nvPr/>
          </p:nvSpPr>
          <p:spPr bwMode="auto">
            <a:xfrm>
              <a:off x="2480220" y="2389724"/>
              <a:ext cx="6549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a:solidFill>
                    <a:srgbClr val="FF0000"/>
                  </a:solidFill>
                </a:rPr>
                <a:t>PAD</a:t>
              </a:r>
            </a:p>
          </p:txBody>
        </p:sp>
        <p:sp>
          <p:nvSpPr>
            <p:cNvPr id="30" name="Freccia sinistra 29"/>
            <p:cNvSpPr/>
            <p:nvPr/>
          </p:nvSpPr>
          <p:spPr bwMode="auto">
            <a:xfrm>
              <a:off x="1832148" y="2421563"/>
              <a:ext cx="645942" cy="29769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grpSp>
        <p:nvGrpSpPr>
          <p:cNvPr id="19" name="Gruppo 4"/>
          <p:cNvGrpSpPr>
            <a:grpSpLocks/>
          </p:cNvGrpSpPr>
          <p:nvPr/>
        </p:nvGrpSpPr>
        <p:grpSpPr bwMode="auto">
          <a:xfrm>
            <a:off x="6816367" y="2555241"/>
            <a:ext cx="1307531" cy="369332"/>
            <a:chOff x="1832148" y="2389724"/>
            <a:chExt cx="1306918" cy="368778"/>
          </a:xfrm>
        </p:grpSpPr>
        <p:sp>
          <p:nvSpPr>
            <p:cNvPr id="20" name="CasellaDiTesto 19"/>
            <p:cNvSpPr txBox="1">
              <a:spLocks noChangeArrowheads="1"/>
            </p:cNvSpPr>
            <p:nvPr/>
          </p:nvSpPr>
          <p:spPr bwMode="auto">
            <a:xfrm>
              <a:off x="2480220" y="2389724"/>
              <a:ext cx="658846" cy="36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800" b="1" dirty="0" smtClean="0">
                  <a:solidFill>
                    <a:srgbClr val="FF0000"/>
                  </a:solidFill>
                </a:rPr>
                <a:t>CVP</a:t>
              </a:r>
              <a:endParaRPr lang="it-IT" altLang="x-none" sz="1800" b="1" dirty="0">
                <a:solidFill>
                  <a:srgbClr val="FF0000"/>
                </a:solidFill>
              </a:endParaRPr>
            </a:p>
          </p:txBody>
        </p:sp>
        <p:sp>
          <p:nvSpPr>
            <p:cNvPr id="23" name="Freccia sinistra 22"/>
            <p:cNvSpPr/>
            <p:nvPr/>
          </p:nvSpPr>
          <p:spPr bwMode="auto">
            <a:xfrm>
              <a:off x="1832148" y="2421426"/>
              <a:ext cx="645810" cy="29800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Tree>
    <p:extLst>
      <p:ext uri="{BB962C8B-B14F-4D97-AF65-F5344CB8AC3E}">
        <p14:creationId xmlns:p14="http://schemas.microsoft.com/office/powerpoint/2010/main" val="20898926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1338" y="-376717"/>
            <a:ext cx="6583362" cy="931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egnaposto contenuto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4525" y="0"/>
            <a:ext cx="6070600" cy="8588375"/>
          </a:xfrm>
        </p:spPr>
      </p:pic>
      <p:sp>
        <p:nvSpPr>
          <p:cNvPr id="26627" name="CasellaDiTesto 3"/>
          <p:cNvSpPr txBox="1">
            <a:spLocks noChangeArrowheads="1"/>
          </p:cNvSpPr>
          <p:nvPr/>
        </p:nvSpPr>
        <p:spPr bwMode="auto">
          <a:xfrm>
            <a:off x="6121400" y="6308725"/>
            <a:ext cx="39592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600" i="1">
                <a:solidFill>
                  <a:srgbClr val="002060"/>
                </a:solidFill>
                <a:latin typeface="Calibri" charset="0"/>
                <a:ea typeface="Calibri" charset="0"/>
                <a:cs typeface="Calibri" charset="0"/>
              </a:rPr>
              <a:t>Poredos</a:t>
            </a:r>
            <a:r>
              <a:rPr lang="it-IT" altLang="x-none" sz="1600" i="1" dirty="0">
                <a:solidFill>
                  <a:srgbClr val="002060"/>
                </a:solidFill>
                <a:latin typeface="Calibri" charset="0"/>
                <a:ea typeface="Calibri" charset="0"/>
                <a:cs typeface="Calibri" charset="0"/>
              </a:rPr>
              <a:t> </a:t>
            </a:r>
            <a:r>
              <a:rPr lang="it-IT" altLang="x-none" sz="1600" i="1" dirty="0" err="1">
                <a:solidFill>
                  <a:srgbClr val="002060"/>
                </a:solidFill>
                <a:latin typeface="Calibri" charset="0"/>
                <a:ea typeface="Calibri" charset="0"/>
                <a:cs typeface="Calibri" charset="0"/>
              </a:rPr>
              <a:t>P</a:t>
            </a:r>
            <a:r>
              <a:rPr lang="it-IT" altLang="x-none" sz="1600" i="1" dirty="0">
                <a:solidFill>
                  <a:srgbClr val="002060"/>
                </a:solidFill>
                <a:latin typeface="Calibri" charset="0"/>
                <a:ea typeface="Calibri" charset="0"/>
                <a:cs typeface="Calibri" charset="0"/>
              </a:rPr>
              <a:t> et al  </a:t>
            </a:r>
            <a:r>
              <a:rPr lang="it-IT" altLang="x-none" sz="1600" i="1" dirty="0" err="1">
                <a:solidFill>
                  <a:srgbClr val="002060"/>
                </a:solidFill>
                <a:latin typeface="Calibri" charset="0"/>
                <a:ea typeface="Calibri" charset="0"/>
                <a:cs typeface="Calibri" charset="0"/>
              </a:rPr>
              <a:t>Angiology</a:t>
            </a:r>
            <a:r>
              <a:rPr lang="it-IT" altLang="x-none" sz="1600" i="1" dirty="0">
                <a:solidFill>
                  <a:srgbClr val="002060"/>
                </a:solidFill>
                <a:latin typeface="Calibri" charset="0"/>
                <a:ea typeface="Calibri" charset="0"/>
                <a:cs typeface="Calibri" charset="0"/>
              </a:rPr>
              <a:t> 2007;58(3):309-15</a:t>
            </a:r>
          </a:p>
        </p:txBody>
      </p:sp>
      <p:sp>
        <p:nvSpPr>
          <p:cNvPr id="26628" name="CasellaDiTesto 6"/>
          <p:cNvSpPr txBox="1">
            <a:spLocks noChangeArrowheads="1"/>
          </p:cNvSpPr>
          <p:nvPr/>
        </p:nvSpPr>
        <p:spPr bwMode="auto">
          <a:xfrm>
            <a:off x="628650" y="16335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it-IT" altLang="x-none" sz="1400" b="1">
                <a:solidFill>
                  <a:srgbClr val="002060"/>
                </a:solidFill>
                <a:latin typeface="Calibri" charset="0"/>
                <a:ea typeface="Calibri" charset="0"/>
                <a:cs typeface="Calibri" charset="0"/>
              </a:rPr>
              <a:t>Prevalence of risk factors among patients with different manifestations of atherosclerosis</a:t>
            </a:r>
          </a:p>
        </p:txBody>
      </p:sp>
      <p:sp>
        <p:nvSpPr>
          <p:cNvPr id="26629" name="CasellaDiTesto 7"/>
          <p:cNvSpPr txBox="1">
            <a:spLocks noChangeArrowheads="1"/>
          </p:cNvSpPr>
          <p:nvPr/>
        </p:nvSpPr>
        <p:spPr bwMode="auto">
          <a:xfrm>
            <a:off x="5360988" y="1628775"/>
            <a:ext cx="46704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it-IT" altLang="x-none" sz="1400" b="1">
                <a:solidFill>
                  <a:srgbClr val="002060"/>
                </a:solidFill>
                <a:latin typeface="Calibri" charset="0"/>
                <a:ea typeface="Calibri" charset="0"/>
                <a:cs typeface="Calibri" charset="0"/>
              </a:rPr>
              <a:t>Patients (%) with no, 1 or 2, or 3 or more risk factors in study group with isolated coronary (CAD), cerebrovascular (CVD), or peripheral arterial disease(PAD) or with more than one manifestation of atherosclerosis. </a:t>
            </a:r>
          </a:p>
        </p:txBody>
      </p:sp>
      <p:sp>
        <p:nvSpPr>
          <p:cNvPr id="26630" name="Rettangolo 8"/>
          <p:cNvSpPr>
            <a:spLocks noChangeArrowheads="1"/>
          </p:cNvSpPr>
          <p:nvPr/>
        </p:nvSpPr>
        <p:spPr bwMode="auto">
          <a:xfrm>
            <a:off x="-9525" y="176213"/>
            <a:ext cx="102870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it-IT" altLang="x-none" sz="2500" b="1" dirty="0">
                <a:solidFill>
                  <a:srgbClr val="002060"/>
                </a:solidFill>
                <a:latin typeface="Calibri" charset="0"/>
                <a:ea typeface="Calibri" charset="0"/>
                <a:cs typeface="Calibri" charset="0"/>
              </a:rPr>
              <a:t>The </a:t>
            </a:r>
            <a:r>
              <a:rPr lang="it-IT" altLang="x-none" sz="2500" b="1" dirty="0" err="1">
                <a:solidFill>
                  <a:srgbClr val="002060"/>
                </a:solidFill>
                <a:latin typeface="Calibri" charset="0"/>
                <a:ea typeface="Calibri" charset="0"/>
                <a:cs typeface="Calibri" charset="0"/>
              </a:rPr>
              <a:t>Prevalence</a:t>
            </a:r>
            <a:r>
              <a:rPr lang="it-IT" altLang="x-none" sz="2500" b="1" dirty="0">
                <a:solidFill>
                  <a:srgbClr val="002060"/>
                </a:solidFill>
                <a:latin typeface="Calibri" charset="0"/>
                <a:ea typeface="Calibri" charset="0"/>
                <a:cs typeface="Calibri" charset="0"/>
              </a:rPr>
              <a:t> of </a:t>
            </a:r>
            <a:r>
              <a:rPr lang="it-IT" altLang="x-none" sz="2500" b="1" dirty="0" err="1">
                <a:solidFill>
                  <a:srgbClr val="002060"/>
                </a:solidFill>
                <a:latin typeface="Calibri" charset="0"/>
                <a:ea typeface="Calibri" charset="0"/>
                <a:cs typeface="Calibri" charset="0"/>
              </a:rPr>
              <a:t>Peripheral</a:t>
            </a:r>
            <a:r>
              <a:rPr lang="it-IT" altLang="x-none" sz="2500" b="1" dirty="0">
                <a:solidFill>
                  <a:srgbClr val="002060"/>
                </a:solidFill>
                <a:latin typeface="Calibri" charset="0"/>
                <a:ea typeface="Calibri" charset="0"/>
                <a:cs typeface="Calibri" charset="0"/>
              </a:rPr>
              <a:t> </a:t>
            </a:r>
            <a:r>
              <a:rPr lang="it-IT" altLang="x-none" sz="2500" b="1" dirty="0" err="1">
                <a:solidFill>
                  <a:srgbClr val="002060"/>
                </a:solidFill>
                <a:latin typeface="Calibri" charset="0"/>
                <a:ea typeface="Calibri" charset="0"/>
                <a:cs typeface="Calibri" charset="0"/>
              </a:rPr>
              <a:t>Arterial</a:t>
            </a:r>
            <a:r>
              <a:rPr lang="it-IT" altLang="x-none" sz="2500" b="1" dirty="0">
                <a:solidFill>
                  <a:srgbClr val="002060"/>
                </a:solidFill>
                <a:latin typeface="Calibri" charset="0"/>
                <a:ea typeface="Calibri" charset="0"/>
                <a:cs typeface="Calibri" charset="0"/>
              </a:rPr>
              <a:t> </a:t>
            </a:r>
            <a:r>
              <a:rPr lang="it-IT" altLang="x-none" sz="2500" b="1" dirty="0" err="1">
                <a:solidFill>
                  <a:srgbClr val="002060"/>
                </a:solidFill>
                <a:latin typeface="Calibri" charset="0"/>
                <a:ea typeface="Calibri" charset="0"/>
                <a:cs typeface="Calibri" charset="0"/>
              </a:rPr>
              <a:t>Disease</a:t>
            </a:r>
            <a:r>
              <a:rPr lang="it-IT" altLang="x-none" sz="2500" b="1" dirty="0">
                <a:solidFill>
                  <a:srgbClr val="002060"/>
                </a:solidFill>
                <a:latin typeface="Calibri" charset="0"/>
                <a:ea typeface="Calibri" charset="0"/>
                <a:cs typeface="Calibri" charset="0"/>
              </a:rPr>
              <a:t> (PAD)                                                 in High </a:t>
            </a:r>
            <a:r>
              <a:rPr lang="it-IT" altLang="x-none" sz="2500" b="1" dirty="0" err="1">
                <a:solidFill>
                  <a:srgbClr val="002060"/>
                </a:solidFill>
                <a:latin typeface="Calibri" charset="0"/>
                <a:ea typeface="Calibri" charset="0"/>
                <a:cs typeface="Calibri" charset="0"/>
              </a:rPr>
              <a:t>Risk</a:t>
            </a:r>
            <a:r>
              <a:rPr lang="it-IT" altLang="x-none" sz="2500" b="1" dirty="0">
                <a:solidFill>
                  <a:srgbClr val="002060"/>
                </a:solidFill>
                <a:latin typeface="Calibri" charset="0"/>
                <a:ea typeface="Calibri" charset="0"/>
                <a:cs typeface="Calibri" charset="0"/>
              </a:rPr>
              <a:t> </a:t>
            </a:r>
            <a:r>
              <a:rPr lang="it-IT" altLang="x-none" sz="2500" b="1" dirty="0" err="1">
                <a:solidFill>
                  <a:srgbClr val="002060"/>
                </a:solidFill>
                <a:latin typeface="Calibri" charset="0"/>
                <a:ea typeface="Calibri" charset="0"/>
                <a:cs typeface="Calibri" charset="0"/>
              </a:rPr>
              <a:t>Subjects</a:t>
            </a:r>
            <a:r>
              <a:rPr lang="it-IT" altLang="x-none" sz="2500" b="1" dirty="0">
                <a:solidFill>
                  <a:srgbClr val="002060"/>
                </a:solidFill>
                <a:latin typeface="Calibri" charset="0"/>
                <a:ea typeface="Calibri" charset="0"/>
                <a:cs typeface="Calibri" charset="0"/>
              </a:rPr>
              <a:t> and </a:t>
            </a:r>
            <a:r>
              <a:rPr lang="it-IT" altLang="x-none" sz="2500" b="1" dirty="0" err="1">
                <a:solidFill>
                  <a:srgbClr val="002060"/>
                </a:solidFill>
                <a:latin typeface="Calibri" charset="0"/>
                <a:ea typeface="Calibri" charset="0"/>
                <a:cs typeface="Calibri" charset="0"/>
              </a:rPr>
              <a:t>Coronary</a:t>
            </a:r>
            <a:r>
              <a:rPr lang="it-IT" altLang="x-none" sz="2500" b="1" dirty="0">
                <a:solidFill>
                  <a:srgbClr val="002060"/>
                </a:solidFill>
                <a:latin typeface="Calibri" charset="0"/>
                <a:ea typeface="Calibri" charset="0"/>
                <a:cs typeface="Calibri" charset="0"/>
              </a:rPr>
              <a:t> (CAD) or </a:t>
            </a:r>
            <a:r>
              <a:rPr lang="it-IT" altLang="x-none" sz="2500" b="1" dirty="0" err="1">
                <a:solidFill>
                  <a:srgbClr val="002060"/>
                </a:solidFill>
                <a:latin typeface="Calibri" charset="0"/>
                <a:ea typeface="Calibri" charset="0"/>
                <a:cs typeface="Calibri" charset="0"/>
              </a:rPr>
              <a:t>Cerebrovascular</a:t>
            </a:r>
            <a:r>
              <a:rPr lang="it-IT" altLang="x-none" sz="2500" b="1" dirty="0">
                <a:solidFill>
                  <a:srgbClr val="002060"/>
                </a:solidFill>
                <a:latin typeface="Calibri" charset="0"/>
                <a:ea typeface="Calibri" charset="0"/>
                <a:cs typeface="Calibri" charset="0"/>
              </a:rPr>
              <a:t> (CVD) </a:t>
            </a:r>
            <a:r>
              <a:rPr lang="it-IT" altLang="x-none" sz="2500" b="1" dirty="0" err="1">
                <a:solidFill>
                  <a:srgbClr val="002060"/>
                </a:solidFill>
                <a:latin typeface="Calibri" charset="0"/>
                <a:ea typeface="Calibri" charset="0"/>
                <a:cs typeface="Calibri" charset="0"/>
              </a:rPr>
              <a:t>Patients</a:t>
            </a:r>
            <a:r>
              <a:rPr lang="it-IT" altLang="x-none" sz="2500" b="1" dirty="0">
                <a:solidFill>
                  <a:srgbClr val="002060"/>
                </a:solidFill>
                <a:latin typeface="Calibri" charset="0"/>
                <a:ea typeface="Calibri" charset="0"/>
                <a:cs typeface="Calibri" charset="0"/>
              </a:rPr>
              <a:t> </a:t>
            </a:r>
          </a:p>
        </p:txBody>
      </p:sp>
      <p:sp>
        <p:nvSpPr>
          <p:cNvPr id="10" name="Line 2"/>
          <p:cNvSpPr>
            <a:spLocks noChangeShapeType="1"/>
          </p:cNvSpPr>
          <p:nvPr/>
        </p:nvSpPr>
        <p:spPr bwMode="auto">
          <a:xfrm>
            <a:off x="247650" y="1268413"/>
            <a:ext cx="9772650" cy="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a:solidFill>
                <a:srgbClr val="002060"/>
              </a:solidFill>
            </a:endParaRPr>
          </a:p>
        </p:txBody>
      </p:sp>
      <p:sp>
        <p:nvSpPr>
          <p:cNvPr id="2" name="Ovale 1"/>
          <p:cNvSpPr/>
          <p:nvPr/>
        </p:nvSpPr>
        <p:spPr>
          <a:xfrm>
            <a:off x="2479675" y="2582863"/>
            <a:ext cx="46038" cy="46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Ovale 2"/>
          <p:cNvSpPr/>
          <p:nvPr/>
        </p:nvSpPr>
        <p:spPr>
          <a:xfrm>
            <a:off x="2844800" y="2822575"/>
            <a:ext cx="579438" cy="2755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 name="Ovale 11"/>
          <p:cNvSpPr/>
          <p:nvPr/>
        </p:nvSpPr>
        <p:spPr>
          <a:xfrm>
            <a:off x="1100138" y="2798763"/>
            <a:ext cx="531812" cy="28051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3" name="Ovale 12"/>
          <p:cNvSpPr/>
          <p:nvPr/>
        </p:nvSpPr>
        <p:spPr>
          <a:xfrm>
            <a:off x="1951038" y="2798763"/>
            <a:ext cx="574675" cy="27543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20466338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55638" y="1565805"/>
            <a:ext cx="8951912" cy="4464050"/>
          </a:xfrm>
          <a:noFill/>
        </p:spPr>
      </p:pic>
      <p:sp>
        <p:nvSpPr>
          <p:cNvPr id="54274" name="Titolo 1"/>
          <p:cNvSpPr>
            <a:spLocks noGrp="1"/>
          </p:cNvSpPr>
          <p:nvPr>
            <p:ph type="title"/>
          </p:nvPr>
        </p:nvSpPr>
        <p:spPr>
          <a:xfrm>
            <a:off x="0" y="126207"/>
            <a:ext cx="10287000" cy="1143000"/>
          </a:xfrm>
        </p:spPr>
        <p:txBody>
          <a:bodyPr/>
          <a:lstStyle/>
          <a:p>
            <a:pPr algn="ctr"/>
            <a:r>
              <a:rPr lang="it-IT" altLang="it-IT" sz="2800" b="1" dirty="0" smtClean="0">
                <a:solidFill>
                  <a:srgbClr val="002060"/>
                </a:solidFill>
                <a:latin typeface="+mn-lt"/>
              </a:rPr>
              <a:t>Struttura della </a:t>
            </a:r>
            <a:r>
              <a:rPr lang="it-IT" altLang="it-IT" sz="2800" b="1" dirty="0" err="1">
                <a:solidFill>
                  <a:srgbClr val="002060"/>
                </a:solidFill>
                <a:latin typeface="+mn-lt"/>
              </a:rPr>
              <a:t>p</a:t>
            </a:r>
            <a:r>
              <a:rPr lang="it-IT" altLang="it-IT" sz="2800" b="1" dirty="0" err="1" smtClean="0">
                <a:solidFill>
                  <a:srgbClr val="002060"/>
                </a:solidFill>
                <a:latin typeface="+mn-lt"/>
              </a:rPr>
              <a:t>opulazione</a:t>
            </a:r>
            <a:r>
              <a:rPr lang="it-IT" altLang="it-IT" sz="2800" b="1" dirty="0" smtClean="0">
                <a:solidFill>
                  <a:srgbClr val="002060"/>
                </a:solidFill>
                <a:latin typeface="+mn-lt"/>
              </a:rPr>
              <a:t> italiana per età                                                    </a:t>
            </a:r>
            <a:r>
              <a:rPr lang="it-IT" altLang="it-IT" sz="2400" i="1" dirty="0" smtClean="0">
                <a:solidFill>
                  <a:srgbClr val="002060"/>
                </a:solidFill>
                <a:latin typeface="+mn-lt"/>
              </a:rPr>
              <a:t>dati </a:t>
            </a:r>
            <a:r>
              <a:rPr lang="it-IT" altLang="it-IT" sz="2400" i="1" dirty="0">
                <a:solidFill>
                  <a:srgbClr val="002060"/>
                </a:solidFill>
                <a:latin typeface="+mn-lt"/>
              </a:rPr>
              <a:t>in </a:t>
            </a:r>
            <a:r>
              <a:rPr lang="it-IT" altLang="it-IT" sz="2400" i="1" dirty="0" smtClean="0">
                <a:solidFill>
                  <a:srgbClr val="002060"/>
                </a:solidFill>
                <a:latin typeface="+mn-lt"/>
              </a:rPr>
              <a:t>migliaia</a:t>
            </a:r>
            <a:endParaRPr lang="it-IT" altLang="it-IT" sz="2400" i="1" dirty="0">
              <a:solidFill>
                <a:srgbClr val="002060"/>
              </a:solidFill>
              <a:latin typeface="+mn-lt"/>
            </a:endParaRPr>
          </a:p>
        </p:txBody>
      </p:sp>
      <p:sp>
        <p:nvSpPr>
          <p:cNvPr id="54276" name="CasellaDiTesto 6"/>
          <p:cNvSpPr txBox="1">
            <a:spLocks noChangeArrowheads="1"/>
          </p:cNvSpPr>
          <p:nvPr/>
        </p:nvSpPr>
        <p:spPr bwMode="auto">
          <a:xfrm>
            <a:off x="8204201" y="6381750"/>
            <a:ext cx="1476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1600" i="1" dirty="0">
                <a:latin typeface="+mn-lt"/>
              </a:rPr>
              <a:t>ISTAT 2011</a:t>
            </a:r>
          </a:p>
        </p:txBody>
      </p:sp>
      <p:sp>
        <p:nvSpPr>
          <p:cNvPr id="7" name="Rettangolo 6"/>
          <p:cNvSpPr/>
          <p:nvPr/>
        </p:nvSpPr>
        <p:spPr>
          <a:xfrm>
            <a:off x="1949451" y="2133600"/>
            <a:ext cx="746125" cy="287338"/>
          </a:xfrm>
          <a:prstGeom prst="rect">
            <a:avLst/>
          </a:prstGeom>
          <a:solidFill>
            <a:srgbClr val="0070C0"/>
          </a:solid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it-IT" sz="1200" b="1" dirty="0" err="1"/>
              <a:t>Males</a:t>
            </a:r>
            <a:endParaRPr lang="it-IT" sz="1200" b="1" dirty="0"/>
          </a:p>
        </p:txBody>
      </p:sp>
      <p:sp>
        <p:nvSpPr>
          <p:cNvPr id="8" name="Rettangolo 7"/>
          <p:cNvSpPr/>
          <p:nvPr/>
        </p:nvSpPr>
        <p:spPr>
          <a:xfrm>
            <a:off x="3749675" y="2133600"/>
            <a:ext cx="889000" cy="287338"/>
          </a:xfrm>
          <a:prstGeom prst="rect">
            <a:avLst/>
          </a:prstGeom>
          <a:solidFill>
            <a:srgbClr val="00B0F0"/>
          </a:solid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it-IT" sz="1200" b="1" dirty="0" err="1"/>
              <a:t>Females</a:t>
            </a:r>
            <a:endParaRPr lang="it-IT" sz="1200" b="1" dirty="0"/>
          </a:p>
        </p:txBody>
      </p:sp>
      <p:sp>
        <p:nvSpPr>
          <p:cNvPr id="9" name="Rettangolo 8"/>
          <p:cNvSpPr/>
          <p:nvPr/>
        </p:nvSpPr>
        <p:spPr>
          <a:xfrm>
            <a:off x="8239125" y="2133600"/>
            <a:ext cx="890588" cy="287338"/>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it-IT" sz="1200" b="1" dirty="0" err="1"/>
              <a:t>Females</a:t>
            </a:r>
            <a:endParaRPr lang="it-IT" sz="1200" b="1" dirty="0"/>
          </a:p>
        </p:txBody>
      </p:sp>
      <p:sp>
        <p:nvSpPr>
          <p:cNvPr id="11" name="Rettangolo 10"/>
          <p:cNvSpPr/>
          <p:nvPr/>
        </p:nvSpPr>
        <p:spPr>
          <a:xfrm>
            <a:off x="6413501" y="2133600"/>
            <a:ext cx="746125" cy="287338"/>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r>
              <a:rPr lang="it-IT" sz="1200" b="1" dirty="0" err="1"/>
              <a:t>Males</a:t>
            </a:r>
            <a:endParaRPr lang="it-IT" sz="1200" b="1" dirty="0"/>
          </a:p>
        </p:txBody>
      </p:sp>
      <p:sp>
        <p:nvSpPr>
          <p:cNvPr id="10" name="Line 7"/>
          <p:cNvSpPr>
            <a:spLocks noChangeShapeType="1"/>
          </p:cNvSpPr>
          <p:nvPr/>
        </p:nvSpPr>
        <p:spPr bwMode="auto">
          <a:xfrm>
            <a:off x="536575" y="1159828"/>
            <a:ext cx="9275763" cy="22225"/>
          </a:xfrm>
          <a:prstGeom prst="line">
            <a:avLst/>
          </a:prstGeom>
          <a:noFill/>
          <a:ln w="57150">
            <a:solidFill>
              <a:srgbClr val="003399"/>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2" name="CasellaDiTesto 1"/>
          <p:cNvSpPr txBox="1"/>
          <p:nvPr/>
        </p:nvSpPr>
        <p:spPr>
          <a:xfrm>
            <a:off x="2547144" y="1469887"/>
            <a:ext cx="811530" cy="461665"/>
          </a:xfrm>
          <a:prstGeom prst="rect">
            <a:avLst/>
          </a:prstGeom>
          <a:solidFill>
            <a:schemeClr val="bg1"/>
          </a:solidFill>
        </p:spPr>
        <p:txBody>
          <a:bodyPr wrap="square" rtlCol="0">
            <a:spAutoFit/>
          </a:bodyPr>
          <a:lstStyle/>
          <a:p>
            <a:r>
              <a:rPr lang="it-IT" sz="2400" b="1" smtClean="0"/>
              <a:t>2011</a:t>
            </a:r>
            <a:endParaRPr lang="it-IT" sz="2400" b="1"/>
          </a:p>
        </p:txBody>
      </p:sp>
      <p:sp>
        <p:nvSpPr>
          <p:cNvPr id="12" name="CasellaDiTesto 11"/>
          <p:cNvSpPr txBox="1"/>
          <p:nvPr/>
        </p:nvSpPr>
        <p:spPr>
          <a:xfrm>
            <a:off x="7033260" y="1409522"/>
            <a:ext cx="864870" cy="461665"/>
          </a:xfrm>
          <a:prstGeom prst="rect">
            <a:avLst/>
          </a:prstGeom>
          <a:solidFill>
            <a:schemeClr val="bg1"/>
          </a:solidFill>
        </p:spPr>
        <p:txBody>
          <a:bodyPr wrap="square" rtlCol="0">
            <a:spAutoFit/>
          </a:bodyPr>
          <a:lstStyle/>
          <a:p>
            <a:r>
              <a:rPr lang="it-IT" sz="2400" b="1" smtClean="0"/>
              <a:t>2065</a:t>
            </a:r>
            <a:endParaRPr lang="it-IT" sz="2400" b="1"/>
          </a:p>
        </p:txBody>
      </p:sp>
    </p:spTree>
    <p:extLst>
      <p:ext uri="{BB962C8B-B14F-4D97-AF65-F5344CB8AC3E}">
        <p14:creationId xmlns:p14="http://schemas.microsoft.com/office/powerpoint/2010/main" val="4734402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stretch>
            <a:fillRect/>
          </a:stretch>
        </p:blipFill>
        <p:spPr>
          <a:xfrm>
            <a:off x="1599298" y="1220330"/>
            <a:ext cx="7144602" cy="4728950"/>
          </a:xfrm>
          <a:prstGeom prst="rect">
            <a:avLst/>
          </a:prstGeom>
        </p:spPr>
      </p:pic>
      <p:sp>
        <p:nvSpPr>
          <p:cNvPr id="3" name="CasellaDiTesto 2"/>
          <p:cNvSpPr txBox="1"/>
          <p:nvPr/>
        </p:nvSpPr>
        <p:spPr>
          <a:xfrm>
            <a:off x="0" y="188640"/>
            <a:ext cx="10287000" cy="584775"/>
          </a:xfrm>
          <a:prstGeom prst="rect">
            <a:avLst/>
          </a:prstGeom>
          <a:noFill/>
        </p:spPr>
        <p:txBody>
          <a:bodyPr wrap="square" rtlCol="0">
            <a:spAutoFit/>
          </a:bodyPr>
          <a:lstStyle/>
          <a:p>
            <a:pPr algn="ctr"/>
            <a:r>
              <a:rPr lang="it-IT" sz="3200" b="1" dirty="0" err="1" smtClean="0">
                <a:solidFill>
                  <a:srgbClr val="004479"/>
                </a:solidFill>
              </a:rPr>
              <a:t>Polimorbilità</a:t>
            </a:r>
            <a:r>
              <a:rPr lang="it-IT" sz="3200" b="1" dirty="0" smtClean="0">
                <a:solidFill>
                  <a:srgbClr val="004479"/>
                </a:solidFill>
              </a:rPr>
              <a:t> </a:t>
            </a:r>
            <a:r>
              <a:rPr lang="it-IT" sz="3200" b="1" dirty="0">
                <a:solidFill>
                  <a:srgbClr val="004479"/>
                </a:solidFill>
              </a:rPr>
              <a:t>e </a:t>
            </a:r>
            <a:r>
              <a:rPr lang="it-IT" sz="3200" b="1" dirty="0" err="1" smtClean="0">
                <a:solidFill>
                  <a:srgbClr val="004479"/>
                </a:solidFill>
              </a:rPr>
              <a:t>Comorbilità</a:t>
            </a:r>
            <a:r>
              <a:rPr lang="it-IT" sz="3200" b="1" dirty="0" smtClean="0">
                <a:solidFill>
                  <a:srgbClr val="004479"/>
                </a:solidFill>
              </a:rPr>
              <a:t> </a:t>
            </a:r>
            <a:r>
              <a:rPr lang="it-IT" sz="3200" b="1" dirty="0">
                <a:solidFill>
                  <a:srgbClr val="004479"/>
                </a:solidFill>
              </a:rPr>
              <a:t>in </a:t>
            </a:r>
            <a:r>
              <a:rPr lang="it-IT" sz="3200" b="1" dirty="0" smtClean="0">
                <a:solidFill>
                  <a:srgbClr val="004479"/>
                </a:solidFill>
              </a:rPr>
              <a:t>CHF</a:t>
            </a:r>
            <a:endParaRPr lang="it-IT" sz="3200" b="1" dirty="0">
              <a:solidFill>
                <a:srgbClr val="004479"/>
              </a:solidFill>
            </a:endParaRPr>
          </a:p>
        </p:txBody>
      </p:sp>
      <p:sp>
        <p:nvSpPr>
          <p:cNvPr id="6" name="CasellaDiTesto 5"/>
          <p:cNvSpPr txBox="1"/>
          <p:nvPr/>
        </p:nvSpPr>
        <p:spPr>
          <a:xfrm>
            <a:off x="5071493" y="6402814"/>
            <a:ext cx="4464495" cy="338554"/>
          </a:xfrm>
          <a:prstGeom prst="rect">
            <a:avLst/>
          </a:prstGeom>
          <a:noFill/>
        </p:spPr>
        <p:txBody>
          <a:bodyPr wrap="square" rtlCol="0">
            <a:spAutoFit/>
          </a:bodyPr>
          <a:lstStyle/>
          <a:p>
            <a:r>
              <a:rPr lang="it-IT" sz="1600" i="1" dirty="0" err="1">
                <a:solidFill>
                  <a:srgbClr val="004479"/>
                </a:solidFill>
              </a:rPr>
              <a:t>Rich</a:t>
            </a:r>
            <a:r>
              <a:rPr lang="it-IT" sz="1600" i="1" dirty="0">
                <a:solidFill>
                  <a:srgbClr val="004479"/>
                </a:solidFill>
              </a:rPr>
              <a:t> MW et al,  </a:t>
            </a:r>
            <a:r>
              <a:rPr lang="it-IT" sz="1600" i="1" dirty="0" err="1">
                <a:solidFill>
                  <a:srgbClr val="004479"/>
                </a:solidFill>
              </a:rPr>
              <a:t>Cur</a:t>
            </a:r>
            <a:r>
              <a:rPr lang="it-IT" sz="1600" i="1" dirty="0">
                <a:solidFill>
                  <a:srgbClr val="004479"/>
                </a:solidFill>
              </a:rPr>
              <a:t> </a:t>
            </a:r>
            <a:r>
              <a:rPr lang="it-IT" sz="1600" i="1" dirty="0" err="1">
                <a:solidFill>
                  <a:srgbClr val="004479"/>
                </a:solidFill>
              </a:rPr>
              <a:t>Treat</a:t>
            </a:r>
            <a:r>
              <a:rPr lang="it-IT" sz="1600" i="1" dirty="0">
                <a:solidFill>
                  <a:srgbClr val="004479"/>
                </a:solidFill>
              </a:rPr>
              <a:t> </a:t>
            </a:r>
            <a:r>
              <a:rPr lang="it-IT" sz="1600" i="1" dirty="0" err="1">
                <a:solidFill>
                  <a:srgbClr val="004479"/>
                </a:solidFill>
              </a:rPr>
              <a:t>Options</a:t>
            </a:r>
            <a:r>
              <a:rPr lang="it-IT" sz="1600" i="1" dirty="0">
                <a:solidFill>
                  <a:srgbClr val="004479"/>
                </a:solidFill>
              </a:rPr>
              <a:t> Cardio </a:t>
            </a:r>
            <a:r>
              <a:rPr lang="it-IT" sz="1600" i="1" dirty="0" err="1">
                <a:solidFill>
                  <a:srgbClr val="004479"/>
                </a:solidFill>
              </a:rPr>
              <a:t>Med</a:t>
            </a:r>
            <a:r>
              <a:rPr lang="it-IT" sz="1600" i="1" dirty="0">
                <a:solidFill>
                  <a:srgbClr val="004479"/>
                </a:solidFill>
              </a:rPr>
              <a:t> 2017</a:t>
            </a:r>
          </a:p>
        </p:txBody>
      </p:sp>
      <p:sp>
        <p:nvSpPr>
          <p:cNvPr id="7" name="Line 15"/>
          <p:cNvSpPr>
            <a:spLocks noChangeShapeType="1"/>
          </p:cNvSpPr>
          <p:nvPr/>
        </p:nvSpPr>
        <p:spPr bwMode="auto">
          <a:xfrm>
            <a:off x="523081" y="891614"/>
            <a:ext cx="9240838" cy="0"/>
          </a:xfrm>
          <a:prstGeom prst="line">
            <a:avLst/>
          </a:prstGeom>
          <a:noFill/>
          <a:ln w="57150">
            <a:solidFill>
              <a:srgbClr val="003399"/>
            </a:solidFill>
            <a:round/>
            <a:headEnd/>
            <a:tailEnd/>
          </a:ln>
          <a:extLst>
            <a:ext uri="{909E8E84-426E-40dd-AFC4-6F175D3DCCD1}">
              <a14:hiddenFill xmlns:a14="http://schemas.microsoft.com/office/drawing/2010/main" xmlns="">
                <a:noFill/>
              </a14:hiddenFill>
            </a:ext>
          </a:extLst>
        </p:spPr>
        <p:txBody>
          <a:bodyPr/>
          <a:lstStyle/>
          <a:p>
            <a:endParaRPr lang="it-IT"/>
          </a:p>
        </p:txBody>
      </p:sp>
    </p:spTree>
    <p:extLst>
      <p:ext uri="{BB962C8B-B14F-4D97-AF65-F5344CB8AC3E}">
        <p14:creationId xmlns:p14="http://schemas.microsoft.com/office/powerpoint/2010/main" val="10093671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p:cNvGrpSpPr/>
          <p:nvPr/>
        </p:nvGrpSpPr>
        <p:grpSpPr>
          <a:xfrm>
            <a:off x="4494145" y="3200119"/>
            <a:ext cx="2493195" cy="1052527"/>
            <a:chOff x="4617962" y="3295502"/>
            <a:chExt cx="2342309" cy="866616"/>
          </a:xfrm>
        </p:grpSpPr>
        <p:pic>
          <p:nvPicPr>
            <p:cNvPr id="12" name="Immagine 11" descr="isultato immagini per Rene"/>
            <p:cNvPicPr/>
            <p:nvPr/>
          </p:nvPicPr>
          <p:blipFill>
            <a:blip r:embed="rId3">
              <a:extLst>
                <a:ext uri="{28A0092B-C50C-407E-A947-70E740481C1C}">
                  <a14:useLocalDpi xmlns:a14="http://schemas.microsoft.com/office/drawing/2010/main" val="0"/>
                </a:ext>
              </a:extLst>
            </a:blip>
            <a:srcRect/>
            <a:stretch>
              <a:fillRect/>
            </a:stretch>
          </p:blipFill>
          <p:spPr bwMode="auto">
            <a:xfrm>
              <a:off x="4617962" y="3298283"/>
              <a:ext cx="2342309" cy="863835"/>
            </a:xfrm>
            <a:prstGeom prst="rect">
              <a:avLst/>
            </a:prstGeom>
            <a:noFill/>
            <a:ln>
              <a:noFill/>
            </a:ln>
          </p:spPr>
        </p:pic>
        <p:sp>
          <p:nvSpPr>
            <p:cNvPr id="13" name="CasellaDiTesto 12"/>
            <p:cNvSpPr txBox="1"/>
            <p:nvPr/>
          </p:nvSpPr>
          <p:spPr>
            <a:xfrm>
              <a:off x="5513832" y="3295502"/>
              <a:ext cx="1353312" cy="866616"/>
            </a:xfrm>
            <a:prstGeom prst="rect">
              <a:avLst/>
            </a:prstGeom>
            <a:solidFill>
              <a:schemeClr val="bg1"/>
            </a:solidFill>
          </p:spPr>
          <p:txBody>
            <a:bodyPr wrap="square" rtlCol="0">
              <a:spAutoFit/>
            </a:bodyPr>
            <a:lstStyle/>
            <a:p>
              <a:endParaRPr lang="it-IT"/>
            </a:p>
          </p:txBody>
        </p:sp>
      </p:grpSp>
      <p:sp>
        <p:nvSpPr>
          <p:cNvPr id="14" name="Text Box 2"/>
          <p:cNvSpPr txBox="1">
            <a:spLocks noChangeArrowheads="1"/>
          </p:cNvSpPr>
          <p:nvPr/>
        </p:nvSpPr>
        <p:spPr bwMode="auto">
          <a:xfrm>
            <a:off x="-11430" y="201549"/>
            <a:ext cx="102870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algn="ctr"/>
            <a:r>
              <a:rPr lang="en-US" altLang="x-none" sz="2800" b="1" dirty="0" err="1" smtClean="0">
                <a:solidFill>
                  <a:srgbClr val="002060"/>
                </a:solidFill>
              </a:rPr>
              <a:t>Invecchiamento</a:t>
            </a:r>
            <a:r>
              <a:rPr lang="en-US" altLang="x-none" sz="2800" b="1" dirty="0" smtClean="0">
                <a:solidFill>
                  <a:srgbClr val="002060"/>
                </a:solidFill>
              </a:rPr>
              <a:t> </a:t>
            </a:r>
            <a:r>
              <a:rPr lang="en-US" altLang="x-none" sz="2800" b="1" dirty="0" err="1" smtClean="0">
                <a:solidFill>
                  <a:srgbClr val="002060"/>
                </a:solidFill>
              </a:rPr>
              <a:t>patologico</a:t>
            </a:r>
            <a:r>
              <a:rPr lang="en-US" altLang="x-none" sz="2800" b="1" dirty="0" smtClean="0">
                <a:solidFill>
                  <a:srgbClr val="002060"/>
                </a:solidFill>
              </a:rPr>
              <a:t> del </a:t>
            </a:r>
            <a:r>
              <a:rPr lang="en-US" altLang="x-none" sz="2800" b="1" dirty="0" err="1" smtClean="0">
                <a:solidFill>
                  <a:srgbClr val="002060"/>
                </a:solidFill>
              </a:rPr>
              <a:t>rene</a:t>
            </a:r>
            <a:endParaRPr lang="en-US" altLang="x-none" sz="2800" b="1" dirty="0">
              <a:solidFill>
                <a:srgbClr val="002060"/>
              </a:solidFill>
            </a:endParaRPr>
          </a:p>
        </p:txBody>
      </p:sp>
      <p:sp>
        <p:nvSpPr>
          <p:cNvPr id="15" name="Line 15"/>
          <p:cNvSpPr>
            <a:spLocks noChangeShapeType="1"/>
          </p:cNvSpPr>
          <p:nvPr/>
        </p:nvSpPr>
        <p:spPr bwMode="auto">
          <a:xfrm>
            <a:off x="448014" y="906731"/>
            <a:ext cx="9240838" cy="0"/>
          </a:xfrm>
          <a:prstGeom prst="line">
            <a:avLst/>
          </a:prstGeom>
          <a:noFill/>
          <a:ln w="57150">
            <a:solidFill>
              <a:srgbClr val="003399"/>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6" name="Text Box 8"/>
          <p:cNvSpPr txBox="1">
            <a:spLocks noChangeArrowheads="1"/>
          </p:cNvSpPr>
          <p:nvPr/>
        </p:nvSpPr>
        <p:spPr bwMode="auto">
          <a:xfrm>
            <a:off x="3293433" y="2650332"/>
            <a:ext cx="587981" cy="46166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it-IT" altLang="x-none" sz="2400" b="1" smtClean="0">
                <a:solidFill>
                  <a:srgbClr val="002060"/>
                </a:solidFill>
              </a:rPr>
              <a:t>Età</a:t>
            </a:r>
            <a:endParaRPr lang="it-IT" altLang="x-none" sz="2400" b="1" dirty="0">
              <a:solidFill>
                <a:srgbClr val="002060"/>
              </a:solidFill>
            </a:endParaRPr>
          </a:p>
        </p:txBody>
      </p:sp>
      <p:sp>
        <p:nvSpPr>
          <p:cNvPr id="7" name="Text Box 11"/>
          <p:cNvSpPr txBox="1">
            <a:spLocks noChangeArrowheads="1"/>
          </p:cNvSpPr>
          <p:nvPr/>
        </p:nvSpPr>
        <p:spPr bwMode="auto">
          <a:xfrm>
            <a:off x="4495389" y="5171371"/>
            <a:ext cx="1273362" cy="39517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80000"/>
              </a:lnSpc>
            </a:pPr>
            <a:r>
              <a:rPr lang="it-IT" altLang="x-none" sz="2400" b="1" smtClean="0">
                <a:solidFill>
                  <a:srgbClr val="002060"/>
                </a:solidFill>
              </a:rPr>
              <a:t>Malattie</a:t>
            </a:r>
            <a:endParaRPr lang="it-IT" altLang="x-none" sz="2400" b="1" dirty="0">
              <a:solidFill>
                <a:srgbClr val="002060"/>
              </a:solidFill>
            </a:endParaRPr>
          </a:p>
        </p:txBody>
      </p:sp>
      <p:sp>
        <p:nvSpPr>
          <p:cNvPr id="8" name="Text Box 3"/>
          <p:cNvSpPr txBox="1">
            <a:spLocks noChangeArrowheads="1"/>
          </p:cNvSpPr>
          <p:nvPr/>
        </p:nvSpPr>
        <p:spPr bwMode="auto">
          <a:xfrm>
            <a:off x="5954578" y="2650332"/>
            <a:ext cx="16005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it-IT" altLang="x-none" sz="2400" b="1" dirty="0" smtClean="0">
                <a:solidFill>
                  <a:srgbClr val="002060"/>
                </a:solidFill>
              </a:rPr>
              <a:t>Stile di vita</a:t>
            </a:r>
            <a:endParaRPr lang="it-IT" altLang="x-none" sz="2400" b="1" dirty="0">
              <a:solidFill>
                <a:srgbClr val="002060"/>
              </a:solidFill>
            </a:endParaRPr>
          </a:p>
        </p:txBody>
      </p:sp>
      <p:sp>
        <p:nvSpPr>
          <p:cNvPr id="5" name="Oval 5"/>
          <p:cNvSpPr>
            <a:spLocks noChangeArrowheads="1"/>
          </p:cNvSpPr>
          <p:nvPr/>
        </p:nvSpPr>
        <p:spPr bwMode="auto">
          <a:xfrm>
            <a:off x="2500759" y="1720305"/>
            <a:ext cx="3288358"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4" name="Oval 4"/>
          <p:cNvSpPr>
            <a:spLocks noChangeArrowheads="1"/>
          </p:cNvSpPr>
          <p:nvPr/>
        </p:nvSpPr>
        <p:spPr bwMode="auto">
          <a:xfrm>
            <a:off x="4467076" y="1705571"/>
            <a:ext cx="3319165"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0" name="Oval 7"/>
          <p:cNvSpPr>
            <a:spLocks noChangeArrowheads="1"/>
          </p:cNvSpPr>
          <p:nvPr/>
        </p:nvSpPr>
        <p:spPr bwMode="auto">
          <a:xfrm>
            <a:off x="3412926" y="3111997"/>
            <a:ext cx="3341935"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Tree>
    <p:extLst>
      <p:ext uri="{BB962C8B-B14F-4D97-AF65-F5344CB8AC3E}">
        <p14:creationId xmlns:p14="http://schemas.microsoft.com/office/powerpoint/2010/main" val="11758936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a:stretch>
            <a:fillRect/>
          </a:stretch>
        </p:blipFill>
        <p:spPr>
          <a:xfrm>
            <a:off x="2541987" y="1321272"/>
            <a:ext cx="5219495" cy="4429015"/>
          </a:xfrm>
          <a:prstGeom prst="rect">
            <a:avLst/>
          </a:prstGeom>
        </p:spPr>
      </p:pic>
      <p:sp>
        <p:nvSpPr>
          <p:cNvPr id="4" name="CasellaDiTesto 3"/>
          <p:cNvSpPr txBox="1"/>
          <p:nvPr/>
        </p:nvSpPr>
        <p:spPr>
          <a:xfrm>
            <a:off x="0" y="196645"/>
            <a:ext cx="10287000" cy="954107"/>
          </a:xfrm>
          <a:prstGeom prst="rect">
            <a:avLst/>
          </a:prstGeom>
          <a:noFill/>
        </p:spPr>
        <p:txBody>
          <a:bodyPr wrap="square" rtlCol="0">
            <a:spAutoFit/>
          </a:bodyPr>
          <a:lstStyle/>
          <a:p>
            <a:pPr algn="ctr"/>
            <a:r>
              <a:rPr lang="it-IT" sz="2800" b="1" dirty="0" smtClean="0">
                <a:solidFill>
                  <a:srgbClr val="002060"/>
                </a:solidFill>
              </a:rPr>
              <a:t>“</a:t>
            </a:r>
            <a:r>
              <a:rPr lang="it-IT" sz="2800" b="1" dirty="0" err="1" smtClean="0">
                <a:solidFill>
                  <a:srgbClr val="002060"/>
                </a:solidFill>
              </a:rPr>
              <a:t>Sclerosis</a:t>
            </a:r>
            <a:r>
              <a:rPr lang="it-IT" sz="2800" b="1" dirty="0" smtClean="0">
                <a:solidFill>
                  <a:srgbClr val="002060"/>
                </a:solidFill>
              </a:rPr>
              <a:t> score” per fasce di età </a:t>
            </a:r>
          </a:p>
          <a:p>
            <a:pPr algn="ctr"/>
            <a:r>
              <a:rPr lang="it-IT" sz="2400" i="1" dirty="0" err="1" smtClean="0">
                <a:solidFill>
                  <a:srgbClr val="002060"/>
                </a:solidFill>
              </a:rPr>
              <a:t>n</a:t>
            </a:r>
            <a:r>
              <a:rPr lang="it-IT" sz="2400" i="1" dirty="0" smtClean="0">
                <a:solidFill>
                  <a:srgbClr val="002060"/>
                </a:solidFill>
              </a:rPr>
              <a:t>=</a:t>
            </a:r>
            <a:r>
              <a:rPr lang="it-IT" sz="2800" b="1" dirty="0" smtClean="0">
                <a:solidFill>
                  <a:srgbClr val="002060"/>
                </a:solidFill>
              </a:rPr>
              <a:t> </a:t>
            </a:r>
            <a:r>
              <a:rPr lang="it-IT" sz="2400" i="1" dirty="0" smtClean="0">
                <a:solidFill>
                  <a:srgbClr val="002060"/>
                </a:solidFill>
              </a:rPr>
              <a:t>1203 donatori di rene viventi</a:t>
            </a:r>
            <a:endParaRPr lang="it-IT" sz="2400" i="1" dirty="0">
              <a:solidFill>
                <a:srgbClr val="002060"/>
              </a:solidFill>
            </a:endParaRPr>
          </a:p>
        </p:txBody>
      </p:sp>
      <p:sp>
        <p:nvSpPr>
          <p:cNvPr id="6" name="Line 15"/>
          <p:cNvSpPr>
            <a:spLocks noChangeShapeType="1"/>
          </p:cNvSpPr>
          <p:nvPr/>
        </p:nvSpPr>
        <p:spPr bwMode="auto">
          <a:xfrm>
            <a:off x="531316" y="1124409"/>
            <a:ext cx="9240838" cy="0"/>
          </a:xfrm>
          <a:prstGeom prst="line">
            <a:avLst/>
          </a:prstGeom>
          <a:noFill/>
          <a:ln w="57150">
            <a:solidFill>
              <a:srgbClr val="003399"/>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7" name="CasellaDiTesto 6"/>
          <p:cNvSpPr txBox="1"/>
          <p:nvPr/>
        </p:nvSpPr>
        <p:spPr>
          <a:xfrm>
            <a:off x="5610675" y="6351639"/>
            <a:ext cx="4301614" cy="338554"/>
          </a:xfrm>
          <a:prstGeom prst="rect">
            <a:avLst/>
          </a:prstGeom>
          <a:noFill/>
        </p:spPr>
        <p:txBody>
          <a:bodyPr wrap="square" rtlCol="0">
            <a:spAutoFit/>
          </a:bodyPr>
          <a:lstStyle/>
          <a:p>
            <a:r>
              <a:rPr lang="it-IT" sz="1600" i="1" dirty="0" err="1" smtClean="0">
                <a:solidFill>
                  <a:srgbClr val="002060"/>
                </a:solidFill>
              </a:rPr>
              <a:t>Denic</a:t>
            </a:r>
            <a:r>
              <a:rPr lang="it-IT" sz="1600" i="1" dirty="0" smtClean="0">
                <a:solidFill>
                  <a:srgbClr val="002060"/>
                </a:solidFill>
              </a:rPr>
              <a:t> A  </a:t>
            </a:r>
            <a:r>
              <a:rPr lang="it-IT" sz="1600" i="1" dirty="0" err="1" smtClean="0">
                <a:solidFill>
                  <a:srgbClr val="002060"/>
                </a:solidFill>
              </a:rPr>
              <a:t>Adv</a:t>
            </a:r>
            <a:r>
              <a:rPr lang="it-IT" sz="1600" i="1" dirty="0" smtClean="0">
                <a:solidFill>
                  <a:srgbClr val="002060"/>
                </a:solidFill>
              </a:rPr>
              <a:t> </a:t>
            </a:r>
            <a:r>
              <a:rPr lang="it-IT" sz="1600" i="1" dirty="0" err="1" smtClean="0">
                <a:solidFill>
                  <a:srgbClr val="002060"/>
                </a:solidFill>
              </a:rPr>
              <a:t>Chronic</a:t>
            </a:r>
            <a:r>
              <a:rPr lang="it-IT" sz="1600" i="1" dirty="0" smtClean="0">
                <a:solidFill>
                  <a:srgbClr val="002060"/>
                </a:solidFill>
              </a:rPr>
              <a:t> </a:t>
            </a:r>
            <a:r>
              <a:rPr lang="it-IT" sz="1600" i="1" dirty="0" err="1" smtClean="0">
                <a:solidFill>
                  <a:srgbClr val="002060"/>
                </a:solidFill>
              </a:rPr>
              <a:t>Kidney</a:t>
            </a:r>
            <a:r>
              <a:rPr lang="it-IT" sz="1600" i="1" dirty="0" smtClean="0">
                <a:solidFill>
                  <a:srgbClr val="002060"/>
                </a:solidFill>
              </a:rPr>
              <a:t> </a:t>
            </a:r>
            <a:r>
              <a:rPr lang="it-IT" sz="1600" i="1" dirty="0" err="1" smtClean="0">
                <a:solidFill>
                  <a:srgbClr val="002060"/>
                </a:solidFill>
              </a:rPr>
              <a:t>Dis</a:t>
            </a:r>
            <a:r>
              <a:rPr lang="it-IT" sz="1600" i="1" dirty="0" smtClean="0">
                <a:solidFill>
                  <a:srgbClr val="002060"/>
                </a:solidFill>
              </a:rPr>
              <a:t>. 2016;23(1):19-28 </a:t>
            </a:r>
            <a:endParaRPr lang="it-IT" sz="1600" i="1" dirty="0">
              <a:solidFill>
                <a:srgbClr val="002060"/>
              </a:solidFill>
            </a:endParaRPr>
          </a:p>
        </p:txBody>
      </p:sp>
    </p:spTree>
    <p:extLst>
      <p:ext uri="{BB962C8B-B14F-4D97-AF65-F5344CB8AC3E}">
        <p14:creationId xmlns:p14="http://schemas.microsoft.com/office/powerpoint/2010/main" val="13214262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p:cNvPicPr>
            <a:picLocks noChangeAspect="1"/>
          </p:cNvPicPr>
          <p:nvPr/>
        </p:nvPicPr>
        <p:blipFill>
          <a:blip r:embed="rId3"/>
          <a:stretch>
            <a:fillRect/>
          </a:stretch>
        </p:blipFill>
        <p:spPr>
          <a:xfrm>
            <a:off x="4412994" y="3233516"/>
            <a:ext cx="1376123" cy="917415"/>
          </a:xfrm>
          <a:prstGeom prst="rect">
            <a:avLst/>
          </a:prstGeom>
        </p:spPr>
      </p:pic>
      <p:sp>
        <p:nvSpPr>
          <p:cNvPr id="14" name="Text Box 2"/>
          <p:cNvSpPr txBox="1">
            <a:spLocks noChangeArrowheads="1"/>
          </p:cNvSpPr>
          <p:nvPr/>
        </p:nvSpPr>
        <p:spPr bwMode="auto">
          <a:xfrm>
            <a:off x="-11430" y="201549"/>
            <a:ext cx="102870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algn="ctr"/>
            <a:r>
              <a:rPr lang="en-US" altLang="x-none" sz="2800" b="1" dirty="0" err="1" smtClean="0">
                <a:solidFill>
                  <a:srgbClr val="002060"/>
                </a:solidFill>
              </a:rPr>
              <a:t>Invecchiamento</a:t>
            </a:r>
            <a:r>
              <a:rPr lang="en-US" altLang="x-none" sz="2800" b="1" dirty="0" smtClean="0">
                <a:solidFill>
                  <a:srgbClr val="002060"/>
                </a:solidFill>
              </a:rPr>
              <a:t> </a:t>
            </a:r>
            <a:r>
              <a:rPr lang="en-US" altLang="x-none" sz="2800" b="1" dirty="0" err="1" smtClean="0">
                <a:solidFill>
                  <a:srgbClr val="002060"/>
                </a:solidFill>
              </a:rPr>
              <a:t>patologico</a:t>
            </a:r>
            <a:r>
              <a:rPr lang="en-US" altLang="x-none" sz="2800" b="1" dirty="0" smtClean="0">
                <a:solidFill>
                  <a:srgbClr val="002060"/>
                </a:solidFill>
              </a:rPr>
              <a:t> del </a:t>
            </a:r>
            <a:r>
              <a:rPr lang="en-US" altLang="x-none" sz="2800" b="1" dirty="0" err="1" smtClean="0">
                <a:solidFill>
                  <a:srgbClr val="002060"/>
                </a:solidFill>
              </a:rPr>
              <a:t>cervello</a:t>
            </a:r>
            <a:endParaRPr lang="en-US" altLang="x-none" sz="2800" b="1" dirty="0">
              <a:solidFill>
                <a:srgbClr val="002060"/>
              </a:solidFill>
            </a:endParaRPr>
          </a:p>
        </p:txBody>
      </p:sp>
      <p:sp>
        <p:nvSpPr>
          <p:cNvPr id="15" name="Line 15"/>
          <p:cNvSpPr>
            <a:spLocks noChangeShapeType="1"/>
          </p:cNvSpPr>
          <p:nvPr/>
        </p:nvSpPr>
        <p:spPr bwMode="auto">
          <a:xfrm>
            <a:off x="448014" y="906731"/>
            <a:ext cx="9240838" cy="0"/>
          </a:xfrm>
          <a:prstGeom prst="line">
            <a:avLst/>
          </a:prstGeom>
          <a:noFill/>
          <a:ln w="57150">
            <a:solidFill>
              <a:srgbClr val="003399"/>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6" name="Text Box 8"/>
          <p:cNvSpPr txBox="1">
            <a:spLocks noChangeArrowheads="1"/>
          </p:cNvSpPr>
          <p:nvPr/>
        </p:nvSpPr>
        <p:spPr bwMode="auto">
          <a:xfrm>
            <a:off x="3293433" y="2650332"/>
            <a:ext cx="587981" cy="46166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it-IT" altLang="x-none" sz="2400" b="1" smtClean="0">
                <a:solidFill>
                  <a:srgbClr val="002060"/>
                </a:solidFill>
              </a:rPr>
              <a:t>Età</a:t>
            </a:r>
            <a:endParaRPr lang="it-IT" altLang="x-none" sz="2400" b="1" dirty="0">
              <a:solidFill>
                <a:srgbClr val="002060"/>
              </a:solidFill>
            </a:endParaRPr>
          </a:p>
        </p:txBody>
      </p:sp>
      <p:sp>
        <p:nvSpPr>
          <p:cNvPr id="7" name="Text Box 11"/>
          <p:cNvSpPr txBox="1">
            <a:spLocks noChangeArrowheads="1"/>
          </p:cNvSpPr>
          <p:nvPr/>
        </p:nvSpPr>
        <p:spPr bwMode="auto">
          <a:xfrm>
            <a:off x="4495389" y="5171371"/>
            <a:ext cx="1273362" cy="39517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80000"/>
              </a:lnSpc>
            </a:pPr>
            <a:r>
              <a:rPr lang="it-IT" altLang="x-none" sz="2400" b="1" smtClean="0">
                <a:solidFill>
                  <a:srgbClr val="002060"/>
                </a:solidFill>
              </a:rPr>
              <a:t>Malattie</a:t>
            </a:r>
            <a:endParaRPr lang="it-IT" altLang="x-none" sz="2400" b="1" dirty="0">
              <a:solidFill>
                <a:srgbClr val="002060"/>
              </a:solidFill>
            </a:endParaRPr>
          </a:p>
        </p:txBody>
      </p:sp>
      <p:sp>
        <p:nvSpPr>
          <p:cNvPr id="8" name="Text Box 3"/>
          <p:cNvSpPr txBox="1">
            <a:spLocks noChangeArrowheads="1"/>
          </p:cNvSpPr>
          <p:nvPr/>
        </p:nvSpPr>
        <p:spPr bwMode="auto">
          <a:xfrm>
            <a:off x="5954578" y="2650332"/>
            <a:ext cx="16005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it-IT" altLang="x-none" sz="2400" b="1" dirty="0" smtClean="0">
                <a:solidFill>
                  <a:srgbClr val="002060"/>
                </a:solidFill>
              </a:rPr>
              <a:t>Stile di vita</a:t>
            </a:r>
            <a:endParaRPr lang="it-IT" altLang="x-none" sz="2400" b="1" dirty="0">
              <a:solidFill>
                <a:srgbClr val="002060"/>
              </a:solidFill>
            </a:endParaRPr>
          </a:p>
        </p:txBody>
      </p:sp>
      <p:sp>
        <p:nvSpPr>
          <p:cNvPr id="5" name="Oval 5"/>
          <p:cNvSpPr>
            <a:spLocks noChangeArrowheads="1"/>
          </p:cNvSpPr>
          <p:nvPr/>
        </p:nvSpPr>
        <p:spPr bwMode="auto">
          <a:xfrm>
            <a:off x="2500759" y="1720305"/>
            <a:ext cx="3288358"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4" name="Oval 4"/>
          <p:cNvSpPr>
            <a:spLocks noChangeArrowheads="1"/>
          </p:cNvSpPr>
          <p:nvPr/>
        </p:nvSpPr>
        <p:spPr bwMode="auto">
          <a:xfrm>
            <a:off x="4467076" y="1705571"/>
            <a:ext cx="3319165"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0" name="Oval 7"/>
          <p:cNvSpPr>
            <a:spLocks noChangeArrowheads="1"/>
          </p:cNvSpPr>
          <p:nvPr/>
        </p:nvSpPr>
        <p:spPr bwMode="auto">
          <a:xfrm>
            <a:off x="3412926" y="3111997"/>
            <a:ext cx="3341935"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Tree>
    <p:extLst>
      <p:ext uri="{BB962C8B-B14F-4D97-AF65-F5344CB8AC3E}">
        <p14:creationId xmlns:p14="http://schemas.microsoft.com/office/powerpoint/2010/main" val="6419415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3">
            <a:lum bright="-14000" contrast="6000"/>
            <a:extLst>
              <a:ext uri="{28A0092B-C50C-407E-A947-70E740481C1C}">
                <a14:useLocalDpi xmlns:a14="http://schemas.microsoft.com/office/drawing/2010/main" val="0"/>
              </a:ext>
            </a:extLst>
          </a:blip>
          <a:srcRect/>
          <a:stretch>
            <a:fillRect/>
          </a:stretch>
        </p:blipFill>
        <p:spPr bwMode="auto">
          <a:xfrm>
            <a:off x="5970588" y="4371975"/>
            <a:ext cx="1981200" cy="184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42" name="Picture 3"/>
          <p:cNvPicPr>
            <a:picLocks noChangeAspect="1" noChangeArrowheads="1"/>
          </p:cNvPicPr>
          <p:nvPr/>
        </p:nvPicPr>
        <p:blipFill>
          <a:blip r:embed="rId3">
            <a:lum bright="-14000" contrast="6000"/>
            <a:extLst>
              <a:ext uri="{28A0092B-C50C-407E-A947-70E740481C1C}">
                <a14:useLocalDpi xmlns:a14="http://schemas.microsoft.com/office/drawing/2010/main" val="0"/>
              </a:ext>
            </a:extLst>
          </a:blip>
          <a:srcRect/>
          <a:stretch>
            <a:fillRect/>
          </a:stretch>
        </p:blipFill>
        <p:spPr bwMode="auto">
          <a:xfrm>
            <a:off x="3767138" y="228600"/>
            <a:ext cx="1981200" cy="184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43" name="Picture 4"/>
          <p:cNvPicPr>
            <a:picLocks noChangeAspect="1" noChangeArrowheads="1"/>
          </p:cNvPicPr>
          <p:nvPr/>
        </p:nvPicPr>
        <p:blipFill>
          <a:blip r:embed="rId3">
            <a:lum bright="-14000" contrast="6000"/>
            <a:extLst>
              <a:ext uri="{28A0092B-C50C-407E-A947-70E740481C1C}">
                <a14:useLocalDpi xmlns:a14="http://schemas.microsoft.com/office/drawing/2010/main" val="0"/>
              </a:ext>
            </a:extLst>
          </a:blip>
          <a:srcRect/>
          <a:stretch>
            <a:fillRect/>
          </a:stretch>
        </p:blipFill>
        <p:spPr bwMode="auto">
          <a:xfrm>
            <a:off x="8001000" y="1371600"/>
            <a:ext cx="1981200" cy="184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44" name="Picture 5"/>
          <p:cNvPicPr>
            <a:picLocks noChangeAspect="1" noChangeArrowheads="1"/>
          </p:cNvPicPr>
          <p:nvPr/>
        </p:nvPicPr>
        <p:blipFill>
          <a:blip r:embed="rId3">
            <a:lum bright="-14000" contrast="6000"/>
            <a:extLst>
              <a:ext uri="{28A0092B-C50C-407E-A947-70E740481C1C}">
                <a14:useLocalDpi xmlns:a14="http://schemas.microsoft.com/office/drawing/2010/main" val="0"/>
              </a:ext>
            </a:extLst>
          </a:blip>
          <a:srcRect/>
          <a:stretch>
            <a:fillRect/>
          </a:stretch>
        </p:blipFill>
        <p:spPr bwMode="auto">
          <a:xfrm>
            <a:off x="8023225" y="3489325"/>
            <a:ext cx="1981200" cy="184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45" name="Picture 6"/>
          <p:cNvPicPr>
            <a:picLocks noChangeAspect="1" noChangeArrowheads="1"/>
          </p:cNvPicPr>
          <p:nvPr/>
        </p:nvPicPr>
        <p:blipFill>
          <a:blip r:embed="rId3">
            <a:lum bright="-14000" contrast="6000"/>
            <a:extLst>
              <a:ext uri="{28A0092B-C50C-407E-A947-70E740481C1C}">
                <a14:useLocalDpi xmlns:a14="http://schemas.microsoft.com/office/drawing/2010/main" val="0"/>
              </a:ext>
            </a:extLst>
          </a:blip>
          <a:srcRect/>
          <a:stretch>
            <a:fillRect/>
          </a:stretch>
        </p:blipFill>
        <p:spPr bwMode="auto">
          <a:xfrm>
            <a:off x="3779838" y="4375150"/>
            <a:ext cx="1978025" cy="184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46" name="Picture 7"/>
          <p:cNvPicPr>
            <a:picLocks noChangeAspect="1" noChangeArrowheads="1"/>
          </p:cNvPicPr>
          <p:nvPr/>
        </p:nvPicPr>
        <p:blipFill>
          <a:blip r:embed="rId3">
            <a:lum bright="-14000" contrast="6000"/>
            <a:extLst>
              <a:ext uri="{28A0092B-C50C-407E-A947-70E740481C1C}">
                <a14:useLocalDpi xmlns:a14="http://schemas.microsoft.com/office/drawing/2010/main" val="0"/>
              </a:ext>
            </a:extLst>
          </a:blip>
          <a:srcRect/>
          <a:stretch>
            <a:fillRect/>
          </a:stretch>
        </p:blipFill>
        <p:spPr bwMode="auto">
          <a:xfrm>
            <a:off x="228600" y="1893888"/>
            <a:ext cx="3429000" cy="2982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2040" name="Text Box 8"/>
          <p:cNvSpPr txBox="1">
            <a:spLocks noChangeArrowheads="1"/>
          </p:cNvSpPr>
          <p:nvPr/>
        </p:nvSpPr>
        <p:spPr bwMode="auto">
          <a:xfrm>
            <a:off x="685800" y="2438400"/>
            <a:ext cx="2590800" cy="923925"/>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algn="ctr" eaLnBrk="0" fontAlgn="base" hangingPunct="0">
              <a:spcBef>
                <a:spcPct val="0"/>
              </a:spcBef>
              <a:spcAft>
                <a:spcPct val="0"/>
              </a:spcAft>
              <a:defRPr b="1" u="sng">
                <a:solidFill>
                  <a:schemeClr val="tx1"/>
                </a:solidFill>
                <a:latin typeface="Arial" charset="0"/>
              </a:defRPr>
            </a:lvl6pPr>
            <a:lvl7pPr marL="2971800" indent="-228600" algn="ctr" eaLnBrk="0" fontAlgn="base" hangingPunct="0">
              <a:spcBef>
                <a:spcPct val="0"/>
              </a:spcBef>
              <a:spcAft>
                <a:spcPct val="0"/>
              </a:spcAft>
              <a:defRPr b="1" u="sng">
                <a:solidFill>
                  <a:schemeClr val="tx1"/>
                </a:solidFill>
                <a:latin typeface="Arial" charset="0"/>
              </a:defRPr>
            </a:lvl7pPr>
            <a:lvl8pPr marL="3429000" indent="-228600" algn="ctr" eaLnBrk="0" fontAlgn="base" hangingPunct="0">
              <a:spcBef>
                <a:spcPct val="0"/>
              </a:spcBef>
              <a:spcAft>
                <a:spcPct val="0"/>
              </a:spcAft>
              <a:defRPr b="1" u="sng">
                <a:solidFill>
                  <a:schemeClr val="tx1"/>
                </a:solidFill>
                <a:latin typeface="Arial" charset="0"/>
              </a:defRPr>
            </a:lvl8pPr>
            <a:lvl9pPr marL="3886200" indent="-228600" algn="ctr" eaLnBrk="0" fontAlgn="base" hangingPunct="0">
              <a:spcBef>
                <a:spcPct val="0"/>
              </a:spcBef>
              <a:spcAft>
                <a:spcPct val="0"/>
              </a:spcAft>
              <a:defRPr b="1" u="sng">
                <a:solidFill>
                  <a:schemeClr val="tx1"/>
                </a:solidFill>
                <a:latin typeface="Arial" charset="0"/>
              </a:defRPr>
            </a:lvl9pPr>
          </a:lstStyle>
          <a:p>
            <a:pPr algn="ctr">
              <a:lnSpc>
                <a:spcPct val="90000"/>
              </a:lnSpc>
              <a:defRPr/>
            </a:pPr>
            <a:r>
              <a:rPr lang="it-IT" altLang="x-none" sz="2000" u="none" dirty="0" err="1" smtClean="0">
                <a:solidFill>
                  <a:schemeClr val="bg1"/>
                </a:solidFill>
              </a:rPr>
              <a:t>Vascular</a:t>
            </a:r>
            <a:endParaRPr lang="it-IT" altLang="x-none" sz="2000" u="none" dirty="0" smtClean="0">
              <a:solidFill>
                <a:schemeClr val="bg1"/>
              </a:solidFill>
            </a:endParaRPr>
          </a:p>
          <a:p>
            <a:pPr algn="ctr">
              <a:lnSpc>
                <a:spcPct val="90000"/>
              </a:lnSpc>
              <a:defRPr/>
            </a:pPr>
            <a:r>
              <a:rPr lang="it-IT" altLang="x-none" sz="2000" u="none" dirty="0" err="1" smtClean="0">
                <a:solidFill>
                  <a:schemeClr val="bg1"/>
                </a:solidFill>
              </a:rPr>
              <a:t>disease</a:t>
            </a:r>
            <a:endParaRPr lang="it-IT" altLang="x-none" sz="2000" u="none" dirty="0" smtClean="0">
              <a:solidFill>
                <a:schemeClr val="bg1"/>
              </a:solidFill>
            </a:endParaRPr>
          </a:p>
          <a:p>
            <a:pPr algn="ctr">
              <a:lnSpc>
                <a:spcPct val="90000"/>
              </a:lnSpc>
              <a:defRPr/>
            </a:pPr>
            <a:endParaRPr lang="it-IT" altLang="x-none" sz="2000" u="none" dirty="0" smtClean="0">
              <a:solidFill>
                <a:schemeClr val="bg1"/>
              </a:solidFill>
            </a:endParaRPr>
          </a:p>
        </p:txBody>
      </p:sp>
      <p:sp>
        <p:nvSpPr>
          <p:cNvPr id="172041" name="Text Box 9"/>
          <p:cNvSpPr txBox="1">
            <a:spLocks noChangeArrowheads="1"/>
          </p:cNvSpPr>
          <p:nvPr/>
        </p:nvSpPr>
        <p:spPr bwMode="auto">
          <a:xfrm>
            <a:off x="3086100" y="384175"/>
            <a:ext cx="3352800" cy="923925"/>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algn="ctr" eaLnBrk="0" fontAlgn="base" hangingPunct="0">
              <a:spcBef>
                <a:spcPct val="0"/>
              </a:spcBef>
              <a:spcAft>
                <a:spcPct val="0"/>
              </a:spcAft>
              <a:defRPr b="1" u="sng">
                <a:solidFill>
                  <a:schemeClr val="tx1"/>
                </a:solidFill>
                <a:latin typeface="Arial" charset="0"/>
              </a:defRPr>
            </a:lvl6pPr>
            <a:lvl7pPr marL="2971800" indent="-228600" algn="ctr" eaLnBrk="0" fontAlgn="base" hangingPunct="0">
              <a:spcBef>
                <a:spcPct val="0"/>
              </a:spcBef>
              <a:spcAft>
                <a:spcPct val="0"/>
              </a:spcAft>
              <a:defRPr b="1" u="sng">
                <a:solidFill>
                  <a:schemeClr val="tx1"/>
                </a:solidFill>
                <a:latin typeface="Arial" charset="0"/>
              </a:defRPr>
            </a:lvl7pPr>
            <a:lvl8pPr marL="3429000" indent="-228600" algn="ctr" eaLnBrk="0" fontAlgn="base" hangingPunct="0">
              <a:spcBef>
                <a:spcPct val="0"/>
              </a:spcBef>
              <a:spcAft>
                <a:spcPct val="0"/>
              </a:spcAft>
              <a:defRPr b="1" u="sng">
                <a:solidFill>
                  <a:schemeClr val="tx1"/>
                </a:solidFill>
                <a:latin typeface="Arial" charset="0"/>
              </a:defRPr>
            </a:lvl8pPr>
            <a:lvl9pPr marL="3886200" indent="-228600" algn="ctr" eaLnBrk="0" fontAlgn="base" hangingPunct="0">
              <a:spcBef>
                <a:spcPct val="0"/>
              </a:spcBef>
              <a:spcAft>
                <a:spcPct val="0"/>
              </a:spcAft>
              <a:defRPr b="1" u="sng">
                <a:solidFill>
                  <a:schemeClr val="tx1"/>
                </a:solidFill>
                <a:latin typeface="Arial" charset="0"/>
              </a:defRPr>
            </a:lvl9pPr>
          </a:lstStyle>
          <a:p>
            <a:pPr algn="ctr">
              <a:lnSpc>
                <a:spcPct val="90000"/>
              </a:lnSpc>
              <a:defRPr/>
            </a:pPr>
            <a:r>
              <a:rPr lang="it-IT" altLang="x-none" sz="2000" b="0" u="none" dirty="0" err="1">
                <a:solidFill>
                  <a:schemeClr val="bg1"/>
                </a:solidFill>
              </a:rPr>
              <a:t>I</a:t>
            </a:r>
            <a:r>
              <a:rPr lang="it-IT" altLang="x-none" sz="2000" b="0" u="none" dirty="0" err="1" smtClean="0">
                <a:solidFill>
                  <a:schemeClr val="bg1"/>
                </a:solidFill>
              </a:rPr>
              <a:t>nfarction</a:t>
            </a:r>
            <a:endParaRPr lang="it-IT" altLang="x-none" sz="2000" b="0" u="none" dirty="0" smtClean="0">
              <a:solidFill>
                <a:schemeClr val="bg1"/>
              </a:solidFill>
            </a:endParaRPr>
          </a:p>
          <a:p>
            <a:pPr algn="ctr">
              <a:lnSpc>
                <a:spcPct val="90000"/>
              </a:lnSpc>
              <a:defRPr/>
            </a:pPr>
            <a:r>
              <a:rPr lang="it-IT" altLang="x-none" sz="2000" b="0" u="none" dirty="0" err="1" smtClean="0">
                <a:solidFill>
                  <a:schemeClr val="bg1"/>
                </a:solidFill>
              </a:rPr>
              <a:t>lesion</a:t>
            </a:r>
            <a:endParaRPr lang="it-IT" altLang="x-none" sz="2000" b="0" u="none" dirty="0" smtClean="0">
              <a:solidFill>
                <a:schemeClr val="bg1"/>
              </a:solidFill>
            </a:endParaRPr>
          </a:p>
          <a:p>
            <a:pPr algn="ctr">
              <a:lnSpc>
                <a:spcPct val="90000"/>
              </a:lnSpc>
              <a:defRPr/>
            </a:pPr>
            <a:endParaRPr lang="it-IT" altLang="x-none" sz="2000" b="0" u="none" dirty="0" smtClean="0">
              <a:solidFill>
                <a:schemeClr val="bg1"/>
              </a:solidFill>
            </a:endParaRPr>
          </a:p>
        </p:txBody>
      </p:sp>
      <p:sp>
        <p:nvSpPr>
          <p:cNvPr id="172042" name="Text Box 10"/>
          <p:cNvSpPr txBox="1">
            <a:spLocks noChangeArrowheads="1"/>
          </p:cNvSpPr>
          <p:nvPr/>
        </p:nvSpPr>
        <p:spPr bwMode="auto">
          <a:xfrm>
            <a:off x="3848100" y="4495800"/>
            <a:ext cx="1943100" cy="120015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algn="ctr" eaLnBrk="0" fontAlgn="base" hangingPunct="0">
              <a:spcBef>
                <a:spcPct val="0"/>
              </a:spcBef>
              <a:spcAft>
                <a:spcPct val="0"/>
              </a:spcAft>
              <a:defRPr b="1" u="sng">
                <a:solidFill>
                  <a:schemeClr val="tx1"/>
                </a:solidFill>
                <a:latin typeface="Arial" charset="0"/>
              </a:defRPr>
            </a:lvl6pPr>
            <a:lvl7pPr marL="2971800" indent="-228600" algn="ctr" eaLnBrk="0" fontAlgn="base" hangingPunct="0">
              <a:spcBef>
                <a:spcPct val="0"/>
              </a:spcBef>
              <a:spcAft>
                <a:spcPct val="0"/>
              </a:spcAft>
              <a:defRPr b="1" u="sng">
                <a:solidFill>
                  <a:schemeClr val="tx1"/>
                </a:solidFill>
                <a:latin typeface="Arial" charset="0"/>
              </a:defRPr>
            </a:lvl7pPr>
            <a:lvl8pPr marL="3429000" indent="-228600" algn="ctr" eaLnBrk="0" fontAlgn="base" hangingPunct="0">
              <a:spcBef>
                <a:spcPct val="0"/>
              </a:spcBef>
              <a:spcAft>
                <a:spcPct val="0"/>
              </a:spcAft>
              <a:defRPr b="1" u="sng">
                <a:solidFill>
                  <a:schemeClr val="tx1"/>
                </a:solidFill>
                <a:latin typeface="Arial" charset="0"/>
              </a:defRPr>
            </a:lvl8pPr>
            <a:lvl9pPr marL="3886200" indent="-228600" algn="ctr" eaLnBrk="0" fontAlgn="base" hangingPunct="0">
              <a:spcBef>
                <a:spcPct val="0"/>
              </a:spcBef>
              <a:spcAft>
                <a:spcPct val="0"/>
              </a:spcAft>
              <a:defRPr b="1" u="sng">
                <a:solidFill>
                  <a:schemeClr val="tx1"/>
                </a:solidFill>
                <a:latin typeface="Arial" charset="0"/>
              </a:defRPr>
            </a:lvl9pPr>
          </a:lstStyle>
          <a:p>
            <a:pPr algn="ctr">
              <a:lnSpc>
                <a:spcPct val="90000"/>
              </a:lnSpc>
              <a:defRPr/>
            </a:pPr>
            <a:r>
              <a:rPr lang="it-IT" altLang="x-none" sz="2000" u="none" dirty="0" err="1" smtClean="0">
                <a:solidFill>
                  <a:schemeClr val="bg1"/>
                </a:solidFill>
              </a:rPr>
              <a:t>Cerebral</a:t>
            </a:r>
            <a:endParaRPr lang="it-IT" altLang="x-none" sz="2000" u="none" dirty="0" smtClean="0">
              <a:solidFill>
                <a:schemeClr val="bg1"/>
              </a:solidFill>
            </a:endParaRPr>
          </a:p>
          <a:p>
            <a:pPr algn="ctr">
              <a:lnSpc>
                <a:spcPct val="90000"/>
              </a:lnSpc>
              <a:defRPr/>
            </a:pPr>
            <a:r>
              <a:rPr lang="it-IT" altLang="x-none" sz="2000" b="0" u="none" dirty="0" err="1" smtClean="0">
                <a:solidFill>
                  <a:schemeClr val="bg1"/>
                </a:solidFill>
              </a:rPr>
              <a:t>haemorrhage</a:t>
            </a:r>
            <a:endParaRPr lang="en-US" altLang="x-none" sz="2000" b="0" u="none" dirty="0" smtClean="0">
              <a:solidFill>
                <a:schemeClr val="bg1"/>
              </a:solidFill>
            </a:endParaRPr>
          </a:p>
          <a:p>
            <a:pPr algn="ctr">
              <a:lnSpc>
                <a:spcPct val="90000"/>
              </a:lnSpc>
              <a:defRPr/>
            </a:pPr>
            <a:endParaRPr lang="it-IT" altLang="x-none" sz="2000" u="none" dirty="0" smtClean="0">
              <a:solidFill>
                <a:schemeClr val="bg1"/>
              </a:solidFill>
            </a:endParaRPr>
          </a:p>
          <a:p>
            <a:pPr algn="ctr">
              <a:lnSpc>
                <a:spcPct val="90000"/>
              </a:lnSpc>
              <a:defRPr/>
            </a:pPr>
            <a:endParaRPr lang="it-IT" altLang="x-none" sz="2000" u="none" dirty="0" smtClean="0">
              <a:solidFill>
                <a:schemeClr val="bg1"/>
              </a:solidFill>
            </a:endParaRPr>
          </a:p>
        </p:txBody>
      </p:sp>
      <p:sp>
        <p:nvSpPr>
          <p:cNvPr id="35850" name="Line 11"/>
          <p:cNvSpPr>
            <a:spLocks noChangeShapeType="1"/>
          </p:cNvSpPr>
          <p:nvPr/>
        </p:nvSpPr>
        <p:spPr bwMode="auto">
          <a:xfrm flipV="1">
            <a:off x="3886200" y="2590800"/>
            <a:ext cx="4114800" cy="83820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72044" name="Text Box 12"/>
          <p:cNvSpPr txBox="1">
            <a:spLocks noChangeArrowheads="1"/>
          </p:cNvSpPr>
          <p:nvPr/>
        </p:nvSpPr>
        <p:spPr bwMode="auto">
          <a:xfrm>
            <a:off x="8096250" y="3724275"/>
            <a:ext cx="1860550" cy="922338"/>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algn="ctr" eaLnBrk="0" fontAlgn="base" hangingPunct="0">
              <a:spcBef>
                <a:spcPct val="0"/>
              </a:spcBef>
              <a:spcAft>
                <a:spcPct val="0"/>
              </a:spcAft>
              <a:defRPr b="1" u="sng">
                <a:solidFill>
                  <a:schemeClr val="tx1"/>
                </a:solidFill>
                <a:latin typeface="Arial" charset="0"/>
              </a:defRPr>
            </a:lvl6pPr>
            <a:lvl7pPr marL="2971800" indent="-228600" algn="ctr" eaLnBrk="0" fontAlgn="base" hangingPunct="0">
              <a:spcBef>
                <a:spcPct val="0"/>
              </a:spcBef>
              <a:spcAft>
                <a:spcPct val="0"/>
              </a:spcAft>
              <a:defRPr b="1" u="sng">
                <a:solidFill>
                  <a:schemeClr val="tx1"/>
                </a:solidFill>
                <a:latin typeface="Arial" charset="0"/>
              </a:defRPr>
            </a:lvl7pPr>
            <a:lvl8pPr marL="3429000" indent="-228600" algn="ctr" eaLnBrk="0" fontAlgn="base" hangingPunct="0">
              <a:spcBef>
                <a:spcPct val="0"/>
              </a:spcBef>
              <a:spcAft>
                <a:spcPct val="0"/>
              </a:spcAft>
              <a:defRPr b="1" u="sng">
                <a:solidFill>
                  <a:schemeClr val="tx1"/>
                </a:solidFill>
                <a:latin typeface="Arial" charset="0"/>
              </a:defRPr>
            </a:lvl8pPr>
            <a:lvl9pPr marL="3886200" indent="-228600" algn="ctr" eaLnBrk="0" fontAlgn="base" hangingPunct="0">
              <a:spcBef>
                <a:spcPct val="0"/>
              </a:spcBef>
              <a:spcAft>
                <a:spcPct val="0"/>
              </a:spcAft>
              <a:defRPr b="1" u="sng">
                <a:solidFill>
                  <a:schemeClr val="tx1"/>
                </a:solidFill>
                <a:latin typeface="Arial" charset="0"/>
              </a:defRPr>
            </a:lvl9pPr>
          </a:lstStyle>
          <a:p>
            <a:pPr algn="ctr">
              <a:lnSpc>
                <a:spcPct val="90000"/>
              </a:lnSpc>
              <a:defRPr/>
            </a:pPr>
            <a:r>
              <a:rPr lang="it-IT" altLang="x-none" sz="2000" b="0" u="none" dirty="0" err="1" smtClean="0">
                <a:solidFill>
                  <a:schemeClr val="bg1"/>
                </a:solidFill>
              </a:rPr>
              <a:t>Lacunar</a:t>
            </a:r>
            <a:endParaRPr lang="it-IT" altLang="x-none" sz="2000" b="0" u="none" dirty="0" smtClean="0">
              <a:solidFill>
                <a:schemeClr val="bg1"/>
              </a:solidFill>
            </a:endParaRPr>
          </a:p>
          <a:p>
            <a:pPr algn="ctr">
              <a:lnSpc>
                <a:spcPct val="90000"/>
              </a:lnSpc>
              <a:defRPr/>
            </a:pPr>
            <a:r>
              <a:rPr lang="it-IT" altLang="x-none" sz="2000" b="0" u="none" dirty="0" smtClean="0">
                <a:solidFill>
                  <a:schemeClr val="bg1"/>
                </a:solidFill>
              </a:rPr>
              <a:t>status</a:t>
            </a:r>
          </a:p>
          <a:p>
            <a:pPr algn="ctr">
              <a:lnSpc>
                <a:spcPct val="90000"/>
              </a:lnSpc>
              <a:defRPr/>
            </a:pPr>
            <a:endParaRPr lang="it-IT" altLang="x-none" sz="2000" b="0" u="none" dirty="0" smtClean="0">
              <a:solidFill>
                <a:schemeClr val="bg1"/>
              </a:solidFill>
            </a:endParaRPr>
          </a:p>
        </p:txBody>
      </p:sp>
      <p:sp>
        <p:nvSpPr>
          <p:cNvPr id="35852" name="Line 13"/>
          <p:cNvSpPr>
            <a:spLocks noChangeShapeType="1"/>
          </p:cNvSpPr>
          <p:nvPr/>
        </p:nvSpPr>
        <p:spPr bwMode="auto">
          <a:xfrm flipV="1">
            <a:off x="3886200" y="2209800"/>
            <a:ext cx="838200" cy="121920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5853" name="Line 14"/>
          <p:cNvSpPr>
            <a:spLocks noChangeShapeType="1"/>
          </p:cNvSpPr>
          <p:nvPr/>
        </p:nvSpPr>
        <p:spPr bwMode="auto">
          <a:xfrm>
            <a:off x="3881438" y="3429000"/>
            <a:ext cx="2017712" cy="936625"/>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5854" name="Line 15"/>
          <p:cNvSpPr>
            <a:spLocks noChangeShapeType="1"/>
          </p:cNvSpPr>
          <p:nvPr/>
        </p:nvSpPr>
        <p:spPr bwMode="auto">
          <a:xfrm flipV="1">
            <a:off x="3886200" y="2133600"/>
            <a:ext cx="2051050" cy="129540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5855" name="Line 16"/>
          <p:cNvSpPr>
            <a:spLocks noChangeShapeType="1"/>
          </p:cNvSpPr>
          <p:nvPr/>
        </p:nvSpPr>
        <p:spPr bwMode="auto">
          <a:xfrm flipH="1" flipV="1">
            <a:off x="3919538" y="3429000"/>
            <a:ext cx="4114800" cy="762000"/>
          </a:xfrm>
          <a:prstGeom prst="line">
            <a:avLst/>
          </a:prstGeom>
          <a:noFill/>
          <a:ln w="38100">
            <a:solidFill>
              <a:srgbClr val="0000CC"/>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it-IT"/>
          </a:p>
        </p:txBody>
      </p:sp>
      <p:sp>
        <p:nvSpPr>
          <p:cNvPr id="172049" name="Text Box 17"/>
          <p:cNvSpPr txBox="1">
            <a:spLocks noChangeArrowheads="1"/>
          </p:cNvSpPr>
          <p:nvPr/>
        </p:nvSpPr>
        <p:spPr bwMode="auto">
          <a:xfrm>
            <a:off x="7623175" y="1600200"/>
            <a:ext cx="2773363" cy="646113"/>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defRPr/>
            </a:pPr>
            <a:r>
              <a:rPr lang="it-IT" sz="2000" u="none" dirty="0" err="1">
                <a:solidFill>
                  <a:schemeClr val="bg1"/>
                </a:solidFill>
                <a:latin typeface="Arial" pitchFamily="34" charset="0"/>
              </a:rPr>
              <a:t>Binswanger</a:t>
            </a:r>
            <a:endParaRPr lang="it-IT" sz="2000" u="none" dirty="0">
              <a:solidFill>
                <a:schemeClr val="bg1"/>
              </a:solidFill>
              <a:latin typeface="Arial" pitchFamily="34" charset="0"/>
            </a:endParaRPr>
          </a:p>
          <a:p>
            <a:pPr algn="ctr">
              <a:lnSpc>
                <a:spcPct val="90000"/>
              </a:lnSpc>
              <a:defRPr/>
            </a:pPr>
            <a:r>
              <a:rPr lang="it-IT" sz="2000" u="none" dirty="0" err="1">
                <a:solidFill>
                  <a:schemeClr val="bg1"/>
                </a:solidFill>
                <a:latin typeface="Arial" pitchFamily="34" charset="0"/>
              </a:rPr>
              <a:t>disease</a:t>
            </a:r>
            <a:endParaRPr lang="it-IT" sz="2000" u="none" dirty="0">
              <a:solidFill>
                <a:schemeClr val="bg1"/>
              </a:solidFill>
              <a:latin typeface="Arial" pitchFamily="34" charset="0"/>
            </a:endParaRPr>
          </a:p>
        </p:txBody>
      </p:sp>
      <p:sp>
        <p:nvSpPr>
          <p:cNvPr id="172050" name="Text Box 18"/>
          <p:cNvSpPr txBox="1">
            <a:spLocks noChangeArrowheads="1"/>
          </p:cNvSpPr>
          <p:nvPr/>
        </p:nvSpPr>
        <p:spPr bwMode="auto">
          <a:xfrm>
            <a:off x="5565775" y="4654550"/>
            <a:ext cx="2817813" cy="646113"/>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defRPr/>
            </a:pPr>
            <a:r>
              <a:rPr lang="it-IT" sz="2000" u="none" dirty="0" err="1">
                <a:solidFill>
                  <a:schemeClr val="bg1"/>
                </a:solidFill>
                <a:latin typeface="Arial" pitchFamily="34" charset="0"/>
              </a:rPr>
              <a:t>Ipoperfusional</a:t>
            </a:r>
            <a:endParaRPr lang="it-IT" sz="2000" u="none" dirty="0">
              <a:solidFill>
                <a:schemeClr val="bg1"/>
              </a:solidFill>
              <a:latin typeface="Arial" pitchFamily="34" charset="0"/>
            </a:endParaRPr>
          </a:p>
          <a:p>
            <a:pPr algn="ctr">
              <a:lnSpc>
                <a:spcPct val="90000"/>
              </a:lnSpc>
              <a:defRPr/>
            </a:pPr>
            <a:r>
              <a:rPr lang="it-IT" sz="2000" u="none" dirty="0" err="1">
                <a:solidFill>
                  <a:schemeClr val="bg1"/>
                </a:solidFill>
                <a:latin typeface="Arial" pitchFamily="34" charset="0"/>
              </a:rPr>
              <a:t>lesion</a:t>
            </a:r>
            <a:endParaRPr lang="it-IT" sz="2000" u="none" dirty="0">
              <a:solidFill>
                <a:schemeClr val="bg1"/>
              </a:solidFill>
              <a:latin typeface="Arial" pitchFamily="34" charset="0"/>
            </a:endParaRPr>
          </a:p>
        </p:txBody>
      </p:sp>
      <p:sp>
        <p:nvSpPr>
          <p:cNvPr id="35858" name="Line 19"/>
          <p:cNvSpPr>
            <a:spLocks noChangeShapeType="1"/>
          </p:cNvSpPr>
          <p:nvPr/>
        </p:nvSpPr>
        <p:spPr bwMode="auto">
          <a:xfrm>
            <a:off x="3886200" y="3429000"/>
            <a:ext cx="533400" cy="762000"/>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pic>
        <p:nvPicPr>
          <p:cNvPr id="35859" name="Picture 20"/>
          <p:cNvPicPr>
            <a:picLocks noChangeAspect="1" noChangeArrowheads="1"/>
          </p:cNvPicPr>
          <p:nvPr/>
        </p:nvPicPr>
        <p:blipFill>
          <a:blip r:embed="rId3">
            <a:lum bright="-14000" contrast="6000"/>
            <a:extLst>
              <a:ext uri="{28A0092B-C50C-407E-A947-70E740481C1C}">
                <a14:useLocalDpi xmlns:a14="http://schemas.microsoft.com/office/drawing/2010/main" val="0"/>
              </a:ext>
            </a:extLst>
          </a:blip>
          <a:srcRect/>
          <a:stretch>
            <a:fillRect/>
          </a:stretch>
        </p:blipFill>
        <p:spPr bwMode="auto">
          <a:xfrm>
            <a:off x="5913438" y="212725"/>
            <a:ext cx="1981200" cy="184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2053" name="Text Box 21"/>
          <p:cNvSpPr txBox="1">
            <a:spLocks noChangeArrowheads="1"/>
          </p:cNvSpPr>
          <p:nvPr/>
        </p:nvSpPr>
        <p:spPr bwMode="auto">
          <a:xfrm>
            <a:off x="5380038" y="393700"/>
            <a:ext cx="3046412" cy="646113"/>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defRPr/>
            </a:pPr>
            <a:r>
              <a:rPr lang="it-IT" sz="2000" u="none" dirty="0">
                <a:solidFill>
                  <a:schemeClr val="bg1"/>
                </a:solidFill>
                <a:latin typeface="Arial" pitchFamily="34" charset="0"/>
              </a:rPr>
              <a:t>Single </a:t>
            </a:r>
            <a:r>
              <a:rPr lang="it-IT" sz="2000" u="none" dirty="0" err="1">
                <a:solidFill>
                  <a:schemeClr val="bg1"/>
                </a:solidFill>
                <a:latin typeface="Arial" pitchFamily="34" charset="0"/>
              </a:rPr>
              <a:t>strategic</a:t>
            </a:r>
            <a:r>
              <a:rPr lang="it-IT" sz="2000" u="none" dirty="0">
                <a:solidFill>
                  <a:schemeClr val="bg1"/>
                </a:solidFill>
                <a:latin typeface="Arial" pitchFamily="34" charset="0"/>
              </a:rPr>
              <a:t>  </a:t>
            </a:r>
          </a:p>
          <a:p>
            <a:pPr algn="ctr">
              <a:lnSpc>
                <a:spcPct val="90000"/>
              </a:lnSpc>
              <a:defRPr/>
            </a:pPr>
            <a:r>
              <a:rPr lang="it-IT" sz="2000" u="none" dirty="0" err="1">
                <a:solidFill>
                  <a:schemeClr val="bg1"/>
                </a:solidFill>
                <a:latin typeface="Arial" pitchFamily="34" charset="0"/>
              </a:rPr>
              <a:t>infarct</a:t>
            </a:r>
            <a:endParaRPr lang="it-IT" sz="2000" u="none" dirty="0">
              <a:solidFill>
                <a:schemeClr val="bg1"/>
              </a:solidFill>
              <a:latin typeface="Arial" pitchFamily="34" charset="0"/>
            </a:endParaRPr>
          </a:p>
        </p:txBody>
      </p:sp>
    </p:spTree>
    <p:extLst>
      <p:ext uri="{BB962C8B-B14F-4D97-AF65-F5344CB8AC3E}">
        <p14:creationId xmlns:p14="http://schemas.microsoft.com/office/powerpoint/2010/main" val="9976235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0" y="90844"/>
            <a:ext cx="10287000" cy="523220"/>
          </a:xfrm>
          <a:prstGeom prst="rect">
            <a:avLst/>
          </a:prstGeom>
          <a:noFill/>
        </p:spPr>
        <p:txBody>
          <a:bodyPr wrap="square" rtlCol="0">
            <a:spAutoFit/>
          </a:bodyPr>
          <a:lstStyle/>
          <a:p>
            <a:pPr algn="ctr"/>
            <a:r>
              <a:rPr lang="it-IT" sz="2800" b="1" dirty="0" smtClean="0">
                <a:solidFill>
                  <a:srgbClr val="002060"/>
                </a:solidFill>
              </a:rPr>
              <a:t>L’ictus in Italia</a:t>
            </a:r>
            <a:endParaRPr lang="it-IT" sz="2800" b="1" dirty="0">
              <a:solidFill>
                <a:srgbClr val="002060"/>
              </a:solidFill>
            </a:endParaRPr>
          </a:p>
        </p:txBody>
      </p:sp>
      <p:grpSp>
        <p:nvGrpSpPr>
          <p:cNvPr id="23" name="Gruppo 22"/>
          <p:cNvGrpSpPr/>
          <p:nvPr/>
        </p:nvGrpSpPr>
        <p:grpSpPr>
          <a:xfrm>
            <a:off x="276309" y="711914"/>
            <a:ext cx="4429298" cy="3264141"/>
            <a:chOff x="276309" y="711914"/>
            <a:chExt cx="4429298" cy="3264141"/>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09" y="846088"/>
              <a:ext cx="4429298" cy="3129967"/>
            </a:xfrm>
            <a:prstGeom prst="rect">
              <a:avLst/>
            </a:prstGeom>
          </p:spPr>
        </p:pic>
        <p:sp>
          <p:nvSpPr>
            <p:cNvPr id="9" name="CasellaDiTesto 8"/>
            <p:cNvSpPr txBox="1"/>
            <p:nvPr/>
          </p:nvSpPr>
          <p:spPr>
            <a:xfrm>
              <a:off x="603802" y="711914"/>
              <a:ext cx="4031225" cy="369332"/>
            </a:xfrm>
            <a:prstGeom prst="rect">
              <a:avLst/>
            </a:prstGeom>
            <a:noFill/>
          </p:spPr>
          <p:txBody>
            <a:bodyPr wrap="square" rtlCol="0">
              <a:spAutoFit/>
            </a:bodyPr>
            <a:lstStyle/>
            <a:p>
              <a:pPr algn="ctr"/>
              <a:r>
                <a:rPr lang="it-IT" dirty="0" smtClean="0"/>
                <a:t>Incidenza per classi si età</a:t>
              </a:r>
              <a:endParaRPr lang="it-IT" dirty="0"/>
            </a:p>
          </p:txBody>
        </p:sp>
      </p:grpSp>
      <p:sp>
        <p:nvSpPr>
          <p:cNvPr id="11" name="CasellaDiTesto 10"/>
          <p:cNvSpPr txBox="1"/>
          <p:nvPr/>
        </p:nvSpPr>
        <p:spPr>
          <a:xfrm>
            <a:off x="508039" y="3629290"/>
            <a:ext cx="3323304" cy="338554"/>
          </a:xfrm>
          <a:prstGeom prst="rect">
            <a:avLst/>
          </a:prstGeom>
          <a:noFill/>
        </p:spPr>
        <p:txBody>
          <a:bodyPr wrap="square" rtlCol="0">
            <a:spAutoFit/>
          </a:bodyPr>
          <a:lstStyle/>
          <a:p>
            <a:r>
              <a:rPr lang="it-IT" sz="1600" i="1" dirty="0"/>
              <a:t>Istat, dati sulla popolazione del </a:t>
            </a:r>
            <a:r>
              <a:rPr lang="it-IT" sz="1600" i="1" dirty="0" smtClean="0"/>
              <a:t>2010 </a:t>
            </a:r>
            <a:endParaRPr lang="it-IT" sz="1600" dirty="0"/>
          </a:p>
        </p:txBody>
      </p:sp>
      <p:grpSp>
        <p:nvGrpSpPr>
          <p:cNvPr id="16" name="Gruppo 15"/>
          <p:cNvGrpSpPr/>
          <p:nvPr/>
        </p:nvGrpSpPr>
        <p:grpSpPr>
          <a:xfrm>
            <a:off x="5223867" y="711914"/>
            <a:ext cx="4623669" cy="3363256"/>
            <a:chOff x="5226348" y="852880"/>
            <a:chExt cx="4623669" cy="3363256"/>
          </a:xfrm>
        </p:grpSpPr>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6348" y="948816"/>
              <a:ext cx="4623669" cy="3267320"/>
            </a:xfrm>
            <a:prstGeom prst="rect">
              <a:avLst/>
            </a:prstGeom>
          </p:spPr>
        </p:pic>
        <p:sp>
          <p:nvSpPr>
            <p:cNvPr id="10" name="CasellaDiTesto 9"/>
            <p:cNvSpPr txBox="1"/>
            <p:nvPr/>
          </p:nvSpPr>
          <p:spPr>
            <a:xfrm>
              <a:off x="5594555" y="852880"/>
              <a:ext cx="4119716" cy="369332"/>
            </a:xfrm>
            <a:prstGeom prst="rect">
              <a:avLst/>
            </a:prstGeom>
            <a:noFill/>
          </p:spPr>
          <p:txBody>
            <a:bodyPr wrap="square" rtlCol="0">
              <a:spAutoFit/>
            </a:bodyPr>
            <a:lstStyle/>
            <a:p>
              <a:pPr algn="ctr"/>
              <a:r>
                <a:rPr lang="it-IT" dirty="0" smtClean="0"/>
                <a:t>Prevalenza per classi si età</a:t>
              </a:r>
              <a:endParaRPr lang="it-IT" dirty="0"/>
            </a:p>
          </p:txBody>
        </p:sp>
        <p:sp>
          <p:nvSpPr>
            <p:cNvPr id="12" name="CasellaDiTesto 11"/>
            <p:cNvSpPr txBox="1"/>
            <p:nvPr/>
          </p:nvSpPr>
          <p:spPr>
            <a:xfrm>
              <a:off x="5541041" y="3781699"/>
              <a:ext cx="4308976" cy="338554"/>
            </a:xfrm>
            <a:prstGeom prst="rect">
              <a:avLst/>
            </a:prstGeom>
            <a:noFill/>
          </p:spPr>
          <p:txBody>
            <a:bodyPr wrap="square" rtlCol="0">
              <a:spAutoFit/>
            </a:bodyPr>
            <a:lstStyle/>
            <a:p>
              <a:r>
                <a:rPr lang="it-IT" sz="1600" i="1" dirty="0"/>
                <a:t>Istat, dati sulla popolazione del </a:t>
              </a:r>
              <a:r>
                <a:rPr lang="it-IT" sz="1600" i="1" dirty="0" smtClean="0"/>
                <a:t>2010 - Studio ILSA </a:t>
              </a:r>
              <a:endParaRPr lang="it-IT" sz="1600" dirty="0"/>
            </a:p>
          </p:txBody>
        </p:sp>
      </p:grpSp>
      <p:grpSp>
        <p:nvGrpSpPr>
          <p:cNvPr id="24" name="Gruppo 23"/>
          <p:cNvGrpSpPr/>
          <p:nvPr/>
        </p:nvGrpSpPr>
        <p:grpSpPr>
          <a:xfrm>
            <a:off x="2160043" y="3644047"/>
            <a:ext cx="5836058" cy="3474099"/>
            <a:chOff x="2160043" y="3644047"/>
            <a:chExt cx="5836058" cy="3474099"/>
          </a:xfrm>
        </p:grpSpPr>
        <p:grpSp>
          <p:nvGrpSpPr>
            <p:cNvPr id="14" name="Gruppo 13"/>
            <p:cNvGrpSpPr/>
            <p:nvPr/>
          </p:nvGrpSpPr>
          <p:grpSpPr>
            <a:xfrm>
              <a:off x="2160043" y="3644047"/>
              <a:ext cx="5836058" cy="3474099"/>
              <a:chOff x="2167400" y="3452727"/>
              <a:chExt cx="5836058" cy="3474099"/>
            </a:xfrm>
          </p:grpSpPr>
          <p:grpSp>
            <p:nvGrpSpPr>
              <p:cNvPr id="7" name="Gruppo 6"/>
              <p:cNvGrpSpPr/>
              <p:nvPr/>
            </p:nvGrpSpPr>
            <p:grpSpPr>
              <a:xfrm>
                <a:off x="2418197" y="3452727"/>
                <a:ext cx="4916287" cy="3474099"/>
                <a:chOff x="2846862" y="3669035"/>
                <a:chExt cx="4916287" cy="3474099"/>
              </a:xfrm>
            </p:grpSpPr>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6862" y="3669035"/>
                  <a:ext cx="4916287" cy="3474099"/>
                </a:xfrm>
                <a:prstGeom prst="rect">
                  <a:avLst/>
                </a:prstGeom>
              </p:spPr>
            </p:pic>
            <p:sp>
              <p:nvSpPr>
                <p:cNvPr id="6" name="CasellaDiTesto 5"/>
                <p:cNvSpPr txBox="1"/>
                <p:nvPr/>
              </p:nvSpPr>
              <p:spPr>
                <a:xfrm>
                  <a:off x="6813755" y="3998007"/>
                  <a:ext cx="925810" cy="369332"/>
                </a:xfrm>
                <a:prstGeom prst="rect">
                  <a:avLst/>
                </a:prstGeom>
                <a:solidFill>
                  <a:schemeClr val="bg1"/>
                </a:solidFill>
              </p:spPr>
              <p:txBody>
                <a:bodyPr wrap="square" rtlCol="0">
                  <a:spAutoFit/>
                </a:bodyPr>
                <a:lstStyle/>
                <a:p>
                  <a:endParaRPr lang="it-IT"/>
                </a:p>
              </p:txBody>
            </p:sp>
          </p:grpSp>
          <p:sp>
            <p:nvSpPr>
              <p:cNvPr id="13" name="Rettangolo 12"/>
              <p:cNvSpPr/>
              <p:nvPr/>
            </p:nvSpPr>
            <p:spPr>
              <a:xfrm>
                <a:off x="2167400" y="6238202"/>
                <a:ext cx="5836058" cy="338554"/>
              </a:xfrm>
              <a:prstGeom prst="rect">
                <a:avLst/>
              </a:prstGeom>
            </p:spPr>
            <p:txBody>
              <a:bodyPr wrap="square">
                <a:spAutoFit/>
              </a:bodyPr>
              <a:lstStyle/>
              <a:p>
                <a:r>
                  <a:rPr lang="it-IT" sz="1600" i="1" dirty="0"/>
                  <a:t>Fasce di </a:t>
                </a:r>
                <a:r>
                  <a:rPr lang="it-IT" sz="1600" i="1" dirty="0" err="1"/>
                  <a:t>eta</a:t>
                </a:r>
                <a:r>
                  <a:rPr lang="it-IT" sz="1600" i="1" dirty="0"/>
                  <a:t>̀ 65-84 anni: censimento del 1991 Spread V </a:t>
                </a:r>
                <a:r>
                  <a:rPr lang="it-IT" sz="1600" i="1" dirty="0" smtClean="0"/>
                  <a:t>ed, </a:t>
                </a:r>
                <a:r>
                  <a:rPr lang="it-IT" sz="1600" i="1" dirty="0"/>
                  <a:t>2007 </a:t>
                </a:r>
                <a:endParaRPr lang="it-IT" sz="1600" dirty="0"/>
              </a:p>
            </p:txBody>
          </p:sp>
        </p:grpSp>
        <p:sp>
          <p:nvSpPr>
            <p:cNvPr id="18" name="CasellaDiTesto 17"/>
            <p:cNvSpPr txBox="1"/>
            <p:nvPr/>
          </p:nvSpPr>
          <p:spPr>
            <a:xfrm>
              <a:off x="2619415" y="3976056"/>
              <a:ext cx="4917314" cy="369332"/>
            </a:xfrm>
            <a:prstGeom prst="rect">
              <a:avLst/>
            </a:prstGeom>
            <a:noFill/>
          </p:spPr>
          <p:txBody>
            <a:bodyPr wrap="square" rtlCol="0">
              <a:spAutoFit/>
            </a:bodyPr>
            <a:lstStyle/>
            <a:p>
              <a:r>
                <a:rPr lang="it-IT" dirty="0"/>
                <a:t>Prevalenza (%) dell’ictus nella popolazione anziana </a:t>
              </a:r>
            </a:p>
          </p:txBody>
        </p:sp>
      </p:grpSp>
      <p:sp>
        <p:nvSpPr>
          <p:cNvPr id="22" name="Line 4"/>
          <p:cNvSpPr>
            <a:spLocks noChangeShapeType="1"/>
          </p:cNvSpPr>
          <p:nvPr/>
        </p:nvSpPr>
        <p:spPr bwMode="auto">
          <a:xfrm>
            <a:off x="239310" y="697156"/>
            <a:ext cx="9786938"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17217461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2"/>
          <p:cNvPicPr>
            <a:picLocks noChangeAspect="1" noChangeArrowheads="1"/>
          </p:cNvPicPr>
          <p:nvPr/>
        </p:nvPicPr>
        <p:blipFill>
          <a:blip r:embed="rId3">
            <a:lum bright="-14000" contrast="6000"/>
            <a:extLst>
              <a:ext uri="{28A0092B-C50C-407E-A947-70E740481C1C}">
                <a14:useLocalDpi xmlns:a14="http://schemas.microsoft.com/office/drawing/2010/main" val="0"/>
              </a:ext>
            </a:extLst>
          </a:blip>
          <a:srcRect/>
          <a:stretch>
            <a:fillRect/>
          </a:stretch>
        </p:blipFill>
        <p:spPr bwMode="auto">
          <a:xfrm>
            <a:off x="6583363" y="4341813"/>
            <a:ext cx="2747962"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9"/>
          <p:cNvPicPr>
            <a:picLocks noChangeAspect="1" noChangeArrowheads="1"/>
          </p:cNvPicPr>
          <p:nvPr/>
        </p:nvPicPr>
        <p:blipFill>
          <a:blip r:embed="rId3">
            <a:lum bright="-14000" contrast="6000"/>
            <a:extLst>
              <a:ext uri="{28A0092B-C50C-407E-A947-70E740481C1C}">
                <a14:useLocalDpi xmlns:a14="http://schemas.microsoft.com/office/drawing/2010/main" val="0"/>
              </a:ext>
            </a:extLst>
          </a:blip>
          <a:srcRect/>
          <a:stretch>
            <a:fillRect/>
          </a:stretch>
        </p:blipFill>
        <p:spPr bwMode="auto">
          <a:xfrm>
            <a:off x="6540500" y="115888"/>
            <a:ext cx="278447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1"/>
          <p:cNvSpPr>
            <a:spLocks noChangeArrowheads="1"/>
          </p:cNvSpPr>
          <p:nvPr/>
        </p:nvSpPr>
        <p:spPr bwMode="auto">
          <a:xfrm>
            <a:off x="6511925" y="2636838"/>
            <a:ext cx="1079500" cy="1728787"/>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x-none" altLang="x-none" sz="1800"/>
          </a:p>
        </p:txBody>
      </p:sp>
      <p:sp>
        <p:nvSpPr>
          <p:cNvPr id="34820" name="Rectangle 20"/>
          <p:cNvSpPr>
            <a:spLocks noChangeArrowheads="1"/>
          </p:cNvSpPr>
          <p:nvPr/>
        </p:nvSpPr>
        <p:spPr bwMode="auto">
          <a:xfrm>
            <a:off x="3849688" y="3141663"/>
            <a:ext cx="3741737" cy="792162"/>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x-none" altLang="x-none" sz="1800"/>
          </a:p>
        </p:txBody>
      </p:sp>
      <p:pic>
        <p:nvPicPr>
          <p:cNvPr id="34821" name="Picture 2"/>
          <p:cNvPicPr>
            <a:picLocks noChangeAspect="1" noChangeArrowheads="1"/>
          </p:cNvPicPr>
          <p:nvPr/>
        </p:nvPicPr>
        <p:blipFill>
          <a:blip r:embed="rId3">
            <a:lum bright="-14000" contrast="6000"/>
            <a:extLst>
              <a:ext uri="{28A0092B-C50C-407E-A947-70E740481C1C}">
                <a14:useLocalDpi xmlns:a14="http://schemas.microsoft.com/office/drawing/2010/main" val="0"/>
              </a:ext>
            </a:extLst>
          </a:blip>
          <a:srcRect/>
          <a:stretch>
            <a:fillRect/>
          </a:stretch>
        </p:blipFill>
        <p:spPr bwMode="auto">
          <a:xfrm>
            <a:off x="3811588" y="558800"/>
            <a:ext cx="2771775"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3"/>
          <p:cNvPicPr>
            <a:picLocks noChangeAspect="1" noChangeArrowheads="1"/>
          </p:cNvPicPr>
          <p:nvPr/>
        </p:nvPicPr>
        <p:blipFill>
          <a:blip r:embed="rId3">
            <a:lum bright="-14000" contrast="6000"/>
            <a:extLst>
              <a:ext uri="{28A0092B-C50C-407E-A947-70E740481C1C}">
                <a14:useLocalDpi xmlns:a14="http://schemas.microsoft.com/office/drawing/2010/main" val="0"/>
              </a:ext>
            </a:extLst>
          </a:blip>
          <a:srcRect/>
          <a:stretch>
            <a:fillRect/>
          </a:stretch>
        </p:blipFill>
        <p:spPr bwMode="auto">
          <a:xfrm>
            <a:off x="465138" y="1916113"/>
            <a:ext cx="3429000" cy="2982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1556" name="Text Box 4"/>
          <p:cNvSpPr txBox="1">
            <a:spLocks noChangeArrowheads="1"/>
          </p:cNvSpPr>
          <p:nvPr/>
        </p:nvSpPr>
        <p:spPr bwMode="auto">
          <a:xfrm>
            <a:off x="681038" y="2492375"/>
            <a:ext cx="2901950" cy="923925"/>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algn="ctr" eaLnBrk="0" fontAlgn="base" hangingPunct="0">
              <a:spcBef>
                <a:spcPct val="0"/>
              </a:spcBef>
              <a:spcAft>
                <a:spcPct val="0"/>
              </a:spcAft>
              <a:defRPr b="1" u="sng">
                <a:solidFill>
                  <a:schemeClr val="tx1"/>
                </a:solidFill>
                <a:latin typeface="Arial" charset="0"/>
              </a:defRPr>
            </a:lvl6pPr>
            <a:lvl7pPr marL="2971800" indent="-228600" algn="ctr" eaLnBrk="0" fontAlgn="base" hangingPunct="0">
              <a:spcBef>
                <a:spcPct val="0"/>
              </a:spcBef>
              <a:spcAft>
                <a:spcPct val="0"/>
              </a:spcAft>
              <a:defRPr b="1" u="sng">
                <a:solidFill>
                  <a:schemeClr val="tx1"/>
                </a:solidFill>
                <a:latin typeface="Arial" charset="0"/>
              </a:defRPr>
            </a:lvl7pPr>
            <a:lvl8pPr marL="3429000" indent="-228600" algn="ctr" eaLnBrk="0" fontAlgn="base" hangingPunct="0">
              <a:spcBef>
                <a:spcPct val="0"/>
              </a:spcBef>
              <a:spcAft>
                <a:spcPct val="0"/>
              </a:spcAft>
              <a:defRPr b="1" u="sng">
                <a:solidFill>
                  <a:schemeClr val="tx1"/>
                </a:solidFill>
                <a:latin typeface="Arial" charset="0"/>
              </a:defRPr>
            </a:lvl8pPr>
            <a:lvl9pPr marL="3886200" indent="-228600" algn="ctr" eaLnBrk="0" fontAlgn="base" hangingPunct="0">
              <a:spcBef>
                <a:spcPct val="0"/>
              </a:spcBef>
              <a:spcAft>
                <a:spcPct val="0"/>
              </a:spcAft>
              <a:defRPr b="1" u="sng">
                <a:solidFill>
                  <a:schemeClr val="tx1"/>
                </a:solidFill>
                <a:latin typeface="Arial" charset="0"/>
              </a:defRPr>
            </a:lvl9pPr>
          </a:lstStyle>
          <a:p>
            <a:pPr algn="ctr">
              <a:lnSpc>
                <a:spcPct val="90000"/>
              </a:lnSpc>
              <a:defRPr/>
            </a:pPr>
            <a:endParaRPr lang="it-IT" altLang="x-none" sz="2000" u="none" smtClean="0">
              <a:solidFill>
                <a:schemeClr val="bg1"/>
              </a:solidFill>
            </a:endParaRPr>
          </a:p>
          <a:p>
            <a:pPr algn="ctr">
              <a:lnSpc>
                <a:spcPct val="90000"/>
              </a:lnSpc>
              <a:defRPr/>
            </a:pPr>
            <a:r>
              <a:rPr lang="it-IT" altLang="x-none" sz="2000" u="none" smtClean="0">
                <a:solidFill>
                  <a:schemeClr val="bg1"/>
                </a:solidFill>
              </a:rPr>
              <a:t>Dementia</a:t>
            </a:r>
          </a:p>
          <a:p>
            <a:pPr algn="ctr">
              <a:lnSpc>
                <a:spcPct val="90000"/>
              </a:lnSpc>
              <a:defRPr/>
            </a:pPr>
            <a:r>
              <a:rPr lang="it-IT" altLang="x-none" sz="2000" u="none" smtClean="0">
                <a:solidFill>
                  <a:schemeClr val="bg1"/>
                </a:solidFill>
              </a:rPr>
              <a:t>in the elderly</a:t>
            </a:r>
          </a:p>
        </p:txBody>
      </p:sp>
      <p:pic>
        <p:nvPicPr>
          <p:cNvPr id="34824" name="Picture 5"/>
          <p:cNvPicPr>
            <a:picLocks noChangeAspect="1" noChangeArrowheads="1"/>
          </p:cNvPicPr>
          <p:nvPr/>
        </p:nvPicPr>
        <p:blipFill>
          <a:blip r:embed="rId3">
            <a:lum bright="-14000" contrast="6000"/>
            <a:extLst>
              <a:ext uri="{28A0092B-C50C-407E-A947-70E740481C1C}">
                <a14:useLocalDpi xmlns:a14="http://schemas.microsoft.com/office/drawing/2010/main" val="0"/>
              </a:ext>
            </a:extLst>
          </a:blip>
          <a:srcRect/>
          <a:stretch>
            <a:fillRect/>
          </a:stretch>
        </p:blipFill>
        <p:spPr bwMode="auto">
          <a:xfrm>
            <a:off x="3811588" y="3886200"/>
            <a:ext cx="2771775"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Text Box 6"/>
          <p:cNvSpPr txBox="1">
            <a:spLocks noChangeArrowheads="1"/>
          </p:cNvSpPr>
          <p:nvPr/>
        </p:nvSpPr>
        <p:spPr bwMode="auto">
          <a:xfrm>
            <a:off x="3921125" y="1089025"/>
            <a:ext cx="2297113" cy="64135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defRPr/>
            </a:pPr>
            <a:r>
              <a:rPr lang="it-IT" sz="2000" u="none" dirty="0">
                <a:solidFill>
                  <a:schemeClr val="bg1"/>
                </a:solidFill>
                <a:latin typeface="Arial" pitchFamily="34" charset="0"/>
              </a:rPr>
              <a:t>Alzheimer</a:t>
            </a:r>
          </a:p>
          <a:p>
            <a:pPr algn="ctr">
              <a:lnSpc>
                <a:spcPct val="90000"/>
              </a:lnSpc>
              <a:defRPr/>
            </a:pPr>
            <a:r>
              <a:rPr lang="it-IT" sz="2000" u="none" dirty="0" err="1">
                <a:solidFill>
                  <a:schemeClr val="bg1"/>
                </a:solidFill>
                <a:latin typeface="Arial" pitchFamily="34" charset="0"/>
              </a:rPr>
              <a:t>disease</a:t>
            </a:r>
            <a:endParaRPr lang="it-IT" sz="2000" u="none" dirty="0">
              <a:solidFill>
                <a:schemeClr val="bg1"/>
              </a:solidFill>
              <a:latin typeface="Arial" pitchFamily="34" charset="0"/>
            </a:endParaRPr>
          </a:p>
        </p:txBody>
      </p:sp>
      <p:sp>
        <p:nvSpPr>
          <p:cNvPr id="151562" name="Text Box 10"/>
          <p:cNvSpPr txBox="1">
            <a:spLocks noChangeArrowheads="1"/>
          </p:cNvSpPr>
          <p:nvPr/>
        </p:nvSpPr>
        <p:spPr bwMode="auto">
          <a:xfrm>
            <a:off x="6583363" y="4868863"/>
            <a:ext cx="2663825" cy="64135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defRPr/>
            </a:pPr>
            <a:r>
              <a:rPr lang="it-IT" sz="2000" u="none" dirty="0" err="1">
                <a:solidFill>
                  <a:schemeClr val="bg1"/>
                </a:solidFill>
                <a:latin typeface="Arial" pitchFamily="34" charset="0"/>
              </a:rPr>
              <a:t>fronto-temporal</a:t>
            </a:r>
            <a:r>
              <a:rPr lang="it-IT" sz="2000" u="none" dirty="0">
                <a:solidFill>
                  <a:schemeClr val="bg1"/>
                </a:solidFill>
                <a:latin typeface="Arial" pitchFamily="34" charset="0"/>
              </a:rPr>
              <a:t> </a:t>
            </a:r>
            <a:r>
              <a:rPr lang="it-IT" sz="2000" u="none" dirty="0" err="1">
                <a:solidFill>
                  <a:schemeClr val="bg1"/>
                </a:solidFill>
                <a:latin typeface="Arial" pitchFamily="34" charset="0"/>
              </a:rPr>
              <a:t>dementia</a:t>
            </a:r>
            <a:endParaRPr lang="it-IT" sz="2000" u="none" dirty="0">
              <a:solidFill>
                <a:schemeClr val="bg1"/>
              </a:solidFill>
              <a:latin typeface="Arial" pitchFamily="34" charset="0"/>
            </a:endParaRPr>
          </a:p>
        </p:txBody>
      </p:sp>
      <p:pic>
        <p:nvPicPr>
          <p:cNvPr id="34827" name="Picture 11"/>
          <p:cNvPicPr>
            <a:picLocks noChangeAspect="1" noChangeArrowheads="1"/>
          </p:cNvPicPr>
          <p:nvPr/>
        </p:nvPicPr>
        <p:blipFill>
          <a:blip r:embed="rId3">
            <a:lum bright="-14000" contrast="6000"/>
            <a:extLst>
              <a:ext uri="{28A0092B-C50C-407E-A947-70E740481C1C}">
                <a14:useLocalDpi xmlns:a14="http://schemas.microsoft.com/office/drawing/2010/main" val="0"/>
              </a:ext>
            </a:extLst>
          </a:blip>
          <a:srcRect/>
          <a:stretch>
            <a:fillRect/>
          </a:stretch>
        </p:blipFill>
        <p:spPr bwMode="auto">
          <a:xfrm>
            <a:off x="6584950" y="2216150"/>
            <a:ext cx="2735263"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5" name="Text Box 13"/>
          <p:cNvSpPr txBox="1">
            <a:spLocks noChangeArrowheads="1"/>
          </p:cNvSpPr>
          <p:nvPr/>
        </p:nvSpPr>
        <p:spPr bwMode="auto">
          <a:xfrm>
            <a:off x="4064000" y="4508500"/>
            <a:ext cx="2243138" cy="64135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defRPr/>
            </a:pPr>
            <a:r>
              <a:rPr lang="it-IT" sz="2000" u="none" dirty="0" err="1">
                <a:solidFill>
                  <a:schemeClr val="bg1"/>
                </a:solidFill>
                <a:latin typeface="Arial" pitchFamily="34" charset="0"/>
              </a:rPr>
              <a:t>other</a:t>
            </a:r>
            <a:r>
              <a:rPr lang="it-IT" sz="2000" u="none" dirty="0">
                <a:solidFill>
                  <a:schemeClr val="bg1"/>
                </a:solidFill>
                <a:latin typeface="Arial" pitchFamily="34" charset="0"/>
              </a:rPr>
              <a:t>                 </a:t>
            </a:r>
            <a:r>
              <a:rPr lang="it-IT" sz="2000" u="none" dirty="0" err="1">
                <a:solidFill>
                  <a:schemeClr val="bg1"/>
                </a:solidFill>
                <a:latin typeface="Arial" pitchFamily="34" charset="0"/>
              </a:rPr>
              <a:t>dementias</a:t>
            </a:r>
            <a:endParaRPr lang="it-IT" sz="2000" u="none" dirty="0">
              <a:solidFill>
                <a:schemeClr val="bg1"/>
              </a:solidFill>
              <a:latin typeface="Arial" pitchFamily="34" charset="0"/>
            </a:endParaRPr>
          </a:p>
        </p:txBody>
      </p:sp>
      <p:sp>
        <p:nvSpPr>
          <p:cNvPr id="34829" name="Line 14"/>
          <p:cNvSpPr>
            <a:spLocks noChangeShapeType="1"/>
          </p:cNvSpPr>
          <p:nvPr/>
        </p:nvSpPr>
        <p:spPr bwMode="auto">
          <a:xfrm flipV="1">
            <a:off x="3887788" y="2349500"/>
            <a:ext cx="823912" cy="10795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4830" name="Line 15"/>
          <p:cNvSpPr>
            <a:spLocks noChangeShapeType="1"/>
          </p:cNvSpPr>
          <p:nvPr/>
        </p:nvSpPr>
        <p:spPr bwMode="auto">
          <a:xfrm>
            <a:off x="3887788" y="3429000"/>
            <a:ext cx="609600" cy="609600"/>
          </a:xfrm>
          <a:prstGeom prst="line">
            <a:avLst/>
          </a:prstGeom>
          <a:noFill/>
          <a:ln w="38100">
            <a:solidFill>
              <a:srgbClr val="FFFF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4831" name="Line 16"/>
          <p:cNvSpPr>
            <a:spLocks noChangeShapeType="1"/>
          </p:cNvSpPr>
          <p:nvPr/>
        </p:nvSpPr>
        <p:spPr bwMode="auto">
          <a:xfrm flipV="1">
            <a:off x="3887788" y="1628775"/>
            <a:ext cx="3559175" cy="1800225"/>
          </a:xfrm>
          <a:prstGeom prst="line">
            <a:avLst/>
          </a:prstGeom>
          <a:noFill/>
          <a:ln w="38100">
            <a:solidFill>
              <a:srgbClr val="FFFF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51570" name="Text Box 18"/>
          <p:cNvSpPr txBox="1">
            <a:spLocks noChangeArrowheads="1"/>
          </p:cNvSpPr>
          <p:nvPr/>
        </p:nvSpPr>
        <p:spPr bwMode="auto">
          <a:xfrm>
            <a:off x="6943725" y="2781300"/>
            <a:ext cx="2305050" cy="64135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defRPr/>
            </a:pPr>
            <a:r>
              <a:rPr lang="it-IT" sz="2000" u="none" dirty="0" err="1">
                <a:solidFill>
                  <a:schemeClr val="bg1"/>
                </a:solidFill>
                <a:latin typeface="Arial" pitchFamily="34" charset="0"/>
              </a:rPr>
              <a:t>Lewy</a:t>
            </a:r>
            <a:r>
              <a:rPr lang="it-IT" sz="2000" u="none" dirty="0">
                <a:solidFill>
                  <a:schemeClr val="bg1"/>
                </a:solidFill>
                <a:latin typeface="Arial" pitchFamily="34" charset="0"/>
              </a:rPr>
              <a:t> body  </a:t>
            </a:r>
            <a:r>
              <a:rPr lang="it-IT" sz="2000" u="none" dirty="0" err="1">
                <a:solidFill>
                  <a:schemeClr val="bg1"/>
                </a:solidFill>
                <a:latin typeface="Arial" pitchFamily="34" charset="0"/>
              </a:rPr>
              <a:t>disease</a:t>
            </a:r>
            <a:endParaRPr lang="it-IT" sz="2000" u="none" dirty="0">
              <a:solidFill>
                <a:schemeClr val="bg1"/>
              </a:solidFill>
              <a:latin typeface="Arial" pitchFamily="34" charset="0"/>
            </a:endParaRPr>
          </a:p>
        </p:txBody>
      </p:sp>
      <p:sp>
        <p:nvSpPr>
          <p:cNvPr id="34833" name="Rectangle 19"/>
          <p:cNvSpPr>
            <a:spLocks noChangeArrowheads="1"/>
          </p:cNvSpPr>
          <p:nvPr/>
        </p:nvSpPr>
        <p:spPr bwMode="auto">
          <a:xfrm>
            <a:off x="3992563" y="2997200"/>
            <a:ext cx="73025" cy="7143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x-none" altLang="x-none" sz="1800"/>
          </a:p>
        </p:txBody>
      </p:sp>
      <p:sp>
        <p:nvSpPr>
          <p:cNvPr id="151559" name="Text Box 7"/>
          <p:cNvSpPr txBox="1">
            <a:spLocks noChangeArrowheads="1"/>
          </p:cNvSpPr>
          <p:nvPr/>
        </p:nvSpPr>
        <p:spPr bwMode="auto">
          <a:xfrm>
            <a:off x="7015163" y="549275"/>
            <a:ext cx="1854200" cy="64135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90000"/>
              </a:lnSpc>
              <a:defRPr/>
            </a:pPr>
            <a:r>
              <a:rPr lang="it-IT" sz="2000" u="none" dirty="0" err="1">
                <a:solidFill>
                  <a:schemeClr val="bg1"/>
                </a:solidFill>
                <a:latin typeface="Arial" pitchFamily="34" charset="0"/>
              </a:rPr>
              <a:t>Vascular</a:t>
            </a:r>
            <a:r>
              <a:rPr lang="it-IT" sz="2000" u="none" dirty="0">
                <a:solidFill>
                  <a:schemeClr val="bg1"/>
                </a:solidFill>
                <a:latin typeface="Arial" pitchFamily="34" charset="0"/>
              </a:rPr>
              <a:t> </a:t>
            </a:r>
            <a:r>
              <a:rPr lang="it-IT" sz="2000" u="none" dirty="0" err="1">
                <a:solidFill>
                  <a:schemeClr val="bg1"/>
                </a:solidFill>
                <a:latin typeface="Arial" pitchFamily="34" charset="0"/>
              </a:rPr>
              <a:t>dementia</a:t>
            </a:r>
            <a:endParaRPr lang="it-IT" sz="2000" u="none" dirty="0">
              <a:solidFill>
                <a:schemeClr val="bg1"/>
              </a:solidFill>
              <a:latin typeface="Arial" pitchFamily="34" charset="0"/>
            </a:endParaRPr>
          </a:p>
        </p:txBody>
      </p:sp>
      <p:sp>
        <p:nvSpPr>
          <p:cNvPr id="34835" name="Line 8"/>
          <p:cNvSpPr>
            <a:spLocks noChangeShapeType="1"/>
          </p:cNvSpPr>
          <p:nvPr/>
        </p:nvSpPr>
        <p:spPr bwMode="auto">
          <a:xfrm>
            <a:off x="3887788" y="3429000"/>
            <a:ext cx="2768600" cy="0"/>
          </a:xfrm>
          <a:prstGeom prst="line">
            <a:avLst/>
          </a:prstGeom>
          <a:noFill/>
          <a:ln w="38100">
            <a:solidFill>
              <a:srgbClr val="FFFF00"/>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4836" name="Line 17"/>
          <p:cNvSpPr>
            <a:spLocks noChangeShapeType="1"/>
          </p:cNvSpPr>
          <p:nvPr/>
        </p:nvSpPr>
        <p:spPr bwMode="auto">
          <a:xfrm flipH="1" flipV="1">
            <a:off x="3887788" y="3429000"/>
            <a:ext cx="2911475" cy="1295400"/>
          </a:xfrm>
          <a:prstGeom prst="line">
            <a:avLst/>
          </a:prstGeom>
          <a:noFill/>
          <a:ln w="38100">
            <a:solidFill>
              <a:srgbClr val="FFFF00"/>
            </a:solidFill>
            <a:prstDash val="dash"/>
            <a:round/>
            <a:headEnd type="triangle" w="med" len="med"/>
            <a:tailEnd/>
          </a:ln>
          <a:extLst>
            <a:ext uri="{909E8E84-426E-40DD-AFC4-6F175D3DCCD1}">
              <a14:hiddenFill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18010221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2"/>
          <p:cNvSpPr txBox="1">
            <a:spLocks noChangeArrowheads="1"/>
          </p:cNvSpPr>
          <p:nvPr/>
        </p:nvSpPr>
        <p:spPr bwMode="auto">
          <a:xfrm>
            <a:off x="0" y="300579"/>
            <a:ext cx="10287000"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lnSpc>
                <a:spcPct val="90000"/>
              </a:lnSpc>
              <a:spcBef>
                <a:spcPct val="50000"/>
              </a:spcBef>
              <a:buFontTx/>
              <a:buNone/>
            </a:pPr>
            <a:r>
              <a:rPr lang="en-GB" altLang="x-none" sz="2800" b="1" u="none" dirty="0" err="1" smtClean="0">
                <a:solidFill>
                  <a:srgbClr val="002060"/>
                </a:solidFill>
                <a:latin typeface="+mn-lt"/>
              </a:rPr>
              <a:t>Prevalenza</a:t>
            </a:r>
            <a:r>
              <a:rPr lang="en-GB" altLang="x-none" sz="2800" b="1" u="none" dirty="0" smtClean="0">
                <a:solidFill>
                  <a:srgbClr val="002060"/>
                </a:solidFill>
                <a:latin typeface="+mn-lt"/>
              </a:rPr>
              <a:t> di </a:t>
            </a:r>
            <a:r>
              <a:rPr lang="en-GB" altLang="x-none" sz="2800" b="1" dirty="0" err="1">
                <a:solidFill>
                  <a:srgbClr val="002060"/>
                </a:solidFill>
                <a:latin typeface="+mn-lt"/>
              </a:rPr>
              <a:t>c</a:t>
            </a:r>
            <a:r>
              <a:rPr lang="en-GB" altLang="x-none" sz="2800" b="1" u="none" dirty="0" err="1" smtClean="0">
                <a:solidFill>
                  <a:srgbClr val="002060"/>
                </a:solidFill>
                <a:latin typeface="+mn-lt"/>
              </a:rPr>
              <a:t>omorbilità</a:t>
            </a:r>
            <a:r>
              <a:rPr lang="en-GB" altLang="x-none" sz="2800" b="1" u="none" dirty="0" smtClean="0">
                <a:solidFill>
                  <a:srgbClr val="002060"/>
                </a:solidFill>
                <a:latin typeface="+mn-lt"/>
              </a:rPr>
              <a:t> </a:t>
            </a:r>
            <a:r>
              <a:rPr lang="en-GB" altLang="x-none" sz="2800" b="1" u="none" dirty="0">
                <a:solidFill>
                  <a:srgbClr val="002060"/>
                </a:solidFill>
                <a:latin typeface="+mn-lt"/>
              </a:rPr>
              <a:t>in </a:t>
            </a:r>
            <a:r>
              <a:rPr lang="en-GB" altLang="x-none" sz="2800" b="1" u="none" dirty="0" err="1" smtClean="0">
                <a:solidFill>
                  <a:srgbClr val="002060"/>
                </a:solidFill>
                <a:latin typeface="+mn-lt"/>
              </a:rPr>
              <a:t>corso</a:t>
            </a:r>
            <a:r>
              <a:rPr lang="en-GB" altLang="x-none" sz="2800" b="1" u="none" dirty="0" smtClean="0">
                <a:solidFill>
                  <a:srgbClr val="002060"/>
                </a:solidFill>
                <a:latin typeface="+mn-lt"/>
              </a:rPr>
              <a:t> di </a:t>
            </a:r>
            <a:r>
              <a:rPr lang="en-GB" altLang="x-none" sz="2800" b="1" u="none" dirty="0" err="1" smtClean="0">
                <a:solidFill>
                  <a:srgbClr val="002060"/>
                </a:solidFill>
                <a:latin typeface="+mn-lt"/>
              </a:rPr>
              <a:t>demanza</a:t>
            </a:r>
            <a:r>
              <a:rPr lang="en-GB" altLang="x-none" sz="2800" b="1" u="none" dirty="0" smtClean="0">
                <a:solidFill>
                  <a:srgbClr val="002060"/>
                </a:solidFill>
                <a:latin typeface="+mn-lt"/>
              </a:rPr>
              <a:t>                                            </a:t>
            </a:r>
            <a:r>
              <a:rPr lang="en-GB" altLang="x-none" sz="2400" i="1" u="none" dirty="0" smtClean="0">
                <a:solidFill>
                  <a:srgbClr val="002060"/>
                </a:solidFill>
                <a:latin typeface="+mn-lt"/>
              </a:rPr>
              <a:t>over </a:t>
            </a:r>
            <a:r>
              <a:rPr lang="en-GB" altLang="x-none" sz="2400" i="1" u="none" dirty="0">
                <a:solidFill>
                  <a:srgbClr val="002060"/>
                </a:solidFill>
                <a:latin typeface="+mn-lt"/>
              </a:rPr>
              <a:t>85 years</a:t>
            </a:r>
          </a:p>
        </p:txBody>
      </p:sp>
      <p:sp>
        <p:nvSpPr>
          <p:cNvPr id="32770" name="Text Box 3"/>
          <p:cNvSpPr txBox="1">
            <a:spLocks noChangeArrowheads="1"/>
          </p:cNvSpPr>
          <p:nvPr/>
        </p:nvSpPr>
        <p:spPr bwMode="auto">
          <a:xfrm>
            <a:off x="7022690" y="6272213"/>
            <a:ext cx="2882131"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defTabSz="762000">
              <a:spcBef>
                <a:spcPct val="20000"/>
              </a:spcBef>
              <a:buChar char="•"/>
              <a:defRPr sz="3200">
                <a:solidFill>
                  <a:schemeClr val="tx1"/>
                </a:solidFill>
                <a:latin typeface="Arial" charset="0"/>
              </a:defRPr>
            </a:lvl1pPr>
            <a:lvl2pPr marL="742950" indent="-285750" defTabSz="762000">
              <a:spcBef>
                <a:spcPct val="20000"/>
              </a:spcBef>
              <a:buChar char="–"/>
              <a:defRPr sz="2800">
                <a:solidFill>
                  <a:schemeClr val="tx1"/>
                </a:solidFill>
                <a:latin typeface="Arial" charset="0"/>
              </a:defRPr>
            </a:lvl2pPr>
            <a:lvl3pPr marL="1143000" indent="-228600" defTabSz="762000">
              <a:spcBef>
                <a:spcPct val="20000"/>
              </a:spcBef>
              <a:buChar char="•"/>
              <a:defRPr sz="2400">
                <a:solidFill>
                  <a:schemeClr val="tx1"/>
                </a:solidFill>
                <a:latin typeface="Arial" charset="0"/>
              </a:defRPr>
            </a:lvl3pPr>
            <a:lvl4pPr marL="1600200" indent="-228600" defTabSz="762000">
              <a:spcBef>
                <a:spcPct val="20000"/>
              </a:spcBef>
              <a:buChar char="–"/>
              <a:defRPr sz="2000">
                <a:solidFill>
                  <a:schemeClr val="tx1"/>
                </a:solidFill>
                <a:latin typeface="Arial" charset="0"/>
              </a:defRPr>
            </a:lvl4pPr>
            <a:lvl5pPr marL="2057400" indent="-228600" defTabSz="762000">
              <a:spcBef>
                <a:spcPct val="20000"/>
              </a:spcBef>
              <a:buChar char="»"/>
              <a:defRPr sz="2000">
                <a:solidFill>
                  <a:schemeClr val="tx1"/>
                </a:solidFill>
                <a:latin typeface="Arial" charset="0"/>
              </a:defRPr>
            </a:lvl5pPr>
            <a:lvl6pPr marL="2514600" indent="-228600" defTabSz="762000" eaLnBrk="0" fontAlgn="base" hangingPunct="0">
              <a:spcBef>
                <a:spcPct val="20000"/>
              </a:spcBef>
              <a:spcAft>
                <a:spcPct val="0"/>
              </a:spcAft>
              <a:buChar char="»"/>
              <a:defRPr sz="2000">
                <a:solidFill>
                  <a:schemeClr val="tx1"/>
                </a:solidFill>
                <a:latin typeface="Arial" charset="0"/>
              </a:defRPr>
            </a:lvl6pPr>
            <a:lvl7pPr marL="2971800" indent="-228600" defTabSz="762000" eaLnBrk="0" fontAlgn="base" hangingPunct="0">
              <a:spcBef>
                <a:spcPct val="20000"/>
              </a:spcBef>
              <a:spcAft>
                <a:spcPct val="0"/>
              </a:spcAft>
              <a:buChar char="»"/>
              <a:defRPr sz="2000">
                <a:solidFill>
                  <a:schemeClr val="tx1"/>
                </a:solidFill>
                <a:latin typeface="Arial" charset="0"/>
              </a:defRPr>
            </a:lvl7pPr>
            <a:lvl8pPr marL="3429000" indent="-228600" defTabSz="762000" eaLnBrk="0" fontAlgn="base" hangingPunct="0">
              <a:spcBef>
                <a:spcPct val="20000"/>
              </a:spcBef>
              <a:spcAft>
                <a:spcPct val="0"/>
              </a:spcAft>
              <a:buChar char="»"/>
              <a:defRPr sz="2000">
                <a:solidFill>
                  <a:schemeClr val="tx1"/>
                </a:solidFill>
                <a:latin typeface="Arial" charset="0"/>
              </a:defRPr>
            </a:lvl8pPr>
            <a:lvl9pPr marL="3886200" indent="-228600" defTabSz="7620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it-IT" altLang="x-none" sz="1600" i="1" u="none">
                <a:solidFill>
                  <a:srgbClr val="000099"/>
                </a:solidFill>
                <a:latin typeface="+mn-lt"/>
              </a:rPr>
              <a:t>Ficher</a:t>
            </a:r>
            <a:r>
              <a:rPr lang="it-IT" altLang="x-none" sz="1600" i="1" u="none" dirty="0">
                <a:solidFill>
                  <a:srgbClr val="000099"/>
                </a:solidFill>
                <a:latin typeface="+mn-lt"/>
              </a:rPr>
              <a:t> MM et al, Br </a:t>
            </a:r>
            <a:r>
              <a:rPr lang="it-IT" altLang="x-none" sz="1600" i="1" u="none" dirty="0" err="1">
                <a:solidFill>
                  <a:srgbClr val="000099"/>
                </a:solidFill>
                <a:latin typeface="+mn-lt"/>
              </a:rPr>
              <a:t>J</a:t>
            </a:r>
            <a:r>
              <a:rPr lang="it-IT" altLang="x-none" sz="1600" i="1" u="none" dirty="0">
                <a:solidFill>
                  <a:srgbClr val="000099"/>
                </a:solidFill>
                <a:latin typeface="+mn-lt"/>
              </a:rPr>
              <a:t> </a:t>
            </a:r>
            <a:r>
              <a:rPr lang="it-IT" altLang="x-none" sz="1600" i="1" u="none" dirty="0" err="1">
                <a:solidFill>
                  <a:srgbClr val="000099"/>
                </a:solidFill>
                <a:latin typeface="+mn-lt"/>
              </a:rPr>
              <a:t>Psych</a:t>
            </a:r>
            <a:r>
              <a:rPr lang="it-IT" altLang="x-none" sz="1600" i="1" u="none" dirty="0">
                <a:solidFill>
                  <a:srgbClr val="000099"/>
                </a:solidFill>
                <a:latin typeface="+mn-lt"/>
              </a:rPr>
              <a:t> 1995</a:t>
            </a:r>
          </a:p>
        </p:txBody>
      </p:sp>
      <p:sp>
        <p:nvSpPr>
          <p:cNvPr id="32771" name="Text Box 4"/>
          <p:cNvSpPr txBox="1">
            <a:spLocks noChangeArrowheads="1"/>
          </p:cNvSpPr>
          <p:nvPr/>
        </p:nvSpPr>
        <p:spPr bwMode="auto">
          <a:xfrm rot="-5400000">
            <a:off x="-78581" y="3544094"/>
            <a:ext cx="183832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it-IT" altLang="x-none" sz="2000" u="none">
                <a:solidFill>
                  <a:srgbClr val="000099"/>
                </a:solidFill>
              </a:rPr>
              <a:t>Prevalence %</a:t>
            </a:r>
            <a:endParaRPr lang="en-US" altLang="x-none" sz="2000" u="none">
              <a:solidFill>
                <a:srgbClr val="000099"/>
              </a:solidFill>
            </a:endParaRPr>
          </a:p>
        </p:txBody>
      </p:sp>
      <p:sp>
        <p:nvSpPr>
          <p:cNvPr id="32772" name="Line 5"/>
          <p:cNvSpPr>
            <a:spLocks noChangeShapeType="1"/>
          </p:cNvSpPr>
          <p:nvPr/>
        </p:nvSpPr>
        <p:spPr bwMode="auto">
          <a:xfrm>
            <a:off x="347662" y="1224118"/>
            <a:ext cx="9620250" cy="1905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2773" name="AutoShape 6"/>
          <p:cNvSpPr>
            <a:spLocks noChangeAspect="1" noChangeArrowheads="1" noTextEdit="1"/>
          </p:cNvSpPr>
          <p:nvPr/>
        </p:nvSpPr>
        <p:spPr bwMode="auto">
          <a:xfrm>
            <a:off x="1143000" y="1589088"/>
            <a:ext cx="8029575" cy="465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32774" name="Rectangle 7"/>
          <p:cNvSpPr>
            <a:spLocks noChangeArrowheads="1"/>
          </p:cNvSpPr>
          <p:nvPr/>
        </p:nvSpPr>
        <p:spPr bwMode="auto">
          <a:xfrm>
            <a:off x="2062163" y="4991100"/>
            <a:ext cx="492125" cy="620713"/>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x-none" altLang="x-none" sz="1800" u="none">
              <a:solidFill>
                <a:srgbClr val="000099"/>
              </a:solidFill>
            </a:endParaRPr>
          </a:p>
        </p:txBody>
      </p:sp>
      <p:sp>
        <p:nvSpPr>
          <p:cNvPr id="32775" name="Rectangle 8"/>
          <p:cNvSpPr>
            <a:spLocks noChangeArrowheads="1"/>
          </p:cNvSpPr>
          <p:nvPr/>
        </p:nvSpPr>
        <p:spPr bwMode="auto">
          <a:xfrm>
            <a:off x="3287713" y="4129088"/>
            <a:ext cx="492125" cy="1482725"/>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x-none" altLang="x-none" sz="1800" u="none">
              <a:solidFill>
                <a:srgbClr val="000099"/>
              </a:solidFill>
            </a:endParaRPr>
          </a:p>
        </p:txBody>
      </p:sp>
      <p:sp>
        <p:nvSpPr>
          <p:cNvPr id="32776" name="Rectangle 9"/>
          <p:cNvSpPr>
            <a:spLocks noChangeArrowheads="1"/>
          </p:cNvSpPr>
          <p:nvPr/>
        </p:nvSpPr>
        <p:spPr bwMode="auto">
          <a:xfrm>
            <a:off x="4513263" y="3386138"/>
            <a:ext cx="492125" cy="2225675"/>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x-none" altLang="x-none" sz="1800" u="none">
              <a:solidFill>
                <a:srgbClr val="000099"/>
              </a:solidFill>
            </a:endParaRPr>
          </a:p>
        </p:txBody>
      </p:sp>
      <p:sp>
        <p:nvSpPr>
          <p:cNvPr id="32777" name="Rectangle 10"/>
          <p:cNvSpPr>
            <a:spLocks noChangeArrowheads="1"/>
          </p:cNvSpPr>
          <p:nvPr/>
        </p:nvSpPr>
        <p:spPr bwMode="auto">
          <a:xfrm>
            <a:off x="5738813" y="3265488"/>
            <a:ext cx="490537" cy="2346325"/>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x-none" altLang="x-none" sz="1800" u="none">
              <a:solidFill>
                <a:srgbClr val="000099"/>
              </a:solidFill>
            </a:endParaRPr>
          </a:p>
        </p:txBody>
      </p:sp>
      <p:sp>
        <p:nvSpPr>
          <p:cNvPr id="32778" name="Rectangle 11"/>
          <p:cNvSpPr>
            <a:spLocks noChangeArrowheads="1"/>
          </p:cNvSpPr>
          <p:nvPr/>
        </p:nvSpPr>
        <p:spPr bwMode="auto">
          <a:xfrm>
            <a:off x="6965950" y="3136900"/>
            <a:ext cx="488950" cy="2474913"/>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x-none" altLang="x-none" sz="1800" u="none">
              <a:solidFill>
                <a:srgbClr val="000099"/>
              </a:solidFill>
            </a:endParaRPr>
          </a:p>
        </p:txBody>
      </p:sp>
      <p:sp>
        <p:nvSpPr>
          <p:cNvPr id="32779" name="Rectangle 12"/>
          <p:cNvSpPr>
            <a:spLocks noChangeArrowheads="1"/>
          </p:cNvSpPr>
          <p:nvPr/>
        </p:nvSpPr>
        <p:spPr bwMode="auto">
          <a:xfrm>
            <a:off x="8188325" y="4378325"/>
            <a:ext cx="492125" cy="1233488"/>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x-none" altLang="x-none" sz="1800" u="none">
              <a:solidFill>
                <a:srgbClr val="000099"/>
              </a:solidFill>
            </a:endParaRPr>
          </a:p>
        </p:txBody>
      </p:sp>
      <p:sp>
        <p:nvSpPr>
          <p:cNvPr id="32780" name="Line 13"/>
          <p:cNvSpPr>
            <a:spLocks noChangeShapeType="1"/>
          </p:cNvSpPr>
          <p:nvPr/>
        </p:nvSpPr>
        <p:spPr bwMode="auto">
          <a:xfrm>
            <a:off x="1698625" y="1903413"/>
            <a:ext cx="1588" cy="3708400"/>
          </a:xfrm>
          <a:prstGeom prst="line">
            <a:avLst/>
          </a:prstGeom>
          <a:noFill/>
          <a:ln w="7938">
            <a:solidFill>
              <a:srgbClr val="0000CC"/>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81" name="Line 14"/>
          <p:cNvSpPr>
            <a:spLocks noChangeShapeType="1"/>
          </p:cNvSpPr>
          <p:nvPr/>
        </p:nvSpPr>
        <p:spPr bwMode="auto">
          <a:xfrm>
            <a:off x="1636713" y="5611813"/>
            <a:ext cx="61912" cy="1587"/>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82" name="Line 15"/>
          <p:cNvSpPr>
            <a:spLocks noChangeShapeType="1"/>
          </p:cNvSpPr>
          <p:nvPr/>
        </p:nvSpPr>
        <p:spPr bwMode="auto">
          <a:xfrm>
            <a:off x="1636713" y="4378325"/>
            <a:ext cx="61912" cy="1588"/>
          </a:xfrm>
          <a:prstGeom prst="line">
            <a:avLst/>
          </a:prstGeom>
          <a:noFill/>
          <a:ln w="7938">
            <a:solidFill>
              <a:srgbClr val="0000CC"/>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83" name="Line 16"/>
          <p:cNvSpPr>
            <a:spLocks noChangeShapeType="1"/>
          </p:cNvSpPr>
          <p:nvPr/>
        </p:nvSpPr>
        <p:spPr bwMode="auto">
          <a:xfrm>
            <a:off x="1636713" y="3136900"/>
            <a:ext cx="61912" cy="1588"/>
          </a:xfrm>
          <a:prstGeom prst="line">
            <a:avLst/>
          </a:prstGeom>
          <a:noFill/>
          <a:ln w="7938">
            <a:solidFill>
              <a:srgbClr val="0000CC"/>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84" name="Line 17"/>
          <p:cNvSpPr>
            <a:spLocks noChangeShapeType="1"/>
          </p:cNvSpPr>
          <p:nvPr/>
        </p:nvSpPr>
        <p:spPr bwMode="auto">
          <a:xfrm>
            <a:off x="1636713" y="1903413"/>
            <a:ext cx="61912" cy="1587"/>
          </a:xfrm>
          <a:prstGeom prst="line">
            <a:avLst/>
          </a:prstGeom>
          <a:noFill/>
          <a:ln w="7938">
            <a:solidFill>
              <a:srgbClr val="0000CC"/>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85" name="Line 18"/>
          <p:cNvSpPr>
            <a:spLocks noChangeShapeType="1"/>
          </p:cNvSpPr>
          <p:nvPr/>
        </p:nvSpPr>
        <p:spPr bwMode="auto">
          <a:xfrm>
            <a:off x="1698625" y="5611813"/>
            <a:ext cx="7353300" cy="1587"/>
          </a:xfrm>
          <a:prstGeom prst="line">
            <a:avLst/>
          </a:prstGeom>
          <a:noFill/>
          <a:ln w="7938">
            <a:solidFill>
              <a:srgbClr val="0000CC"/>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86" name="Line 19"/>
          <p:cNvSpPr>
            <a:spLocks noChangeShapeType="1"/>
          </p:cNvSpPr>
          <p:nvPr/>
        </p:nvSpPr>
        <p:spPr bwMode="auto">
          <a:xfrm flipV="1">
            <a:off x="1698625" y="5611813"/>
            <a:ext cx="1588" cy="63500"/>
          </a:xfrm>
          <a:prstGeom prst="line">
            <a:avLst/>
          </a:prstGeom>
          <a:noFill/>
          <a:ln w="7938">
            <a:solidFill>
              <a:srgbClr val="FFFF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87" name="Line 20"/>
          <p:cNvSpPr>
            <a:spLocks noChangeShapeType="1"/>
          </p:cNvSpPr>
          <p:nvPr/>
        </p:nvSpPr>
        <p:spPr bwMode="auto">
          <a:xfrm flipV="1">
            <a:off x="2924175" y="5611813"/>
            <a:ext cx="1588" cy="63500"/>
          </a:xfrm>
          <a:prstGeom prst="line">
            <a:avLst/>
          </a:prstGeom>
          <a:noFill/>
          <a:ln w="7938">
            <a:solidFill>
              <a:srgbClr val="0000CC"/>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88" name="Line 21"/>
          <p:cNvSpPr>
            <a:spLocks noChangeShapeType="1"/>
          </p:cNvSpPr>
          <p:nvPr/>
        </p:nvSpPr>
        <p:spPr bwMode="auto">
          <a:xfrm flipV="1">
            <a:off x="4151313" y="5611813"/>
            <a:ext cx="0" cy="63500"/>
          </a:xfrm>
          <a:prstGeom prst="line">
            <a:avLst/>
          </a:prstGeom>
          <a:noFill/>
          <a:ln w="7938">
            <a:solidFill>
              <a:srgbClr val="0000CC"/>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89" name="Line 22"/>
          <p:cNvSpPr>
            <a:spLocks noChangeShapeType="1"/>
          </p:cNvSpPr>
          <p:nvPr/>
        </p:nvSpPr>
        <p:spPr bwMode="auto">
          <a:xfrm flipV="1">
            <a:off x="5375275" y="5611813"/>
            <a:ext cx="1588" cy="63500"/>
          </a:xfrm>
          <a:prstGeom prst="line">
            <a:avLst/>
          </a:prstGeom>
          <a:noFill/>
          <a:ln w="7938">
            <a:solidFill>
              <a:srgbClr val="0000CC"/>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90" name="Line 23"/>
          <p:cNvSpPr>
            <a:spLocks noChangeShapeType="1"/>
          </p:cNvSpPr>
          <p:nvPr/>
        </p:nvSpPr>
        <p:spPr bwMode="auto">
          <a:xfrm flipV="1">
            <a:off x="6600825" y="5611813"/>
            <a:ext cx="1588" cy="63500"/>
          </a:xfrm>
          <a:prstGeom prst="line">
            <a:avLst/>
          </a:prstGeom>
          <a:noFill/>
          <a:ln w="7938">
            <a:solidFill>
              <a:srgbClr val="0000CC"/>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91" name="Line 24"/>
          <p:cNvSpPr>
            <a:spLocks noChangeShapeType="1"/>
          </p:cNvSpPr>
          <p:nvPr/>
        </p:nvSpPr>
        <p:spPr bwMode="auto">
          <a:xfrm flipV="1">
            <a:off x="7826375" y="5611813"/>
            <a:ext cx="1588" cy="63500"/>
          </a:xfrm>
          <a:prstGeom prst="line">
            <a:avLst/>
          </a:prstGeom>
          <a:noFill/>
          <a:ln w="7938">
            <a:solidFill>
              <a:srgbClr val="0000CC"/>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92" name="Line 25"/>
          <p:cNvSpPr>
            <a:spLocks noChangeShapeType="1"/>
          </p:cNvSpPr>
          <p:nvPr/>
        </p:nvSpPr>
        <p:spPr bwMode="auto">
          <a:xfrm flipV="1">
            <a:off x="9051925" y="5611813"/>
            <a:ext cx="1588" cy="63500"/>
          </a:xfrm>
          <a:prstGeom prst="line">
            <a:avLst/>
          </a:prstGeom>
          <a:noFill/>
          <a:ln w="7938">
            <a:solidFill>
              <a:srgbClr val="0000CC"/>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32793" name="Rectangle 26"/>
          <p:cNvSpPr>
            <a:spLocks noChangeArrowheads="1"/>
          </p:cNvSpPr>
          <p:nvPr/>
        </p:nvSpPr>
        <p:spPr bwMode="auto">
          <a:xfrm>
            <a:off x="1417638" y="5483225"/>
            <a:ext cx="142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x-none" sz="2000" u="none">
                <a:solidFill>
                  <a:srgbClr val="000099"/>
                </a:solidFill>
              </a:rPr>
              <a:t>0</a:t>
            </a:r>
          </a:p>
        </p:txBody>
      </p:sp>
      <p:sp>
        <p:nvSpPr>
          <p:cNvPr id="32794" name="Rectangle 27"/>
          <p:cNvSpPr>
            <a:spLocks noChangeArrowheads="1"/>
          </p:cNvSpPr>
          <p:nvPr/>
        </p:nvSpPr>
        <p:spPr bwMode="auto">
          <a:xfrm>
            <a:off x="1295400" y="4249738"/>
            <a:ext cx="284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x-none" sz="2000" u="none">
                <a:solidFill>
                  <a:srgbClr val="000099"/>
                </a:solidFill>
              </a:rPr>
              <a:t>10</a:t>
            </a:r>
          </a:p>
        </p:txBody>
      </p:sp>
      <p:sp>
        <p:nvSpPr>
          <p:cNvPr id="32795" name="Rectangle 28"/>
          <p:cNvSpPr>
            <a:spLocks noChangeArrowheads="1"/>
          </p:cNvSpPr>
          <p:nvPr/>
        </p:nvSpPr>
        <p:spPr bwMode="auto">
          <a:xfrm>
            <a:off x="1295400" y="3008313"/>
            <a:ext cx="284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x-none" sz="2000" u="none">
                <a:solidFill>
                  <a:srgbClr val="000099"/>
                </a:solidFill>
              </a:rPr>
              <a:t>20</a:t>
            </a:r>
          </a:p>
        </p:txBody>
      </p:sp>
      <p:sp>
        <p:nvSpPr>
          <p:cNvPr id="32796" name="Rectangle 29"/>
          <p:cNvSpPr>
            <a:spLocks noChangeArrowheads="1"/>
          </p:cNvSpPr>
          <p:nvPr/>
        </p:nvSpPr>
        <p:spPr bwMode="auto">
          <a:xfrm>
            <a:off x="1295400" y="1774825"/>
            <a:ext cx="284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x-none" sz="2000" u="none">
                <a:solidFill>
                  <a:srgbClr val="000099"/>
                </a:solidFill>
              </a:rPr>
              <a:t>30</a:t>
            </a:r>
          </a:p>
        </p:txBody>
      </p:sp>
      <p:sp>
        <p:nvSpPr>
          <p:cNvPr id="32797" name="Rectangle 30"/>
          <p:cNvSpPr>
            <a:spLocks noChangeArrowheads="1"/>
          </p:cNvSpPr>
          <p:nvPr/>
        </p:nvSpPr>
        <p:spPr bwMode="auto">
          <a:xfrm>
            <a:off x="2255838" y="5805488"/>
            <a:ext cx="142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x-none" sz="2000" u="none">
                <a:solidFill>
                  <a:srgbClr val="000099"/>
                </a:solidFill>
              </a:rPr>
              <a:t>1</a:t>
            </a:r>
          </a:p>
        </p:txBody>
      </p:sp>
      <p:sp>
        <p:nvSpPr>
          <p:cNvPr id="32798" name="Rectangle 31"/>
          <p:cNvSpPr>
            <a:spLocks noChangeArrowheads="1"/>
          </p:cNvSpPr>
          <p:nvPr/>
        </p:nvSpPr>
        <p:spPr bwMode="auto">
          <a:xfrm>
            <a:off x="3481388" y="5805488"/>
            <a:ext cx="142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x-none" sz="2000" u="none">
                <a:solidFill>
                  <a:srgbClr val="000099"/>
                </a:solidFill>
              </a:rPr>
              <a:t>2</a:t>
            </a:r>
          </a:p>
        </p:txBody>
      </p:sp>
      <p:sp>
        <p:nvSpPr>
          <p:cNvPr id="32799" name="Rectangle 32"/>
          <p:cNvSpPr>
            <a:spLocks noChangeArrowheads="1"/>
          </p:cNvSpPr>
          <p:nvPr/>
        </p:nvSpPr>
        <p:spPr bwMode="auto">
          <a:xfrm>
            <a:off x="4708525" y="5805488"/>
            <a:ext cx="142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x-none" sz="2000" u="none">
                <a:solidFill>
                  <a:srgbClr val="000099"/>
                </a:solidFill>
              </a:rPr>
              <a:t>3</a:t>
            </a:r>
          </a:p>
        </p:txBody>
      </p:sp>
      <p:sp>
        <p:nvSpPr>
          <p:cNvPr id="32800" name="Rectangle 33"/>
          <p:cNvSpPr>
            <a:spLocks noChangeArrowheads="1"/>
          </p:cNvSpPr>
          <p:nvPr/>
        </p:nvSpPr>
        <p:spPr bwMode="auto">
          <a:xfrm>
            <a:off x="5932488" y="5805488"/>
            <a:ext cx="142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x-none" sz="2000" u="none">
                <a:solidFill>
                  <a:srgbClr val="000099"/>
                </a:solidFill>
              </a:rPr>
              <a:t>4</a:t>
            </a:r>
          </a:p>
        </p:txBody>
      </p:sp>
      <p:sp>
        <p:nvSpPr>
          <p:cNvPr id="32801" name="Rectangle 34"/>
          <p:cNvSpPr>
            <a:spLocks noChangeArrowheads="1"/>
          </p:cNvSpPr>
          <p:nvPr/>
        </p:nvSpPr>
        <p:spPr bwMode="auto">
          <a:xfrm>
            <a:off x="7156450" y="5805488"/>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x-none" sz="2000" u="none">
                <a:solidFill>
                  <a:srgbClr val="000099"/>
                </a:solidFill>
              </a:rPr>
              <a:t>5</a:t>
            </a:r>
          </a:p>
        </p:txBody>
      </p:sp>
      <p:sp>
        <p:nvSpPr>
          <p:cNvPr id="32802" name="Rectangle 35"/>
          <p:cNvSpPr>
            <a:spLocks noChangeArrowheads="1"/>
          </p:cNvSpPr>
          <p:nvPr/>
        </p:nvSpPr>
        <p:spPr bwMode="auto">
          <a:xfrm>
            <a:off x="8318500" y="5805488"/>
            <a:ext cx="290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x-none" sz="2000" u="none">
                <a:solidFill>
                  <a:srgbClr val="000099"/>
                </a:solidFill>
              </a:rPr>
              <a:t>6+</a:t>
            </a:r>
          </a:p>
        </p:txBody>
      </p:sp>
      <p:sp>
        <p:nvSpPr>
          <p:cNvPr id="32804" name="Line 15"/>
          <p:cNvSpPr>
            <a:spLocks noChangeShapeType="1"/>
          </p:cNvSpPr>
          <p:nvPr/>
        </p:nvSpPr>
        <p:spPr bwMode="auto">
          <a:xfrm>
            <a:off x="1631950" y="5610225"/>
            <a:ext cx="61913" cy="1588"/>
          </a:xfrm>
          <a:prstGeom prst="line">
            <a:avLst/>
          </a:prstGeom>
          <a:noFill/>
          <a:ln w="7938">
            <a:solidFill>
              <a:srgbClr val="0000CC"/>
            </a:solidFill>
            <a:round/>
            <a:headEnd/>
            <a:tailEnd/>
          </a:ln>
          <a:extLst>
            <a:ext uri="{909E8E84-426E-40DD-AFC4-6F175D3DCCD1}">
              <a14:hiddenFill xmlns:a14="http://schemas.microsoft.com/office/drawing/2010/main">
                <a:noFill/>
              </a14:hiddenFill>
            </a:ext>
          </a:extLst>
        </p:spPr>
        <p:txBody>
          <a:bodyPr/>
          <a:lstStyle/>
          <a:p>
            <a:endParaRPr lang="it-IT"/>
          </a:p>
        </p:txBody>
      </p:sp>
    </p:spTree>
    <p:extLst>
      <p:ext uri="{BB962C8B-B14F-4D97-AF65-F5344CB8AC3E}">
        <p14:creationId xmlns:p14="http://schemas.microsoft.com/office/powerpoint/2010/main" val="7698869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magine 25"/>
          <p:cNvPicPr>
            <a:picLocks noChangeAspect="1"/>
          </p:cNvPicPr>
          <p:nvPr/>
        </p:nvPicPr>
        <p:blipFill>
          <a:blip r:embed="rId4"/>
          <a:stretch>
            <a:fillRect/>
          </a:stretch>
        </p:blipFill>
        <p:spPr>
          <a:xfrm>
            <a:off x="5883182" y="4969038"/>
            <a:ext cx="1632161" cy="1088107"/>
          </a:xfrm>
          <a:prstGeom prst="rect">
            <a:avLst/>
          </a:prstGeom>
        </p:spPr>
      </p:pic>
      <p:sp>
        <p:nvSpPr>
          <p:cNvPr id="14" name="Text Box 2"/>
          <p:cNvSpPr txBox="1">
            <a:spLocks noChangeArrowheads="1"/>
          </p:cNvSpPr>
          <p:nvPr/>
        </p:nvSpPr>
        <p:spPr bwMode="auto">
          <a:xfrm>
            <a:off x="0" y="124212"/>
            <a:ext cx="10287000"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CC"/>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algn="ctr"/>
            <a:r>
              <a:rPr lang="en-US" altLang="x-none" sz="2800" b="1" dirty="0" err="1" smtClean="0">
                <a:solidFill>
                  <a:srgbClr val="002060"/>
                </a:solidFill>
              </a:rPr>
              <a:t>L’invecchiamento</a:t>
            </a:r>
            <a:r>
              <a:rPr lang="en-US" altLang="x-none" sz="2800" b="1" dirty="0" smtClean="0">
                <a:solidFill>
                  <a:srgbClr val="002060"/>
                </a:solidFill>
              </a:rPr>
              <a:t> </a:t>
            </a:r>
            <a:r>
              <a:rPr lang="en-US" altLang="x-none" sz="2800" b="1" dirty="0" err="1" smtClean="0">
                <a:solidFill>
                  <a:srgbClr val="002060"/>
                </a:solidFill>
              </a:rPr>
              <a:t>fisiologico</a:t>
            </a:r>
            <a:r>
              <a:rPr lang="en-US" altLang="x-none" sz="2800" b="1" dirty="0" smtClean="0">
                <a:solidFill>
                  <a:srgbClr val="002060"/>
                </a:solidFill>
              </a:rPr>
              <a:t> e </a:t>
            </a:r>
            <a:r>
              <a:rPr lang="en-US" altLang="x-none" sz="2800" b="1" dirty="0" err="1" smtClean="0">
                <a:solidFill>
                  <a:srgbClr val="002060"/>
                </a:solidFill>
              </a:rPr>
              <a:t>ancor</a:t>
            </a:r>
            <a:r>
              <a:rPr lang="en-US" altLang="x-none" sz="2800" b="1" dirty="0" smtClean="0">
                <a:solidFill>
                  <a:srgbClr val="002060"/>
                </a:solidFill>
              </a:rPr>
              <a:t> di </a:t>
            </a:r>
            <a:r>
              <a:rPr lang="en-US" altLang="x-none" sz="2800" b="1" dirty="0" err="1" smtClean="0">
                <a:solidFill>
                  <a:srgbClr val="002060"/>
                </a:solidFill>
              </a:rPr>
              <a:t>più</a:t>
            </a:r>
            <a:r>
              <a:rPr lang="en-US" altLang="x-none" sz="2800" b="1" dirty="0" smtClean="0">
                <a:solidFill>
                  <a:srgbClr val="002060"/>
                </a:solidFill>
              </a:rPr>
              <a:t> </a:t>
            </a:r>
            <a:r>
              <a:rPr lang="en-US" altLang="x-none" sz="2800" b="1" dirty="0" err="1" smtClean="0">
                <a:solidFill>
                  <a:srgbClr val="002060"/>
                </a:solidFill>
              </a:rPr>
              <a:t>quello</a:t>
            </a:r>
            <a:r>
              <a:rPr lang="en-US" altLang="x-none" sz="2800" b="1" dirty="0" smtClean="0">
                <a:solidFill>
                  <a:srgbClr val="002060"/>
                </a:solidFill>
              </a:rPr>
              <a:t> </a:t>
            </a:r>
            <a:r>
              <a:rPr lang="en-US" altLang="x-none" sz="2800" b="1" dirty="0" err="1" smtClean="0">
                <a:solidFill>
                  <a:srgbClr val="002060"/>
                </a:solidFill>
              </a:rPr>
              <a:t>patologico</a:t>
            </a:r>
            <a:r>
              <a:rPr lang="en-US" altLang="x-none" sz="2800" b="1" dirty="0" smtClean="0">
                <a:solidFill>
                  <a:srgbClr val="002060"/>
                </a:solidFill>
              </a:rPr>
              <a:t> </a:t>
            </a:r>
            <a:r>
              <a:rPr lang="en-US" altLang="x-none" sz="2800" b="1" dirty="0" err="1" smtClean="0">
                <a:solidFill>
                  <a:srgbClr val="002060"/>
                </a:solidFill>
              </a:rPr>
              <a:t>dei</a:t>
            </a:r>
            <a:r>
              <a:rPr lang="en-US" altLang="x-none" sz="2800" b="1" dirty="0" smtClean="0">
                <a:solidFill>
                  <a:srgbClr val="002060"/>
                </a:solidFill>
              </a:rPr>
              <a:t> 4  </a:t>
            </a:r>
            <a:r>
              <a:rPr lang="en-US" altLang="x-none" sz="2800" b="1" dirty="0" err="1" smtClean="0">
                <a:solidFill>
                  <a:srgbClr val="002060"/>
                </a:solidFill>
              </a:rPr>
              <a:t>organi</a:t>
            </a:r>
            <a:r>
              <a:rPr lang="en-US" altLang="x-none" sz="2800" b="1" dirty="0" smtClean="0">
                <a:solidFill>
                  <a:srgbClr val="002060"/>
                </a:solidFill>
              </a:rPr>
              <a:t> </a:t>
            </a:r>
            <a:r>
              <a:rPr lang="en-US" altLang="x-none" sz="2800" b="1" dirty="0" err="1" smtClean="0">
                <a:solidFill>
                  <a:srgbClr val="002060"/>
                </a:solidFill>
              </a:rPr>
              <a:t>vitali</a:t>
            </a:r>
            <a:r>
              <a:rPr lang="en-US" altLang="x-none" sz="2800" b="1" dirty="0" smtClean="0">
                <a:solidFill>
                  <a:srgbClr val="002060"/>
                </a:solidFill>
              </a:rPr>
              <a:t> </a:t>
            </a:r>
            <a:r>
              <a:rPr lang="en-US" altLang="x-none" sz="2800" b="1" dirty="0" err="1" smtClean="0">
                <a:solidFill>
                  <a:srgbClr val="002060"/>
                </a:solidFill>
              </a:rPr>
              <a:t>condizionano</a:t>
            </a:r>
            <a:r>
              <a:rPr lang="en-US" altLang="x-none" sz="2800" b="1" dirty="0" smtClean="0">
                <a:solidFill>
                  <a:srgbClr val="002060"/>
                </a:solidFill>
              </a:rPr>
              <a:t> la </a:t>
            </a:r>
            <a:r>
              <a:rPr lang="en-US" altLang="x-none" sz="2800" b="1" dirty="0" err="1" smtClean="0">
                <a:solidFill>
                  <a:srgbClr val="002060"/>
                </a:solidFill>
              </a:rPr>
              <a:t>prognosi</a:t>
            </a:r>
            <a:r>
              <a:rPr lang="en-US" altLang="x-none" sz="2800" b="1" dirty="0" smtClean="0">
                <a:solidFill>
                  <a:srgbClr val="002060"/>
                </a:solidFill>
              </a:rPr>
              <a:t> </a:t>
            </a:r>
            <a:r>
              <a:rPr lang="en-US" altLang="x-none" sz="2800" b="1" dirty="0" err="1" smtClean="0">
                <a:solidFill>
                  <a:srgbClr val="002060"/>
                </a:solidFill>
              </a:rPr>
              <a:t>degli</a:t>
            </a:r>
            <a:r>
              <a:rPr lang="en-US" altLang="x-none" sz="2800" b="1" dirty="0" smtClean="0">
                <a:solidFill>
                  <a:srgbClr val="002060"/>
                </a:solidFill>
              </a:rPr>
              <a:t> </a:t>
            </a:r>
            <a:r>
              <a:rPr lang="en-US" altLang="x-none" sz="2800" b="1" dirty="0" err="1" smtClean="0">
                <a:solidFill>
                  <a:srgbClr val="002060"/>
                </a:solidFill>
              </a:rPr>
              <a:t>anziani</a:t>
            </a:r>
            <a:r>
              <a:rPr lang="en-US" altLang="x-none" sz="2800" b="1" dirty="0" smtClean="0">
                <a:solidFill>
                  <a:srgbClr val="002060"/>
                </a:solidFill>
              </a:rPr>
              <a:t> COVID-19</a:t>
            </a:r>
          </a:p>
        </p:txBody>
      </p:sp>
      <p:sp>
        <p:nvSpPr>
          <p:cNvPr id="15" name="Line 15"/>
          <p:cNvSpPr>
            <a:spLocks noChangeShapeType="1"/>
          </p:cNvSpPr>
          <p:nvPr/>
        </p:nvSpPr>
        <p:spPr bwMode="auto">
          <a:xfrm>
            <a:off x="511651" y="1108182"/>
            <a:ext cx="9240838" cy="0"/>
          </a:xfrm>
          <a:prstGeom prst="line">
            <a:avLst/>
          </a:prstGeom>
          <a:noFill/>
          <a:ln w="57150">
            <a:solidFill>
              <a:srgbClr val="003399"/>
            </a:solidFill>
            <a:round/>
            <a:headEnd/>
            <a:tailEnd/>
          </a:ln>
          <a:extLst>
            <a:ext uri="{909E8E84-426E-40dd-AFC4-6F175D3DCCD1}">
              <a14:hiddenFill xmlns:a14="http://schemas.microsoft.com/office/drawing/2010/main" xmlns="">
                <a:noFill/>
              </a14:hiddenFill>
            </a:ext>
          </a:extLst>
        </p:spPr>
        <p:txBody>
          <a:bodyPr/>
          <a:lstStyle/>
          <a:p>
            <a:endParaRPr lang="it-IT"/>
          </a:p>
        </p:txBody>
      </p:sp>
      <p:grpSp>
        <p:nvGrpSpPr>
          <p:cNvPr id="2" name="Gruppo 1"/>
          <p:cNvGrpSpPr/>
          <p:nvPr/>
        </p:nvGrpSpPr>
        <p:grpSpPr>
          <a:xfrm>
            <a:off x="2500759" y="1617194"/>
            <a:ext cx="5285482" cy="4684648"/>
            <a:chOff x="2500759" y="1680987"/>
            <a:chExt cx="5285482" cy="4684648"/>
          </a:xfrm>
        </p:grpSpPr>
        <p:pic>
          <p:nvPicPr>
            <p:cNvPr id="28" name="Immagine 27"/>
            <p:cNvPicPr>
              <a:picLocks noChangeAspect="1"/>
            </p:cNvPicPr>
            <p:nvPr/>
          </p:nvPicPr>
          <p:blipFill>
            <a:blip r:embed="rId5"/>
            <a:stretch>
              <a:fillRect/>
            </a:stretch>
          </p:blipFill>
          <p:spPr>
            <a:xfrm>
              <a:off x="5574839" y="1680987"/>
              <a:ext cx="1683779" cy="1683779"/>
            </a:xfrm>
            <a:prstGeom prst="rect">
              <a:avLst/>
            </a:prstGeom>
          </p:spPr>
        </p:pic>
        <p:grpSp>
          <p:nvGrpSpPr>
            <p:cNvPr id="18" name="Gruppo 17"/>
            <p:cNvGrpSpPr/>
            <p:nvPr/>
          </p:nvGrpSpPr>
          <p:grpSpPr>
            <a:xfrm>
              <a:off x="3097160" y="4969038"/>
              <a:ext cx="2605550" cy="1177712"/>
              <a:chOff x="4617962" y="3295502"/>
              <a:chExt cx="2342309" cy="866616"/>
            </a:xfrm>
          </p:grpSpPr>
          <p:pic>
            <p:nvPicPr>
              <p:cNvPr id="19" name="Immagine 18" descr="isultato immagini per Rene"/>
              <p:cNvPicPr/>
              <p:nvPr/>
            </p:nvPicPr>
            <p:blipFill>
              <a:blip r:embed="rId6">
                <a:extLst>
                  <a:ext uri="{28A0092B-C50C-407E-A947-70E740481C1C}">
                    <a14:useLocalDpi xmlns:a14="http://schemas.microsoft.com/office/drawing/2010/main" val="0"/>
                  </a:ext>
                </a:extLst>
              </a:blip>
              <a:srcRect/>
              <a:stretch>
                <a:fillRect/>
              </a:stretch>
            </p:blipFill>
            <p:spPr bwMode="auto">
              <a:xfrm>
                <a:off x="4617962" y="3298283"/>
                <a:ext cx="2342309" cy="863835"/>
              </a:xfrm>
              <a:prstGeom prst="rect">
                <a:avLst/>
              </a:prstGeom>
              <a:noFill/>
              <a:ln>
                <a:noFill/>
              </a:ln>
            </p:spPr>
          </p:pic>
          <p:sp>
            <p:nvSpPr>
              <p:cNvPr id="20" name="CasellaDiTesto 19"/>
              <p:cNvSpPr txBox="1"/>
              <p:nvPr/>
            </p:nvSpPr>
            <p:spPr>
              <a:xfrm>
                <a:off x="5513832" y="3295502"/>
                <a:ext cx="1353312" cy="866616"/>
              </a:xfrm>
              <a:prstGeom prst="rect">
                <a:avLst/>
              </a:prstGeom>
              <a:solidFill>
                <a:schemeClr val="bg1"/>
              </a:solidFill>
            </p:spPr>
            <p:txBody>
              <a:bodyPr wrap="square" rtlCol="0">
                <a:spAutoFit/>
              </a:bodyPr>
              <a:lstStyle/>
              <a:p>
                <a:endParaRPr lang="it-IT"/>
              </a:p>
            </p:txBody>
          </p:sp>
        </p:grpSp>
        <p:grpSp>
          <p:nvGrpSpPr>
            <p:cNvPr id="23" name="Gruppo 22"/>
            <p:cNvGrpSpPr/>
            <p:nvPr/>
          </p:nvGrpSpPr>
          <p:grpSpPr>
            <a:xfrm>
              <a:off x="3220182" y="1990995"/>
              <a:ext cx="2123768" cy="1077451"/>
              <a:chOff x="6361470" y="3993770"/>
              <a:chExt cx="3925530" cy="1853193"/>
            </a:xfrm>
          </p:grpSpPr>
          <p:pic>
            <p:nvPicPr>
              <p:cNvPr id="24" name="Immagine 23"/>
              <p:cNvPicPr>
                <a:picLocks noChangeAspect="1"/>
              </p:cNvPicPr>
              <p:nvPr/>
            </p:nvPicPr>
            <p:blipFill>
              <a:blip r:embed="rId7"/>
              <a:stretch>
                <a:fillRect/>
              </a:stretch>
            </p:blipFill>
            <p:spPr>
              <a:xfrm>
                <a:off x="6361470" y="3993770"/>
                <a:ext cx="3925529" cy="1853193"/>
              </a:xfrm>
              <a:prstGeom prst="rect">
                <a:avLst/>
              </a:prstGeom>
            </p:spPr>
          </p:pic>
          <p:sp>
            <p:nvSpPr>
              <p:cNvPr id="25" name="CasellaDiTesto 24"/>
              <p:cNvSpPr txBox="1"/>
              <p:nvPr/>
            </p:nvSpPr>
            <p:spPr>
              <a:xfrm>
                <a:off x="8239432" y="3993770"/>
                <a:ext cx="2047568" cy="1853193"/>
              </a:xfrm>
              <a:prstGeom prst="rect">
                <a:avLst/>
              </a:prstGeom>
              <a:solidFill>
                <a:schemeClr val="bg1"/>
              </a:solidFill>
            </p:spPr>
            <p:txBody>
              <a:bodyPr wrap="square" rtlCol="0">
                <a:spAutoFit/>
              </a:bodyPr>
              <a:lstStyle/>
              <a:p>
                <a:endParaRPr lang="it-IT"/>
              </a:p>
            </p:txBody>
          </p:sp>
        </p:grpSp>
        <p:sp>
          <p:nvSpPr>
            <p:cNvPr id="5" name="Oval 5"/>
            <p:cNvSpPr>
              <a:spLocks noChangeArrowheads="1"/>
            </p:cNvSpPr>
            <p:nvPr/>
          </p:nvSpPr>
          <p:spPr bwMode="auto">
            <a:xfrm>
              <a:off x="2500759" y="1720305"/>
              <a:ext cx="3288358"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4" name="Oval 4"/>
            <p:cNvSpPr>
              <a:spLocks noChangeArrowheads="1"/>
            </p:cNvSpPr>
            <p:nvPr/>
          </p:nvSpPr>
          <p:spPr bwMode="auto">
            <a:xfrm>
              <a:off x="4467076" y="1705571"/>
              <a:ext cx="3319165"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0" name="Oval 7"/>
            <p:cNvSpPr>
              <a:spLocks noChangeArrowheads="1"/>
            </p:cNvSpPr>
            <p:nvPr/>
          </p:nvSpPr>
          <p:spPr bwMode="auto">
            <a:xfrm>
              <a:off x="2508357" y="3190657"/>
              <a:ext cx="3341935"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sp>
          <p:nvSpPr>
            <p:cNvPr id="13" name="Oval 7"/>
            <p:cNvSpPr>
              <a:spLocks noChangeArrowheads="1"/>
            </p:cNvSpPr>
            <p:nvPr/>
          </p:nvSpPr>
          <p:spPr bwMode="auto">
            <a:xfrm>
              <a:off x="4440397" y="3215241"/>
              <a:ext cx="3341935" cy="3150394"/>
            </a:xfrm>
            <a:prstGeom prst="ellipse">
              <a:avLst/>
            </a:prstGeom>
            <a:noFill/>
            <a:ln w="28575">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1519"/>
            </a:p>
          </p:txBody>
        </p:sp>
      </p:grpSp>
      <p:graphicFrame>
        <p:nvGraphicFramePr>
          <p:cNvPr id="12" name="Object 1031"/>
          <p:cNvGraphicFramePr>
            <a:graphicFrameLocks noChangeAspect="1"/>
          </p:cNvGraphicFramePr>
          <p:nvPr>
            <p:extLst/>
          </p:nvPr>
        </p:nvGraphicFramePr>
        <p:xfrm>
          <a:off x="4654682" y="3575804"/>
          <a:ext cx="954776" cy="969086"/>
        </p:xfrm>
        <a:graphic>
          <a:graphicData uri="http://schemas.openxmlformats.org/presentationml/2006/ole">
            <mc:AlternateContent xmlns:mc="http://schemas.openxmlformats.org/markup-compatibility/2006">
              <mc:Choice xmlns:v="urn:schemas-microsoft-com:vml" Requires="v">
                <p:oleObj spid="_x0000_s148520" name="Immagine bitmap" r:id="rId8" imgW="971591" imgH="961910" progId="Paint.Picture">
                  <p:embed/>
                </p:oleObj>
              </mc:Choice>
              <mc:Fallback>
                <p:oleObj name="Immagine bitmap" r:id="rId8" imgW="971591" imgH="961910"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54682" y="3575804"/>
                        <a:ext cx="954776" cy="969086"/>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08765472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3"/>
          <a:stretch>
            <a:fillRect/>
          </a:stretch>
        </p:blipFill>
        <p:spPr>
          <a:xfrm>
            <a:off x="1786234" y="1507716"/>
            <a:ext cx="6714531" cy="4824258"/>
          </a:xfrm>
          <a:prstGeom prst="rect">
            <a:avLst/>
          </a:prstGeom>
        </p:spPr>
      </p:pic>
      <p:sp>
        <p:nvSpPr>
          <p:cNvPr id="4" name="CasellaDiTesto 3"/>
          <p:cNvSpPr txBox="1"/>
          <p:nvPr/>
        </p:nvSpPr>
        <p:spPr>
          <a:xfrm>
            <a:off x="0" y="216309"/>
            <a:ext cx="10287000" cy="523220"/>
          </a:xfrm>
          <a:prstGeom prst="rect">
            <a:avLst/>
          </a:prstGeom>
          <a:noFill/>
        </p:spPr>
        <p:txBody>
          <a:bodyPr wrap="square" rtlCol="0">
            <a:spAutoFit/>
          </a:bodyPr>
          <a:lstStyle/>
          <a:p>
            <a:pPr algn="ctr"/>
            <a:r>
              <a:rPr lang="it-IT" sz="2800" b="1" dirty="0" smtClean="0"/>
              <a:t>Come si muore di COVID-19</a:t>
            </a:r>
            <a:endParaRPr lang="it-IT" sz="2800" b="1" dirty="0"/>
          </a:p>
        </p:txBody>
      </p:sp>
      <p:sp>
        <p:nvSpPr>
          <p:cNvPr id="5" name="Line 5"/>
          <p:cNvSpPr>
            <a:spLocks noChangeShapeType="1"/>
          </p:cNvSpPr>
          <p:nvPr/>
        </p:nvSpPr>
        <p:spPr bwMode="auto">
          <a:xfrm>
            <a:off x="333375" y="1007808"/>
            <a:ext cx="9620250" cy="1905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13292420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011" y="676819"/>
            <a:ext cx="7255297" cy="5619391"/>
          </a:xfrm>
          <a:prstGeom prst="rect">
            <a:avLst/>
          </a:prstGeom>
        </p:spPr>
      </p:pic>
      <p:sp>
        <p:nvSpPr>
          <p:cNvPr id="8" name="Rettangolo 7"/>
          <p:cNvSpPr/>
          <p:nvPr/>
        </p:nvSpPr>
        <p:spPr>
          <a:xfrm>
            <a:off x="5143500" y="6128763"/>
            <a:ext cx="4925961" cy="338554"/>
          </a:xfrm>
          <a:prstGeom prst="rect">
            <a:avLst/>
          </a:prstGeom>
        </p:spPr>
        <p:txBody>
          <a:bodyPr wrap="square">
            <a:spAutoFit/>
          </a:bodyPr>
          <a:lstStyle/>
          <a:p>
            <a:r>
              <a:rPr lang="it-IT" sz="1600" i="1" dirty="0">
                <a:solidFill>
                  <a:srgbClr val="002060"/>
                </a:solidFill>
              </a:rPr>
              <a:t>Istituto Superiore di Sanità (ISS), Roma, 27 ottobre 2020  </a:t>
            </a:r>
          </a:p>
        </p:txBody>
      </p:sp>
      <p:sp>
        <p:nvSpPr>
          <p:cNvPr id="9" name="CasellaDiTesto 8"/>
          <p:cNvSpPr txBox="1"/>
          <p:nvPr/>
        </p:nvSpPr>
        <p:spPr>
          <a:xfrm>
            <a:off x="0" y="256701"/>
            <a:ext cx="10287000" cy="523220"/>
          </a:xfrm>
          <a:prstGeom prst="rect">
            <a:avLst/>
          </a:prstGeom>
          <a:noFill/>
        </p:spPr>
        <p:txBody>
          <a:bodyPr wrap="square" rtlCol="0">
            <a:spAutoFit/>
          </a:bodyPr>
          <a:lstStyle/>
          <a:p>
            <a:pPr algn="ctr"/>
            <a:r>
              <a:rPr lang="it-IT" sz="2800" b="1" dirty="0">
                <a:solidFill>
                  <a:srgbClr val="002060"/>
                </a:solidFill>
              </a:rPr>
              <a:t>Numero di decessi COVID-19 per fascia di età in Italia</a:t>
            </a:r>
          </a:p>
        </p:txBody>
      </p:sp>
      <p:sp>
        <p:nvSpPr>
          <p:cNvPr id="7" name="Line 7"/>
          <p:cNvSpPr>
            <a:spLocks noChangeShapeType="1"/>
          </p:cNvSpPr>
          <p:nvPr/>
        </p:nvSpPr>
        <p:spPr bwMode="auto">
          <a:xfrm>
            <a:off x="554777" y="858595"/>
            <a:ext cx="9275763" cy="22225"/>
          </a:xfrm>
          <a:prstGeom prst="line">
            <a:avLst/>
          </a:prstGeom>
          <a:noFill/>
          <a:ln w="57150">
            <a:solidFill>
              <a:srgbClr val="003399"/>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8875650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1" y="392939"/>
            <a:ext cx="10286999"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it-IT" sz="2800" b="1" dirty="0" smtClean="0">
                <a:solidFill>
                  <a:srgbClr val="002060"/>
                </a:solidFill>
                <a:latin typeface="+mn-lt"/>
              </a:rPr>
              <a:t>Meccanismi fisiopatologici</a:t>
            </a:r>
            <a:r>
              <a:rPr lang="it-IT" sz="2800" b="1" dirty="0">
                <a:solidFill>
                  <a:srgbClr val="002060"/>
                </a:solidFill>
                <a:latin typeface="+mn-lt"/>
              </a:rPr>
              <a:t> della </a:t>
            </a:r>
            <a:r>
              <a:rPr lang="it-IT" sz="2800" b="1">
                <a:solidFill>
                  <a:srgbClr val="002060"/>
                </a:solidFill>
                <a:latin typeface="+mn-lt"/>
              </a:rPr>
              <a:t>morte </a:t>
            </a:r>
            <a:r>
              <a:rPr lang="it-IT" sz="2800" b="1" smtClean="0">
                <a:solidFill>
                  <a:srgbClr val="002060"/>
                </a:solidFill>
                <a:latin typeface="+mn-lt"/>
              </a:rPr>
              <a:t>dell’anziano COVID-19</a:t>
            </a:r>
            <a:endParaRPr lang="it-IT" sz="2800" dirty="0">
              <a:solidFill>
                <a:srgbClr val="002060"/>
              </a:solidFill>
              <a:latin typeface="+mn-lt"/>
            </a:endParaRPr>
          </a:p>
        </p:txBody>
      </p:sp>
      <p:sp>
        <p:nvSpPr>
          <p:cNvPr id="4" name="Line 7"/>
          <p:cNvSpPr>
            <a:spLocks noChangeShapeType="1"/>
          </p:cNvSpPr>
          <p:nvPr/>
        </p:nvSpPr>
        <p:spPr bwMode="auto">
          <a:xfrm>
            <a:off x="505615" y="1108634"/>
            <a:ext cx="9275763" cy="22225"/>
          </a:xfrm>
          <a:prstGeom prst="line">
            <a:avLst/>
          </a:prstGeom>
          <a:noFill/>
          <a:ln w="57150">
            <a:solidFill>
              <a:srgbClr val="002060"/>
            </a:solidFill>
            <a:round/>
            <a:headEnd/>
            <a:tailEnd/>
          </a:ln>
          <a:extLst>
            <a:ext uri="{909E8E84-426E-40dd-AFC4-6F175D3DCCD1}">
              <a14:hiddenFill xmlns="" xmlns:a14="http://schemas.microsoft.com/office/drawing/2010/main">
                <a:noFill/>
              </a14:hiddenFill>
            </a:ext>
          </a:extLst>
        </p:spPr>
        <p:txBody>
          <a:bodyPr wrap="none" anchor="ctr"/>
          <a:lstStyle/>
          <a:p>
            <a:endParaRPr lang="it-IT" dirty="0"/>
          </a:p>
        </p:txBody>
      </p:sp>
      <p:sp>
        <p:nvSpPr>
          <p:cNvPr id="5" name="CasellaDiTesto 4"/>
          <p:cNvSpPr txBox="1"/>
          <p:nvPr/>
        </p:nvSpPr>
        <p:spPr>
          <a:xfrm>
            <a:off x="1028697" y="1822832"/>
            <a:ext cx="8229600" cy="3323987"/>
          </a:xfrm>
          <a:prstGeom prst="rect">
            <a:avLst/>
          </a:prstGeom>
          <a:noFill/>
        </p:spPr>
        <p:txBody>
          <a:bodyPr wrap="square" rtlCol="0">
            <a:spAutoFit/>
          </a:bodyPr>
          <a:lstStyle/>
          <a:p>
            <a:pPr marL="457200" marR="0" lvl="0" indent="-457200" defTabSz="914400" eaLnBrk="1" fontAlgn="auto" latinLnBrk="0" hangingPunct="1">
              <a:lnSpc>
                <a:spcPct val="150000"/>
              </a:lnSpc>
              <a:spcBef>
                <a:spcPts val="0"/>
              </a:spcBef>
              <a:spcAft>
                <a:spcPts val="0"/>
              </a:spcAft>
              <a:buClrTx/>
              <a:buSzTx/>
              <a:buFont typeface="Wingdings" charset="2"/>
              <a:buChar char="§"/>
              <a:tabLst/>
              <a:defRPr/>
            </a:pPr>
            <a:r>
              <a:rPr lang="it-IT" sz="2800" dirty="0" smtClean="0">
                <a:solidFill>
                  <a:srgbClr val="002060"/>
                </a:solidFill>
              </a:rPr>
              <a:t>Invecchiamento fisiologico: la Vulnerabilità</a:t>
            </a:r>
          </a:p>
          <a:p>
            <a:pPr marL="457200" marR="0" lvl="0" indent="-457200" defTabSz="914400" eaLnBrk="1" fontAlgn="auto" latinLnBrk="0" hangingPunct="1">
              <a:lnSpc>
                <a:spcPct val="150000"/>
              </a:lnSpc>
              <a:spcBef>
                <a:spcPts val="0"/>
              </a:spcBef>
              <a:spcAft>
                <a:spcPts val="0"/>
              </a:spcAft>
              <a:buClrTx/>
              <a:buSzTx/>
              <a:buFont typeface="Wingdings" charset="2"/>
              <a:buChar char="§"/>
              <a:tabLst/>
              <a:defRPr/>
            </a:pPr>
            <a:r>
              <a:rPr lang="it-IT" sz="2800" dirty="0" smtClean="0">
                <a:solidFill>
                  <a:srgbClr val="002060"/>
                </a:solidFill>
              </a:rPr>
              <a:t>Invecchiamento patologico: la Fragilità</a:t>
            </a:r>
          </a:p>
          <a:p>
            <a:pPr marL="457200" marR="0" lvl="0" indent="-7938" defTabSz="914400" eaLnBrk="1" fontAlgn="auto" latinLnBrk="0" hangingPunct="1">
              <a:lnSpc>
                <a:spcPct val="150000"/>
              </a:lnSpc>
              <a:spcBef>
                <a:spcPts val="0"/>
              </a:spcBef>
              <a:spcAft>
                <a:spcPts val="0"/>
              </a:spcAft>
              <a:buClrTx/>
              <a:buSzTx/>
              <a:buFont typeface="Wingdings" charset="2"/>
              <a:buChar char="§"/>
              <a:defRPr/>
            </a:pPr>
            <a:r>
              <a:rPr lang="it-IT" sz="2800" dirty="0">
                <a:solidFill>
                  <a:srgbClr val="002060"/>
                </a:solidFill>
              </a:rPr>
              <a:t> </a:t>
            </a:r>
            <a:r>
              <a:rPr lang="it-IT" sz="2800" dirty="0" smtClean="0">
                <a:solidFill>
                  <a:srgbClr val="002060"/>
                </a:solidFill>
              </a:rPr>
              <a:t> </a:t>
            </a:r>
            <a:r>
              <a:rPr lang="it-IT" sz="2800" i="1" dirty="0" smtClean="0">
                <a:solidFill>
                  <a:srgbClr val="002060"/>
                </a:solidFill>
              </a:rPr>
              <a:t>Infiammazione sistemica secondaria a polmonite</a:t>
            </a:r>
          </a:p>
          <a:p>
            <a:pPr marL="457200" marR="0" lvl="0" indent="-7938" defTabSz="914400" eaLnBrk="1" fontAlgn="auto" latinLnBrk="0" hangingPunct="1">
              <a:lnSpc>
                <a:spcPct val="150000"/>
              </a:lnSpc>
              <a:spcBef>
                <a:spcPts val="0"/>
              </a:spcBef>
              <a:spcAft>
                <a:spcPts val="0"/>
              </a:spcAft>
              <a:buClrTx/>
              <a:buSzTx/>
              <a:buFont typeface="Wingdings" charset="2"/>
              <a:buChar char="§"/>
              <a:defRPr/>
            </a:pPr>
            <a:r>
              <a:rPr lang="it-IT" sz="2800" i="1" dirty="0">
                <a:solidFill>
                  <a:srgbClr val="002060"/>
                </a:solidFill>
              </a:rPr>
              <a:t> </a:t>
            </a:r>
            <a:r>
              <a:rPr lang="it-IT" sz="2800" i="1" dirty="0" smtClean="0">
                <a:solidFill>
                  <a:srgbClr val="002060"/>
                </a:solidFill>
              </a:rPr>
              <a:t> Trombosi intravascolare diffusa</a:t>
            </a:r>
          </a:p>
          <a:p>
            <a:pPr marL="457200" marR="0" lvl="0" indent="-7938" defTabSz="914400" eaLnBrk="1" fontAlgn="auto" latinLnBrk="0" hangingPunct="1">
              <a:lnSpc>
                <a:spcPct val="150000"/>
              </a:lnSpc>
              <a:spcBef>
                <a:spcPts val="0"/>
              </a:spcBef>
              <a:spcAft>
                <a:spcPts val="0"/>
              </a:spcAft>
              <a:buClrTx/>
              <a:buSzTx/>
              <a:buFont typeface="Wingdings" charset="2"/>
              <a:buChar char="§"/>
              <a:defRPr/>
            </a:pPr>
            <a:r>
              <a:rPr lang="it-IT" sz="2800" i="1" dirty="0">
                <a:solidFill>
                  <a:srgbClr val="002060"/>
                </a:solidFill>
              </a:rPr>
              <a:t> </a:t>
            </a:r>
            <a:r>
              <a:rPr lang="it-IT" sz="2800" i="1" dirty="0" smtClean="0">
                <a:solidFill>
                  <a:srgbClr val="002060"/>
                </a:solidFill>
              </a:rPr>
              <a:t> Scompensi a cascata </a:t>
            </a:r>
          </a:p>
        </p:txBody>
      </p:sp>
    </p:spTree>
    <p:extLst>
      <p:ext uri="{BB962C8B-B14F-4D97-AF65-F5344CB8AC3E}">
        <p14:creationId xmlns:p14="http://schemas.microsoft.com/office/powerpoint/2010/main" val="36090871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1" y="392939"/>
            <a:ext cx="10286999"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it-IT" sz="2800" b="1" dirty="0" smtClean="0">
                <a:solidFill>
                  <a:srgbClr val="002060"/>
                </a:solidFill>
                <a:latin typeface="+mn-lt"/>
              </a:rPr>
              <a:t>Meccanismi fisiopatologici</a:t>
            </a:r>
            <a:r>
              <a:rPr lang="it-IT" sz="2800" b="1" dirty="0">
                <a:solidFill>
                  <a:srgbClr val="002060"/>
                </a:solidFill>
                <a:latin typeface="+mn-lt"/>
              </a:rPr>
              <a:t> della </a:t>
            </a:r>
            <a:r>
              <a:rPr lang="it-IT" sz="2800" b="1">
                <a:solidFill>
                  <a:srgbClr val="002060"/>
                </a:solidFill>
                <a:latin typeface="+mn-lt"/>
              </a:rPr>
              <a:t>morte </a:t>
            </a:r>
            <a:r>
              <a:rPr lang="it-IT" sz="2800" b="1" smtClean="0">
                <a:solidFill>
                  <a:srgbClr val="002060"/>
                </a:solidFill>
                <a:latin typeface="+mn-lt"/>
              </a:rPr>
              <a:t>dell’anziano COVID-19</a:t>
            </a:r>
            <a:endParaRPr lang="it-IT" sz="2800" dirty="0">
              <a:solidFill>
                <a:srgbClr val="002060"/>
              </a:solidFill>
              <a:latin typeface="+mn-lt"/>
            </a:endParaRPr>
          </a:p>
        </p:txBody>
      </p:sp>
      <p:sp>
        <p:nvSpPr>
          <p:cNvPr id="4" name="Line 7"/>
          <p:cNvSpPr>
            <a:spLocks noChangeShapeType="1"/>
          </p:cNvSpPr>
          <p:nvPr/>
        </p:nvSpPr>
        <p:spPr bwMode="auto">
          <a:xfrm>
            <a:off x="505615" y="1108634"/>
            <a:ext cx="9275763" cy="22225"/>
          </a:xfrm>
          <a:prstGeom prst="line">
            <a:avLst/>
          </a:prstGeom>
          <a:noFill/>
          <a:ln w="57150">
            <a:solidFill>
              <a:srgbClr val="002060"/>
            </a:solidFill>
            <a:round/>
            <a:headEnd/>
            <a:tailEnd/>
          </a:ln>
          <a:extLst>
            <a:ext uri="{909E8E84-426E-40dd-AFC4-6F175D3DCCD1}">
              <a14:hiddenFill xmlns="" xmlns:a14="http://schemas.microsoft.com/office/drawing/2010/main">
                <a:noFill/>
              </a14:hiddenFill>
            </a:ext>
          </a:extLst>
        </p:spPr>
        <p:txBody>
          <a:bodyPr wrap="none" anchor="ctr"/>
          <a:lstStyle/>
          <a:p>
            <a:endParaRPr lang="it-IT" dirty="0"/>
          </a:p>
        </p:txBody>
      </p:sp>
      <p:sp>
        <p:nvSpPr>
          <p:cNvPr id="5" name="CasellaDiTesto 4"/>
          <p:cNvSpPr txBox="1"/>
          <p:nvPr/>
        </p:nvSpPr>
        <p:spPr>
          <a:xfrm>
            <a:off x="1028697" y="1822832"/>
            <a:ext cx="8229600" cy="3323987"/>
          </a:xfrm>
          <a:prstGeom prst="rect">
            <a:avLst/>
          </a:prstGeom>
          <a:noFill/>
        </p:spPr>
        <p:txBody>
          <a:bodyPr wrap="square" rtlCol="0">
            <a:spAutoFit/>
          </a:bodyPr>
          <a:lstStyle/>
          <a:p>
            <a:pPr marL="457200" marR="0" lvl="0" indent="-457200" defTabSz="914400" eaLnBrk="1" fontAlgn="auto" latinLnBrk="0" hangingPunct="1">
              <a:lnSpc>
                <a:spcPct val="150000"/>
              </a:lnSpc>
              <a:spcBef>
                <a:spcPts val="0"/>
              </a:spcBef>
              <a:spcAft>
                <a:spcPts val="0"/>
              </a:spcAft>
              <a:buClrTx/>
              <a:buSzTx/>
              <a:buFont typeface="Wingdings" charset="2"/>
              <a:buChar char="§"/>
              <a:tabLst/>
              <a:defRPr/>
            </a:pPr>
            <a:r>
              <a:rPr lang="it-IT" sz="2800" dirty="0" smtClean="0">
                <a:solidFill>
                  <a:srgbClr val="002060"/>
                </a:solidFill>
              </a:rPr>
              <a:t>Invecchiamento fisiologico: la Vulnerabilità</a:t>
            </a:r>
          </a:p>
          <a:p>
            <a:pPr marL="457200" marR="0" lvl="0" indent="-457200" defTabSz="914400" eaLnBrk="1" fontAlgn="auto" latinLnBrk="0" hangingPunct="1">
              <a:lnSpc>
                <a:spcPct val="150000"/>
              </a:lnSpc>
              <a:spcBef>
                <a:spcPts val="0"/>
              </a:spcBef>
              <a:spcAft>
                <a:spcPts val="0"/>
              </a:spcAft>
              <a:buClrTx/>
              <a:buSzTx/>
              <a:buFont typeface="Wingdings" charset="2"/>
              <a:buChar char="§"/>
              <a:tabLst/>
              <a:defRPr/>
            </a:pPr>
            <a:r>
              <a:rPr lang="it-IT" sz="2800" dirty="0" smtClean="0">
                <a:solidFill>
                  <a:srgbClr val="002060"/>
                </a:solidFill>
              </a:rPr>
              <a:t>Invecchiamento patologico: la Fragilità</a:t>
            </a:r>
          </a:p>
          <a:p>
            <a:pPr marL="457200" marR="0" lvl="0" indent="-7938" defTabSz="914400" eaLnBrk="1" fontAlgn="auto" latinLnBrk="0" hangingPunct="1">
              <a:lnSpc>
                <a:spcPct val="150000"/>
              </a:lnSpc>
              <a:spcBef>
                <a:spcPts val="0"/>
              </a:spcBef>
              <a:spcAft>
                <a:spcPts val="0"/>
              </a:spcAft>
              <a:buClrTx/>
              <a:buSzTx/>
              <a:buFont typeface="Wingdings" charset="2"/>
              <a:buChar char="§"/>
              <a:defRPr/>
            </a:pPr>
            <a:r>
              <a:rPr lang="it-IT" sz="2800" dirty="0">
                <a:solidFill>
                  <a:schemeClr val="bg1"/>
                </a:solidFill>
              </a:rPr>
              <a:t> </a:t>
            </a:r>
            <a:r>
              <a:rPr lang="it-IT" sz="2800" dirty="0" smtClean="0">
                <a:solidFill>
                  <a:schemeClr val="bg1"/>
                </a:solidFill>
              </a:rPr>
              <a:t> </a:t>
            </a:r>
            <a:r>
              <a:rPr lang="it-IT" sz="2800" i="1" dirty="0" smtClean="0">
                <a:solidFill>
                  <a:schemeClr val="bg1"/>
                </a:solidFill>
              </a:rPr>
              <a:t>Infiammazione sistemica secondaria a polmonite</a:t>
            </a:r>
          </a:p>
          <a:p>
            <a:pPr marL="457200" marR="0" lvl="0" indent="-7938" defTabSz="914400" eaLnBrk="1" fontAlgn="auto" latinLnBrk="0" hangingPunct="1">
              <a:lnSpc>
                <a:spcPct val="150000"/>
              </a:lnSpc>
              <a:spcBef>
                <a:spcPts val="0"/>
              </a:spcBef>
              <a:spcAft>
                <a:spcPts val="0"/>
              </a:spcAft>
              <a:buClrTx/>
              <a:buSzTx/>
              <a:buFont typeface="Wingdings" charset="2"/>
              <a:buChar char="§"/>
              <a:defRPr/>
            </a:pPr>
            <a:r>
              <a:rPr lang="it-IT" sz="2800" i="1" dirty="0">
                <a:solidFill>
                  <a:schemeClr val="bg1"/>
                </a:solidFill>
              </a:rPr>
              <a:t> </a:t>
            </a:r>
            <a:r>
              <a:rPr lang="it-IT" sz="2800" i="1" dirty="0" smtClean="0">
                <a:solidFill>
                  <a:schemeClr val="bg1"/>
                </a:solidFill>
              </a:rPr>
              <a:t> Trombosi intravascolare diffusa</a:t>
            </a:r>
          </a:p>
          <a:p>
            <a:pPr marL="457200" marR="0" lvl="0" indent="-7938" defTabSz="914400" eaLnBrk="1" fontAlgn="auto" latinLnBrk="0" hangingPunct="1">
              <a:lnSpc>
                <a:spcPct val="150000"/>
              </a:lnSpc>
              <a:spcBef>
                <a:spcPts val="0"/>
              </a:spcBef>
              <a:spcAft>
                <a:spcPts val="0"/>
              </a:spcAft>
              <a:buClrTx/>
              <a:buSzTx/>
              <a:buFont typeface="Wingdings" charset="2"/>
              <a:buChar char="§"/>
              <a:defRPr/>
            </a:pPr>
            <a:r>
              <a:rPr lang="it-IT" sz="2800" i="1" dirty="0">
                <a:solidFill>
                  <a:schemeClr val="bg1"/>
                </a:solidFill>
              </a:rPr>
              <a:t> </a:t>
            </a:r>
            <a:r>
              <a:rPr lang="it-IT" sz="2800" i="1" dirty="0" smtClean="0">
                <a:solidFill>
                  <a:schemeClr val="bg1"/>
                </a:solidFill>
              </a:rPr>
              <a:t> Scompensi a cascata </a:t>
            </a:r>
          </a:p>
        </p:txBody>
      </p:sp>
    </p:spTree>
    <p:extLst>
      <p:ext uri="{BB962C8B-B14F-4D97-AF65-F5344CB8AC3E}">
        <p14:creationId xmlns:p14="http://schemas.microsoft.com/office/powerpoint/2010/main" val="10666579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p:cNvGrpSpPr/>
          <p:nvPr/>
        </p:nvGrpSpPr>
        <p:grpSpPr>
          <a:xfrm>
            <a:off x="501649" y="1457864"/>
            <a:ext cx="9240838" cy="4893647"/>
            <a:chOff x="501649" y="1457864"/>
            <a:chExt cx="9240838" cy="4893647"/>
          </a:xfrm>
        </p:grpSpPr>
        <p:sp>
          <p:nvSpPr>
            <p:cNvPr id="254989" name="Rectangle 13"/>
            <p:cNvSpPr>
              <a:spLocks noChangeArrowheads="1"/>
            </p:cNvSpPr>
            <p:nvPr/>
          </p:nvSpPr>
          <p:spPr bwMode="auto">
            <a:xfrm>
              <a:off x="501649" y="1457864"/>
              <a:ext cx="5916692"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SzPct val="120000"/>
                <a:buFont typeface="Wingdings" charset="2"/>
                <a:buChar char="§"/>
                <a:defRPr/>
              </a:pPr>
              <a:r>
                <a:rPr lang="it-IT" altLang="x-none" sz="2400" b="0" dirty="0">
                  <a:solidFill>
                    <a:srgbClr val="002060"/>
                  </a:solidFill>
                </a:rPr>
                <a:t> </a:t>
              </a:r>
              <a:r>
                <a:rPr lang="it-IT" altLang="x-none" sz="2400" b="0" dirty="0" err="1">
                  <a:solidFill>
                    <a:srgbClr val="002060"/>
                  </a:solidFill>
                </a:rPr>
                <a:t>Old-Old</a:t>
              </a:r>
              <a:r>
                <a:rPr lang="it-IT" altLang="x-none" sz="2400" b="0" dirty="0">
                  <a:solidFill>
                    <a:srgbClr val="002060"/>
                  </a:solidFill>
                </a:rPr>
                <a:t>, </a:t>
              </a:r>
              <a:r>
                <a:rPr lang="it-IT" altLang="x-none" sz="2400" b="0" dirty="0" err="1">
                  <a:solidFill>
                    <a:srgbClr val="002060"/>
                  </a:solidFill>
                </a:rPr>
                <a:t>Oldest-Old</a:t>
              </a:r>
              <a:endParaRPr lang="it-IT" altLang="x-none" sz="2400" b="0" dirty="0">
                <a:solidFill>
                  <a:srgbClr val="002060"/>
                </a:solidFill>
              </a:endParaRPr>
            </a:p>
            <a:p>
              <a:pPr>
                <a:buSzPct val="120000"/>
                <a:buFont typeface="Wingdings" charset="2"/>
                <a:buChar char="§"/>
                <a:defRPr/>
              </a:pPr>
              <a:r>
                <a:rPr lang="it-IT" altLang="x-none" sz="2400" b="0" dirty="0">
                  <a:solidFill>
                    <a:srgbClr val="002060"/>
                  </a:solidFill>
                </a:rPr>
                <a:t> </a:t>
              </a:r>
              <a:r>
                <a:rPr lang="it-IT" altLang="x-none" sz="2400" b="0" dirty="0" err="1">
                  <a:solidFill>
                    <a:srgbClr val="002060"/>
                  </a:solidFill>
                </a:rPr>
                <a:t>Comorbilità</a:t>
              </a:r>
              <a:r>
                <a:rPr lang="it-IT" altLang="x-none" sz="2400" b="0" dirty="0">
                  <a:solidFill>
                    <a:srgbClr val="002060"/>
                  </a:solidFill>
                </a:rPr>
                <a:t> attiva:</a:t>
              </a:r>
            </a:p>
            <a:p>
              <a:pPr marL="536575" indent="-263525">
                <a:buFont typeface="Wingdings" charset="2"/>
                <a:buChar char="§"/>
                <a:defRPr/>
              </a:pPr>
              <a:r>
                <a:rPr lang="it-IT" altLang="x-none" sz="2400" b="0" dirty="0">
                  <a:solidFill>
                    <a:srgbClr val="002060"/>
                  </a:solidFill>
                </a:rPr>
                <a:t>  BPCO e/o asmatici</a:t>
              </a:r>
            </a:p>
            <a:p>
              <a:pPr marL="536575" indent="-263525">
                <a:buFont typeface="Wingdings" charset="2"/>
                <a:buChar char="§"/>
                <a:defRPr/>
              </a:pPr>
              <a:r>
                <a:rPr lang="it-IT" altLang="x-none" sz="2400" b="0" dirty="0">
                  <a:solidFill>
                    <a:srgbClr val="002060"/>
                  </a:solidFill>
                </a:rPr>
                <a:t>  Cardiopatici</a:t>
              </a:r>
            </a:p>
            <a:p>
              <a:pPr marL="536575" indent="-263525">
                <a:buFont typeface="Wingdings" charset="2"/>
                <a:buChar char="§"/>
                <a:defRPr/>
              </a:pPr>
              <a:r>
                <a:rPr lang="it-IT" altLang="x-none" sz="2400" b="0" dirty="0">
                  <a:solidFill>
                    <a:srgbClr val="002060"/>
                  </a:solidFill>
                </a:rPr>
                <a:t>  Insufficienza renale</a:t>
              </a:r>
            </a:p>
            <a:p>
              <a:pPr marL="536575" indent="-263525">
                <a:buFont typeface="Wingdings" charset="2"/>
                <a:buChar char="§"/>
                <a:defRPr/>
              </a:pPr>
              <a:r>
                <a:rPr lang="it-IT" altLang="x-none" sz="2400" b="0" dirty="0">
                  <a:solidFill>
                    <a:srgbClr val="002060"/>
                  </a:solidFill>
                </a:rPr>
                <a:t>  </a:t>
              </a:r>
              <a:r>
                <a:rPr lang="it-IT" altLang="x-none" sz="2400" b="0" dirty="0" err="1">
                  <a:solidFill>
                    <a:srgbClr val="002060"/>
                  </a:solidFill>
                </a:rPr>
                <a:t>Cerebrovasculopatici</a:t>
              </a:r>
              <a:endParaRPr lang="it-IT" altLang="x-none" sz="2400" b="0" dirty="0">
                <a:solidFill>
                  <a:srgbClr val="002060"/>
                </a:solidFill>
              </a:endParaRPr>
            </a:p>
            <a:p>
              <a:pPr marL="536575" indent="-263525">
                <a:buFont typeface="Wingdings" charset="2"/>
                <a:buChar char="§"/>
                <a:defRPr/>
              </a:pPr>
              <a:r>
                <a:rPr lang="it-IT" altLang="x-none" sz="2400" b="0" dirty="0">
                  <a:solidFill>
                    <a:srgbClr val="002060"/>
                  </a:solidFill>
                </a:rPr>
                <a:t>  </a:t>
              </a:r>
              <a:r>
                <a:rPr lang="it-IT" altLang="x-none" sz="2400" b="0" dirty="0" smtClean="0">
                  <a:solidFill>
                    <a:srgbClr val="002060"/>
                  </a:solidFill>
                </a:rPr>
                <a:t>Diabetici </a:t>
              </a:r>
            </a:p>
            <a:p>
              <a:pPr marL="536575" indent="-263525">
                <a:buFont typeface="Wingdings" charset="2"/>
                <a:buChar char="§"/>
                <a:defRPr/>
              </a:pPr>
              <a:r>
                <a:rPr lang="it-IT" altLang="x-none" sz="2400" dirty="0">
                  <a:solidFill>
                    <a:srgbClr val="002060"/>
                  </a:solidFill>
                </a:rPr>
                <a:t> </a:t>
              </a:r>
              <a:r>
                <a:rPr lang="it-IT" altLang="x-none" sz="2400" dirty="0" smtClean="0">
                  <a:solidFill>
                    <a:srgbClr val="002060"/>
                  </a:solidFill>
                </a:rPr>
                <a:t> </a:t>
              </a:r>
              <a:r>
                <a:rPr lang="it-IT" altLang="x-none" sz="2400" b="0" dirty="0" smtClean="0">
                  <a:solidFill>
                    <a:srgbClr val="002060"/>
                  </a:solidFill>
                </a:rPr>
                <a:t>Dementi </a:t>
              </a:r>
              <a:r>
                <a:rPr lang="it-IT" altLang="x-none" sz="2400" b="0" dirty="0">
                  <a:solidFill>
                    <a:srgbClr val="002060"/>
                  </a:solidFill>
                </a:rPr>
                <a:t>gravi</a:t>
              </a:r>
            </a:p>
            <a:p>
              <a:pPr marL="536575" indent="-263525">
                <a:buFont typeface="Wingdings" charset="2"/>
                <a:buChar char="§"/>
                <a:defRPr/>
              </a:pPr>
              <a:r>
                <a:rPr lang="it-IT" altLang="x-none" sz="2400" b="0" dirty="0">
                  <a:solidFill>
                    <a:srgbClr val="002060"/>
                  </a:solidFill>
                </a:rPr>
                <a:t>  Immunodeficienza</a:t>
              </a:r>
            </a:p>
            <a:p>
              <a:pPr>
                <a:buSzPct val="120000"/>
                <a:buFont typeface="Wingdings" charset="2"/>
                <a:buChar char="§"/>
                <a:defRPr/>
              </a:pPr>
              <a:r>
                <a:rPr lang="it-IT" altLang="x-none" sz="2400" b="0" dirty="0">
                  <a:solidFill>
                    <a:srgbClr val="002060"/>
                  </a:solidFill>
                </a:rPr>
                <a:t> Disabilità</a:t>
              </a:r>
            </a:p>
            <a:p>
              <a:pPr>
                <a:buSzPct val="120000"/>
                <a:buFont typeface="Wingdings" charset="2"/>
                <a:buChar char="§"/>
                <a:defRPr/>
              </a:pPr>
              <a:r>
                <a:rPr lang="it-IT" altLang="x-none" sz="2400" b="0" dirty="0">
                  <a:solidFill>
                    <a:srgbClr val="002060"/>
                  </a:solidFill>
                </a:rPr>
                <a:t> Residenti in </a:t>
              </a:r>
              <a:r>
                <a:rPr lang="it-IT" altLang="x-none" sz="2400" b="0" dirty="0" smtClean="0">
                  <a:solidFill>
                    <a:srgbClr val="002060"/>
                  </a:solidFill>
                </a:rPr>
                <a:t>RSA</a:t>
              </a:r>
            </a:p>
            <a:p>
              <a:pPr>
                <a:buSzPct val="120000"/>
                <a:buFont typeface="Wingdings" charset="2"/>
                <a:buChar char="§"/>
                <a:defRPr/>
              </a:pPr>
              <a:r>
                <a:rPr lang="it-IT" altLang="x-none" sz="2400" b="0" dirty="0">
                  <a:solidFill>
                    <a:srgbClr val="002060"/>
                  </a:solidFill>
                </a:rPr>
                <a:t> </a:t>
              </a:r>
              <a:r>
                <a:rPr lang="it-IT" altLang="x-none" sz="2400" b="0" dirty="0" smtClean="0">
                  <a:solidFill>
                    <a:srgbClr val="002060"/>
                  </a:solidFill>
                </a:rPr>
                <a:t>Deficit immunologico </a:t>
              </a:r>
              <a:r>
                <a:rPr lang="it-IT" altLang="x-none" sz="2400" b="0" dirty="0">
                  <a:solidFill>
                    <a:srgbClr val="002060"/>
                  </a:solidFill>
                </a:rPr>
                <a:t>congenito o </a:t>
              </a:r>
              <a:r>
                <a:rPr lang="it-IT" altLang="x-none" sz="2400" b="0" dirty="0" smtClean="0">
                  <a:solidFill>
                    <a:srgbClr val="002060"/>
                  </a:solidFill>
                </a:rPr>
                <a:t>acquisito</a:t>
              </a:r>
              <a:r>
                <a:rPr lang="it-IT" altLang="x-none" sz="2400" b="0" dirty="0">
                  <a:solidFill>
                    <a:srgbClr val="002060"/>
                  </a:solidFill>
                </a:rPr>
                <a:t>	  </a:t>
              </a:r>
            </a:p>
          </p:txBody>
        </p:sp>
        <p:grpSp>
          <p:nvGrpSpPr>
            <p:cNvPr id="2" name="Gruppo 1"/>
            <p:cNvGrpSpPr/>
            <p:nvPr/>
          </p:nvGrpSpPr>
          <p:grpSpPr>
            <a:xfrm>
              <a:off x="5369279" y="1939892"/>
              <a:ext cx="4373208" cy="3540125"/>
              <a:chOff x="5097463" y="1898650"/>
              <a:chExt cx="4343400" cy="3540125"/>
            </a:xfrm>
          </p:grpSpPr>
          <p:sp>
            <p:nvSpPr>
              <p:cNvPr id="254979" name="Text Box 3"/>
              <p:cNvSpPr txBox="1">
                <a:spLocks noChangeArrowheads="1"/>
              </p:cNvSpPr>
              <p:nvPr/>
            </p:nvSpPr>
            <p:spPr bwMode="auto">
              <a:xfrm>
                <a:off x="5303838" y="3662363"/>
                <a:ext cx="18415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x-none" sz="1800" dirty="0" err="1" smtClean="0">
                    <a:solidFill>
                      <a:srgbClr val="002060"/>
                    </a:solidFill>
                  </a:rPr>
                  <a:t>Stato</a:t>
                </a:r>
                <a:r>
                  <a:rPr lang="en-US" altLang="x-none" dirty="0">
                    <a:solidFill>
                      <a:srgbClr val="002060"/>
                    </a:solidFill>
                  </a:rPr>
                  <a:t> </a:t>
                </a:r>
                <a:r>
                  <a:rPr lang="en-US" altLang="x-none" dirty="0" err="1" smtClean="0">
                    <a:solidFill>
                      <a:srgbClr val="002060"/>
                    </a:solidFill>
                  </a:rPr>
                  <a:t>c</a:t>
                </a:r>
                <a:r>
                  <a:rPr lang="en-US" altLang="x-none" sz="1800" dirty="0" err="1" smtClean="0">
                    <a:solidFill>
                      <a:srgbClr val="002060"/>
                    </a:solidFill>
                  </a:rPr>
                  <a:t>ritico</a:t>
                </a:r>
                <a:r>
                  <a:rPr lang="en-US" altLang="x-none" sz="1800" dirty="0" smtClean="0">
                    <a:solidFill>
                      <a:srgbClr val="002060"/>
                    </a:solidFill>
                  </a:rPr>
                  <a:t> </a:t>
                </a:r>
              </a:p>
              <a:p>
                <a:pPr algn="ctr">
                  <a:defRPr/>
                </a:pPr>
                <a:r>
                  <a:rPr lang="en-US" altLang="x-none" sz="1800" dirty="0" smtClean="0">
                    <a:solidFill>
                      <a:srgbClr val="002060"/>
                    </a:solidFill>
                  </a:rPr>
                  <a:t>socio-</a:t>
                </a:r>
                <a:r>
                  <a:rPr lang="en-US" altLang="x-none" sz="1800" dirty="0" err="1" smtClean="0">
                    <a:solidFill>
                      <a:srgbClr val="002060"/>
                    </a:solidFill>
                  </a:rPr>
                  <a:t>economico</a:t>
                </a:r>
                <a:r>
                  <a:rPr lang="en-US" altLang="x-none" sz="1800" dirty="0" smtClean="0">
                    <a:solidFill>
                      <a:srgbClr val="002060"/>
                    </a:solidFill>
                  </a:rPr>
                  <a:t>-</a:t>
                </a:r>
              </a:p>
              <a:p>
                <a:pPr algn="ctr">
                  <a:defRPr/>
                </a:pPr>
                <a:r>
                  <a:rPr lang="en-US" altLang="x-none" dirty="0" err="1" smtClean="0">
                    <a:solidFill>
                      <a:srgbClr val="002060"/>
                    </a:solidFill>
                  </a:rPr>
                  <a:t>ambientale</a:t>
                </a:r>
                <a:r>
                  <a:rPr lang="en-US" altLang="x-none" sz="1800" dirty="0" smtClean="0">
                    <a:solidFill>
                      <a:srgbClr val="002060"/>
                    </a:solidFill>
                  </a:rPr>
                  <a:t> </a:t>
                </a:r>
                <a:endParaRPr lang="en-US" altLang="x-none" sz="1800" dirty="0">
                  <a:solidFill>
                    <a:srgbClr val="002060"/>
                  </a:solidFill>
                </a:endParaRPr>
              </a:p>
            </p:txBody>
          </p:sp>
          <p:sp>
            <p:nvSpPr>
              <p:cNvPr id="254980" name="Text Box 4"/>
              <p:cNvSpPr txBox="1">
                <a:spLocks noChangeArrowheads="1"/>
              </p:cNvSpPr>
              <p:nvPr/>
            </p:nvSpPr>
            <p:spPr bwMode="auto">
              <a:xfrm>
                <a:off x="6502401" y="1928813"/>
                <a:ext cx="15732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x-none" sz="1800" dirty="0">
                    <a:solidFill>
                      <a:srgbClr val="002060"/>
                    </a:solidFill>
                  </a:rPr>
                  <a:t>Oldest Old</a:t>
                </a:r>
              </a:p>
              <a:p>
                <a:pPr algn="ctr">
                  <a:defRPr/>
                </a:pPr>
                <a:r>
                  <a:rPr lang="en-US" altLang="x-none" sz="1800" dirty="0">
                    <a:solidFill>
                      <a:srgbClr val="002060"/>
                    </a:solidFill>
                  </a:rPr>
                  <a:t>“</a:t>
                </a:r>
                <a:r>
                  <a:rPr lang="en-US" altLang="x-none" sz="1800" dirty="0" err="1" smtClean="0">
                    <a:solidFill>
                      <a:srgbClr val="002060"/>
                    </a:solidFill>
                  </a:rPr>
                  <a:t>Vulnerabilità</a:t>
                </a:r>
                <a:r>
                  <a:rPr lang="en-US" altLang="x-none" sz="1800" dirty="0" smtClean="0">
                    <a:solidFill>
                      <a:srgbClr val="002060"/>
                    </a:solidFill>
                  </a:rPr>
                  <a:t>”</a:t>
                </a:r>
                <a:endParaRPr lang="en-US" altLang="x-none" sz="1800" dirty="0">
                  <a:solidFill>
                    <a:srgbClr val="002060"/>
                  </a:solidFill>
                </a:endParaRPr>
              </a:p>
            </p:txBody>
          </p:sp>
          <p:sp>
            <p:nvSpPr>
              <p:cNvPr id="254981" name="Text Box 5"/>
              <p:cNvSpPr txBox="1">
                <a:spLocks noChangeArrowheads="1"/>
              </p:cNvSpPr>
              <p:nvPr/>
            </p:nvSpPr>
            <p:spPr bwMode="auto">
              <a:xfrm>
                <a:off x="6670676" y="4505325"/>
                <a:ext cx="12954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x-none" sz="1800" dirty="0" err="1" smtClean="0">
                    <a:solidFill>
                      <a:srgbClr val="002060"/>
                    </a:solidFill>
                  </a:rPr>
                  <a:t>Polifarmaco</a:t>
                </a:r>
                <a:endParaRPr lang="en-US" altLang="x-none" sz="1800" dirty="0" smtClean="0">
                  <a:solidFill>
                    <a:srgbClr val="002060"/>
                  </a:solidFill>
                </a:endParaRPr>
              </a:p>
              <a:p>
                <a:pPr algn="ctr">
                  <a:defRPr/>
                </a:pPr>
                <a:r>
                  <a:rPr lang="en-US" altLang="x-none" dirty="0" err="1" smtClean="0">
                    <a:solidFill>
                      <a:srgbClr val="002060"/>
                    </a:solidFill>
                  </a:rPr>
                  <a:t>terapia</a:t>
                </a:r>
                <a:endParaRPr lang="en-US" altLang="x-none" sz="1800" dirty="0" smtClean="0">
                  <a:solidFill>
                    <a:srgbClr val="002060"/>
                  </a:solidFill>
                </a:endParaRPr>
              </a:p>
              <a:p>
                <a:pPr algn="ctr">
                  <a:defRPr/>
                </a:pPr>
                <a:r>
                  <a:rPr lang="en-US" altLang="x-none" dirty="0" smtClean="0">
                    <a:solidFill>
                      <a:srgbClr val="002060"/>
                    </a:solidFill>
                  </a:rPr>
                  <a:t>ADRs</a:t>
                </a:r>
                <a:endParaRPr lang="en-US" altLang="x-none" sz="1800" dirty="0">
                  <a:solidFill>
                    <a:srgbClr val="002060"/>
                  </a:solidFill>
                </a:endParaRPr>
              </a:p>
            </p:txBody>
          </p:sp>
          <p:sp>
            <p:nvSpPr>
              <p:cNvPr id="254982" name="Text Box 6"/>
              <p:cNvSpPr txBox="1">
                <a:spLocks noChangeArrowheads="1"/>
              </p:cNvSpPr>
              <p:nvPr/>
            </p:nvSpPr>
            <p:spPr bwMode="auto">
              <a:xfrm>
                <a:off x="7281863" y="2995613"/>
                <a:ext cx="21494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x-none" dirty="0" err="1" smtClean="0">
                    <a:solidFill>
                      <a:srgbClr val="002060"/>
                    </a:solidFill>
                  </a:rPr>
                  <a:t>Comorbidità</a:t>
                </a:r>
                <a:endParaRPr lang="en-US" altLang="x-none" dirty="0">
                  <a:solidFill>
                    <a:srgbClr val="002060"/>
                  </a:solidFill>
                </a:endParaRPr>
              </a:p>
              <a:p>
                <a:pPr algn="ctr">
                  <a:defRPr/>
                </a:pPr>
                <a:r>
                  <a:rPr lang="en-US" altLang="x-none" dirty="0" err="1" smtClean="0">
                    <a:solidFill>
                      <a:srgbClr val="002060"/>
                    </a:solidFill>
                  </a:rPr>
                  <a:t>o</a:t>
                </a:r>
                <a:r>
                  <a:rPr lang="en-US" altLang="x-none" sz="1800" dirty="0" err="1" smtClean="0">
                    <a:solidFill>
                      <a:srgbClr val="002060"/>
                    </a:solidFill>
                  </a:rPr>
                  <a:t>rgano</a:t>
                </a:r>
                <a:r>
                  <a:rPr lang="en-US" altLang="x-none" sz="1800" dirty="0" smtClean="0">
                    <a:solidFill>
                      <a:srgbClr val="002060"/>
                    </a:solidFill>
                  </a:rPr>
                  <a:t> target</a:t>
                </a:r>
                <a:endParaRPr lang="en-US" altLang="x-none" sz="1800" dirty="0">
                  <a:solidFill>
                    <a:srgbClr val="002060"/>
                  </a:solidFill>
                </a:endParaRPr>
              </a:p>
            </p:txBody>
          </p:sp>
          <p:sp>
            <p:nvSpPr>
              <p:cNvPr id="254983" name="Text Box 7"/>
              <p:cNvSpPr txBox="1">
                <a:spLocks noChangeArrowheads="1"/>
              </p:cNvSpPr>
              <p:nvPr/>
            </p:nvSpPr>
            <p:spPr bwMode="auto">
              <a:xfrm>
                <a:off x="7705726" y="3654425"/>
                <a:ext cx="140017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altLang="x-none" sz="1800" dirty="0">
                    <a:solidFill>
                      <a:srgbClr val="002060"/>
                    </a:solidFill>
                  </a:rPr>
                  <a:t> </a:t>
                </a:r>
                <a:r>
                  <a:rPr lang="en-US" altLang="x-none" dirty="0" err="1" smtClean="0">
                    <a:solidFill>
                      <a:srgbClr val="002060"/>
                    </a:solidFill>
                  </a:rPr>
                  <a:t>Comorbidità</a:t>
                </a:r>
                <a:endParaRPr lang="en-US" altLang="x-none" dirty="0">
                  <a:solidFill>
                    <a:srgbClr val="002060"/>
                  </a:solidFill>
                </a:endParaRPr>
              </a:p>
              <a:p>
                <a:pPr algn="ctr">
                  <a:defRPr/>
                </a:pPr>
                <a:r>
                  <a:rPr lang="en-US" altLang="x-none" dirty="0">
                    <a:solidFill>
                      <a:srgbClr val="002060"/>
                    </a:solidFill>
                  </a:rPr>
                  <a:t>e</a:t>
                </a:r>
                <a:r>
                  <a:rPr lang="en-US" altLang="x-none" sz="1800" dirty="0" smtClean="0">
                    <a:solidFill>
                      <a:srgbClr val="002060"/>
                    </a:solidFill>
                  </a:rPr>
                  <a:t>xtra-</a:t>
                </a:r>
                <a:r>
                  <a:rPr lang="en-US" altLang="x-none" sz="1800" dirty="0" err="1" smtClean="0">
                    <a:solidFill>
                      <a:srgbClr val="002060"/>
                    </a:solidFill>
                  </a:rPr>
                  <a:t>organo</a:t>
                </a:r>
                <a:endParaRPr lang="en-US" altLang="x-none" sz="1800" dirty="0" smtClean="0">
                  <a:solidFill>
                    <a:srgbClr val="002060"/>
                  </a:solidFill>
                </a:endParaRPr>
              </a:p>
              <a:p>
                <a:pPr algn="ctr">
                  <a:defRPr/>
                </a:pPr>
                <a:r>
                  <a:rPr lang="en-US" altLang="x-none" dirty="0" smtClean="0">
                    <a:solidFill>
                      <a:srgbClr val="002060"/>
                    </a:solidFill>
                  </a:rPr>
                  <a:t>target</a:t>
                </a:r>
                <a:r>
                  <a:rPr lang="en-US" altLang="x-none" sz="1800" dirty="0" smtClean="0">
                    <a:solidFill>
                      <a:srgbClr val="002060"/>
                    </a:solidFill>
                  </a:rPr>
                  <a:t> </a:t>
                </a:r>
                <a:endParaRPr lang="en-US" altLang="x-none" sz="1800" dirty="0">
                  <a:solidFill>
                    <a:srgbClr val="002060"/>
                  </a:solidFill>
                </a:endParaRPr>
              </a:p>
            </p:txBody>
          </p:sp>
          <p:sp>
            <p:nvSpPr>
              <p:cNvPr id="254984" name="Text Box 8"/>
              <p:cNvSpPr txBox="1">
                <a:spLocks noChangeArrowheads="1"/>
              </p:cNvSpPr>
              <p:nvPr/>
            </p:nvSpPr>
            <p:spPr bwMode="auto">
              <a:xfrm>
                <a:off x="5626101" y="3248025"/>
                <a:ext cx="10461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6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just">
                  <a:defRPr/>
                </a:pPr>
                <a:r>
                  <a:rPr lang="en-US" altLang="x-none" sz="1800" dirty="0" err="1" smtClean="0">
                    <a:solidFill>
                      <a:srgbClr val="002060"/>
                    </a:solidFill>
                  </a:rPr>
                  <a:t>Disabilità</a:t>
                </a:r>
                <a:endParaRPr lang="en-US" altLang="x-none" sz="1800" dirty="0">
                  <a:solidFill>
                    <a:srgbClr val="002060"/>
                  </a:solidFill>
                </a:endParaRPr>
              </a:p>
            </p:txBody>
          </p:sp>
          <p:sp>
            <p:nvSpPr>
              <p:cNvPr id="254985" name="AutoShape 9"/>
              <p:cNvSpPr>
                <a:spLocks noChangeArrowheads="1"/>
              </p:cNvSpPr>
              <p:nvPr/>
            </p:nvSpPr>
            <p:spPr bwMode="auto">
              <a:xfrm>
                <a:off x="5097463" y="1898650"/>
                <a:ext cx="4343400" cy="3540125"/>
              </a:xfrm>
              <a:prstGeom prst="hexagon">
                <a:avLst>
                  <a:gd name="adj" fmla="val 30673"/>
                  <a:gd name="vf" fmla="val 115470"/>
                </a:avLst>
              </a:prstGeom>
              <a:noFill/>
              <a:ln w="28575">
                <a:solidFill>
                  <a:srgbClr val="0000CC"/>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just">
                  <a:defRPr/>
                </a:pPr>
                <a:endParaRPr lang="it-IT" altLang="x-none" b="0">
                  <a:solidFill>
                    <a:srgbClr val="0000CC"/>
                  </a:solidFill>
                </a:endParaRPr>
              </a:p>
            </p:txBody>
          </p:sp>
          <p:sp>
            <p:nvSpPr>
              <p:cNvPr id="254986" name="Line 10"/>
              <p:cNvSpPr>
                <a:spLocks noChangeShapeType="1"/>
              </p:cNvSpPr>
              <p:nvPr/>
            </p:nvSpPr>
            <p:spPr bwMode="auto">
              <a:xfrm>
                <a:off x="6203951" y="1898650"/>
                <a:ext cx="2130425" cy="3540125"/>
              </a:xfrm>
              <a:prstGeom prst="line">
                <a:avLst/>
              </a:prstGeom>
              <a:noFill/>
              <a:ln w="2857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54987" name="Line 11"/>
              <p:cNvSpPr>
                <a:spLocks noChangeShapeType="1"/>
              </p:cNvSpPr>
              <p:nvPr/>
            </p:nvSpPr>
            <p:spPr bwMode="auto">
              <a:xfrm flipH="1">
                <a:off x="6203951" y="1898650"/>
                <a:ext cx="2130425" cy="3540125"/>
              </a:xfrm>
              <a:prstGeom prst="line">
                <a:avLst/>
              </a:prstGeom>
              <a:noFill/>
              <a:ln w="2857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54988" name="Line 12"/>
              <p:cNvSpPr>
                <a:spLocks noChangeShapeType="1"/>
              </p:cNvSpPr>
              <p:nvPr/>
            </p:nvSpPr>
            <p:spPr bwMode="auto">
              <a:xfrm>
                <a:off x="5097463" y="3668713"/>
                <a:ext cx="4343400" cy="0"/>
              </a:xfrm>
              <a:prstGeom prst="line">
                <a:avLst/>
              </a:prstGeom>
              <a:noFill/>
              <a:ln w="2857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grpSp>
      </p:grpSp>
      <p:sp>
        <p:nvSpPr>
          <p:cNvPr id="17" name="Line 15"/>
          <p:cNvSpPr>
            <a:spLocks noChangeShapeType="1"/>
          </p:cNvSpPr>
          <p:nvPr/>
        </p:nvSpPr>
        <p:spPr bwMode="auto">
          <a:xfrm>
            <a:off x="501649" y="1073021"/>
            <a:ext cx="9240838" cy="0"/>
          </a:xfrm>
          <a:prstGeom prst="line">
            <a:avLst/>
          </a:prstGeom>
          <a:noFill/>
          <a:ln w="57150">
            <a:solidFill>
              <a:srgbClr val="003399"/>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16" name="Text Box 13"/>
          <p:cNvSpPr txBox="1">
            <a:spLocks noChangeArrowheads="1"/>
          </p:cNvSpPr>
          <p:nvPr/>
        </p:nvSpPr>
        <p:spPr bwMode="auto">
          <a:xfrm>
            <a:off x="0" y="66900"/>
            <a:ext cx="102870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it-IT" altLang="x-none" sz="2800" b="1" dirty="0" smtClean="0">
                <a:solidFill>
                  <a:srgbClr val="002060"/>
                </a:solidFill>
              </a:rPr>
              <a:t>L’anziano fragile in corso di epidemia COVID-19</a:t>
            </a:r>
          </a:p>
          <a:p>
            <a:pPr algn="ctr">
              <a:defRPr/>
            </a:pPr>
            <a:r>
              <a:rPr lang="it-IT" altLang="x-none" sz="2400" i="1" dirty="0" smtClean="0">
                <a:solidFill>
                  <a:srgbClr val="002060"/>
                </a:solidFill>
              </a:rPr>
              <a:t>Soggetti </a:t>
            </a:r>
            <a:r>
              <a:rPr lang="it-IT" altLang="x-none" sz="2400" i="1" dirty="0">
                <a:solidFill>
                  <a:srgbClr val="002060"/>
                </a:solidFill>
              </a:rPr>
              <a:t>ad alto </a:t>
            </a:r>
            <a:r>
              <a:rPr lang="it-IT" altLang="x-none" sz="2400" i="1" dirty="0" smtClean="0">
                <a:solidFill>
                  <a:srgbClr val="002060"/>
                </a:solidFill>
              </a:rPr>
              <a:t>rischio</a:t>
            </a:r>
            <a:endParaRPr lang="it-IT" altLang="x-none" sz="2400" i="1" dirty="0">
              <a:solidFill>
                <a:srgbClr val="002060"/>
              </a:solidFill>
            </a:endParaRPr>
          </a:p>
        </p:txBody>
      </p:sp>
    </p:spTree>
    <p:extLst>
      <p:ext uri="{BB962C8B-B14F-4D97-AF65-F5344CB8AC3E}">
        <p14:creationId xmlns:p14="http://schemas.microsoft.com/office/powerpoint/2010/main" val="15540442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15AC9C24-B48E-4D47-9102-5CDEADF65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9422" y="1538559"/>
            <a:ext cx="6228155" cy="433193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olo 1">
            <a:extLst>
              <a:ext uri="{FF2B5EF4-FFF2-40B4-BE49-F238E27FC236}">
                <a16:creationId xmlns="" xmlns:a16="http://schemas.microsoft.com/office/drawing/2014/main" id="{D762A1DB-E7F8-4244-97C8-6E3D3D1CCC86}"/>
              </a:ext>
            </a:extLst>
          </p:cNvPr>
          <p:cNvSpPr>
            <a:spLocks noGrp="1"/>
          </p:cNvSpPr>
          <p:nvPr>
            <p:ph type="title"/>
          </p:nvPr>
        </p:nvSpPr>
        <p:spPr>
          <a:xfrm>
            <a:off x="0" y="254150"/>
            <a:ext cx="10287000" cy="1118444"/>
          </a:xfrm>
        </p:spPr>
        <p:txBody>
          <a:bodyPr>
            <a:noAutofit/>
          </a:bodyPr>
          <a:lstStyle/>
          <a:p>
            <a:pPr algn="ctr"/>
            <a:r>
              <a:rPr lang="it-IT" sz="2800" b="1" dirty="0">
                <a:solidFill>
                  <a:srgbClr val="002060"/>
                </a:solidFill>
                <a:latin typeface="+mn-lt"/>
                <a:cs typeface="Arial" panose="020B0604020202020204" pitchFamily="34" charset="0"/>
              </a:rPr>
              <a:t>S</a:t>
            </a:r>
            <a:r>
              <a:rPr lang="it-IT" sz="2800" b="1" dirty="0" smtClean="0">
                <a:solidFill>
                  <a:srgbClr val="002060"/>
                </a:solidFill>
                <a:latin typeface="+mn-lt"/>
                <a:cs typeface="Arial" panose="020B0604020202020204" pitchFamily="34" charset="0"/>
              </a:rPr>
              <a:t>opravvivenza di anziani fragili COVID-19                                                  </a:t>
            </a:r>
            <a:r>
              <a:rPr lang="it-IT" sz="2400" b="1" i="1" dirty="0" smtClean="0">
                <a:solidFill>
                  <a:srgbClr val="002060"/>
                </a:solidFill>
                <a:cs typeface="Arial" panose="020B0604020202020204" pitchFamily="34" charset="0"/>
              </a:rPr>
              <a:t>COPE:</a:t>
            </a:r>
            <a:r>
              <a:rPr lang="it-IT" sz="2400" b="1" dirty="0" smtClean="0">
                <a:solidFill>
                  <a:srgbClr val="002060"/>
                </a:solidFill>
                <a:cs typeface="Arial" panose="020B0604020202020204" pitchFamily="34" charset="0"/>
              </a:rPr>
              <a:t> </a:t>
            </a:r>
            <a:r>
              <a:rPr lang="it-IT" sz="2400" i="1" dirty="0" smtClean="0">
                <a:solidFill>
                  <a:srgbClr val="002060"/>
                </a:solidFill>
                <a:latin typeface="+mn-lt"/>
                <a:cs typeface="Arial" panose="020B0604020202020204" pitchFamily="34" charset="0"/>
              </a:rPr>
              <a:t>studio europeo, multicentrico, osservazionale </a:t>
            </a:r>
            <a:br>
              <a:rPr lang="it-IT" sz="2400" i="1" dirty="0" smtClean="0">
                <a:solidFill>
                  <a:srgbClr val="002060"/>
                </a:solidFill>
                <a:latin typeface="+mn-lt"/>
                <a:cs typeface="Arial" panose="020B0604020202020204" pitchFamily="34" charset="0"/>
              </a:rPr>
            </a:br>
            <a:r>
              <a:rPr lang="it-IT" sz="2400" i="1" dirty="0" err="1" smtClean="0">
                <a:solidFill>
                  <a:srgbClr val="002060"/>
                </a:solidFill>
                <a:latin typeface="+mn-lt"/>
                <a:cs typeface="Arial" panose="020B0604020202020204" pitchFamily="34" charset="0"/>
              </a:rPr>
              <a:t>n</a:t>
            </a:r>
            <a:r>
              <a:rPr lang="it-IT" sz="2400" i="1" dirty="0" smtClean="0">
                <a:solidFill>
                  <a:srgbClr val="002060"/>
                </a:solidFill>
                <a:latin typeface="+mn-lt"/>
                <a:cs typeface="Arial" panose="020B0604020202020204" pitchFamily="34" charset="0"/>
              </a:rPr>
              <a:t>= 1564 pazienti COVID-19</a:t>
            </a:r>
            <a:r>
              <a:rPr lang="it-IT" sz="2400" i="1" dirty="0">
                <a:solidFill>
                  <a:srgbClr val="002060"/>
                </a:solidFill>
                <a:latin typeface="+mn-lt"/>
                <a:cs typeface="Arial" panose="020B0604020202020204" pitchFamily="34" charset="0"/>
              </a:rPr>
              <a:t/>
            </a:r>
            <a:br>
              <a:rPr lang="it-IT" sz="2400" i="1" dirty="0">
                <a:solidFill>
                  <a:srgbClr val="002060"/>
                </a:solidFill>
                <a:latin typeface="+mn-lt"/>
                <a:cs typeface="Arial" panose="020B0604020202020204" pitchFamily="34" charset="0"/>
              </a:rPr>
            </a:br>
            <a:endParaRPr lang="it-IT" sz="2400" i="1" dirty="0">
              <a:solidFill>
                <a:srgbClr val="002060"/>
              </a:solidFill>
              <a:latin typeface="+mn-lt"/>
              <a:cs typeface="Arial" panose="020B0604020202020204" pitchFamily="34" charset="0"/>
            </a:endParaRPr>
          </a:p>
        </p:txBody>
      </p:sp>
      <p:sp>
        <p:nvSpPr>
          <p:cNvPr id="7" name="Rettangolo 6">
            <a:extLst>
              <a:ext uri="{FF2B5EF4-FFF2-40B4-BE49-F238E27FC236}">
                <a16:creationId xmlns="" xmlns:a16="http://schemas.microsoft.com/office/drawing/2014/main" id="{711E7C5E-A912-FD40-B1D4-71668577AA11}"/>
              </a:ext>
            </a:extLst>
          </p:cNvPr>
          <p:cNvSpPr/>
          <p:nvPr/>
        </p:nvSpPr>
        <p:spPr>
          <a:xfrm>
            <a:off x="6247210" y="6286110"/>
            <a:ext cx="3495278" cy="338554"/>
          </a:xfrm>
          <a:prstGeom prst="rect">
            <a:avLst/>
          </a:prstGeom>
        </p:spPr>
        <p:txBody>
          <a:bodyPr wrap="square">
            <a:spAutoFit/>
          </a:bodyPr>
          <a:lstStyle/>
          <a:p>
            <a:r>
              <a:rPr lang="it-IT" sz="1600" i="1" dirty="0">
                <a:solidFill>
                  <a:srgbClr val="002060"/>
                </a:solidFill>
                <a:cs typeface="Arial"/>
              </a:rPr>
              <a:t>Pan D</a:t>
            </a:r>
            <a:r>
              <a:rPr lang="en-US" sz="1600" i="1" dirty="0">
                <a:solidFill>
                  <a:srgbClr val="002060"/>
                </a:solidFill>
                <a:cs typeface="Arial"/>
              </a:rPr>
              <a:t> et al. Lancet Public Health 2020</a:t>
            </a:r>
            <a:endParaRPr lang="it-IT" sz="1600" i="1" dirty="0">
              <a:solidFill>
                <a:srgbClr val="002060"/>
              </a:solidFill>
              <a:cs typeface="Arial"/>
            </a:endParaRPr>
          </a:p>
        </p:txBody>
      </p:sp>
      <p:sp>
        <p:nvSpPr>
          <p:cNvPr id="8" name="Line 15"/>
          <p:cNvSpPr>
            <a:spLocks noChangeShapeType="1"/>
          </p:cNvSpPr>
          <p:nvPr/>
        </p:nvSpPr>
        <p:spPr bwMode="auto">
          <a:xfrm>
            <a:off x="501649" y="1230334"/>
            <a:ext cx="9240838" cy="0"/>
          </a:xfrm>
          <a:prstGeom prst="line">
            <a:avLst/>
          </a:prstGeom>
          <a:noFill/>
          <a:ln w="57150">
            <a:solidFill>
              <a:srgbClr val="003399"/>
            </a:solidFill>
            <a:round/>
            <a:headEnd/>
            <a:tailEnd/>
          </a:ln>
          <a:extLst>
            <a:ext uri="{909E8E84-426E-40dd-AFC4-6F175D3DCCD1}">
              <a14:hiddenFill xmlns="" xmlns:a14="http://schemas.microsoft.com/office/drawing/2010/main">
                <a:noFill/>
              </a14:hiddenFill>
            </a:ext>
          </a:extLst>
        </p:spPr>
        <p:txBody>
          <a:bodyPr/>
          <a:lstStyle/>
          <a:p>
            <a:endParaRPr lang="it-IT"/>
          </a:p>
        </p:txBody>
      </p:sp>
    </p:spTree>
    <p:extLst>
      <p:ext uri="{BB962C8B-B14F-4D97-AF65-F5344CB8AC3E}">
        <p14:creationId xmlns:p14="http://schemas.microsoft.com/office/powerpoint/2010/main" val="7514727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1" y="285331"/>
            <a:ext cx="10286999" cy="1079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it-IT" b="1" dirty="0" smtClean="0">
                <a:solidFill>
                  <a:srgbClr val="002060"/>
                </a:solidFill>
                <a:latin typeface="+mn-lt"/>
              </a:rPr>
              <a:t>Meccanismi fisiopatologici attraverso i quali il COVID-19</a:t>
            </a:r>
          </a:p>
          <a:p>
            <a:pPr algn="ctr">
              <a:spcBef>
                <a:spcPts val="0"/>
              </a:spcBef>
              <a:buNone/>
            </a:pPr>
            <a:r>
              <a:rPr lang="it-IT" b="1" dirty="0">
                <a:solidFill>
                  <a:srgbClr val="002060"/>
                </a:solidFill>
                <a:latin typeface="+mn-lt"/>
              </a:rPr>
              <a:t>p</a:t>
            </a:r>
            <a:r>
              <a:rPr lang="it-IT" b="1" dirty="0" smtClean="0">
                <a:solidFill>
                  <a:srgbClr val="002060"/>
                </a:solidFill>
                <a:latin typeface="+mn-lt"/>
              </a:rPr>
              <a:t>orta alla morte l’anziano</a:t>
            </a:r>
            <a:endParaRPr lang="it-IT" dirty="0">
              <a:solidFill>
                <a:srgbClr val="002060"/>
              </a:solidFill>
              <a:latin typeface="+mn-lt"/>
            </a:endParaRPr>
          </a:p>
        </p:txBody>
      </p:sp>
      <p:sp>
        <p:nvSpPr>
          <p:cNvPr id="4" name="Line 7"/>
          <p:cNvSpPr>
            <a:spLocks noChangeShapeType="1"/>
          </p:cNvSpPr>
          <p:nvPr/>
        </p:nvSpPr>
        <p:spPr bwMode="auto">
          <a:xfrm>
            <a:off x="505618" y="1428452"/>
            <a:ext cx="9275763" cy="22225"/>
          </a:xfrm>
          <a:prstGeom prst="line">
            <a:avLst/>
          </a:prstGeom>
          <a:noFill/>
          <a:ln w="57150">
            <a:solidFill>
              <a:srgbClr val="002060"/>
            </a:solidFill>
            <a:round/>
            <a:headEnd/>
            <a:tailEnd/>
          </a:ln>
          <a:extLst>
            <a:ext uri="{909E8E84-426E-40dd-AFC4-6F175D3DCCD1}">
              <a14:hiddenFill xmlns="" xmlns:a14="http://schemas.microsoft.com/office/drawing/2010/main">
                <a:noFill/>
              </a14:hiddenFill>
            </a:ext>
          </a:extLst>
        </p:spPr>
        <p:txBody>
          <a:bodyPr wrap="none" anchor="ctr"/>
          <a:lstStyle/>
          <a:p>
            <a:endParaRPr lang="it-IT" dirty="0"/>
          </a:p>
        </p:txBody>
      </p:sp>
      <p:sp>
        <p:nvSpPr>
          <p:cNvPr id="5" name="CasellaDiTesto 4"/>
          <p:cNvSpPr txBox="1"/>
          <p:nvPr/>
        </p:nvSpPr>
        <p:spPr>
          <a:xfrm>
            <a:off x="1028697" y="1930987"/>
            <a:ext cx="9393770" cy="3323987"/>
          </a:xfrm>
          <a:prstGeom prst="rect">
            <a:avLst/>
          </a:prstGeom>
          <a:noFill/>
        </p:spPr>
        <p:txBody>
          <a:bodyPr wrap="square" rtlCol="0">
            <a:spAutoFit/>
          </a:bodyPr>
          <a:lstStyle/>
          <a:p>
            <a:pPr marL="457200" marR="0" lvl="0" indent="-457200" defTabSz="914400" eaLnBrk="1" fontAlgn="auto" latinLnBrk="0" hangingPunct="1">
              <a:lnSpc>
                <a:spcPct val="150000"/>
              </a:lnSpc>
              <a:spcBef>
                <a:spcPts val="0"/>
              </a:spcBef>
              <a:spcAft>
                <a:spcPts val="0"/>
              </a:spcAft>
              <a:buClrTx/>
              <a:buSzTx/>
              <a:buFont typeface="Wingdings" charset="2"/>
              <a:buChar char="§"/>
              <a:tabLst/>
              <a:defRPr/>
            </a:pPr>
            <a:r>
              <a:rPr lang="it-IT" sz="2800" dirty="0" smtClean="0">
                <a:solidFill>
                  <a:srgbClr val="002060"/>
                </a:solidFill>
              </a:rPr>
              <a:t>Invecchiamento fisiologico: la Vulnerabilità</a:t>
            </a:r>
          </a:p>
          <a:p>
            <a:pPr marL="457200" marR="0" lvl="0" indent="-457200" defTabSz="914400" eaLnBrk="1" fontAlgn="auto" latinLnBrk="0" hangingPunct="1">
              <a:lnSpc>
                <a:spcPct val="150000"/>
              </a:lnSpc>
              <a:spcBef>
                <a:spcPts val="0"/>
              </a:spcBef>
              <a:spcAft>
                <a:spcPts val="0"/>
              </a:spcAft>
              <a:buClrTx/>
              <a:buSzTx/>
              <a:buFont typeface="Wingdings" charset="2"/>
              <a:buChar char="§"/>
              <a:tabLst/>
              <a:defRPr/>
            </a:pPr>
            <a:r>
              <a:rPr lang="it-IT" sz="2800" dirty="0" smtClean="0">
                <a:solidFill>
                  <a:srgbClr val="002060"/>
                </a:solidFill>
              </a:rPr>
              <a:t>Invecchiamento patologico: la Fragilità</a:t>
            </a:r>
          </a:p>
          <a:p>
            <a:pPr marL="457200" marR="0" lvl="0" indent="-7938" defTabSz="914400" eaLnBrk="1" fontAlgn="auto" latinLnBrk="0" hangingPunct="1">
              <a:lnSpc>
                <a:spcPct val="150000"/>
              </a:lnSpc>
              <a:spcBef>
                <a:spcPts val="0"/>
              </a:spcBef>
              <a:spcAft>
                <a:spcPts val="0"/>
              </a:spcAft>
              <a:buClrTx/>
              <a:buSzTx/>
              <a:buFont typeface="Wingdings" charset="2"/>
              <a:buChar char="§"/>
              <a:defRPr/>
            </a:pPr>
            <a:r>
              <a:rPr lang="it-IT" sz="2800" dirty="0">
                <a:solidFill>
                  <a:srgbClr val="002060"/>
                </a:solidFill>
              </a:rPr>
              <a:t> </a:t>
            </a:r>
            <a:r>
              <a:rPr lang="it-IT" sz="2800" dirty="0" smtClean="0">
                <a:solidFill>
                  <a:srgbClr val="002060"/>
                </a:solidFill>
              </a:rPr>
              <a:t> </a:t>
            </a:r>
            <a:r>
              <a:rPr lang="it-IT" sz="2800" i="1" dirty="0" smtClean="0">
                <a:solidFill>
                  <a:srgbClr val="002060"/>
                </a:solidFill>
              </a:rPr>
              <a:t>Infiammazione sistemica secondaria a </a:t>
            </a:r>
            <a:r>
              <a:rPr lang="it-IT" sz="2800" i="1" dirty="0" err="1" smtClean="0">
                <a:solidFill>
                  <a:srgbClr val="002060"/>
                </a:solidFill>
              </a:rPr>
              <a:t>polmonite</a:t>
            </a:r>
            <a:r>
              <a:rPr lang="it-IT" sz="2800" i="1" dirty="0" err="1" smtClean="0">
                <a:solidFill>
                  <a:schemeClr val="bg1"/>
                </a:solidFill>
              </a:rPr>
              <a:t>Trombosi</a:t>
            </a:r>
            <a:r>
              <a:rPr lang="it-IT" sz="2800" i="1" dirty="0" smtClean="0">
                <a:solidFill>
                  <a:schemeClr val="bg1"/>
                </a:solidFill>
              </a:rPr>
              <a:t> intravascolare diffusa</a:t>
            </a:r>
          </a:p>
          <a:p>
            <a:pPr marL="457200" marR="0" lvl="0" indent="-7938" defTabSz="914400" eaLnBrk="1" fontAlgn="auto" latinLnBrk="0" hangingPunct="1">
              <a:lnSpc>
                <a:spcPct val="150000"/>
              </a:lnSpc>
              <a:spcBef>
                <a:spcPts val="0"/>
              </a:spcBef>
              <a:spcAft>
                <a:spcPts val="0"/>
              </a:spcAft>
              <a:buClrTx/>
              <a:buSzTx/>
              <a:buFont typeface="Wingdings" charset="2"/>
              <a:buChar char="§"/>
              <a:defRPr/>
            </a:pPr>
            <a:r>
              <a:rPr lang="it-IT" sz="2800" i="1" dirty="0">
                <a:solidFill>
                  <a:schemeClr val="bg1"/>
                </a:solidFill>
              </a:rPr>
              <a:t> </a:t>
            </a:r>
            <a:r>
              <a:rPr lang="it-IT" sz="2800" i="1" dirty="0" smtClean="0">
                <a:solidFill>
                  <a:schemeClr val="bg1"/>
                </a:solidFill>
              </a:rPr>
              <a:t> Scompensi a cascata </a:t>
            </a:r>
          </a:p>
        </p:txBody>
      </p:sp>
      <p:sp>
        <p:nvSpPr>
          <p:cNvPr id="6" name="CasellaDiTesto 5"/>
          <p:cNvSpPr txBox="1"/>
          <p:nvPr/>
        </p:nvSpPr>
        <p:spPr>
          <a:xfrm flipH="1">
            <a:off x="3998287" y="578810"/>
            <a:ext cx="4880242" cy="369332"/>
          </a:xfrm>
          <a:prstGeom prst="rect">
            <a:avLst/>
          </a:prstGeom>
          <a:noFill/>
        </p:spPr>
        <p:txBody>
          <a:bodyPr wrap="square" rtlCol="0">
            <a:spAutoFit/>
          </a:bodyPr>
          <a:lstStyle/>
          <a:p>
            <a:endParaRPr lang="it-IT"/>
          </a:p>
        </p:txBody>
      </p:sp>
    </p:spTree>
    <p:extLst>
      <p:ext uri="{BB962C8B-B14F-4D97-AF65-F5344CB8AC3E}">
        <p14:creationId xmlns:p14="http://schemas.microsoft.com/office/powerpoint/2010/main" val="3302201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1155513" y="2594281"/>
            <a:ext cx="4207816" cy="2066925"/>
            <a:chOff x="6361470" y="3993770"/>
            <a:chExt cx="3925530" cy="1853193"/>
          </a:xfrm>
        </p:grpSpPr>
        <p:pic>
          <p:nvPicPr>
            <p:cNvPr id="12" name="Immagine 11"/>
            <p:cNvPicPr>
              <a:picLocks noChangeAspect="1"/>
            </p:cNvPicPr>
            <p:nvPr/>
          </p:nvPicPr>
          <p:blipFill>
            <a:blip r:embed="rId4"/>
            <a:stretch>
              <a:fillRect/>
            </a:stretch>
          </p:blipFill>
          <p:spPr>
            <a:xfrm>
              <a:off x="6361470" y="3993770"/>
              <a:ext cx="3925529" cy="1853193"/>
            </a:xfrm>
            <a:prstGeom prst="rect">
              <a:avLst/>
            </a:prstGeom>
          </p:spPr>
        </p:pic>
        <p:sp>
          <p:nvSpPr>
            <p:cNvPr id="13" name="CasellaDiTesto 12"/>
            <p:cNvSpPr txBox="1"/>
            <p:nvPr/>
          </p:nvSpPr>
          <p:spPr>
            <a:xfrm>
              <a:off x="8239432" y="3993770"/>
              <a:ext cx="2047568" cy="1853193"/>
            </a:xfrm>
            <a:prstGeom prst="rect">
              <a:avLst/>
            </a:prstGeom>
            <a:noFill/>
          </p:spPr>
          <p:txBody>
            <a:bodyPr wrap="square" rtlCol="0">
              <a:spAutoFit/>
            </a:bodyPr>
            <a:lstStyle/>
            <a:p>
              <a:endParaRPr lang="it-IT"/>
            </a:p>
          </p:txBody>
        </p:sp>
      </p:grpSp>
      <p:sp>
        <p:nvSpPr>
          <p:cNvPr id="262146" name="Text Box 2"/>
          <p:cNvSpPr txBox="1">
            <a:spLocks noChangeArrowheads="1"/>
          </p:cNvSpPr>
          <p:nvPr/>
        </p:nvSpPr>
        <p:spPr bwMode="auto">
          <a:xfrm>
            <a:off x="-21262" y="434276"/>
            <a:ext cx="1028700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lgn="ctr">
              <a:defRPr/>
            </a:pPr>
            <a:r>
              <a:rPr lang="it-IT" altLang="x-none" sz="2800" b="1" smtClean="0">
                <a:solidFill>
                  <a:srgbClr val="002060"/>
                </a:solidFill>
              </a:rPr>
              <a:t>Polmonite interstiziale da COVID-19</a:t>
            </a:r>
            <a:endParaRPr lang="en-US" altLang="x-none" sz="2800" b="1" dirty="0">
              <a:solidFill>
                <a:srgbClr val="002060"/>
              </a:solidFill>
            </a:endParaRPr>
          </a:p>
        </p:txBody>
      </p:sp>
      <p:sp>
        <p:nvSpPr>
          <p:cNvPr id="262148" name="AutoShape 4"/>
          <p:cNvSpPr>
            <a:spLocks noChangeArrowheads="1"/>
          </p:cNvSpPr>
          <p:nvPr/>
        </p:nvSpPr>
        <p:spPr bwMode="auto">
          <a:xfrm>
            <a:off x="5000625" y="3114675"/>
            <a:ext cx="1524000" cy="533400"/>
          </a:xfrm>
          <a:prstGeom prst="rightArrow">
            <a:avLst>
              <a:gd name="adj1" fmla="val 50000"/>
              <a:gd name="adj2" fmla="val 71429"/>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62149" name="Text Box 5"/>
          <p:cNvSpPr txBox="1">
            <a:spLocks noChangeArrowheads="1"/>
          </p:cNvSpPr>
          <p:nvPr/>
        </p:nvSpPr>
        <p:spPr bwMode="auto">
          <a:xfrm>
            <a:off x="3035300" y="457517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it-IT" altLang="x-none" sz="2000" b="0"/>
          </a:p>
        </p:txBody>
      </p:sp>
      <p:sp>
        <p:nvSpPr>
          <p:cNvPr id="262151" name="Line 7"/>
          <p:cNvSpPr>
            <a:spLocks noChangeShapeType="1"/>
          </p:cNvSpPr>
          <p:nvPr/>
        </p:nvSpPr>
        <p:spPr bwMode="auto">
          <a:xfrm flipV="1">
            <a:off x="3360420" y="3637895"/>
            <a:ext cx="373761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it-IT"/>
          </a:p>
        </p:txBody>
      </p:sp>
      <p:graphicFrame>
        <p:nvGraphicFramePr>
          <p:cNvPr id="46087" name="Object 8"/>
          <p:cNvGraphicFramePr>
            <a:graphicFrameLocks noChangeAspect="1"/>
          </p:cNvGraphicFramePr>
          <p:nvPr/>
        </p:nvGraphicFramePr>
        <p:xfrm>
          <a:off x="7448550" y="2514600"/>
          <a:ext cx="2087563" cy="2066925"/>
        </p:xfrm>
        <a:graphic>
          <a:graphicData uri="http://schemas.openxmlformats.org/presentationml/2006/ole">
            <mc:AlternateContent xmlns:mc="http://schemas.openxmlformats.org/markup-compatibility/2006">
              <mc:Choice xmlns:v="urn:schemas-microsoft-com:vml" Requires="v">
                <p:oleObj spid="_x0000_s147585" name="Immagine bitmap" r:id="rId5" imgW="905001" imgH="895238" progId="Paint.Picture">
                  <p:embed/>
                </p:oleObj>
              </mc:Choice>
              <mc:Fallback>
                <p:oleObj name="Immagine bitmap" r:id="rId5" imgW="905001" imgH="895238"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8550" y="2514600"/>
                        <a:ext cx="208756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62153" name="Text Box 9"/>
          <p:cNvSpPr txBox="1">
            <a:spLocks noChangeArrowheads="1"/>
          </p:cNvSpPr>
          <p:nvPr/>
        </p:nvSpPr>
        <p:spPr bwMode="auto">
          <a:xfrm>
            <a:off x="3294560" y="2950538"/>
            <a:ext cx="38731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it-IT" altLang="x-none" sz="2800" b="1" dirty="0" smtClean="0">
                <a:solidFill>
                  <a:srgbClr val="FF0000"/>
                </a:solidFill>
              </a:rPr>
              <a:t>Infiammazione sistemica</a:t>
            </a:r>
            <a:endParaRPr lang="it-IT" altLang="x-none" sz="2800" b="1" dirty="0">
              <a:solidFill>
                <a:srgbClr val="FF0000"/>
              </a:solidFill>
            </a:endParaRPr>
          </a:p>
        </p:txBody>
      </p:sp>
      <p:sp>
        <p:nvSpPr>
          <p:cNvPr id="11" name="Line 15"/>
          <p:cNvSpPr>
            <a:spLocks noChangeShapeType="1"/>
          </p:cNvSpPr>
          <p:nvPr/>
        </p:nvSpPr>
        <p:spPr bwMode="auto">
          <a:xfrm>
            <a:off x="501819" y="1221363"/>
            <a:ext cx="9240838" cy="0"/>
          </a:xfrm>
          <a:prstGeom prst="line">
            <a:avLst/>
          </a:prstGeom>
          <a:noFill/>
          <a:ln w="57150">
            <a:solidFill>
              <a:srgbClr val="003399"/>
            </a:solidFill>
            <a:round/>
            <a:headEnd/>
            <a:tailEnd/>
          </a:ln>
          <a:extLst>
            <a:ext uri="{909E8E84-426E-40dd-AFC4-6F175D3DCCD1}">
              <a14:hiddenFill xmlns:a14="http://schemas.microsoft.com/office/drawing/2010/main" xmlns="">
                <a:noFill/>
              </a14:hiddenFill>
            </a:ext>
          </a:extLst>
        </p:spPr>
        <p:txBody>
          <a:bodyPr/>
          <a:lstStyle/>
          <a:p>
            <a:endParaRPr lang="it-IT"/>
          </a:p>
        </p:txBody>
      </p:sp>
      <p:sp>
        <p:nvSpPr>
          <p:cNvPr id="2" name="CasellaDiTesto 1"/>
          <p:cNvSpPr txBox="1"/>
          <p:nvPr/>
        </p:nvSpPr>
        <p:spPr>
          <a:xfrm>
            <a:off x="-1306491" y="2525455"/>
            <a:ext cx="2299549" cy="2253021"/>
          </a:xfrm>
          <a:prstGeom prst="rect">
            <a:avLst/>
          </a:prstGeom>
          <a:solidFill>
            <a:schemeClr val="bg1"/>
          </a:solidFill>
        </p:spPr>
        <p:txBody>
          <a:bodyPr wrap="square" rtlCol="0">
            <a:spAutoFit/>
          </a:bodyPr>
          <a:lstStyle/>
          <a:p>
            <a:endParaRPr lang="it-IT"/>
          </a:p>
        </p:txBody>
      </p:sp>
      <p:sp>
        <p:nvSpPr>
          <p:cNvPr id="14" name="Text Box 9"/>
          <p:cNvSpPr txBox="1">
            <a:spLocks noChangeArrowheads="1"/>
          </p:cNvSpPr>
          <p:nvPr/>
        </p:nvSpPr>
        <p:spPr bwMode="auto">
          <a:xfrm>
            <a:off x="3294560" y="3791194"/>
            <a:ext cx="38034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it-IT" altLang="x-none" sz="2800" b="1" dirty="0" smtClean="0">
                <a:solidFill>
                  <a:srgbClr val="FF0000"/>
                </a:solidFill>
              </a:rPr>
              <a:t>Tempesta </a:t>
            </a:r>
            <a:r>
              <a:rPr lang="it-IT" altLang="x-none" sz="2800" b="1" dirty="0" err="1" smtClean="0">
                <a:solidFill>
                  <a:srgbClr val="FF0000"/>
                </a:solidFill>
              </a:rPr>
              <a:t>citochinica</a:t>
            </a:r>
            <a:endParaRPr lang="it-IT" altLang="x-none" sz="2800" b="1" dirty="0">
              <a:solidFill>
                <a:srgbClr val="FF0000"/>
              </a:solidFill>
            </a:endParaRPr>
          </a:p>
        </p:txBody>
      </p:sp>
    </p:spTree>
    <p:extLst>
      <p:ext uri="{BB962C8B-B14F-4D97-AF65-F5344CB8AC3E}">
        <p14:creationId xmlns:p14="http://schemas.microsoft.com/office/powerpoint/2010/main" val="18010111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ChangeArrowheads="1"/>
          </p:cNvSpPr>
          <p:nvPr/>
        </p:nvSpPr>
        <p:spPr bwMode="auto">
          <a:xfrm>
            <a:off x="6521450" y="6381750"/>
            <a:ext cx="30642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it-IT" altLang="x-none" sz="1600" i="1">
                <a:solidFill>
                  <a:srgbClr val="002060"/>
                </a:solidFill>
                <a:latin typeface="+mn-lt"/>
              </a:rPr>
              <a:t>Engstrom</a:t>
            </a:r>
            <a:r>
              <a:rPr lang="it-IT" altLang="x-none" sz="1600" i="1" dirty="0">
                <a:solidFill>
                  <a:srgbClr val="002060"/>
                </a:solidFill>
                <a:latin typeface="+mn-lt"/>
              </a:rPr>
              <a:t> G et al, </a:t>
            </a:r>
            <a:r>
              <a:rPr lang="it-IT" altLang="x-none" sz="1600" i="1" dirty="0" err="1">
                <a:solidFill>
                  <a:srgbClr val="002060"/>
                </a:solidFill>
                <a:latin typeface="+mn-lt"/>
              </a:rPr>
              <a:t>Circulation</a:t>
            </a:r>
            <a:r>
              <a:rPr lang="it-IT" altLang="x-none" sz="1600" i="1" dirty="0">
                <a:solidFill>
                  <a:srgbClr val="002060"/>
                </a:solidFill>
                <a:latin typeface="+mn-lt"/>
              </a:rPr>
              <a:t> 2002</a:t>
            </a:r>
          </a:p>
        </p:txBody>
      </p:sp>
      <p:pic>
        <p:nvPicPr>
          <p:cNvPr id="737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437" y="1533543"/>
            <a:ext cx="6443663"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4"/>
          <p:cNvSpPr>
            <a:spLocks noChangeArrowheads="1"/>
          </p:cNvSpPr>
          <p:nvPr/>
        </p:nvSpPr>
        <p:spPr bwMode="auto">
          <a:xfrm>
            <a:off x="0" y="130175"/>
            <a:ext cx="10287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it-IT" altLang="x-none" sz="2800" b="1" i="0" dirty="0" smtClean="0">
                <a:solidFill>
                  <a:srgbClr val="002060"/>
                </a:solidFill>
                <a:latin typeface="+mn-lt"/>
              </a:rPr>
              <a:t>Eventi cardiaci in uomini stratificati in quartili di capacità vitale                e proteine infiammatorie</a:t>
            </a:r>
            <a:endParaRPr lang="it-IT" altLang="x-none" sz="2800" b="1" i="0" dirty="0">
              <a:solidFill>
                <a:srgbClr val="002060"/>
              </a:solidFill>
              <a:latin typeface="+mn-lt"/>
            </a:endParaRPr>
          </a:p>
        </p:txBody>
      </p:sp>
      <p:sp>
        <p:nvSpPr>
          <p:cNvPr id="73732" name="Text Box 5"/>
          <p:cNvSpPr txBox="1">
            <a:spLocks noChangeArrowheads="1"/>
          </p:cNvSpPr>
          <p:nvPr/>
        </p:nvSpPr>
        <p:spPr bwMode="auto">
          <a:xfrm>
            <a:off x="122238" y="6151563"/>
            <a:ext cx="37593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it-IT" altLang="x-none" sz="1400" i="0" dirty="0">
                <a:solidFill>
                  <a:srgbClr val="002060"/>
                </a:solidFill>
                <a:latin typeface="Arial" charset="0"/>
              </a:rPr>
              <a:t>FVC = force </a:t>
            </a:r>
            <a:r>
              <a:rPr lang="it-IT" altLang="x-none" sz="1400" i="0" dirty="0" err="1">
                <a:solidFill>
                  <a:srgbClr val="002060"/>
                </a:solidFill>
                <a:latin typeface="Arial" charset="0"/>
              </a:rPr>
              <a:t>vital</a:t>
            </a:r>
            <a:r>
              <a:rPr lang="it-IT" altLang="x-none" sz="1400" i="0" dirty="0">
                <a:solidFill>
                  <a:srgbClr val="002060"/>
                </a:solidFill>
                <a:latin typeface="Arial" charset="0"/>
              </a:rPr>
              <a:t> </a:t>
            </a:r>
            <a:r>
              <a:rPr lang="it-IT" altLang="x-none" sz="1400" i="0" dirty="0" err="1">
                <a:solidFill>
                  <a:srgbClr val="002060"/>
                </a:solidFill>
                <a:latin typeface="Arial" charset="0"/>
              </a:rPr>
              <a:t>capacity</a:t>
            </a:r>
            <a:endParaRPr lang="it-IT" altLang="x-none" sz="1400" i="0" dirty="0">
              <a:solidFill>
                <a:srgbClr val="002060"/>
              </a:solidFill>
              <a:latin typeface="Arial" charset="0"/>
            </a:endParaRPr>
          </a:p>
          <a:p>
            <a:pPr eaLnBrk="1" hangingPunct="1">
              <a:spcBef>
                <a:spcPct val="0"/>
              </a:spcBef>
              <a:buFontTx/>
              <a:buNone/>
            </a:pPr>
            <a:r>
              <a:rPr lang="it-IT" altLang="x-none" sz="1400" i="0" dirty="0">
                <a:solidFill>
                  <a:srgbClr val="002060"/>
                </a:solidFill>
                <a:latin typeface="Arial" charset="0"/>
              </a:rPr>
              <a:t>ISP = </a:t>
            </a:r>
            <a:r>
              <a:rPr lang="it-IT" altLang="x-none" sz="1400" i="0" dirty="0" err="1">
                <a:solidFill>
                  <a:srgbClr val="002060"/>
                </a:solidFill>
                <a:latin typeface="Arial" charset="0"/>
              </a:rPr>
              <a:t>inflammation</a:t>
            </a:r>
            <a:r>
              <a:rPr lang="it-IT" altLang="x-none" sz="1400" i="0" dirty="0">
                <a:solidFill>
                  <a:srgbClr val="002060"/>
                </a:solidFill>
                <a:latin typeface="Arial" charset="0"/>
              </a:rPr>
              <a:t>-sensitive plasma </a:t>
            </a:r>
            <a:r>
              <a:rPr lang="it-IT" altLang="x-none" sz="1400" i="0" dirty="0" err="1">
                <a:solidFill>
                  <a:srgbClr val="002060"/>
                </a:solidFill>
                <a:latin typeface="Arial" charset="0"/>
              </a:rPr>
              <a:t>proteins</a:t>
            </a:r>
            <a:endParaRPr lang="it-IT" altLang="x-none" sz="1400" i="0" dirty="0">
              <a:solidFill>
                <a:srgbClr val="002060"/>
              </a:solidFill>
              <a:latin typeface="Arial" charset="0"/>
            </a:endParaRPr>
          </a:p>
        </p:txBody>
      </p:sp>
      <p:sp>
        <p:nvSpPr>
          <p:cNvPr id="73733" name="Line 6"/>
          <p:cNvSpPr>
            <a:spLocks noChangeShapeType="1"/>
          </p:cNvSpPr>
          <p:nvPr/>
        </p:nvSpPr>
        <p:spPr bwMode="auto">
          <a:xfrm>
            <a:off x="304801" y="1170091"/>
            <a:ext cx="9786938"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3454028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69" name="Group 2"/>
          <p:cNvGrpSpPr>
            <a:grpSpLocks/>
          </p:cNvGrpSpPr>
          <p:nvPr/>
        </p:nvGrpSpPr>
        <p:grpSpPr bwMode="auto">
          <a:xfrm>
            <a:off x="0" y="188383"/>
            <a:ext cx="10286998" cy="6473825"/>
            <a:chOff x="0" y="108"/>
            <a:chExt cx="6480" cy="4078"/>
          </a:xfrm>
        </p:grpSpPr>
        <p:sp>
          <p:nvSpPr>
            <p:cNvPr id="58370" name="Text Box 3"/>
            <p:cNvSpPr txBox="1">
              <a:spLocks noChangeArrowheads="1"/>
            </p:cNvSpPr>
            <p:nvPr/>
          </p:nvSpPr>
          <p:spPr bwMode="auto">
            <a:xfrm>
              <a:off x="0" y="108"/>
              <a:ext cx="6480" cy="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en-GB" altLang="x-none" sz="2800" b="1" i="0" dirty="0" smtClean="0">
                  <a:solidFill>
                    <a:srgbClr val="002060"/>
                  </a:solidFill>
                  <a:latin typeface="+mn-lt"/>
                </a:rPr>
                <a:t>Di </a:t>
              </a:r>
              <a:r>
                <a:rPr lang="en-GB" altLang="x-none" sz="2800" b="1" i="0" dirty="0" err="1" smtClean="0">
                  <a:solidFill>
                    <a:srgbClr val="002060"/>
                  </a:solidFill>
                  <a:latin typeface="+mn-lt"/>
                </a:rPr>
                <a:t>cosa</a:t>
              </a:r>
              <a:r>
                <a:rPr lang="en-GB" altLang="x-none" sz="2800" b="1" i="0" dirty="0" smtClean="0">
                  <a:solidFill>
                    <a:srgbClr val="002060"/>
                  </a:solidFill>
                  <a:latin typeface="+mn-lt"/>
                </a:rPr>
                <a:t> </a:t>
              </a:r>
              <a:r>
                <a:rPr lang="en-GB" altLang="x-none" sz="2800" b="1" i="0" dirty="0" err="1" smtClean="0">
                  <a:solidFill>
                    <a:srgbClr val="002060"/>
                  </a:solidFill>
                  <a:latin typeface="+mn-lt"/>
                </a:rPr>
                <a:t>muoiono</a:t>
              </a:r>
              <a:r>
                <a:rPr lang="en-GB" altLang="x-none" sz="2800" b="1" i="0" dirty="0" smtClean="0">
                  <a:solidFill>
                    <a:srgbClr val="002060"/>
                  </a:solidFill>
                  <a:latin typeface="+mn-lt"/>
                </a:rPr>
                <a:t> </a:t>
              </a:r>
              <a:r>
                <a:rPr lang="en-GB" altLang="x-none" sz="2800" b="1" i="0" dirty="0" err="1" smtClean="0">
                  <a:solidFill>
                    <a:srgbClr val="002060"/>
                  </a:solidFill>
                  <a:latin typeface="+mn-lt"/>
                </a:rPr>
                <a:t>i</a:t>
              </a:r>
              <a:r>
                <a:rPr lang="en-GB" altLang="x-none" sz="2800" b="1" i="0" dirty="0" smtClean="0">
                  <a:solidFill>
                    <a:srgbClr val="002060"/>
                  </a:solidFill>
                  <a:latin typeface="+mn-lt"/>
                </a:rPr>
                <a:t> </a:t>
              </a:r>
              <a:r>
                <a:rPr lang="en-GB" altLang="x-none" sz="2800" b="1" i="0" dirty="0" err="1" smtClean="0">
                  <a:solidFill>
                    <a:srgbClr val="002060"/>
                  </a:solidFill>
                  <a:latin typeface="+mn-lt"/>
                </a:rPr>
                <a:t>pazienti</a:t>
              </a:r>
              <a:r>
                <a:rPr lang="en-GB" altLang="x-none" sz="2800" b="1" i="0" dirty="0" smtClean="0">
                  <a:solidFill>
                    <a:srgbClr val="002060"/>
                  </a:solidFill>
                  <a:latin typeface="+mn-lt"/>
                </a:rPr>
                <a:t> con BPCO?</a:t>
              </a:r>
              <a:endParaRPr lang="en-GB" altLang="x-none" sz="2800" b="1" i="0" dirty="0">
                <a:solidFill>
                  <a:srgbClr val="002060"/>
                </a:solidFill>
                <a:latin typeface="+mn-lt"/>
              </a:endParaRPr>
            </a:p>
          </p:txBody>
        </p:sp>
        <p:sp>
          <p:nvSpPr>
            <p:cNvPr id="58371" name="Text Box 4"/>
            <p:cNvSpPr txBox="1">
              <a:spLocks noChangeArrowheads="1"/>
            </p:cNvSpPr>
            <p:nvPr/>
          </p:nvSpPr>
          <p:spPr bwMode="auto">
            <a:xfrm>
              <a:off x="3531" y="3971"/>
              <a:ext cx="2585" cy="2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r" eaLnBrk="1" hangingPunct="1">
                <a:spcBef>
                  <a:spcPct val="50000"/>
                </a:spcBef>
                <a:buFontTx/>
                <a:buNone/>
              </a:pPr>
              <a:r>
                <a:rPr lang="en-GB" altLang="x-none" sz="1600" i="1" dirty="0" err="1">
                  <a:solidFill>
                    <a:srgbClr val="000099"/>
                  </a:solidFill>
                  <a:latin typeface="+mn-lt"/>
                </a:rPr>
                <a:t>Mannino</a:t>
              </a:r>
              <a:r>
                <a:rPr lang="en-GB" altLang="x-none" sz="1600" i="1" dirty="0">
                  <a:solidFill>
                    <a:srgbClr val="000099"/>
                  </a:solidFill>
                  <a:latin typeface="+mn-lt"/>
                </a:rPr>
                <a:t> DM et al, Respiratory Medicine 2006</a:t>
              </a:r>
            </a:p>
          </p:txBody>
        </p:sp>
        <p:sp>
          <p:nvSpPr>
            <p:cNvPr id="58372" name="Line 5"/>
            <p:cNvSpPr>
              <a:spLocks noChangeShapeType="1"/>
            </p:cNvSpPr>
            <p:nvPr/>
          </p:nvSpPr>
          <p:spPr bwMode="auto">
            <a:xfrm>
              <a:off x="2390" y="1116"/>
              <a:ext cx="1" cy="1882"/>
            </a:xfrm>
            <a:prstGeom prst="line">
              <a:avLst/>
            </a:prstGeom>
            <a:noFill/>
            <a:ln w="11113">
              <a:no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73" name="Line 6"/>
            <p:cNvSpPr>
              <a:spLocks noChangeShapeType="1"/>
            </p:cNvSpPr>
            <p:nvPr/>
          </p:nvSpPr>
          <p:spPr bwMode="auto">
            <a:xfrm>
              <a:off x="3079" y="1116"/>
              <a:ext cx="1" cy="1882"/>
            </a:xfrm>
            <a:prstGeom prst="line">
              <a:avLst/>
            </a:prstGeom>
            <a:noFill/>
            <a:ln w="11113">
              <a:no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74" name="Line 7"/>
            <p:cNvSpPr>
              <a:spLocks noChangeShapeType="1"/>
            </p:cNvSpPr>
            <p:nvPr/>
          </p:nvSpPr>
          <p:spPr bwMode="auto">
            <a:xfrm>
              <a:off x="3774" y="1116"/>
              <a:ext cx="1" cy="1882"/>
            </a:xfrm>
            <a:prstGeom prst="line">
              <a:avLst/>
            </a:prstGeom>
            <a:noFill/>
            <a:ln w="11113">
              <a:no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75" name="Line 8"/>
            <p:cNvSpPr>
              <a:spLocks noChangeShapeType="1"/>
            </p:cNvSpPr>
            <p:nvPr/>
          </p:nvSpPr>
          <p:spPr bwMode="auto">
            <a:xfrm>
              <a:off x="4463" y="1116"/>
              <a:ext cx="1" cy="1882"/>
            </a:xfrm>
            <a:prstGeom prst="line">
              <a:avLst/>
            </a:prstGeom>
            <a:noFill/>
            <a:ln w="11113">
              <a:no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76" name="Line 9"/>
            <p:cNvSpPr>
              <a:spLocks noChangeShapeType="1"/>
            </p:cNvSpPr>
            <p:nvPr/>
          </p:nvSpPr>
          <p:spPr bwMode="auto">
            <a:xfrm>
              <a:off x="5151" y="1116"/>
              <a:ext cx="1" cy="1882"/>
            </a:xfrm>
            <a:prstGeom prst="line">
              <a:avLst/>
            </a:prstGeom>
            <a:noFill/>
            <a:ln w="11113">
              <a:noFill/>
              <a:round/>
              <a:headEnd/>
              <a:tailEnd/>
            </a:ln>
            <a:extLst>
              <a:ext uri="{909E8E84-426E-40DD-AFC4-6F175D3DCCD1}">
                <a14:hiddenFill xmlns:a14="http://schemas.microsoft.com/office/drawing/2010/main">
                  <a:noFill/>
                </a14:hiddenFill>
              </a:ext>
            </a:extLst>
          </p:spPr>
          <p:txBody>
            <a:bodyPr/>
            <a:lstStyle/>
            <a:p>
              <a:endParaRPr lang="it-IT"/>
            </a:p>
          </p:txBody>
        </p:sp>
        <p:sp>
          <p:nvSpPr>
            <p:cNvPr id="58377" name="Rectangle 10"/>
            <p:cNvSpPr>
              <a:spLocks noChangeArrowheads="1"/>
            </p:cNvSpPr>
            <p:nvPr/>
          </p:nvSpPr>
          <p:spPr bwMode="auto">
            <a:xfrm>
              <a:off x="1701" y="2669"/>
              <a:ext cx="1033" cy="192"/>
            </a:xfrm>
            <a:prstGeom prst="rect">
              <a:avLst/>
            </a:prstGeom>
            <a:solidFill>
              <a:srgbClr val="ED2F3F"/>
            </a:solidFill>
            <a:ln w="9525">
              <a:noFill/>
              <a:miter lim="800000"/>
              <a:headEnd/>
              <a:tailEnd/>
            </a:ln>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78" name="Rectangle 11"/>
            <p:cNvSpPr>
              <a:spLocks noChangeArrowheads="1"/>
            </p:cNvSpPr>
            <p:nvPr/>
          </p:nvSpPr>
          <p:spPr bwMode="auto">
            <a:xfrm>
              <a:off x="1701" y="2669"/>
              <a:ext cx="1033" cy="192"/>
            </a:xfrm>
            <a:prstGeom prst="rect">
              <a:avLst/>
            </a:prstGeom>
            <a:noFill/>
            <a:ln w="11113">
              <a:no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79" name="Rectangle 12"/>
            <p:cNvSpPr>
              <a:spLocks noChangeArrowheads="1"/>
            </p:cNvSpPr>
            <p:nvPr/>
          </p:nvSpPr>
          <p:spPr bwMode="auto">
            <a:xfrm>
              <a:off x="1701" y="2201"/>
              <a:ext cx="102" cy="186"/>
            </a:xfrm>
            <a:prstGeom prst="rect">
              <a:avLst/>
            </a:prstGeom>
            <a:solidFill>
              <a:srgbClr val="ED2F3F"/>
            </a:solidFill>
            <a:ln w="9525">
              <a:noFill/>
              <a:miter lim="800000"/>
              <a:headEnd/>
              <a:tailEnd/>
            </a:ln>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80" name="Rectangle 13"/>
            <p:cNvSpPr>
              <a:spLocks noChangeArrowheads="1"/>
            </p:cNvSpPr>
            <p:nvPr/>
          </p:nvSpPr>
          <p:spPr bwMode="auto">
            <a:xfrm>
              <a:off x="1701" y="2201"/>
              <a:ext cx="102" cy="186"/>
            </a:xfrm>
            <a:prstGeom prst="rect">
              <a:avLst/>
            </a:prstGeom>
            <a:noFill/>
            <a:ln w="11113">
              <a:no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81" name="Rectangle 14"/>
            <p:cNvSpPr>
              <a:spLocks noChangeArrowheads="1"/>
            </p:cNvSpPr>
            <p:nvPr/>
          </p:nvSpPr>
          <p:spPr bwMode="auto">
            <a:xfrm>
              <a:off x="1701" y="1727"/>
              <a:ext cx="34" cy="192"/>
            </a:xfrm>
            <a:prstGeom prst="rect">
              <a:avLst/>
            </a:prstGeom>
            <a:solidFill>
              <a:srgbClr val="ED2F3F"/>
            </a:solidFill>
            <a:ln w="9525">
              <a:noFill/>
              <a:miter lim="800000"/>
              <a:headEnd/>
              <a:tailEnd/>
            </a:ln>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82" name="Rectangle 15"/>
            <p:cNvSpPr>
              <a:spLocks noChangeArrowheads="1"/>
            </p:cNvSpPr>
            <p:nvPr/>
          </p:nvSpPr>
          <p:spPr bwMode="auto">
            <a:xfrm>
              <a:off x="1701" y="1727"/>
              <a:ext cx="34" cy="192"/>
            </a:xfrm>
            <a:prstGeom prst="rect">
              <a:avLst/>
            </a:prstGeom>
            <a:noFill/>
            <a:ln w="11113">
              <a:no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83" name="Rectangle 16"/>
            <p:cNvSpPr>
              <a:spLocks noChangeArrowheads="1"/>
            </p:cNvSpPr>
            <p:nvPr/>
          </p:nvSpPr>
          <p:spPr bwMode="auto">
            <a:xfrm>
              <a:off x="2734" y="2669"/>
              <a:ext cx="763" cy="192"/>
            </a:xfrm>
            <a:prstGeom prst="rect">
              <a:avLst/>
            </a:prstGeom>
            <a:solidFill>
              <a:srgbClr val="33CCFF"/>
            </a:solidFill>
            <a:ln w="11176">
              <a:noFill/>
              <a:miter lim="800000"/>
              <a:headEnd/>
              <a:tailEnd/>
            </a:ln>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84" name="Rectangle 17"/>
            <p:cNvSpPr>
              <a:spLocks noChangeArrowheads="1"/>
            </p:cNvSpPr>
            <p:nvPr/>
          </p:nvSpPr>
          <p:spPr bwMode="auto">
            <a:xfrm>
              <a:off x="1803" y="2201"/>
              <a:ext cx="1174" cy="186"/>
            </a:xfrm>
            <a:prstGeom prst="rect">
              <a:avLst/>
            </a:prstGeom>
            <a:solidFill>
              <a:srgbClr val="33CCFF"/>
            </a:solidFill>
            <a:ln w="11176">
              <a:noFill/>
              <a:miter lim="800000"/>
              <a:headEnd/>
              <a:tailEnd/>
            </a:ln>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85" name="Rectangle 18"/>
            <p:cNvSpPr>
              <a:spLocks noChangeArrowheads="1"/>
            </p:cNvSpPr>
            <p:nvPr/>
          </p:nvSpPr>
          <p:spPr bwMode="auto">
            <a:xfrm>
              <a:off x="1735" y="1727"/>
              <a:ext cx="1553" cy="192"/>
            </a:xfrm>
            <a:prstGeom prst="rect">
              <a:avLst/>
            </a:prstGeom>
            <a:solidFill>
              <a:srgbClr val="33CCFF"/>
            </a:solidFill>
            <a:ln w="11176">
              <a:noFill/>
              <a:miter lim="800000"/>
              <a:headEnd/>
              <a:tailEnd/>
            </a:ln>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86" name="Rectangle 19"/>
            <p:cNvSpPr>
              <a:spLocks noChangeArrowheads="1"/>
            </p:cNvSpPr>
            <p:nvPr/>
          </p:nvSpPr>
          <p:spPr bwMode="auto">
            <a:xfrm>
              <a:off x="1701" y="1260"/>
              <a:ext cx="1310" cy="186"/>
            </a:xfrm>
            <a:prstGeom prst="rect">
              <a:avLst/>
            </a:prstGeom>
            <a:solidFill>
              <a:srgbClr val="33CCFF"/>
            </a:solidFill>
            <a:ln w="11176">
              <a:noFill/>
              <a:miter lim="800000"/>
              <a:headEnd/>
              <a:tailEnd/>
            </a:ln>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87" name="Rectangle 20"/>
            <p:cNvSpPr>
              <a:spLocks noChangeArrowheads="1"/>
            </p:cNvSpPr>
            <p:nvPr/>
          </p:nvSpPr>
          <p:spPr bwMode="auto">
            <a:xfrm>
              <a:off x="3497" y="2669"/>
              <a:ext cx="723" cy="192"/>
            </a:xfrm>
            <a:prstGeom prst="rect">
              <a:avLst/>
            </a:prstGeom>
            <a:solidFill>
              <a:srgbClr val="0000CC"/>
            </a:solidFill>
            <a:ln w="9525">
              <a:noFill/>
              <a:miter lim="800000"/>
              <a:headEnd/>
              <a:tailEnd/>
            </a:ln>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88" name="Rectangle 21"/>
            <p:cNvSpPr>
              <a:spLocks noChangeArrowheads="1"/>
            </p:cNvSpPr>
            <p:nvPr/>
          </p:nvSpPr>
          <p:spPr bwMode="auto">
            <a:xfrm>
              <a:off x="3497" y="2669"/>
              <a:ext cx="723" cy="192"/>
            </a:xfrm>
            <a:prstGeom prst="rect">
              <a:avLst/>
            </a:prstGeom>
            <a:noFill/>
            <a:ln w="11113">
              <a:no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89" name="Rectangle 22"/>
            <p:cNvSpPr>
              <a:spLocks noChangeArrowheads="1"/>
            </p:cNvSpPr>
            <p:nvPr/>
          </p:nvSpPr>
          <p:spPr bwMode="auto">
            <a:xfrm>
              <a:off x="2977" y="2201"/>
              <a:ext cx="865" cy="186"/>
            </a:xfrm>
            <a:prstGeom prst="rect">
              <a:avLst/>
            </a:prstGeom>
            <a:solidFill>
              <a:srgbClr val="0000CC"/>
            </a:solidFill>
            <a:ln w="9525">
              <a:noFill/>
              <a:miter lim="800000"/>
              <a:headEnd/>
              <a:tailEnd/>
            </a:ln>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90" name="Rectangle 23"/>
            <p:cNvSpPr>
              <a:spLocks noChangeArrowheads="1"/>
            </p:cNvSpPr>
            <p:nvPr/>
          </p:nvSpPr>
          <p:spPr bwMode="auto">
            <a:xfrm>
              <a:off x="2977" y="2201"/>
              <a:ext cx="865" cy="186"/>
            </a:xfrm>
            <a:prstGeom prst="rect">
              <a:avLst/>
            </a:prstGeom>
            <a:noFill/>
            <a:ln w="11113">
              <a:no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91" name="Rectangle 24"/>
            <p:cNvSpPr>
              <a:spLocks noChangeArrowheads="1"/>
            </p:cNvSpPr>
            <p:nvPr/>
          </p:nvSpPr>
          <p:spPr bwMode="auto">
            <a:xfrm>
              <a:off x="3288" y="1727"/>
              <a:ext cx="243" cy="192"/>
            </a:xfrm>
            <a:prstGeom prst="rect">
              <a:avLst/>
            </a:prstGeom>
            <a:solidFill>
              <a:srgbClr val="0000CC"/>
            </a:solidFill>
            <a:ln w="9525">
              <a:noFill/>
              <a:miter lim="800000"/>
              <a:headEnd/>
              <a:tailEnd/>
            </a:ln>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92" name="Rectangle 25"/>
            <p:cNvSpPr>
              <a:spLocks noChangeArrowheads="1"/>
            </p:cNvSpPr>
            <p:nvPr/>
          </p:nvSpPr>
          <p:spPr bwMode="auto">
            <a:xfrm>
              <a:off x="3288" y="1727"/>
              <a:ext cx="243" cy="192"/>
            </a:xfrm>
            <a:prstGeom prst="rect">
              <a:avLst/>
            </a:prstGeom>
            <a:noFill/>
            <a:ln w="11113">
              <a:no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93" name="Rectangle 26"/>
            <p:cNvSpPr>
              <a:spLocks noChangeArrowheads="1"/>
            </p:cNvSpPr>
            <p:nvPr/>
          </p:nvSpPr>
          <p:spPr bwMode="auto">
            <a:xfrm>
              <a:off x="3011" y="1260"/>
              <a:ext cx="142" cy="186"/>
            </a:xfrm>
            <a:prstGeom prst="rect">
              <a:avLst/>
            </a:prstGeom>
            <a:solidFill>
              <a:srgbClr val="0000CC"/>
            </a:solidFill>
            <a:ln w="9525">
              <a:noFill/>
              <a:miter lim="800000"/>
              <a:headEnd/>
              <a:tailEnd/>
            </a:ln>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94" name="Rectangle 27"/>
            <p:cNvSpPr>
              <a:spLocks noChangeArrowheads="1"/>
            </p:cNvSpPr>
            <p:nvPr/>
          </p:nvSpPr>
          <p:spPr bwMode="auto">
            <a:xfrm>
              <a:off x="3011" y="1260"/>
              <a:ext cx="142" cy="186"/>
            </a:xfrm>
            <a:prstGeom prst="rect">
              <a:avLst/>
            </a:prstGeom>
            <a:noFill/>
            <a:ln w="11113">
              <a:no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95" name="Rectangle 28"/>
            <p:cNvSpPr>
              <a:spLocks noChangeArrowheads="1"/>
            </p:cNvSpPr>
            <p:nvPr/>
          </p:nvSpPr>
          <p:spPr bwMode="auto">
            <a:xfrm>
              <a:off x="4220" y="2669"/>
              <a:ext cx="931" cy="192"/>
            </a:xfrm>
            <a:prstGeom prst="rect">
              <a:avLst/>
            </a:prstGeom>
            <a:solidFill>
              <a:srgbClr val="6666FF"/>
            </a:solidFill>
            <a:ln w="9525">
              <a:noFill/>
              <a:miter lim="800000"/>
              <a:headEnd/>
              <a:tailEnd/>
            </a:ln>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96" name="Rectangle 29"/>
            <p:cNvSpPr>
              <a:spLocks noChangeArrowheads="1"/>
            </p:cNvSpPr>
            <p:nvPr/>
          </p:nvSpPr>
          <p:spPr bwMode="auto">
            <a:xfrm>
              <a:off x="4220" y="2669"/>
              <a:ext cx="931" cy="192"/>
            </a:xfrm>
            <a:prstGeom prst="rect">
              <a:avLst/>
            </a:prstGeom>
            <a:noFill/>
            <a:ln w="11113">
              <a:no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97" name="Rectangle 30"/>
            <p:cNvSpPr>
              <a:spLocks noChangeArrowheads="1"/>
            </p:cNvSpPr>
            <p:nvPr/>
          </p:nvSpPr>
          <p:spPr bwMode="auto">
            <a:xfrm>
              <a:off x="3842" y="2201"/>
              <a:ext cx="1309" cy="186"/>
            </a:xfrm>
            <a:prstGeom prst="rect">
              <a:avLst/>
            </a:prstGeom>
            <a:solidFill>
              <a:srgbClr val="6666FF"/>
            </a:solidFill>
            <a:ln w="9525">
              <a:noFill/>
              <a:miter lim="800000"/>
              <a:headEnd/>
              <a:tailEnd/>
            </a:ln>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98" name="Rectangle 31"/>
            <p:cNvSpPr>
              <a:spLocks noChangeArrowheads="1"/>
            </p:cNvSpPr>
            <p:nvPr/>
          </p:nvSpPr>
          <p:spPr bwMode="auto">
            <a:xfrm>
              <a:off x="3842" y="2201"/>
              <a:ext cx="1309" cy="186"/>
            </a:xfrm>
            <a:prstGeom prst="rect">
              <a:avLst/>
            </a:prstGeom>
            <a:noFill/>
            <a:ln w="11113">
              <a:no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399" name="Rectangle 32"/>
            <p:cNvSpPr>
              <a:spLocks noChangeArrowheads="1"/>
            </p:cNvSpPr>
            <p:nvPr/>
          </p:nvSpPr>
          <p:spPr bwMode="auto">
            <a:xfrm>
              <a:off x="3531" y="1727"/>
              <a:ext cx="1620" cy="192"/>
            </a:xfrm>
            <a:prstGeom prst="rect">
              <a:avLst/>
            </a:prstGeom>
            <a:solidFill>
              <a:srgbClr val="6666FF"/>
            </a:solidFill>
            <a:ln w="9525">
              <a:noFill/>
              <a:miter lim="800000"/>
              <a:headEnd/>
              <a:tailEnd/>
            </a:ln>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400" name="Rectangle 33"/>
            <p:cNvSpPr>
              <a:spLocks noChangeArrowheads="1"/>
            </p:cNvSpPr>
            <p:nvPr/>
          </p:nvSpPr>
          <p:spPr bwMode="auto">
            <a:xfrm>
              <a:off x="3531" y="1727"/>
              <a:ext cx="1620" cy="192"/>
            </a:xfrm>
            <a:prstGeom prst="rect">
              <a:avLst/>
            </a:prstGeom>
            <a:noFill/>
            <a:ln w="11113">
              <a:no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401" name="Rectangle 34"/>
            <p:cNvSpPr>
              <a:spLocks noChangeArrowheads="1"/>
            </p:cNvSpPr>
            <p:nvPr/>
          </p:nvSpPr>
          <p:spPr bwMode="auto">
            <a:xfrm>
              <a:off x="3153" y="1260"/>
              <a:ext cx="1998" cy="186"/>
            </a:xfrm>
            <a:prstGeom prst="rect">
              <a:avLst/>
            </a:prstGeom>
            <a:solidFill>
              <a:srgbClr val="6666FF"/>
            </a:solidFill>
            <a:ln w="9525">
              <a:noFill/>
              <a:miter lim="800000"/>
              <a:headEnd/>
              <a:tailEnd/>
            </a:ln>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402" name="Rectangle 35"/>
            <p:cNvSpPr>
              <a:spLocks noChangeArrowheads="1"/>
            </p:cNvSpPr>
            <p:nvPr/>
          </p:nvSpPr>
          <p:spPr bwMode="auto">
            <a:xfrm>
              <a:off x="3153" y="1260"/>
              <a:ext cx="1998" cy="186"/>
            </a:xfrm>
            <a:prstGeom prst="rect">
              <a:avLst/>
            </a:prstGeom>
            <a:noFill/>
            <a:ln w="11113">
              <a:no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403" name="Line 36"/>
            <p:cNvSpPr>
              <a:spLocks noChangeShapeType="1"/>
            </p:cNvSpPr>
            <p:nvPr/>
          </p:nvSpPr>
          <p:spPr bwMode="auto">
            <a:xfrm>
              <a:off x="1701" y="2998"/>
              <a:ext cx="3450" cy="1"/>
            </a:xfrm>
            <a:prstGeom prst="line">
              <a:avLst/>
            </a:prstGeom>
            <a:noFill/>
            <a:ln w="11113">
              <a:noFill/>
              <a:round/>
              <a:headEnd/>
              <a:tailEnd/>
            </a:ln>
            <a:extLst>
              <a:ext uri="{909E8E84-426E-40DD-AFC4-6F175D3DCCD1}">
                <a14:hiddenFill xmlns:a14="http://schemas.microsoft.com/office/drawing/2010/main">
                  <a:noFill/>
                </a14:hiddenFill>
              </a:ext>
            </a:extLst>
          </p:spPr>
          <p:txBody>
            <a:bodyPr/>
            <a:lstStyle/>
            <a:p>
              <a:endParaRPr lang="it-IT"/>
            </a:p>
          </p:txBody>
        </p:sp>
        <p:sp>
          <p:nvSpPr>
            <p:cNvPr id="58404" name="Line 37"/>
            <p:cNvSpPr>
              <a:spLocks noChangeShapeType="1"/>
            </p:cNvSpPr>
            <p:nvPr/>
          </p:nvSpPr>
          <p:spPr bwMode="auto">
            <a:xfrm flipV="1">
              <a:off x="1701" y="2998"/>
              <a:ext cx="1" cy="36"/>
            </a:xfrm>
            <a:prstGeom prst="line">
              <a:avLst/>
            </a:prstGeom>
            <a:noFill/>
            <a:ln w="11113">
              <a:noFill/>
              <a:round/>
              <a:headEnd/>
              <a:tailEnd/>
            </a:ln>
            <a:extLst>
              <a:ext uri="{909E8E84-426E-40DD-AFC4-6F175D3DCCD1}">
                <a14:hiddenFill xmlns:a14="http://schemas.microsoft.com/office/drawing/2010/main">
                  <a:noFill/>
                </a14:hiddenFill>
              </a:ext>
            </a:extLst>
          </p:spPr>
          <p:txBody>
            <a:bodyPr/>
            <a:lstStyle/>
            <a:p>
              <a:endParaRPr lang="it-IT"/>
            </a:p>
          </p:txBody>
        </p:sp>
        <p:sp>
          <p:nvSpPr>
            <p:cNvPr id="58405" name="Line 38"/>
            <p:cNvSpPr>
              <a:spLocks noChangeShapeType="1"/>
            </p:cNvSpPr>
            <p:nvPr/>
          </p:nvSpPr>
          <p:spPr bwMode="auto">
            <a:xfrm flipV="1">
              <a:off x="2390" y="2998"/>
              <a:ext cx="1" cy="36"/>
            </a:xfrm>
            <a:prstGeom prst="line">
              <a:avLst/>
            </a:prstGeom>
            <a:noFill/>
            <a:ln w="11113">
              <a:noFill/>
              <a:round/>
              <a:headEnd/>
              <a:tailEnd/>
            </a:ln>
            <a:extLst>
              <a:ext uri="{909E8E84-426E-40DD-AFC4-6F175D3DCCD1}">
                <a14:hiddenFill xmlns:a14="http://schemas.microsoft.com/office/drawing/2010/main">
                  <a:noFill/>
                </a14:hiddenFill>
              </a:ext>
            </a:extLst>
          </p:spPr>
          <p:txBody>
            <a:bodyPr/>
            <a:lstStyle/>
            <a:p>
              <a:endParaRPr lang="it-IT"/>
            </a:p>
          </p:txBody>
        </p:sp>
        <p:sp>
          <p:nvSpPr>
            <p:cNvPr id="58406" name="Line 39"/>
            <p:cNvSpPr>
              <a:spLocks noChangeShapeType="1"/>
            </p:cNvSpPr>
            <p:nvPr/>
          </p:nvSpPr>
          <p:spPr bwMode="auto">
            <a:xfrm flipV="1">
              <a:off x="3079" y="2998"/>
              <a:ext cx="1" cy="36"/>
            </a:xfrm>
            <a:prstGeom prst="line">
              <a:avLst/>
            </a:prstGeom>
            <a:noFill/>
            <a:ln w="11113">
              <a:noFill/>
              <a:round/>
              <a:headEnd/>
              <a:tailEnd/>
            </a:ln>
            <a:extLst>
              <a:ext uri="{909E8E84-426E-40DD-AFC4-6F175D3DCCD1}">
                <a14:hiddenFill xmlns:a14="http://schemas.microsoft.com/office/drawing/2010/main">
                  <a:noFill/>
                </a14:hiddenFill>
              </a:ext>
            </a:extLst>
          </p:spPr>
          <p:txBody>
            <a:bodyPr/>
            <a:lstStyle/>
            <a:p>
              <a:endParaRPr lang="it-IT"/>
            </a:p>
          </p:txBody>
        </p:sp>
        <p:sp>
          <p:nvSpPr>
            <p:cNvPr id="58407" name="Line 40"/>
            <p:cNvSpPr>
              <a:spLocks noChangeShapeType="1"/>
            </p:cNvSpPr>
            <p:nvPr/>
          </p:nvSpPr>
          <p:spPr bwMode="auto">
            <a:xfrm flipV="1">
              <a:off x="3774" y="2998"/>
              <a:ext cx="1" cy="36"/>
            </a:xfrm>
            <a:prstGeom prst="line">
              <a:avLst/>
            </a:prstGeom>
            <a:noFill/>
            <a:ln w="11113">
              <a:noFill/>
              <a:round/>
              <a:headEnd/>
              <a:tailEnd/>
            </a:ln>
            <a:extLst>
              <a:ext uri="{909E8E84-426E-40DD-AFC4-6F175D3DCCD1}">
                <a14:hiddenFill xmlns:a14="http://schemas.microsoft.com/office/drawing/2010/main">
                  <a:noFill/>
                </a14:hiddenFill>
              </a:ext>
            </a:extLst>
          </p:spPr>
          <p:txBody>
            <a:bodyPr/>
            <a:lstStyle/>
            <a:p>
              <a:endParaRPr lang="it-IT"/>
            </a:p>
          </p:txBody>
        </p:sp>
        <p:sp>
          <p:nvSpPr>
            <p:cNvPr id="58408" name="Line 41"/>
            <p:cNvSpPr>
              <a:spLocks noChangeShapeType="1"/>
            </p:cNvSpPr>
            <p:nvPr/>
          </p:nvSpPr>
          <p:spPr bwMode="auto">
            <a:xfrm flipV="1">
              <a:off x="4463" y="2998"/>
              <a:ext cx="1" cy="36"/>
            </a:xfrm>
            <a:prstGeom prst="line">
              <a:avLst/>
            </a:prstGeom>
            <a:noFill/>
            <a:ln w="11113">
              <a:noFill/>
              <a:round/>
              <a:headEnd/>
              <a:tailEnd/>
            </a:ln>
            <a:extLst>
              <a:ext uri="{909E8E84-426E-40DD-AFC4-6F175D3DCCD1}">
                <a14:hiddenFill xmlns:a14="http://schemas.microsoft.com/office/drawing/2010/main">
                  <a:noFill/>
                </a14:hiddenFill>
              </a:ext>
            </a:extLst>
          </p:spPr>
          <p:txBody>
            <a:bodyPr/>
            <a:lstStyle/>
            <a:p>
              <a:endParaRPr lang="it-IT"/>
            </a:p>
          </p:txBody>
        </p:sp>
        <p:sp>
          <p:nvSpPr>
            <p:cNvPr id="58409" name="Line 42"/>
            <p:cNvSpPr>
              <a:spLocks noChangeShapeType="1"/>
            </p:cNvSpPr>
            <p:nvPr/>
          </p:nvSpPr>
          <p:spPr bwMode="auto">
            <a:xfrm flipV="1">
              <a:off x="5151" y="2998"/>
              <a:ext cx="1" cy="36"/>
            </a:xfrm>
            <a:prstGeom prst="line">
              <a:avLst/>
            </a:prstGeom>
            <a:noFill/>
            <a:ln w="11113">
              <a:noFill/>
              <a:round/>
              <a:headEnd/>
              <a:tailEnd/>
            </a:ln>
            <a:extLst>
              <a:ext uri="{909E8E84-426E-40DD-AFC4-6F175D3DCCD1}">
                <a14:hiddenFill xmlns:a14="http://schemas.microsoft.com/office/drawing/2010/main">
                  <a:noFill/>
                </a14:hiddenFill>
              </a:ext>
            </a:extLst>
          </p:spPr>
          <p:txBody>
            <a:bodyPr/>
            <a:lstStyle/>
            <a:p>
              <a:endParaRPr lang="it-IT"/>
            </a:p>
          </p:txBody>
        </p:sp>
        <p:sp>
          <p:nvSpPr>
            <p:cNvPr id="58410" name="Line 43"/>
            <p:cNvSpPr>
              <a:spLocks noChangeShapeType="1"/>
            </p:cNvSpPr>
            <p:nvPr/>
          </p:nvSpPr>
          <p:spPr bwMode="auto">
            <a:xfrm>
              <a:off x="1701" y="1116"/>
              <a:ext cx="1" cy="1882"/>
            </a:xfrm>
            <a:prstGeom prst="line">
              <a:avLst/>
            </a:prstGeom>
            <a:noFill/>
            <a:ln w="11113">
              <a:noFill/>
              <a:round/>
              <a:headEnd/>
              <a:tailEnd/>
            </a:ln>
            <a:extLst>
              <a:ext uri="{909E8E84-426E-40DD-AFC4-6F175D3DCCD1}">
                <a14:hiddenFill xmlns:a14="http://schemas.microsoft.com/office/drawing/2010/main">
                  <a:noFill/>
                </a14:hiddenFill>
              </a:ext>
            </a:extLst>
          </p:spPr>
          <p:txBody>
            <a:bodyPr/>
            <a:lstStyle/>
            <a:p>
              <a:endParaRPr lang="it-IT"/>
            </a:p>
          </p:txBody>
        </p:sp>
        <p:sp>
          <p:nvSpPr>
            <p:cNvPr id="58411" name="Line 44"/>
            <p:cNvSpPr>
              <a:spLocks noChangeShapeType="1"/>
            </p:cNvSpPr>
            <p:nvPr/>
          </p:nvSpPr>
          <p:spPr bwMode="auto">
            <a:xfrm>
              <a:off x="1647" y="2998"/>
              <a:ext cx="54" cy="1"/>
            </a:xfrm>
            <a:prstGeom prst="line">
              <a:avLst/>
            </a:prstGeom>
            <a:noFill/>
            <a:ln w="11113">
              <a:noFill/>
              <a:round/>
              <a:headEnd/>
              <a:tailEnd/>
            </a:ln>
            <a:extLst>
              <a:ext uri="{909E8E84-426E-40DD-AFC4-6F175D3DCCD1}">
                <a14:hiddenFill xmlns:a14="http://schemas.microsoft.com/office/drawing/2010/main">
                  <a:noFill/>
                </a14:hiddenFill>
              </a:ext>
            </a:extLst>
          </p:spPr>
          <p:txBody>
            <a:bodyPr/>
            <a:lstStyle/>
            <a:p>
              <a:endParaRPr lang="it-IT"/>
            </a:p>
          </p:txBody>
        </p:sp>
        <p:sp>
          <p:nvSpPr>
            <p:cNvPr id="58412" name="Line 45"/>
            <p:cNvSpPr>
              <a:spLocks noChangeShapeType="1"/>
            </p:cNvSpPr>
            <p:nvPr/>
          </p:nvSpPr>
          <p:spPr bwMode="auto">
            <a:xfrm>
              <a:off x="1647" y="2525"/>
              <a:ext cx="54" cy="1"/>
            </a:xfrm>
            <a:prstGeom prst="line">
              <a:avLst/>
            </a:prstGeom>
            <a:noFill/>
            <a:ln w="11113">
              <a:noFill/>
              <a:round/>
              <a:headEnd/>
              <a:tailEnd/>
            </a:ln>
            <a:extLst>
              <a:ext uri="{909E8E84-426E-40DD-AFC4-6F175D3DCCD1}">
                <a14:hiddenFill xmlns:a14="http://schemas.microsoft.com/office/drawing/2010/main">
                  <a:noFill/>
                </a14:hiddenFill>
              </a:ext>
            </a:extLst>
          </p:spPr>
          <p:txBody>
            <a:bodyPr/>
            <a:lstStyle/>
            <a:p>
              <a:endParaRPr lang="it-IT"/>
            </a:p>
          </p:txBody>
        </p:sp>
        <p:sp>
          <p:nvSpPr>
            <p:cNvPr id="58413" name="Line 46"/>
            <p:cNvSpPr>
              <a:spLocks noChangeShapeType="1"/>
            </p:cNvSpPr>
            <p:nvPr/>
          </p:nvSpPr>
          <p:spPr bwMode="auto">
            <a:xfrm>
              <a:off x="1647" y="2057"/>
              <a:ext cx="54" cy="1"/>
            </a:xfrm>
            <a:prstGeom prst="line">
              <a:avLst/>
            </a:prstGeom>
            <a:noFill/>
            <a:ln w="11113">
              <a:noFill/>
              <a:round/>
              <a:headEnd/>
              <a:tailEnd/>
            </a:ln>
            <a:extLst>
              <a:ext uri="{909E8E84-426E-40DD-AFC4-6F175D3DCCD1}">
                <a14:hiddenFill xmlns:a14="http://schemas.microsoft.com/office/drawing/2010/main">
                  <a:noFill/>
                </a14:hiddenFill>
              </a:ext>
            </a:extLst>
          </p:spPr>
          <p:txBody>
            <a:bodyPr/>
            <a:lstStyle/>
            <a:p>
              <a:endParaRPr lang="it-IT"/>
            </a:p>
          </p:txBody>
        </p:sp>
        <p:sp>
          <p:nvSpPr>
            <p:cNvPr id="58414" name="Line 47"/>
            <p:cNvSpPr>
              <a:spLocks noChangeShapeType="1"/>
            </p:cNvSpPr>
            <p:nvPr/>
          </p:nvSpPr>
          <p:spPr bwMode="auto">
            <a:xfrm>
              <a:off x="1647" y="1584"/>
              <a:ext cx="54" cy="1"/>
            </a:xfrm>
            <a:prstGeom prst="line">
              <a:avLst/>
            </a:prstGeom>
            <a:noFill/>
            <a:ln w="11113">
              <a:noFill/>
              <a:round/>
              <a:headEnd/>
              <a:tailEnd/>
            </a:ln>
            <a:extLst>
              <a:ext uri="{909E8E84-426E-40DD-AFC4-6F175D3DCCD1}">
                <a14:hiddenFill xmlns:a14="http://schemas.microsoft.com/office/drawing/2010/main">
                  <a:noFill/>
                </a14:hiddenFill>
              </a:ext>
            </a:extLst>
          </p:spPr>
          <p:txBody>
            <a:bodyPr/>
            <a:lstStyle/>
            <a:p>
              <a:endParaRPr lang="it-IT"/>
            </a:p>
          </p:txBody>
        </p:sp>
        <p:sp>
          <p:nvSpPr>
            <p:cNvPr id="58415" name="Line 48"/>
            <p:cNvSpPr>
              <a:spLocks noChangeShapeType="1"/>
            </p:cNvSpPr>
            <p:nvPr/>
          </p:nvSpPr>
          <p:spPr bwMode="auto">
            <a:xfrm>
              <a:off x="1647" y="1116"/>
              <a:ext cx="54" cy="1"/>
            </a:xfrm>
            <a:prstGeom prst="line">
              <a:avLst/>
            </a:prstGeom>
            <a:noFill/>
            <a:ln w="11113">
              <a:noFill/>
              <a:round/>
              <a:headEnd/>
              <a:tailEnd/>
            </a:ln>
            <a:extLst>
              <a:ext uri="{909E8E84-426E-40DD-AFC4-6F175D3DCCD1}">
                <a14:hiddenFill xmlns:a14="http://schemas.microsoft.com/office/drawing/2010/main">
                  <a:noFill/>
                </a14:hiddenFill>
              </a:ext>
            </a:extLst>
          </p:spPr>
          <p:txBody>
            <a:bodyPr/>
            <a:lstStyle/>
            <a:p>
              <a:endParaRPr lang="it-IT"/>
            </a:p>
          </p:txBody>
        </p:sp>
        <p:sp>
          <p:nvSpPr>
            <p:cNvPr id="58416" name="Rectangle 49"/>
            <p:cNvSpPr>
              <a:spLocks noChangeArrowheads="1"/>
            </p:cNvSpPr>
            <p:nvPr/>
          </p:nvSpPr>
          <p:spPr bwMode="auto">
            <a:xfrm>
              <a:off x="1710" y="3100"/>
              <a:ext cx="164"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it-IT" altLang="x-none" sz="1400" i="0">
                  <a:solidFill>
                    <a:srgbClr val="002060"/>
                  </a:solidFill>
                  <a:latin typeface="Arial" charset="0"/>
                </a:rPr>
                <a:t>0%</a:t>
              </a:r>
              <a:endParaRPr lang="it-IT" altLang="x-none" sz="2000" i="0">
                <a:solidFill>
                  <a:srgbClr val="002060"/>
                </a:solidFill>
                <a:latin typeface="Arial" charset="0"/>
              </a:endParaRPr>
            </a:p>
          </p:txBody>
        </p:sp>
        <p:sp>
          <p:nvSpPr>
            <p:cNvPr id="58417" name="Rectangle 50"/>
            <p:cNvSpPr>
              <a:spLocks noChangeArrowheads="1"/>
            </p:cNvSpPr>
            <p:nvPr/>
          </p:nvSpPr>
          <p:spPr bwMode="auto">
            <a:xfrm>
              <a:off x="2287" y="3100"/>
              <a:ext cx="226" cy="1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it-IT" altLang="x-none" sz="1400" i="0">
                  <a:solidFill>
                    <a:srgbClr val="002060"/>
                  </a:solidFill>
                  <a:latin typeface="Arial" charset="0"/>
                </a:rPr>
                <a:t>20%</a:t>
              </a:r>
              <a:endParaRPr lang="it-IT" altLang="x-none" sz="2000" i="0">
                <a:solidFill>
                  <a:srgbClr val="002060"/>
                </a:solidFill>
                <a:latin typeface="Arial" charset="0"/>
              </a:endParaRPr>
            </a:p>
          </p:txBody>
        </p:sp>
        <p:sp>
          <p:nvSpPr>
            <p:cNvPr id="58418" name="Rectangle 51"/>
            <p:cNvSpPr>
              <a:spLocks noChangeArrowheads="1"/>
            </p:cNvSpPr>
            <p:nvPr/>
          </p:nvSpPr>
          <p:spPr bwMode="auto">
            <a:xfrm>
              <a:off x="2968" y="3100"/>
              <a:ext cx="224" cy="1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it-IT" altLang="x-none" sz="1400" i="0">
                  <a:solidFill>
                    <a:srgbClr val="000099"/>
                  </a:solidFill>
                  <a:latin typeface="Arial" charset="0"/>
                </a:rPr>
                <a:t>40%</a:t>
              </a:r>
              <a:endParaRPr lang="it-IT" altLang="x-none" sz="2000" i="0">
                <a:solidFill>
                  <a:srgbClr val="000099"/>
                </a:solidFill>
                <a:latin typeface="Arial" charset="0"/>
              </a:endParaRPr>
            </a:p>
          </p:txBody>
        </p:sp>
        <p:sp>
          <p:nvSpPr>
            <p:cNvPr id="58419" name="Rectangle 52"/>
            <p:cNvSpPr>
              <a:spLocks noChangeArrowheads="1"/>
            </p:cNvSpPr>
            <p:nvPr/>
          </p:nvSpPr>
          <p:spPr bwMode="auto">
            <a:xfrm>
              <a:off x="3657" y="3100"/>
              <a:ext cx="224" cy="1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it-IT" altLang="x-none" sz="1400" i="0">
                  <a:solidFill>
                    <a:srgbClr val="000099"/>
                  </a:solidFill>
                  <a:latin typeface="Arial" charset="0"/>
                </a:rPr>
                <a:t>60%</a:t>
              </a:r>
              <a:endParaRPr lang="it-IT" altLang="x-none" sz="2000" i="0">
                <a:solidFill>
                  <a:srgbClr val="000099"/>
                </a:solidFill>
                <a:latin typeface="Arial" charset="0"/>
              </a:endParaRPr>
            </a:p>
          </p:txBody>
        </p:sp>
        <p:sp>
          <p:nvSpPr>
            <p:cNvPr id="58420" name="Rectangle 53"/>
            <p:cNvSpPr>
              <a:spLocks noChangeArrowheads="1"/>
            </p:cNvSpPr>
            <p:nvPr/>
          </p:nvSpPr>
          <p:spPr bwMode="auto">
            <a:xfrm>
              <a:off x="4338" y="3100"/>
              <a:ext cx="224" cy="1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it-IT" altLang="x-none" sz="1400" i="0">
                  <a:solidFill>
                    <a:srgbClr val="000099"/>
                  </a:solidFill>
                  <a:latin typeface="Arial" charset="0"/>
                </a:rPr>
                <a:t>80%</a:t>
              </a:r>
              <a:endParaRPr lang="it-IT" altLang="x-none" sz="2000" i="0">
                <a:solidFill>
                  <a:srgbClr val="000099"/>
                </a:solidFill>
                <a:latin typeface="Arial" charset="0"/>
              </a:endParaRPr>
            </a:p>
          </p:txBody>
        </p:sp>
        <p:sp>
          <p:nvSpPr>
            <p:cNvPr id="58421" name="Rectangle 54"/>
            <p:cNvSpPr>
              <a:spLocks noChangeArrowheads="1"/>
            </p:cNvSpPr>
            <p:nvPr/>
          </p:nvSpPr>
          <p:spPr bwMode="auto">
            <a:xfrm>
              <a:off x="5009" y="3100"/>
              <a:ext cx="286" cy="13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it-IT" altLang="x-none" sz="1400" i="0">
                  <a:solidFill>
                    <a:srgbClr val="000099"/>
                  </a:solidFill>
                  <a:latin typeface="Arial" charset="0"/>
                </a:rPr>
                <a:t>100%</a:t>
              </a:r>
              <a:endParaRPr lang="it-IT" altLang="x-none" sz="2000" i="0">
                <a:solidFill>
                  <a:srgbClr val="000099"/>
                </a:solidFill>
                <a:latin typeface="Arial" charset="0"/>
              </a:endParaRPr>
            </a:p>
          </p:txBody>
        </p:sp>
        <p:sp>
          <p:nvSpPr>
            <p:cNvPr id="58422" name="Rectangle 55"/>
            <p:cNvSpPr>
              <a:spLocks noChangeArrowheads="1"/>
            </p:cNvSpPr>
            <p:nvPr/>
          </p:nvSpPr>
          <p:spPr bwMode="auto">
            <a:xfrm>
              <a:off x="831" y="2681"/>
              <a:ext cx="656" cy="1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it-IT" altLang="x-none" sz="1800" b="1" i="0">
                  <a:solidFill>
                    <a:srgbClr val="000099"/>
                  </a:solidFill>
                  <a:latin typeface="Arial" charset="0"/>
                </a:rPr>
                <a:t>GOLD 3/4</a:t>
              </a:r>
              <a:endParaRPr lang="it-IT" altLang="x-none" sz="2000" i="0">
                <a:solidFill>
                  <a:srgbClr val="000099"/>
                </a:solidFill>
                <a:latin typeface="Arial" charset="0"/>
              </a:endParaRPr>
            </a:p>
          </p:txBody>
        </p:sp>
        <p:sp>
          <p:nvSpPr>
            <p:cNvPr id="58423" name="Rectangle 56"/>
            <p:cNvSpPr>
              <a:spLocks noChangeArrowheads="1"/>
            </p:cNvSpPr>
            <p:nvPr/>
          </p:nvSpPr>
          <p:spPr bwMode="auto">
            <a:xfrm>
              <a:off x="966" y="2207"/>
              <a:ext cx="536" cy="1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it-IT" altLang="x-none" sz="1800" b="1" i="0">
                  <a:solidFill>
                    <a:srgbClr val="002060"/>
                  </a:solidFill>
                  <a:latin typeface="Arial" charset="0"/>
                </a:rPr>
                <a:t>GOLD 2</a:t>
              </a:r>
              <a:endParaRPr lang="it-IT" altLang="x-none" sz="2000" i="0">
                <a:solidFill>
                  <a:srgbClr val="002060"/>
                </a:solidFill>
                <a:latin typeface="Arial" charset="0"/>
              </a:endParaRPr>
            </a:p>
          </p:txBody>
        </p:sp>
        <p:sp>
          <p:nvSpPr>
            <p:cNvPr id="58424" name="Rectangle 57"/>
            <p:cNvSpPr>
              <a:spLocks noChangeArrowheads="1"/>
            </p:cNvSpPr>
            <p:nvPr/>
          </p:nvSpPr>
          <p:spPr bwMode="auto">
            <a:xfrm>
              <a:off x="783" y="1739"/>
              <a:ext cx="704" cy="1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it-IT" altLang="x-none" sz="1800" b="1" i="0">
                  <a:solidFill>
                    <a:srgbClr val="002060"/>
                  </a:solidFill>
                  <a:latin typeface="Arial" charset="0"/>
                </a:rPr>
                <a:t>Restricted</a:t>
              </a:r>
              <a:endParaRPr lang="it-IT" altLang="x-none" sz="2000" i="0">
                <a:solidFill>
                  <a:srgbClr val="002060"/>
                </a:solidFill>
                <a:latin typeface="Arial" charset="0"/>
              </a:endParaRPr>
            </a:p>
          </p:txBody>
        </p:sp>
        <p:sp>
          <p:nvSpPr>
            <p:cNvPr id="58425" name="Rectangle 58"/>
            <p:cNvSpPr>
              <a:spLocks noChangeArrowheads="1"/>
            </p:cNvSpPr>
            <p:nvPr/>
          </p:nvSpPr>
          <p:spPr bwMode="auto">
            <a:xfrm>
              <a:off x="1013" y="1266"/>
              <a:ext cx="496" cy="1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it-IT" altLang="x-none" sz="1800" b="1" i="0">
                  <a:solidFill>
                    <a:srgbClr val="002060"/>
                  </a:solidFill>
                  <a:latin typeface="Arial" charset="0"/>
                </a:rPr>
                <a:t>Normal</a:t>
              </a:r>
              <a:endParaRPr lang="it-IT" altLang="x-none" sz="2000" i="0">
                <a:solidFill>
                  <a:srgbClr val="002060"/>
                </a:solidFill>
                <a:latin typeface="Arial" charset="0"/>
              </a:endParaRPr>
            </a:p>
          </p:txBody>
        </p:sp>
        <p:sp>
          <p:nvSpPr>
            <p:cNvPr id="58426" name="Rectangle 59"/>
            <p:cNvSpPr>
              <a:spLocks noChangeArrowheads="1"/>
            </p:cNvSpPr>
            <p:nvPr/>
          </p:nvSpPr>
          <p:spPr bwMode="auto">
            <a:xfrm>
              <a:off x="1816" y="3400"/>
              <a:ext cx="102" cy="90"/>
            </a:xfrm>
            <a:prstGeom prst="rect">
              <a:avLst/>
            </a:prstGeom>
            <a:solidFill>
              <a:srgbClr val="ED2F3F"/>
            </a:solidFill>
            <a:ln w="9525">
              <a:noFill/>
              <a:miter lim="800000"/>
              <a:headEnd/>
              <a:tailEnd/>
            </a:ln>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427" name="Rectangle 60"/>
            <p:cNvSpPr>
              <a:spLocks noChangeArrowheads="1"/>
            </p:cNvSpPr>
            <p:nvPr/>
          </p:nvSpPr>
          <p:spPr bwMode="auto">
            <a:xfrm>
              <a:off x="1816" y="3400"/>
              <a:ext cx="102" cy="90"/>
            </a:xfrm>
            <a:prstGeom prst="rect">
              <a:avLst/>
            </a:prstGeom>
            <a:noFill/>
            <a:ln w="11113">
              <a:no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428" name="Rectangle 61"/>
            <p:cNvSpPr>
              <a:spLocks noChangeArrowheads="1"/>
            </p:cNvSpPr>
            <p:nvPr/>
          </p:nvSpPr>
          <p:spPr bwMode="auto">
            <a:xfrm>
              <a:off x="1965" y="3364"/>
              <a:ext cx="416" cy="1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it-IT" altLang="x-none" sz="1800" b="1" i="0">
                  <a:solidFill>
                    <a:srgbClr val="000099"/>
                  </a:solidFill>
                  <a:latin typeface="Arial" charset="0"/>
                </a:rPr>
                <a:t>COPD</a:t>
              </a:r>
              <a:endParaRPr lang="it-IT" altLang="x-none" sz="2000" i="0">
                <a:solidFill>
                  <a:srgbClr val="000099"/>
                </a:solidFill>
                <a:latin typeface="Arial" charset="0"/>
              </a:endParaRPr>
            </a:p>
          </p:txBody>
        </p:sp>
        <p:sp>
          <p:nvSpPr>
            <p:cNvPr id="58429" name="Rectangle 62"/>
            <p:cNvSpPr>
              <a:spLocks noChangeArrowheads="1"/>
            </p:cNvSpPr>
            <p:nvPr/>
          </p:nvSpPr>
          <p:spPr bwMode="auto">
            <a:xfrm>
              <a:off x="2498" y="3400"/>
              <a:ext cx="101" cy="90"/>
            </a:xfrm>
            <a:prstGeom prst="rect">
              <a:avLst/>
            </a:prstGeom>
            <a:solidFill>
              <a:srgbClr val="33CCFF"/>
            </a:solidFill>
            <a:ln w="11176">
              <a:noFill/>
              <a:miter lim="800000"/>
              <a:headEnd/>
              <a:tailEnd/>
            </a:ln>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430" name="Rectangle 63"/>
            <p:cNvSpPr>
              <a:spLocks noChangeArrowheads="1"/>
            </p:cNvSpPr>
            <p:nvPr/>
          </p:nvSpPr>
          <p:spPr bwMode="auto">
            <a:xfrm>
              <a:off x="2647" y="3364"/>
              <a:ext cx="304" cy="1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it-IT" altLang="x-none" sz="1800" b="1" i="0">
                  <a:solidFill>
                    <a:srgbClr val="000099"/>
                  </a:solidFill>
                  <a:latin typeface="Arial" charset="0"/>
                </a:rPr>
                <a:t>CVD</a:t>
              </a:r>
              <a:endParaRPr lang="it-IT" altLang="x-none" sz="2000" i="0">
                <a:solidFill>
                  <a:srgbClr val="000099"/>
                </a:solidFill>
                <a:latin typeface="Arial" charset="0"/>
              </a:endParaRPr>
            </a:p>
          </p:txBody>
        </p:sp>
        <p:sp>
          <p:nvSpPr>
            <p:cNvPr id="58431" name="Rectangle 64"/>
            <p:cNvSpPr>
              <a:spLocks noChangeArrowheads="1"/>
            </p:cNvSpPr>
            <p:nvPr/>
          </p:nvSpPr>
          <p:spPr bwMode="auto">
            <a:xfrm>
              <a:off x="3281" y="3400"/>
              <a:ext cx="102" cy="90"/>
            </a:xfrm>
            <a:prstGeom prst="rect">
              <a:avLst/>
            </a:prstGeom>
            <a:solidFill>
              <a:srgbClr val="FBC4CB"/>
            </a:solidFill>
            <a:ln w="9525">
              <a:noFill/>
              <a:miter lim="800000"/>
              <a:headEnd/>
              <a:tailEnd/>
            </a:ln>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432" name="Rectangle 65"/>
            <p:cNvSpPr>
              <a:spLocks noChangeArrowheads="1"/>
            </p:cNvSpPr>
            <p:nvPr/>
          </p:nvSpPr>
          <p:spPr bwMode="auto">
            <a:xfrm>
              <a:off x="3281" y="3400"/>
              <a:ext cx="102" cy="90"/>
            </a:xfrm>
            <a:prstGeom prst="rect">
              <a:avLst/>
            </a:prstGeom>
            <a:solidFill>
              <a:srgbClr val="0000CC"/>
            </a:solidFill>
            <a:ln w="11113">
              <a:noFill/>
              <a:miter lim="800000"/>
              <a:headEnd/>
              <a:tailEnd/>
            </a:ln>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433" name="Rectangle 66"/>
            <p:cNvSpPr>
              <a:spLocks noChangeArrowheads="1"/>
            </p:cNvSpPr>
            <p:nvPr/>
          </p:nvSpPr>
          <p:spPr bwMode="auto">
            <a:xfrm>
              <a:off x="3430" y="3364"/>
              <a:ext cx="856" cy="1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it-IT" altLang="x-none" sz="1800" b="1" i="0">
                  <a:solidFill>
                    <a:srgbClr val="000099"/>
                  </a:solidFill>
                  <a:latin typeface="Arial" charset="0"/>
                </a:rPr>
                <a:t>Lung cancer</a:t>
              </a:r>
              <a:endParaRPr lang="it-IT" altLang="x-none" sz="2000" i="0">
                <a:solidFill>
                  <a:srgbClr val="000099"/>
                </a:solidFill>
                <a:latin typeface="Arial" charset="0"/>
              </a:endParaRPr>
            </a:p>
          </p:txBody>
        </p:sp>
        <p:sp>
          <p:nvSpPr>
            <p:cNvPr id="58434" name="Rectangle 67"/>
            <p:cNvSpPr>
              <a:spLocks noChangeArrowheads="1"/>
            </p:cNvSpPr>
            <p:nvPr/>
          </p:nvSpPr>
          <p:spPr bwMode="auto">
            <a:xfrm>
              <a:off x="4470" y="3400"/>
              <a:ext cx="101" cy="90"/>
            </a:xfrm>
            <a:prstGeom prst="rect">
              <a:avLst/>
            </a:prstGeom>
            <a:solidFill>
              <a:srgbClr val="019FC7"/>
            </a:solidFill>
            <a:ln w="9525">
              <a:noFill/>
              <a:miter lim="800000"/>
              <a:headEnd/>
              <a:tailEnd/>
            </a:ln>
            <a:extLst/>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435" name="Rectangle 68"/>
            <p:cNvSpPr>
              <a:spLocks noChangeArrowheads="1"/>
            </p:cNvSpPr>
            <p:nvPr/>
          </p:nvSpPr>
          <p:spPr bwMode="auto">
            <a:xfrm>
              <a:off x="4470" y="3400"/>
              <a:ext cx="101" cy="90"/>
            </a:xfrm>
            <a:prstGeom prst="rect">
              <a:avLst/>
            </a:prstGeom>
            <a:solidFill>
              <a:srgbClr val="6666FF"/>
            </a:solidFill>
            <a:ln w="11113">
              <a:noFill/>
              <a:miter lim="800000"/>
              <a:headEnd/>
              <a:tailEnd/>
            </a:ln>
          </p:spPr>
          <p:txBody>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endParaRPr lang="x-none" altLang="x-none" sz="2400"/>
            </a:p>
          </p:txBody>
        </p:sp>
        <p:sp>
          <p:nvSpPr>
            <p:cNvPr id="58436" name="Rectangle 69"/>
            <p:cNvSpPr>
              <a:spLocks noChangeArrowheads="1"/>
            </p:cNvSpPr>
            <p:nvPr/>
          </p:nvSpPr>
          <p:spPr bwMode="auto">
            <a:xfrm>
              <a:off x="4618" y="3364"/>
              <a:ext cx="384" cy="1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spcBef>
                  <a:spcPct val="0"/>
                </a:spcBef>
                <a:buFontTx/>
                <a:buNone/>
              </a:pPr>
              <a:r>
                <a:rPr lang="it-IT" altLang="x-none" sz="1800" b="1" i="0">
                  <a:solidFill>
                    <a:srgbClr val="000099"/>
                  </a:solidFill>
                  <a:latin typeface="Arial" charset="0"/>
                </a:rPr>
                <a:t>Other</a:t>
              </a:r>
              <a:endParaRPr lang="it-IT" altLang="x-none" sz="2000" i="0">
                <a:solidFill>
                  <a:srgbClr val="000099"/>
                </a:solidFill>
                <a:latin typeface="Arial" charset="0"/>
              </a:endParaRPr>
            </a:p>
          </p:txBody>
        </p:sp>
        <p:sp>
          <p:nvSpPr>
            <p:cNvPr id="58437" name="Line 70"/>
            <p:cNvSpPr>
              <a:spLocks noChangeShapeType="1"/>
            </p:cNvSpPr>
            <p:nvPr/>
          </p:nvSpPr>
          <p:spPr bwMode="auto">
            <a:xfrm>
              <a:off x="201" y="527"/>
              <a:ext cx="6165" cy="0"/>
            </a:xfrm>
            <a:prstGeom prst="line">
              <a:avLst/>
            </a:prstGeom>
            <a:noFill/>
            <a:ln w="57150">
              <a:no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71" name="Line 6"/>
          <p:cNvSpPr>
            <a:spLocks noChangeShapeType="1"/>
          </p:cNvSpPr>
          <p:nvPr/>
        </p:nvSpPr>
        <p:spPr bwMode="auto">
          <a:xfrm>
            <a:off x="269346" y="853546"/>
            <a:ext cx="9786938"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1868186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50" y="1557338"/>
            <a:ext cx="9153525"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Rectangle 3"/>
          <p:cNvSpPr>
            <a:spLocks noChangeArrowheads="1"/>
          </p:cNvSpPr>
          <p:nvPr/>
        </p:nvSpPr>
        <p:spPr bwMode="auto">
          <a:xfrm>
            <a:off x="7248525" y="6237288"/>
            <a:ext cx="23051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it-IT" altLang="x-none" sz="1600" i="1">
                <a:solidFill>
                  <a:srgbClr val="000099"/>
                </a:solidFill>
                <a:latin typeface="+mn-lt"/>
              </a:rPr>
              <a:t>Huiart</a:t>
            </a:r>
            <a:r>
              <a:rPr lang="it-IT" altLang="x-none" sz="1600" i="1" dirty="0">
                <a:solidFill>
                  <a:srgbClr val="000099"/>
                </a:solidFill>
                <a:latin typeface="+mn-lt"/>
              </a:rPr>
              <a:t> L et al. </a:t>
            </a:r>
            <a:r>
              <a:rPr lang="it-IT" altLang="x-none" sz="1600" i="1" dirty="0" err="1">
                <a:solidFill>
                  <a:srgbClr val="000099"/>
                </a:solidFill>
                <a:latin typeface="+mn-lt"/>
              </a:rPr>
              <a:t>Chest</a:t>
            </a:r>
            <a:r>
              <a:rPr lang="it-IT" altLang="x-none" sz="1600" i="1" dirty="0">
                <a:solidFill>
                  <a:srgbClr val="000099"/>
                </a:solidFill>
                <a:latin typeface="+mn-lt"/>
              </a:rPr>
              <a:t> 2005</a:t>
            </a:r>
          </a:p>
        </p:txBody>
      </p:sp>
      <p:sp>
        <p:nvSpPr>
          <p:cNvPr id="60419" name="Rectangle 4"/>
          <p:cNvSpPr>
            <a:spLocks noChangeArrowheads="1"/>
          </p:cNvSpPr>
          <p:nvPr/>
        </p:nvSpPr>
        <p:spPr bwMode="auto">
          <a:xfrm>
            <a:off x="0" y="249257"/>
            <a:ext cx="99361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it-IT" altLang="x-none" sz="2800" b="1" dirty="0" smtClean="0">
                <a:solidFill>
                  <a:srgbClr val="002060"/>
                </a:solidFill>
                <a:latin typeface="+mn-lt"/>
              </a:rPr>
              <a:t>Cause di morte cardiovascolare </a:t>
            </a:r>
            <a:r>
              <a:rPr lang="it-IT" altLang="x-none" sz="2800" b="1" smtClean="0">
                <a:solidFill>
                  <a:srgbClr val="002060"/>
                </a:solidFill>
                <a:latin typeface="+mn-lt"/>
              </a:rPr>
              <a:t>nella BPCO</a:t>
            </a:r>
            <a:endParaRPr lang="it-IT" altLang="x-none" sz="2800" b="1" i="0" dirty="0">
              <a:solidFill>
                <a:srgbClr val="002060"/>
              </a:solidFill>
              <a:latin typeface="+mn-lt"/>
            </a:endParaRPr>
          </a:p>
        </p:txBody>
      </p:sp>
      <p:sp>
        <p:nvSpPr>
          <p:cNvPr id="60420" name="Line 5"/>
          <p:cNvSpPr>
            <a:spLocks noChangeShapeType="1"/>
          </p:cNvSpPr>
          <p:nvPr/>
        </p:nvSpPr>
        <p:spPr bwMode="auto">
          <a:xfrm>
            <a:off x="314632" y="1015623"/>
            <a:ext cx="9786938"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5368306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301" y="1159032"/>
            <a:ext cx="8483600" cy="5994944"/>
          </a:xfrm>
          <a:prstGeom prst="rect">
            <a:avLst/>
          </a:prstGeom>
        </p:spPr>
      </p:pic>
      <p:sp>
        <p:nvSpPr>
          <p:cNvPr id="5" name="CasellaDiTesto 4"/>
          <p:cNvSpPr txBox="1"/>
          <p:nvPr/>
        </p:nvSpPr>
        <p:spPr>
          <a:xfrm>
            <a:off x="6417733" y="6409267"/>
            <a:ext cx="3479800" cy="338554"/>
          </a:xfrm>
          <a:prstGeom prst="rect">
            <a:avLst/>
          </a:prstGeom>
          <a:noFill/>
        </p:spPr>
        <p:txBody>
          <a:bodyPr wrap="square" rtlCol="0">
            <a:spAutoFit/>
          </a:bodyPr>
          <a:lstStyle/>
          <a:p>
            <a:r>
              <a:rPr lang="tr-TR" sz="1600" i="1" dirty="0" smtClean="0">
                <a:solidFill>
                  <a:srgbClr val="002060"/>
                </a:solidFill>
              </a:rPr>
              <a:t>Fara A et al Open </a:t>
            </a:r>
            <a:r>
              <a:rPr lang="tr-TR" sz="1600" i="1" dirty="0" err="1">
                <a:solidFill>
                  <a:srgbClr val="002060"/>
                </a:solidFill>
              </a:rPr>
              <a:t>Biol</a:t>
            </a:r>
            <a:r>
              <a:rPr lang="tr-TR" sz="1600" i="1" dirty="0">
                <a:solidFill>
                  <a:srgbClr val="002060"/>
                </a:solidFill>
              </a:rPr>
              <a:t>. </a:t>
            </a:r>
            <a:r>
              <a:rPr lang="tr-TR" sz="1600" i="1" dirty="0" smtClean="0">
                <a:solidFill>
                  <a:srgbClr val="002060"/>
                </a:solidFill>
              </a:rPr>
              <a:t>2020;10</a:t>
            </a:r>
            <a:r>
              <a:rPr lang="tr-TR" sz="1600" i="1" dirty="0">
                <a:solidFill>
                  <a:srgbClr val="002060"/>
                </a:solidFill>
              </a:rPr>
              <a:t>: </a:t>
            </a:r>
            <a:r>
              <a:rPr lang="tr-TR" sz="1600" i="1" dirty="0" smtClean="0">
                <a:solidFill>
                  <a:srgbClr val="002060"/>
                </a:solidFill>
              </a:rPr>
              <a:t>200160 </a:t>
            </a:r>
            <a:endParaRPr lang="tr-TR" sz="1600" i="1" dirty="0">
              <a:solidFill>
                <a:srgbClr val="002060"/>
              </a:solidFill>
            </a:endParaRPr>
          </a:p>
        </p:txBody>
      </p:sp>
      <p:sp>
        <p:nvSpPr>
          <p:cNvPr id="7" name="CasellaDiTesto 6"/>
          <p:cNvSpPr txBox="1"/>
          <p:nvPr/>
        </p:nvSpPr>
        <p:spPr>
          <a:xfrm>
            <a:off x="0" y="110942"/>
            <a:ext cx="10287000" cy="1446550"/>
          </a:xfrm>
          <a:prstGeom prst="rect">
            <a:avLst/>
          </a:prstGeom>
          <a:noFill/>
        </p:spPr>
        <p:txBody>
          <a:bodyPr wrap="square" rtlCol="0">
            <a:spAutoFit/>
          </a:bodyPr>
          <a:lstStyle/>
          <a:p>
            <a:pPr algn="ctr"/>
            <a:r>
              <a:rPr lang="it-IT" sz="2800" b="1" dirty="0">
                <a:solidFill>
                  <a:srgbClr val="002060"/>
                </a:solidFill>
              </a:rPr>
              <a:t>Ingresso </a:t>
            </a:r>
            <a:r>
              <a:rPr lang="it-IT" sz="2800" b="1" dirty="0" smtClean="0">
                <a:solidFill>
                  <a:srgbClr val="002060"/>
                </a:solidFill>
              </a:rPr>
              <a:t>COVID-19, </a:t>
            </a:r>
            <a:r>
              <a:rPr lang="it-IT" sz="2800" b="1" dirty="0">
                <a:solidFill>
                  <a:srgbClr val="002060"/>
                </a:solidFill>
              </a:rPr>
              <a:t>replicazione e attivazione immunitaria </a:t>
            </a:r>
            <a:r>
              <a:rPr lang="it-IT" sz="2800" b="1" dirty="0" smtClean="0">
                <a:solidFill>
                  <a:srgbClr val="002060"/>
                </a:solidFill>
              </a:rPr>
              <a:t>innata</a:t>
            </a:r>
            <a:r>
              <a:rPr lang="it-IT" dirty="0" smtClean="0">
                <a:solidFill>
                  <a:srgbClr val="002060"/>
                </a:solidFill>
              </a:rPr>
              <a:t> </a:t>
            </a:r>
          </a:p>
          <a:p>
            <a:pPr algn="ctr"/>
            <a:r>
              <a:rPr lang="it-IT" sz="2000" i="1" dirty="0">
                <a:solidFill>
                  <a:srgbClr val="002060"/>
                </a:solidFill>
              </a:rPr>
              <a:t>l</a:t>
            </a:r>
            <a:r>
              <a:rPr lang="it-IT" sz="2000" i="1" dirty="0" smtClean="0">
                <a:solidFill>
                  <a:srgbClr val="002060"/>
                </a:solidFill>
              </a:rPr>
              <a:t>a </a:t>
            </a:r>
            <a:r>
              <a:rPr lang="it-IT" sz="2000" i="1" dirty="0">
                <a:solidFill>
                  <a:srgbClr val="002060"/>
                </a:solidFill>
              </a:rPr>
              <a:t>proteina </a:t>
            </a:r>
            <a:r>
              <a:rPr lang="it-IT" sz="2000" i="1" dirty="0" err="1">
                <a:solidFill>
                  <a:srgbClr val="002060"/>
                </a:solidFill>
              </a:rPr>
              <a:t>spike</a:t>
            </a:r>
            <a:r>
              <a:rPr lang="it-IT" sz="2000" i="1" dirty="0">
                <a:solidFill>
                  <a:srgbClr val="002060"/>
                </a:solidFill>
              </a:rPr>
              <a:t> innesca TLR4, </a:t>
            </a:r>
            <a:r>
              <a:rPr lang="it-IT" sz="2000" i="1" dirty="0" err="1">
                <a:solidFill>
                  <a:srgbClr val="002060"/>
                </a:solidFill>
              </a:rPr>
              <a:t>ssRNA</a:t>
            </a:r>
            <a:r>
              <a:rPr lang="it-IT" sz="2000" i="1" dirty="0">
                <a:solidFill>
                  <a:srgbClr val="002060"/>
                </a:solidFill>
              </a:rPr>
              <a:t> attiva TLR7 e </a:t>
            </a:r>
            <a:r>
              <a:rPr lang="it-IT" sz="2000" i="1" dirty="0" err="1">
                <a:solidFill>
                  <a:srgbClr val="002060"/>
                </a:solidFill>
              </a:rPr>
              <a:t>dsRNA</a:t>
            </a:r>
            <a:r>
              <a:rPr lang="it-IT" sz="2000" i="1" dirty="0">
                <a:solidFill>
                  <a:srgbClr val="002060"/>
                </a:solidFill>
              </a:rPr>
              <a:t> </a:t>
            </a:r>
            <a:r>
              <a:rPr lang="it-IT" sz="2000" i="1" dirty="0" smtClean="0">
                <a:solidFill>
                  <a:srgbClr val="002060"/>
                </a:solidFill>
              </a:rPr>
              <a:t>porta </a:t>
            </a:r>
            <a:r>
              <a:rPr lang="it-IT" sz="2000" i="1" dirty="0">
                <a:solidFill>
                  <a:srgbClr val="002060"/>
                </a:solidFill>
              </a:rPr>
              <a:t>all'attivazione di </a:t>
            </a:r>
            <a:r>
              <a:rPr lang="it-IT" sz="2000" i="1" dirty="0" smtClean="0">
                <a:solidFill>
                  <a:srgbClr val="002060"/>
                </a:solidFill>
              </a:rPr>
              <a:t>TLR3; </a:t>
            </a:r>
          </a:p>
          <a:p>
            <a:pPr algn="ctr"/>
            <a:r>
              <a:rPr lang="it-IT" sz="2000" i="1" dirty="0">
                <a:solidFill>
                  <a:srgbClr val="002060"/>
                </a:solidFill>
              </a:rPr>
              <a:t>d</a:t>
            </a:r>
            <a:r>
              <a:rPr lang="it-IT" sz="2000" i="1" dirty="0" smtClean="0">
                <a:solidFill>
                  <a:srgbClr val="002060"/>
                </a:solidFill>
              </a:rPr>
              <a:t>opo </a:t>
            </a:r>
            <a:r>
              <a:rPr lang="it-IT" sz="2000" i="1" dirty="0">
                <a:solidFill>
                  <a:srgbClr val="002060"/>
                </a:solidFill>
              </a:rPr>
              <a:t>l'attivazione di TLR, vengono attivati ​​IRF e vie di segnalazione dipendenti da NF-</a:t>
            </a:r>
            <a:r>
              <a:rPr lang="it-IT" sz="2000" i="1" dirty="0" err="1">
                <a:solidFill>
                  <a:srgbClr val="002060"/>
                </a:solidFill>
              </a:rPr>
              <a:t>κB</a:t>
            </a:r>
            <a:r>
              <a:rPr lang="it-IT" sz="2000" i="1" dirty="0">
                <a:solidFill>
                  <a:srgbClr val="002060"/>
                </a:solidFill>
              </a:rPr>
              <a:t> che portano a interferoni di tipo I / II e citochine pro-infiammatorie [7].</a:t>
            </a:r>
          </a:p>
        </p:txBody>
      </p:sp>
      <p:sp>
        <p:nvSpPr>
          <p:cNvPr id="8" name="Line 5"/>
          <p:cNvSpPr>
            <a:spLocks noChangeShapeType="1"/>
          </p:cNvSpPr>
          <p:nvPr/>
        </p:nvSpPr>
        <p:spPr bwMode="auto">
          <a:xfrm>
            <a:off x="314632" y="1557492"/>
            <a:ext cx="9786938"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12952894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219200"/>
            <a:ext cx="10287000" cy="892552"/>
          </a:xfrm>
          <a:prstGeom prst="rect">
            <a:avLst/>
          </a:prstGeom>
          <a:noFill/>
        </p:spPr>
        <p:txBody>
          <a:bodyPr wrap="square" rtlCol="0">
            <a:spAutoFit/>
          </a:bodyPr>
          <a:lstStyle/>
          <a:p>
            <a:pPr algn="ctr"/>
            <a:r>
              <a:rPr lang="it-IT" sz="2800" b="1" dirty="0">
                <a:solidFill>
                  <a:srgbClr val="002060"/>
                </a:solidFill>
              </a:rPr>
              <a:t>Caratteristiche cliniche dei pazienti COVID-19 deceduti in Italia</a:t>
            </a:r>
          </a:p>
          <a:p>
            <a:pPr algn="ctr"/>
            <a:r>
              <a:rPr lang="it-IT" sz="2400" i="1" dirty="0" err="1">
                <a:solidFill>
                  <a:srgbClr val="002060"/>
                </a:solidFill>
              </a:rPr>
              <a:t>n</a:t>
            </a:r>
            <a:r>
              <a:rPr lang="it-IT" sz="2400" i="1" dirty="0" smtClean="0">
                <a:solidFill>
                  <a:srgbClr val="002060"/>
                </a:solidFill>
              </a:rPr>
              <a:t>= </a:t>
            </a:r>
            <a:r>
              <a:rPr lang="it-IT" sz="2400" i="1" dirty="0">
                <a:solidFill>
                  <a:srgbClr val="002060"/>
                </a:solidFill>
              </a:rPr>
              <a:t>5.047</a:t>
            </a:r>
          </a:p>
        </p:txBody>
      </p:sp>
      <p:grpSp>
        <p:nvGrpSpPr>
          <p:cNvPr id="11" name="Gruppo 10"/>
          <p:cNvGrpSpPr/>
          <p:nvPr/>
        </p:nvGrpSpPr>
        <p:grpSpPr>
          <a:xfrm>
            <a:off x="531240" y="1981518"/>
            <a:ext cx="9224519" cy="3908717"/>
            <a:chOff x="952500" y="2024201"/>
            <a:chExt cx="10202138" cy="414125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2271877"/>
              <a:ext cx="5373140" cy="3893574"/>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9361" y="2271877"/>
              <a:ext cx="5365277" cy="3887876"/>
            </a:xfrm>
            <a:prstGeom prst="rect">
              <a:avLst/>
            </a:prstGeom>
          </p:spPr>
        </p:pic>
        <p:sp>
          <p:nvSpPr>
            <p:cNvPr id="7" name="CasellaDiTesto 6"/>
            <p:cNvSpPr txBox="1"/>
            <p:nvPr/>
          </p:nvSpPr>
          <p:spPr>
            <a:xfrm>
              <a:off x="1484232" y="2024201"/>
              <a:ext cx="4341323" cy="396615"/>
            </a:xfrm>
            <a:prstGeom prst="rect">
              <a:avLst/>
            </a:prstGeom>
            <a:noFill/>
          </p:spPr>
          <p:txBody>
            <a:bodyPr wrap="square" rtlCol="0">
              <a:spAutoFit/>
            </a:bodyPr>
            <a:lstStyle/>
            <a:p>
              <a:pPr algn="ctr"/>
              <a:r>
                <a:rPr lang="it-IT" sz="1519" b="1" dirty="0"/>
                <a:t>Numero di patologia</a:t>
              </a:r>
            </a:p>
          </p:txBody>
        </p:sp>
        <p:sp>
          <p:nvSpPr>
            <p:cNvPr id="8" name="CasellaDiTesto 7"/>
            <p:cNvSpPr txBox="1"/>
            <p:nvPr/>
          </p:nvSpPr>
          <p:spPr>
            <a:xfrm>
              <a:off x="6002165" y="2048785"/>
              <a:ext cx="4757830" cy="680936"/>
            </a:xfrm>
            <a:prstGeom prst="rect">
              <a:avLst/>
            </a:prstGeom>
            <a:noFill/>
          </p:spPr>
          <p:txBody>
            <a:bodyPr wrap="square" rtlCol="0">
              <a:spAutoFit/>
            </a:bodyPr>
            <a:lstStyle/>
            <a:p>
              <a:pPr algn="ctr"/>
              <a:r>
                <a:rPr lang="it-IT" sz="1519" b="1" dirty="0"/>
                <a:t>Patologie </a:t>
              </a:r>
              <a:r>
                <a:rPr lang="it-IT" sz="1519" b="1" dirty="0" err="1"/>
                <a:t>presistenti</a:t>
              </a:r>
              <a:r>
                <a:rPr lang="it-IT" sz="1519" b="1" dirty="0"/>
                <a:t> più frequenti per sesso</a:t>
              </a:r>
            </a:p>
          </p:txBody>
        </p:sp>
      </p:grpSp>
      <p:sp>
        <p:nvSpPr>
          <p:cNvPr id="12" name="Rettangolo 11"/>
          <p:cNvSpPr/>
          <p:nvPr/>
        </p:nvSpPr>
        <p:spPr>
          <a:xfrm>
            <a:off x="5102942" y="6216395"/>
            <a:ext cx="4925961" cy="338554"/>
          </a:xfrm>
          <a:prstGeom prst="rect">
            <a:avLst/>
          </a:prstGeom>
        </p:spPr>
        <p:txBody>
          <a:bodyPr wrap="square">
            <a:spAutoFit/>
          </a:bodyPr>
          <a:lstStyle/>
          <a:p>
            <a:r>
              <a:rPr lang="it-IT" sz="1600" i="1" dirty="0">
                <a:solidFill>
                  <a:srgbClr val="002060"/>
                </a:solidFill>
              </a:rPr>
              <a:t>Istituto Superiore di Sanità (ISS), Roma, 27 ottobre 2020  </a:t>
            </a:r>
          </a:p>
        </p:txBody>
      </p:sp>
      <p:sp>
        <p:nvSpPr>
          <p:cNvPr id="14" name="Line 7"/>
          <p:cNvSpPr>
            <a:spLocks noChangeShapeType="1"/>
          </p:cNvSpPr>
          <p:nvPr/>
        </p:nvSpPr>
        <p:spPr bwMode="auto">
          <a:xfrm>
            <a:off x="531240" y="1235079"/>
            <a:ext cx="9275763" cy="22225"/>
          </a:xfrm>
          <a:prstGeom prst="line">
            <a:avLst/>
          </a:prstGeom>
          <a:noFill/>
          <a:ln w="57150">
            <a:solidFill>
              <a:srgbClr val="003399"/>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780178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31" y="-2380474"/>
            <a:ext cx="9338734" cy="13215487"/>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31" y="-2651407"/>
            <a:ext cx="9338734" cy="13215487"/>
          </a:xfrm>
          <a:prstGeom prst="rect">
            <a:avLst/>
          </a:prstGeom>
        </p:spPr>
      </p:pic>
      <p:sp>
        <p:nvSpPr>
          <p:cNvPr id="2" name="Titolo 1"/>
          <p:cNvSpPr>
            <a:spLocks noGrp="1"/>
          </p:cNvSpPr>
          <p:nvPr>
            <p:ph type="title"/>
          </p:nvPr>
        </p:nvSpPr>
        <p:spPr>
          <a:xfrm>
            <a:off x="-2" y="-66673"/>
            <a:ext cx="10286999" cy="1325563"/>
          </a:xfrm>
        </p:spPr>
        <p:txBody>
          <a:bodyPr>
            <a:noAutofit/>
          </a:bodyPr>
          <a:lstStyle/>
          <a:p>
            <a:pPr algn="ctr"/>
            <a:r>
              <a:rPr lang="it-IT" sz="2800" b="1" dirty="0">
                <a:solidFill>
                  <a:srgbClr val="002060"/>
                </a:solidFill>
                <a:latin typeface="+mn-lt"/>
              </a:rPr>
              <a:t>Gamma di citochine </a:t>
            </a:r>
            <a:r>
              <a:rPr lang="it-IT" sz="2800" b="1" dirty="0" smtClean="0">
                <a:solidFill>
                  <a:srgbClr val="002060"/>
                </a:solidFill>
                <a:latin typeface="+mn-lt"/>
              </a:rPr>
              <a:t>misurate in campioni </a:t>
            </a:r>
            <a:r>
              <a:rPr lang="it-IT" sz="2800" b="1" dirty="0">
                <a:solidFill>
                  <a:srgbClr val="002060"/>
                </a:solidFill>
                <a:latin typeface="+mn-lt"/>
              </a:rPr>
              <a:t>di siero </a:t>
            </a:r>
            <a:r>
              <a:rPr lang="it-IT" sz="2800" b="1" dirty="0" smtClean="0">
                <a:solidFill>
                  <a:srgbClr val="002060"/>
                </a:solidFill>
                <a:latin typeface="+mn-lt"/>
              </a:rPr>
              <a:t>COVID-19     </a:t>
            </a:r>
            <a:r>
              <a:rPr lang="it-IT" sz="2000" i="1" dirty="0" smtClean="0">
                <a:solidFill>
                  <a:srgbClr val="002060"/>
                </a:solidFill>
                <a:latin typeface="+mn-lt"/>
              </a:rPr>
              <a:t>(</a:t>
            </a:r>
            <a:r>
              <a:rPr lang="it-IT" sz="2000" i="1" dirty="0" err="1" smtClean="0">
                <a:solidFill>
                  <a:srgbClr val="002060"/>
                </a:solidFill>
                <a:latin typeface="+mn-lt"/>
              </a:rPr>
              <a:t>n</a:t>
            </a:r>
            <a:r>
              <a:rPr lang="it-IT" sz="2000" i="1" dirty="0" smtClean="0">
                <a:solidFill>
                  <a:srgbClr val="002060"/>
                </a:solidFill>
                <a:latin typeface="+mn-lt"/>
              </a:rPr>
              <a:t>=1.959) rispetto a donatori </a:t>
            </a:r>
            <a:r>
              <a:rPr lang="it-IT" sz="2000" i="1" dirty="0">
                <a:solidFill>
                  <a:srgbClr val="002060"/>
                </a:solidFill>
                <a:latin typeface="+mn-lt"/>
              </a:rPr>
              <a:t>sani (nero, </a:t>
            </a:r>
            <a:r>
              <a:rPr lang="it-IT" sz="2000" i="1" dirty="0" err="1" smtClean="0">
                <a:solidFill>
                  <a:srgbClr val="002060"/>
                </a:solidFill>
                <a:latin typeface="+mn-lt"/>
              </a:rPr>
              <a:t>n</a:t>
            </a:r>
            <a:r>
              <a:rPr lang="it-IT" sz="2000" i="1" dirty="0" smtClean="0">
                <a:solidFill>
                  <a:srgbClr val="002060"/>
                </a:solidFill>
                <a:latin typeface="+mn-lt"/>
              </a:rPr>
              <a:t>= </a:t>
            </a:r>
            <a:r>
              <a:rPr lang="it-IT" sz="2000" i="1" dirty="0">
                <a:solidFill>
                  <a:srgbClr val="002060"/>
                </a:solidFill>
                <a:latin typeface="+mn-lt"/>
              </a:rPr>
              <a:t>9) e </a:t>
            </a:r>
            <a:r>
              <a:rPr lang="it-IT" sz="2000" i="1" dirty="0" smtClean="0">
                <a:solidFill>
                  <a:srgbClr val="002060"/>
                </a:solidFill>
                <a:latin typeface="+mn-lt"/>
              </a:rPr>
              <a:t>pazienti </a:t>
            </a:r>
            <a:r>
              <a:rPr lang="it-IT" sz="2000" i="1" dirty="0">
                <a:solidFill>
                  <a:srgbClr val="002060"/>
                </a:solidFill>
                <a:latin typeface="+mn-lt"/>
              </a:rPr>
              <a:t>con mieloma </a:t>
            </a:r>
            <a:r>
              <a:rPr lang="it-IT" sz="2000" i="1" dirty="0" smtClean="0">
                <a:solidFill>
                  <a:srgbClr val="002060"/>
                </a:solidFill>
                <a:latin typeface="+mn-lt"/>
              </a:rPr>
              <a:t>multiplo (blu, </a:t>
            </a:r>
            <a:r>
              <a:rPr lang="it-IT" sz="2000" i="1" dirty="0" err="1" smtClean="0">
                <a:solidFill>
                  <a:srgbClr val="002060"/>
                </a:solidFill>
                <a:latin typeface="+mn-lt"/>
              </a:rPr>
              <a:t>n</a:t>
            </a:r>
            <a:r>
              <a:rPr lang="it-IT" sz="2000" i="1" dirty="0" smtClean="0">
                <a:solidFill>
                  <a:srgbClr val="002060"/>
                </a:solidFill>
                <a:latin typeface="+mn-lt"/>
              </a:rPr>
              <a:t>= 151)</a:t>
            </a:r>
            <a:endParaRPr lang="it-IT" sz="2000" i="1" dirty="0">
              <a:solidFill>
                <a:srgbClr val="002060"/>
              </a:solidFill>
              <a:latin typeface="+mn-lt"/>
            </a:endParaRPr>
          </a:p>
        </p:txBody>
      </p:sp>
      <p:sp>
        <p:nvSpPr>
          <p:cNvPr id="6" name="Line 6"/>
          <p:cNvSpPr>
            <a:spLocks noChangeShapeType="1"/>
          </p:cNvSpPr>
          <p:nvPr/>
        </p:nvSpPr>
        <p:spPr bwMode="auto">
          <a:xfrm>
            <a:off x="313268" y="1068491"/>
            <a:ext cx="9786938"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 name="CasellaDiTesto 6"/>
          <p:cNvSpPr txBox="1"/>
          <p:nvPr/>
        </p:nvSpPr>
        <p:spPr>
          <a:xfrm>
            <a:off x="5080001" y="6451600"/>
            <a:ext cx="4614334" cy="338554"/>
          </a:xfrm>
          <a:prstGeom prst="rect">
            <a:avLst/>
          </a:prstGeom>
          <a:noFill/>
        </p:spPr>
        <p:txBody>
          <a:bodyPr wrap="square" rtlCol="0">
            <a:spAutoFit/>
          </a:bodyPr>
          <a:lstStyle/>
          <a:p>
            <a:r>
              <a:rPr lang="it-IT" sz="1600" i="1" dirty="0" smtClean="0">
                <a:solidFill>
                  <a:srgbClr val="002060"/>
                </a:solidFill>
              </a:rPr>
              <a:t>Del Valle DM et al Nature Medicine 2020;26:1836-43</a:t>
            </a:r>
            <a:endParaRPr lang="it-IT" sz="1600" i="1" dirty="0">
              <a:solidFill>
                <a:srgbClr val="002060"/>
              </a:solidFill>
            </a:endParaRPr>
          </a:p>
        </p:txBody>
      </p:sp>
    </p:spTree>
    <p:extLst>
      <p:ext uri="{BB962C8B-B14F-4D97-AF65-F5344CB8AC3E}">
        <p14:creationId xmlns:p14="http://schemas.microsoft.com/office/powerpoint/2010/main" val="8787547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464733" y="1676400"/>
            <a:ext cx="7505996" cy="4252689"/>
          </a:xfrm>
          <a:prstGeom prst="rect">
            <a:avLst/>
          </a:prstGeom>
        </p:spPr>
      </p:pic>
      <p:sp>
        <p:nvSpPr>
          <p:cNvPr id="3" name="CasellaDiTesto 2"/>
          <p:cNvSpPr txBox="1"/>
          <p:nvPr/>
        </p:nvSpPr>
        <p:spPr>
          <a:xfrm>
            <a:off x="4123268" y="6375400"/>
            <a:ext cx="5689599" cy="338554"/>
          </a:xfrm>
          <a:prstGeom prst="rect">
            <a:avLst/>
          </a:prstGeom>
          <a:noFill/>
        </p:spPr>
        <p:txBody>
          <a:bodyPr wrap="square" rtlCol="0">
            <a:spAutoFit/>
          </a:bodyPr>
          <a:lstStyle/>
          <a:p>
            <a:r>
              <a:rPr lang="it-IT" sz="1600" i="1" dirty="0" smtClean="0">
                <a:solidFill>
                  <a:srgbClr val="002060"/>
                </a:solidFill>
              </a:rPr>
              <a:t>Castella-</a:t>
            </a:r>
            <a:r>
              <a:rPr lang="it-IT" sz="1600" i="1" dirty="0" err="1" smtClean="0">
                <a:solidFill>
                  <a:srgbClr val="002060"/>
                </a:solidFill>
              </a:rPr>
              <a:t>Ruiz</a:t>
            </a:r>
            <a:r>
              <a:rPr lang="it-IT" sz="1600" i="1" dirty="0" smtClean="0">
                <a:solidFill>
                  <a:srgbClr val="002060"/>
                </a:solidFill>
              </a:rPr>
              <a:t> VJ et al  </a:t>
            </a:r>
            <a:r>
              <a:rPr lang="it-IT" sz="1600" i="1" dirty="0" err="1" smtClean="0">
                <a:solidFill>
                  <a:srgbClr val="002060"/>
                </a:solidFill>
              </a:rPr>
              <a:t>Cytokine</a:t>
            </a:r>
            <a:r>
              <a:rPr lang="it-IT" sz="1600" i="1" dirty="0" smtClean="0">
                <a:solidFill>
                  <a:srgbClr val="002060"/>
                </a:solidFill>
              </a:rPr>
              <a:t> </a:t>
            </a:r>
            <a:r>
              <a:rPr lang="it-IT" sz="1600" i="1" dirty="0" err="1" smtClean="0">
                <a:solidFill>
                  <a:srgbClr val="002060"/>
                </a:solidFill>
              </a:rPr>
              <a:t>Growth</a:t>
            </a:r>
            <a:r>
              <a:rPr lang="it-IT" sz="1600" i="1" dirty="0" smtClean="0">
                <a:solidFill>
                  <a:srgbClr val="002060"/>
                </a:solidFill>
              </a:rPr>
              <a:t> </a:t>
            </a:r>
            <a:r>
              <a:rPr lang="it-IT" sz="1600" i="1" dirty="0" err="1" smtClean="0">
                <a:solidFill>
                  <a:srgbClr val="002060"/>
                </a:solidFill>
              </a:rPr>
              <a:t>Factor</a:t>
            </a:r>
            <a:r>
              <a:rPr lang="it-IT" sz="1600" i="1" dirty="0" smtClean="0">
                <a:solidFill>
                  <a:srgbClr val="002060"/>
                </a:solidFill>
              </a:rPr>
              <a:t> </a:t>
            </a:r>
            <a:r>
              <a:rPr lang="it-IT" sz="1600" i="1" dirty="0" err="1" smtClean="0">
                <a:solidFill>
                  <a:srgbClr val="002060"/>
                </a:solidFill>
              </a:rPr>
              <a:t>Rev</a:t>
            </a:r>
            <a:r>
              <a:rPr lang="it-IT" sz="1600" i="1" dirty="0" smtClean="0">
                <a:solidFill>
                  <a:srgbClr val="002060"/>
                </a:solidFill>
              </a:rPr>
              <a:t> 2020;</a:t>
            </a:r>
            <a:r>
              <a:rPr lang="fi-FI" sz="1600" i="1" dirty="0">
                <a:solidFill>
                  <a:srgbClr val="002060"/>
                </a:solidFill>
              </a:rPr>
              <a:t> 54: 62–75</a:t>
            </a:r>
            <a:endParaRPr lang="it-IT" sz="1600" i="1" dirty="0">
              <a:solidFill>
                <a:srgbClr val="002060"/>
              </a:solidFill>
            </a:endParaRPr>
          </a:p>
        </p:txBody>
      </p:sp>
      <p:sp>
        <p:nvSpPr>
          <p:cNvPr id="4" name="CasellaDiTesto 3"/>
          <p:cNvSpPr txBox="1"/>
          <p:nvPr/>
        </p:nvSpPr>
        <p:spPr>
          <a:xfrm>
            <a:off x="0" y="186267"/>
            <a:ext cx="10287000" cy="892552"/>
          </a:xfrm>
          <a:prstGeom prst="rect">
            <a:avLst/>
          </a:prstGeom>
          <a:noFill/>
        </p:spPr>
        <p:txBody>
          <a:bodyPr wrap="square" rtlCol="0">
            <a:spAutoFit/>
          </a:bodyPr>
          <a:lstStyle/>
          <a:p>
            <a:pPr algn="ctr"/>
            <a:r>
              <a:rPr lang="it-IT" sz="2800" b="1" dirty="0" smtClean="0">
                <a:solidFill>
                  <a:srgbClr val="002060"/>
                </a:solidFill>
              </a:rPr>
              <a:t>Infiammazione sistemica</a:t>
            </a:r>
          </a:p>
          <a:p>
            <a:pPr algn="ctr"/>
            <a:r>
              <a:rPr lang="it-IT" sz="2400" i="1" dirty="0" smtClean="0">
                <a:solidFill>
                  <a:srgbClr val="002060"/>
                </a:solidFill>
              </a:rPr>
              <a:t>Tempesta </a:t>
            </a:r>
            <a:r>
              <a:rPr lang="it-IT" sz="2400" i="1" dirty="0" err="1" smtClean="0">
                <a:solidFill>
                  <a:srgbClr val="002060"/>
                </a:solidFill>
              </a:rPr>
              <a:t>citochinica</a:t>
            </a:r>
            <a:endParaRPr lang="it-IT" sz="2400" i="1" dirty="0">
              <a:solidFill>
                <a:srgbClr val="002060"/>
              </a:solidFill>
            </a:endParaRPr>
          </a:p>
        </p:txBody>
      </p:sp>
      <p:sp>
        <p:nvSpPr>
          <p:cNvPr id="5" name="Line 15"/>
          <p:cNvSpPr>
            <a:spLocks noChangeShapeType="1"/>
          </p:cNvSpPr>
          <p:nvPr/>
        </p:nvSpPr>
        <p:spPr bwMode="auto">
          <a:xfrm>
            <a:off x="518440" y="1183389"/>
            <a:ext cx="9240838" cy="0"/>
          </a:xfrm>
          <a:prstGeom prst="line">
            <a:avLst/>
          </a:prstGeom>
          <a:noFill/>
          <a:ln w="57150">
            <a:solidFill>
              <a:srgbClr val="003399"/>
            </a:solidFill>
            <a:round/>
            <a:headEnd/>
            <a:tailEnd/>
          </a:ln>
          <a:extLst>
            <a:ext uri="{909E8E84-426E-40dd-AFC4-6F175D3DCCD1}">
              <a14:hiddenFill xmlns="" xmlns:a14="http://schemas.microsoft.com/office/drawing/2010/main">
                <a:noFill/>
              </a14:hiddenFill>
            </a:ext>
          </a:extLst>
        </p:spPr>
        <p:txBody>
          <a:bodyPr/>
          <a:lstStyle/>
          <a:p>
            <a:endParaRPr lang="it-IT"/>
          </a:p>
        </p:txBody>
      </p:sp>
    </p:spTree>
    <p:extLst>
      <p:ext uri="{BB962C8B-B14F-4D97-AF65-F5344CB8AC3E}">
        <p14:creationId xmlns:p14="http://schemas.microsoft.com/office/powerpoint/2010/main" val="12207508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0" y="672076"/>
            <a:ext cx="5550195" cy="4188573"/>
            <a:chOff x="311298" y="1414130"/>
            <a:chExt cx="5717634" cy="4040371"/>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298" y="1414130"/>
              <a:ext cx="5717634" cy="4040371"/>
            </a:xfrm>
            <a:prstGeom prst="rect">
              <a:avLst/>
            </a:prstGeom>
          </p:spPr>
        </p:pic>
        <p:sp>
          <p:nvSpPr>
            <p:cNvPr id="3" name="CasellaDiTesto 2"/>
            <p:cNvSpPr txBox="1"/>
            <p:nvPr/>
          </p:nvSpPr>
          <p:spPr>
            <a:xfrm>
              <a:off x="691116" y="1786270"/>
              <a:ext cx="4306186" cy="369332"/>
            </a:xfrm>
            <a:prstGeom prst="rect">
              <a:avLst/>
            </a:prstGeom>
            <a:solidFill>
              <a:schemeClr val="bg1"/>
            </a:solidFill>
          </p:spPr>
          <p:txBody>
            <a:bodyPr wrap="square" rtlCol="0">
              <a:spAutoFit/>
            </a:bodyPr>
            <a:lstStyle/>
            <a:p>
              <a:endParaRPr lang="it-IT"/>
            </a:p>
          </p:txBody>
        </p:sp>
      </p:grpSp>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7451" y="863462"/>
            <a:ext cx="5656522" cy="3997187"/>
          </a:xfrm>
          <a:prstGeom prst="rect">
            <a:avLst/>
          </a:prstGeom>
        </p:spPr>
      </p:pic>
      <p:sp>
        <p:nvSpPr>
          <p:cNvPr id="6" name="CasellaDiTesto 5"/>
          <p:cNvSpPr txBox="1"/>
          <p:nvPr/>
        </p:nvSpPr>
        <p:spPr>
          <a:xfrm>
            <a:off x="0" y="38213"/>
            <a:ext cx="10286999" cy="1323439"/>
          </a:xfrm>
          <a:prstGeom prst="rect">
            <a:avLst/>
          </a:prstGeom>
          <a:noFill/>
        </p:spPr>
        <p:txBody>
          <a:bodyPr wrap="square" rtlCol="0">
            <a:spAutoFit/>
          </a:bodyPr>
          <a:lstStyle/>
          <a:p>
            <a:pPr algn="ctr"/>
            <a:r>
              <a:rPr lang="it-IT" sz="2800" b="1" dirty="0">
                <a:solidFill>
                  <a:srgbClr val="002060"/>
                </a:solidFill>
              </a:rPr>
              <a:t>Teorie concorrenti della risposta immunitaria dell'ospite nella </a:t>
            </a:r>
            <a:r>
              <a:rPr lang="it-IT" sz="2800" b="1" dirty="0" smtClean="0">
                <a:solidFill>
                  <a:srgbClr val="002060"/>
                </a:solidFill>
              </a:rPr>
              <a:t>sepsi </a:t>
            </a:r>
            <a:r>
              <a:rPr lang="it-IT" sz="2400" i="1" dirty="0" smtClean="0"/>
              <a:t>l'attivazione </a:t>
            </a:r>
            <a:r>
              <a:rPr lang="it-IT" sz="2400" i="1" dirty="0"/>
              <a:t>delle risposte immunitarie sia pro- che anti-infiammatorie </a:t>
            </a:r>
            <a:r>
              <a:rPr lang="it-IT" sz="2400" i="1" dirty="0" smtClean="0"/>
              <a:t>               avviene </a:t>
            </a:r>
            <a:r>
              <a:rPr lang="it-IT" sz="2400" i="1" dirty="0"/>
              <a:t>subito dopo l'esordio della </a:t>
            </a:r>
            <a:r>
              <a:rPr lang="it-IT" sz="2800" dirty="0"/>
              <a:t>sepsi </a:t>
            </a:r>
            <a:endParaRPr lang="it-IT" sz="2800" b="1" dirty="0">
              <a:solidFill>
                <a:srgbClr val="002060"/>
              </a:solidFill>
            </a:endParaRPr>
          </a:p>
        </p:txBody>
      </p:sp>
      <p:sp>
        <p:nvSpPr>
          <p:cNvPr id="7" name="Line 6"/>
          <p:cNvSpPr>
            <a:spLocks noChangeShapeType="1"/>
          </p:cNvSpPr>
          <p:nvPr/>
        </p:nvSpPr>
        <p:spPr bwMode="auto">
          <a:xfrm>
            <a:off x="313268" y="1334310"/>
            <a:ext cx="9786938"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 name="CasellaDiTesto 7"/>
          <p:cNvSpPr txBox="1"/>
          <p:nvPr/>
        </p:nvSpPr>
        <p:spPr>
          <a:xfrm>
            <a:off x="5284383" y="6153371"/>
            <a:ext cx="4593264" cy="338554"/>
          </a:xfrm>
          <a:prstGeom prst="rect">
            <a:avLst/>
          </a:prstGeom>
          <a:noFill/>
        </p:spPr>
        <p:txBody>
          <a:bodyPr wrap="square" rtlCol="0">
            <a:spAutoFit/>
          </a:bodyPr>
          <a:lstStyle/>
          <a:p>
            <a:r>
              <a:rPr lang="it-IT" sz="1600" i="1" dirty="0" err="1" smtClean="0"/>
              <a:t>Hotchkiss</a:t>
            </a:r>
            <a:r>
              <a:rPr lang="it-IT" sz="1600" i="1" dirty="0" smtClean="0"/>
              <a:t> RS et al  </a:t>
            </a:r>
            <a:r>
              <a:rPr lang="it-IT" sz="1600" i="1" dirty="0" err="1" smtClean="0"/>
              <a:t>Nat</a:t>
            </a:r>
            <a:r>
              <a:rPr lang="it-IT" sz="1600" i="1" dirty="0" smtClean="0"/>
              <a:t> </a:t>
            </a:r>
            <a:r>
              <a:rPr lang="it-IT" sz="1600" i="1" dirty="0" err="1" smtClean="0"/>
              <a:t>Rev</a:t>
            </a:r>
            <a:r>
              <a:rPr lang="it-IT" sz="1600" i="1" dirty="0" smtClean="0"/>
              <a:t> </a:t>
            </a:r>
            <a:r>
              <a:rPr lang="it-IT" sz="1600" i="1" dirty="0" err="1" smtClean="0"/>
              <a:t>Immunol</a:t>
            </a:r>
            <a:r>
              <a:rPr lang="it-IT" sz="1600" i="1" dirty="0" smtClean="0"/>
              <a:t> 2013;13: 862-74 </a:t>
            </a:r>
            <a:endParaRPr lang="it-IT" sz="1600" i="1" dirty="0"/>
          </a:p>
        </p:txBody>
      </p:sp>
      <p:sp>
        <p:nvSpPr>
          <p:cNvPr id="9" name="CasellaDiTesto 8"/>
          <p:cNvSpPr txBox="1"/>
          <p:nvPr/>
        </p:nvSpPr>
        <p:spPr>
          <a:xfrm>
            <a:off x="5210997" y="4437516"/>
            <a:ext cx="4924489" cy="954107"/>
          </a:xfrm>
          <a:prstGeom prst="rect">
            <a:avLst/>
          </a:prstGeom>
          <a:noFill/>
        </p:spPr>
        <p:txBody>
          <a:bodyPr wrap="square" rtlCol="0">
            <a:spAutoFit/>
          </a:bodyPr>
          <a:lstStyle/>
          <a:p>
            <a:r>
              <a:rPr lang="it-IT" sz="800" dirty="0"/>
              <a:t>Una teoria concorrente si basa sull’esistenza di un'attivazione precoce dell'immunità innata e la soppressione dell'immunità adattativa, sostenendo che:</a:t>
            </a:r>
          </a:p>
          <a:p>
            <a:pPr marL="9525" lvl="0"/>
            <a:r>
              <a:rPr lang="it-IT" sz="800" dirty="0" smtClean="0"/>
              <a:t>1. le </a:t>
            </a:r>
            <a:r>
              <a:rPr lang="it-IT" sz="800" dirty="0"/>
              <a:t>morti nella sepsi siano dovute all'attivazione persistente dell'immunità innata con conseguente infiammazione intrattabile e lesioni d'organo; </a:t>
            </a:r>
          </a:p>
          <a:p>
            <a:pPr lvl="0"/>
            <a:r>
              <a:rPr lang="it-IT" sz="800" dirty="0" smtClean="0"/>
              <a:t>2. le </a:t>
            </a:r>
            <a:r>
              <a:rPr lang="it-IT" sz="800" dirty="0"/>
              <a:t>morti tardive nella sepsi sono dovute a una persistente infiammazione innata guidata dal sistema immunitario.</a:t>
            </a:r>
          </a:p>
          <a:p>
            <a:r>
              <a:rPr lang="it-IT" sz="800" dirty="0"/>
              <a:t> </a:t>
            </a:r>
          </a:p>
        </p:txBody>
      </p:sp>
      <p:sp>
        <p:nvSpPr>
          <p:cNvPr id="14" name="Rectangle 4"/>
          <p:cNvSpPr>
            <a:spLocks noChangeArrowheads="1"/>
          </p:cNvSpPr>
          <p:nvPr/>
        </p:nvSpPr>
        <p:spPr bwMode="auto">
          <a:xfrm>
            <a:off x="566590" y="4437516"/>
            <a:ext cx="4492894" cy="140038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0" numCol="1" anchor="ctr" anchorCtr="0" compatLnSpc="1">
            <a:prstTxWarp prst="textNoShape">
              <a:avLst/>
            </a:prstTxWarp>
            <a:spAutoFit/>
          </a:bodyPr>
          <a:lstStyle/>
          <a:p>
            <a:pPr marL="0" marR="0" lvl="0" indent="0" algn="justLow" defTabSz="914400" rtl="0" eaLnBrk="0" fontAlgn="base" latinLnBrk="0" hangingPunct="0">
              <a:lnSpc>
                <a:spcPct val="100000"/>
              </a:lnSpc>
              <a:spcBef>
                <a:spcPct val="0"/>
              </a:spcBef>
              <a:spcAft>
                <a:spcPct val="0"/>
              </a:spcAft>
              <a:buClrTx/>
              <a:buSzTx/>
              <a:buFontTx/>
              <a:buNone/>
              <a:tabLst/>
            </a:pPr>
            <a:r>
              <a:rPr kumimoji="0" lang="x-none" altLang="x-none" sz="800" b="0" i="0" u="none" strike="noStrike" cap="none" normalizeH="0" baseline="0" dirty="0">
                <a:ln>
                  <a:noFill/>
                </a:ln>
                <a:solidFill>
                  <a:schemeClr val="tx1"/>
                </a:solidFill>
                <a:effectLst/>
                <a:latin typeface="Courier New" charset="0"/>
                <a:ea typeface="Courier New" charset="0"/>
              </a:rPr>
              <a:t>Le cellule della immunità </a:t>
            </a:r>
            <a:r>
              <a:rPr kumimoji="0" lang="x-none" altLang="x-none" sz="800" b="0" i="0" u="none" strike="noStrike" cap="none" normalizeH="0" baseline="0" dirty="0" smtClean="0">
                <a:ln>
                  <a:noFill/>
                </a:ln>
                <a:solidFill>
                  <a:schemeClr val="tx1"/>
                </a:solidFill>
                <a:effectLst/>
                <a:latin typeface="Courier New" charset="0"/>
                <a:ea typeface="Courier New" charset="0"/>
              </a:rPr>
              <a:t>innata</a:t>
            </a:r>
            <a:r>
              <a:rPr lang="it-IT" altLang="x-none" sz="800" dirty="0">
                <a:latin typeface="Courier New" charset="0"/>
                <a:ea typeface="Courier New" charset="0"/>
              </a:rPr>
              <a:t> </a:t>
            </a:r>
            <a:r>
              <a:rPr kumimoji="0" lang="x-none" altLang="x-none" sz="800" b="0" i="0" u="none" strike="noStrike" cap="none" normalizeH="0" baseline="0" dirty="0" smtClean="0">
                <a:ln>
                  <a:noFill/>
                </a:ln>
                <a:solidFill>
                  <a:schemeClr val="tx1"/>
                </a:solidFill>
                <a:effectLst/>
                <a:latin typeface="Courier New" charset="0"/>
                <a:ea typeface="Courier New" charset="0"/>
              </a:rPr>
              <a:t>rilasciano </a:t>
            </a:r>
            <a:r>
              <a:rPr kumimoji="0" lang="x-none" altLang="x-none" sz="800" b="0" i="0" u="none" strike="noStrike" cap="none" normalizeH="0" baseline="0" dirty="0">
                <a:ln>
                  <a:noFill/>
                </a:ln>
                <a:solidFill>
                  <a:schemeClr val="tx1"/>
                </a:solidFill>
                <a:effectLst/>
                <a:latin typeface="Courier New" charset="0"/>
                <a:ea typeface="Courier New" charset="0"/>
              </a:rPr>
              <a:t>grandi quantità di citochine pro-infiammatorie che guidano l'infiammazione </a:t>
            </a:r>
            <a:r>
              <a:rPr kumimoji="0" lang="x-none" altLang="x-none" sz="800" b="0" i="1" u="none" strike="noStrike" cap="none" normalizeH="0" baseline="0" dirty="0">
                <a:ln>
                  <a:noFill/>
                </a:ln>
                <a:solidFill>
                  <a:schemeClr val="tx1"/>
                </a:solidFill>
                <a:effectLst/>
                <a:latin typeface="Courier New" charset="0"/>
                <a:ea typeface="Courier New" charset="0"/>
              </a:rPr>
              <a:t>(linea </a:t>
            </a:r>
            <a:r>
              <a:rPr kumimoji="0" lang="x-none" altLang="x-none" sz="800" b="0" i="1" u="none" strike="noStrike" cap="none" normalizeH="0" baseline="0" dirty="0" smtClean="0">
                <a:ln>
                  <a:noFill/>
                </a:ln>
                <a:solidFill>
                  <a:schemeClr val="tx1"/>
                </a:solidFill>
                <a:effectLst/>
                <a:latin typeface="Courier New" charset="0"/>
                <a:ea typeface="Courier New" charset="0"/>
              </a:rPr>
              <a:t>blu-giorni1-3</a:t>
            </a:r>
            <a:r>
              <a:rPr kumimoji="0" lang="x-none" altLang="x-none" sz="800" b="0" i="0" u="none" strike="noStrike" cap="none" normalizeH="0" baseline="0" dirty="0">
                <a:ln>
                  <a:noFill/>
                </a:ln>
                <a:solidFill>
                  <a:schemeClr val="tx1"/>
                </a:solidFill>
                <a:effectLst/>
                <a:latin typeface="Courier New" charset="0"/>
                <a:ea typeface="Courier New" charset="0"/>
              </a:rPr>
              <a:t>). L'intensità della risposta infiammatoria iniziale varia con la carica patogena e la virulenza, le comorbilità del paziente e </a:t>
            </a:r>
            <a:r>
              <a:rPr kumimoji="0" lang="it-IT" altLang="x-none" sz="800" b="0" i="0" u="none" strike="noStrike" cap="none" normalizeH="0" baseline="0" dirty="0" smtClean="0">
                <a:ln>
                  <a:noFill/>
                </a:ln>
                <a:solidFill>
                  <a:schemeClr val="tx1"/>
                </a:solidFill>
                <a:effectLst/>
                <a:latin typeface="Courier New" charset="0"/>
                <a:ea typeface="Courier New" charset="0"/>
              </a:rPr>
              <a:t>i </a:t>
            </a:r>
            <a:r>
              <a:rPr kumimoji="0" lang="x-none" altLang="x-none" sz="800" b="0" i="0" u="none" strike="noStrike" cap="none" normalizeH="0" baseline="0" dirty="0" smtClean="0">
                <a:ln>
                  <a:noFill/>
                </a:ln>
                <a:solidFill>
                  <a:schemeClr val="tx1"/>
                </a:solidFill>
                <a:effectLst/>
                <a:latin typeface="Courier New" charset="0"/>
                <a:ea typeface="Courier New" charset="0"/>
              </a:rPr>
              <a:t>fattori </a:t>
            </a:r>
            <a:r>
              <a:rPr kumimoji="0" lang="x-none" altLang="x-none" sz="800" b="0" i="0" u="none" strike="noStrike" cap="none" normalizeH="0" baseline="0" dirty="0">
                <a:ln>
                  <a:noFill/>
                </a:ln>
                <a:solidFill>
                  <a:schemeClr val="tx1"/>
                </a:solidFill>
                <a:effectLst/>
                <a:latin typeface="Courier New" charset="0"/>
                <a:ea typeface="Courier New" charset="0"/>
              </a:rPr>
              <a:t>genetici dell'ospite. Le morti precoci nella sepsi </a:t>
            </a:r>
            <a:r>
              <a:rPr kumimoji="0" lang="x-none" altLang="x-none" sz="800" b="0" i="1" u="none" strike="noStrike" cap="none" normalizeH="0" baseline="0" dirty="0">
                <a:ln>
                  <a:noFill/>
                </a:ln>
                <a:solidFill>
                  <a:schemeClr val="tx1"/>
                </a:solidFill>
                <a:effectLst/>
                <a:latin typeface="Courier New" charset="0"/>
                <a:ea typeface="Courier New" charset="0"/>
              </a:rPr>
              <a:t>(linea rossa </a:t>
            </a:r>
            <a:r>
              <a:rPr kumimoji="0" lang="x-none" altLang="x-none" sz="800" b="0" i="1" u="none" strike="noStrike" cap="none" normalizeH="0" baseline="0" dirty="0" smtClean="0">
                <a:ln>
                  <a:noFill/>
                </a:ln>
                <a:solidFill>
                  <a:schemeClr val="tx1"/>
                </a:solidFill>
                <a:effectLst/>
                <a:latin typeface="Courier New" charset="0"/>
                <a:ea typeface="Courier New" charset="0"/>
              </a:rPr>
              <a:t>superiore-giorno3</a:t>
            </a:r>
            <a:r>
              <a:rPr kumimoji="0" lang="x-none" altLang="x-none" sz="800" b="0" i="1" u="none" strike="noStrike" cap="none" normalizeH="0" baseline="0" dirty="0">
                <a:ln>
                  <a:noFill/>
                </a:ln>
                <a:solidFill>
                  <a:schemeClr val="tx1"/>
                </a:solidFill>
                <a:effectLst/>
                <a:latin typeface="Courier New" charset="0"/>
                <a:ea typeface="Courier New" charset="0"/>
              </a:rPr>
              <a:t>) </a:t>
            </a:r>
            <a:r>
              <a:rPr kumimoji="0" lang="x-none" altLang="x-none" sz="800" b="0" i="0" u="none" strike="noStrike" cap="none" normalizeH="0" baseline="0" dirty="0">
                <a:ln>
                  <a:noFill/>
                </a:ln>
                <a:solidFill>
                  <a:schemeClr val="tx1"/>
                </a:solidFill>
                <a:effectLst/>
                <a:latin typeface="Courier New" charset="0"/>
                <a:ea typeface="Courier New" charset="0"/>
              </a:rPr>
              <a:t>sono </a:t>
            </a:r>
            <a:r>
              <a:rPr kumimoji="0" lang="x-none" altLang="x-none" sz="800" b="0" i="0" u="none" strike="noStrike" cap="none" normalizeH="0" baseline="0" dirty="0" smtClean="0">
                <a:ln>
                  <a:noFill/>
                </a:ln>
                <a:solidFill>
                  <a:schemeClr val="tx1"/>
                </a:solidFill>
                <a:effectLst/>
                <a:latin typeface="Courier New" charset="0"/>
                <a:ea typeface="Courier New" charset="0"/>
              </a:rPr>
              <a:t>dovute</a:t>
            </a:r>
            <a:r>
              <a:rPr kumimoji="0" lang="it-IT" altLang="x-none" sz="800" b="0" i="0" u="none" strike="noStrike" cap="none" normalizeH="0" dirty="0" smtClean="0">
                <a:ln>
                  <a:noFill/>
                </a:ln>
                <a:solidFill>
                  <a:schemeClr val="tx1"/>
                </a:solidFill>
                <a:effectLst/>
                <a:latin typeface="Courier New" charset="0"/>
                <a:ea typeface="Courier New" charset="0"/>
              </a:rPr>
              <a:t> alla </a:t>
            </a:r>
            <a:r>
              <a:rPr kumimoji="0" lang="x-none" altLang="x-none" sz="800" b="0" i="0" u="none" strike="noStrike" cap="none" normalizeH="0" baseline="0" dirty="0" smtClean="0">
                <a:ln>
                  <a:noFill/>
                </a:ln>
                <a:solidFill>
                  <a:schemeClr val="tx1"/>
                </a:solidFill>
                <a:effectLst/>
                <a:latin typeface="Courier New" charset="0"/>
                <a:ea typeface="Courier New" charset="0"/>
              </a:rPr>
              <a:t>"tempesta </a:t>
            </a:r>
            <a:r>
              <a:rPr kumimoji="0" lang="x-none" altLang="x-none" sz="800" b="0" i="0" u="none" strike="noStrike" cap="none" normalizeH="0" baseline="0" dirty="0">
                <a:ln>
                  <a:noFill/>
                </a:ln>
                <a:solidFill>
                  <a:schemeClr val="tx1"/>
                </a:solidFill>
                <a:effectLst/>
                <a:latin typeface="Courier New" charset="0"/>
                <a:ea typeface="Courier New" charset="0"/>
              </a:rPr>
              <a:t>di citochine". La maggior parte dei pazienti ripristina l'immunità innata e adattativa e sopravvive </a:t>
            </a:r>
            <a:r>
              <a:rPr kumimoji="0" lang="x-none" altLang="x-none" sz="800" b="0" i="0" u="none" strike="noStrike" cap="none" normalizeH="0" baseline="0" dirty="0" smtClean="0">
                <a:ln>
                  <a:noFill/>
                </a:ln>
                <a:solidFill>
                  <a:schemeClr val="tx1"/>
                </a:solidFill>
                <a:effectLst/>
                <a:latin typeface="Courier New" charset="0"/>
                <a:ea typeface="Courier New" charset="0"/>
              </a:rPr>
              <a:t>all'infezione</a:t>
            </a:r>
            <a:r>
              <a:rPr kumimoji="0" lang="x-none" altLang="x-none" sz="800" b="0" i="1" u="none" strike="noStrike" cap="none" normalizeH="0" baseline="0" dirty="0" smtClean="0">
                <a:ln>
                  <a:noFill/>
                </a:ln>
                <a:solidFill>
                  <a:schemeClr val="tx1"/>
                </a:solidFill>
                <a:effectLst/>
                <a:latin typeface="Courier New" charset="0"/>
                <a:ea typeface="Courier New" charset="0"/>
              </a:rPr>
              <a:t>(guarigione-giorno6</a:t>
            </a:r>
            <a:r>
              <a:rPr kumimoji="0" lang="x-none" altLang="x-none" sz="800" b="0" i="1" u="none" strike="noStrike" cap="none" normalizeH="0" baseline="0" dirty="0">
                <a:ln>
                  <a:noFill/>
                </a:ln>
                <a:solidFill>
                  <a:schemeClr val="tx1"/>
                </a:solidFill>
                <a:effectLst/>
                <a:latin typeface="Courier New" charset="0"/>
                <a:ea typeface="Courier New" charset="0"/>
              </a:rPr>
              <a:t>)</a:t>
            </a:r>
            <a:r>
              <a:rPr kumimoji="0" lang="x-none" altLang="x-none" sz="800" b="0" i="0" u="none" strike="noStrike" cap="none" normalizeH="0" baseline="0" dirty="0">
                <a:ln>
                  <a:noFill/>
                </a:ln>
                <a:solidFill>
                  <a:schemeClr val="tx1"/>
                </a:solidFill>
                <a:effectLst/>
                <a:latin typeface="Courier New" charset="0"/>
                <a:ea typeface="Courier New" charset="0"/>
              </a:rPr>
              <a:t>. Se la sepsi persiste, si verifica un fallimento </a:t>
            </a:r>
            <a:r>
              <a:rPr kumimoji="0" lang="x-none" altLang="x-none" sz="800" b="0" i="0" u="none" strike="noStrike" cap="none" normalizeH="0" baseline="0" dirty="0" smtClean="0">
                <a:ln>
                  <a:noFill/>
                </a:ln>
                <a:solidFill>
                  <a:schemeClr val="tx1"/>
                </a:solidFill>
                <a:effectLst/>
                <a:latin typeface="Courier New" charset="0"/>
                <a:ea typeface="Courier New" charset="0"/>
              </a:rPr>
              <a:t>del </a:t>
            </a:r>
            <a:r>
              <a:rPr kumimoji="0" lang="x-none" altLang="x-none" sz="800" b="0" i="0" u="none" strike="noStrike" cap="none" normalizeH="0" baseline="0" dirty="0">
                <a:ln>
                  <a:noFill/>
                </a:ln>
                <a:solidFill>
                  <a:schemeClr val="tx1"/>
                </a:solidFill>
                <a:effectLst/>
                <a:latin typeface="Courier New" charset="0"/>
                <a:ea typeface="Courier New" charset="0"/>
              </a:rPr>
              <a:t>sistema </a:t>
            </a:r>
            <a:r>
              <a:rPr kumimoji="0" lang="x-none" altLang="x-none" sz="800" b="0" i="0" u="none" strike="noStrike" cap="none" normalizeH="0" baseline="0" dirty="0" smtClean="0">
                <a:ln>
                  <a:noFill/>
                </a:ln>
                <a:solidFill>
                  <a:schemeClr val="tx1"/>
                </a:solidFill>
                <a:effectLst/>
                <a:latin typeface="Courier New" charset="0"/>
                <a:ea typeface="Courier New" charset="0"/>
              </a:rPr>
              <a:t>immunitario</a:t>
            </a:r>
            <a:r>
              <a:rPr kumimoji="0" lang="it-IT" altLang="x-none" sz="800" b="0" i="0" u="none" strike="noStrike" cap="none" normalizeH="0" baseline="0" dirty="0" smtClean="0">
                <a:ln>
                  <a:noFill/>
                </a:ln>
                <a:solidFill>
                  <a:schemeClr val="tx1"/>
                </a:solidFill>
                <a:effectLst/>
                <a:latin typeface="Courier New" charset="0"/>
                <a:ea typeface="Courier New" charset="0"/>
              </a:rPr>
              <a:t>,</a:t>
            </a:r>
            <a:r>
              <a:rPr kumimoji="0" lang="x-none" altLang="x-none" sz="800" b="0" i="0" u="none" strike="noStrike" cap="none" normalizeH="0" baseline="0" dirty="0" smtClean="0">
                <a:ln>
                  <a:noFill/>
                </a:ln>
                <a:solidFill>
                  <a:schemeClr val="tx1"/>
                </a:solidFill>
                <a:effectLst/>
                <a:latin typeface="Courier New" charset="0"/>
                <a:ea typeface="Courier New" charset="0"/>
              </a:rPr>
              <a:t>sia </a:t>
            </a:r>
            <a:r>
              <a:rPr kumimoji="0" lang="x-none" altLang="x-none" sz="800" b="0" i="0" u="none" strike="noStrike" cap="none" normalizeH="0" baseline="0" dirty="0">
                <a:ln>
                  <a:noFill/>
                </a:ln>
                <a:solidFill>
                  <a:schemeClr val="tx1"/>
                </a:solidFill>
                <a:effectLst/>
                <a:latin typeface="Courier New" charset="0"/>
                <a:ea typeface="Courier New" charset="0"/>
              </a:rPr>
              <a:t>innato che adattativo, entrando in uno stato immuno-soppressivo profondo (linee blu e rosse dopo il giorno 6). </a:t>
            </a:r>
            <a:endParaRPr kumimoji="0" lang="x-none" altLang="x-none" sz="80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6634094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164" y="1511315"/>
            <a:ext cx="3278671" cy="4639733"/>
          </a:xfrm>
          <a:prstGeom prst="rect">
            <a:avLst/>
          </a:prstGeom>
        </p:spPr>
      </p:pic>
      <p:sp>
        <p:nvSpPr>
          <p:cNvPr id="3" name="CasellaDiTesto 2"/>
          <p:cNvSpPr txBox="1"/>
          <p:nvPr/>
        </p:nvSpPr>
        <p:spPr>
          <a:xfrm>
            <a:off x="6443133" y="6239414"/>
            <a:ext cx="3564467" cy="584775"/>
          </a:xfrm>
          <a:prstGeom prst="rect">
            <a:avLst/>
          </a:prstGeom>
          <a:noFill/>
        </p:spPr>
        <p:txBody>
          <a:bodyPr wrap="square" rtlCol="0">
            <a:spAutoFit/>
          </a:bodyPr>
          <a:lstStyle/>
          <a:p>
            <a:r>
              <a:rPr lang="de-DE" sz="1600" i="1" dirty="0" err="1" smtClean="0"/>
              <a:t>Fara</a:t>
            </a:r>
            <a:r>
              <a:rPr lang="de-DE" sz="1600" i="1" dirty="0" smtClean="0"/>
              <a:t> A Open </a:t>
            </a:r>
            <a:r>
              <a:rPr lang="de-DE" sz="1600" i="1" dirty="0" err="1"/>
              <a:t>Biol</a:t>
            </a:r>
            <a:r>
              <a:rPr lang="de-DE" sz="1600" i="1" dirty="0"/>
              <a:t>. 10: 200160. http://</a:t>
            </a:r>
            <a:r>
              <a:rPr lang="de-DE" sz="1600" i="1" dirty="0" err="1"/>
              <a:t>dx.doi.org</a:t>
            </a:r>
            <a:r>
              <a:rPr lang="de-DE" sz="1600" i="1" dirty="0"/>
              <a:t>/10.1098/rsob.200160 </a:t>
            </a:r>
          </a:p>
        </p:txBody>
      </p:sp>
      <p:sp>
        <p:nvSpPr>
          <p:cNvPr id="4" name="CasellaDiTesto 3"/>
          <p:cNvSpPr txBox="1"/>
          <p:nvPr/>
        </p:nvSpPr>
        <p:spPr>
          <a:xfrm>
            <a:off x="0" y="87574"/>
            <a:ext cx="10287000" cy="892552"/>
          </a:xfrm>
          <a:prstGeom prst="rect">
            <a:avLst/>
          </a:prstGeom>
          <a:noFill/>
        </p:spPr>
        <p:txBody>
          <a:bodyPr wrap="square" rtlCol="0">
            <a:spAutoFit/>
          </a:bodyPr>
          <a:lstStyle/>
          <a:p>
            <a:pPr algn="ctr"/>
            <a:r>
              <a:rPr lang="it-IT" sz="2800" b="1" dirty="0"/>
              <a:t>Espressione di ACE2 nei tessuti umani</a:t>
            </a:r>
            <a:r>
              <a:rPr lang="it-IT" dirty="0"/>
              <a:t>. </a:t>
            </a:r>
            <a:endParaRPr lang="it-IT" dirty="0" smtClean="0"/>
          </a:p>
          <a:p>
            <a:pPr algn="ctr"/>
            <a:r>
              <a:rPr lang="it-IT" sz="2400" i="1" dirty="0" smtClean="0"/>
              <a:t>COVID-19 </a:t>
            </a:r>
            <a:r>
              <a:rPr lang="it-IT" sz="2400" i="1" dirty="0"/>
              <a:t>utilizza </a:t>
            </a:r>
            <a:r>
              <a:rPr lang="it-IT" sz="2400" i="1" dirty="0" smtClean="0"/>
              <a:t>ACE2 per </a:t>
            </a:r>
            <a:r>
              <a:rPr lang="it-IT" sz="2400" i="1" dirty="0"/>
              <a:t>invadere le cellule </a:t>
            </a:r>
            <a:r>
              <a:rPr lang="it-IT" sz="2400" i="1" dirty="0" smtClean="0"/>
              <a:t>umane</a:t>
            </a:r>
            <a:r>
              <a:rPr lang="it-IT" dirty="0" smtClean="0"/>
              <a:t> </a:t>
            </a:r>
            <a:endParaRPr lang="it-IT" dirty="0"/>
          </a:p>
        </p:txBody>
      </p:sp>
      <p:sp>
        <p:nvSpPr>
          <p:cNvPr id="5" name="Line 6"/>
          <p:cNvSpPr>
            <a:spLocks noChangeShapeType="1"/>
          </p:cNvSpPr>
          <p:nvPr/>
        </p:nvSpPr>
        <p:spPr bwMode="auto">
          <a:xfrm>
            <a:off x="313268" y="1068491"/>
            <a:ext cx="9786938"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5024744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2" y="511473"/>
            <a:ext cx="10286999" cy="586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it-IT" b="1" dirty="0" smtClean="0">
                <a:solidFill>
                  <a:srgbClr val="002060"/>
                </a:solidFill>
                <a:latin typeface="+mn-lt"/>
              </a:rPr>
              <a:t>Meccanismi fisiopatologici</a:t>
            </a:r>
            <a:r>
              <a:rPr lang="it-IT" b="1" dirty="0">
                <a:solidFill>
                  <a:srgbClr val="002060"/>
                </a:solidFill>
                <a:latin typeface="+mn-lt"/>
              </a:rPr>
              <a:t> della </a:t>
            </a:r>
            <a:r>
              <a:rPr lang="it-IT" b="1">
                <a:solidFill>
                  <a:srgbClr val="002060"/>
                </a:solidFill>
                <a:latin typeface="+mn-lt"/>
              </a:rPr>
              <a:t>morte </a:t>
            </a:r>
            <a:r>
              <a:rPr lang="it-IT" b="1" smtClean="0">
                <a:solidFill>
                  <a:srgbClr val="002060"/>
                </a:solidFill>
                <a:latin typeface="+mn-lt"/>
              </a:rPr>
              <a:t>l’anziano COVID-19</a:t>
            </a:r>
            <a:endParaRPr lang="it-IT" dirty="0">
              <a:solidFill>
                <a:srgbClr val="002060"/>
              </a:solidFill>
              <a:latin typeface="+mn-lt"/>
            </a:endParaRPr>
          </a:p>
        </p:txBody>
      </p:sp>
      <p:sp>
        <p:nvSpPr>
          <p:cNvPr id="4" name="Line 7"/>
          <p:cNvSpPr>
            <a:spLocks noChangeShapeType="1"/>
          </p:cNvSpPr>
          <p:nvPr/>
        </p:nvSpPr>
        <p:spPr bwMode="auto">
          <a:xfrm>
            <a:off x="505618" y="1320300"/>
            <a:ext cx="9275763" cy="22225"/>
          </a:xfrm>
          <a:prstGeom prst="line">
            <a:avLst/>
          </a:prstGeom>
          <a:noFill/>
          <a:ln w="57150">
            <a:solidFill>
              <a:srgbClr val="002060"/>
            </a:solidFill>
            <a:round/>
            <a:headEnd/>
            <a:tailEnd/>
          </a:ln>
          <a:extLst>
            <a:ext uri="{909E8E84-426E-40dd-AFC4-6F175D3DCCD1}">
              <a14:hiddenFill xmlns="" xmlns:a14="http://schemas.microsoft.com/office/drawing/2010/main">
                <a:noFill/>
              </a14:hiddenFill>
            </a:ext>
          </a:extLst>
        </p:spPr>
        <p:txBody>
          <a:bodyPr wrap="none" anchor="ctr"/>
          <a:lstStyle/>
          <a:p>
            <a:endParaRPr lang="it-IT" dirty="0"/>
          </a:p>
        </p:txBody>
      </p:sp>
      <p:sp>
        <p:nvSpPr>
          <p:cNvPr id="5" name="CasellaDiTesto 4"/>
          <p:cNvSpPr txBox="1"/>
          <p:nvPr/>
        </p:nvSpPr>
        <p:spPr>
          <a:xfrm>
            <a:off x="1028697" y="1822832"/>
            <a:ext cx="8229600" cy="3323987"/>
          </a:xfrm>
          <a:prstGeom prst="rect">
            <a:avLst/>
          </a:prstGeom>
          <a:solidFill>
            <a:schemeClr val="bg1"/>
          </a:solidFill>
        </p:spPr>
        <p:txBody>
          <a:bodyPr wrap="square" rtlCol="0">
            <a:spAutoFit/>
          </a:bodyPr>
          <a:lstStyle/>
          <a:p>
            <a:pPr marL="457200" marR="0" lvl="0" indent="-457200" defTabSz="914400" eaLnBrk="1" fontAlgn="auto" latinLnBrk="0" hangingPunct="1">
              <a:lnSpc>
                <a:spcPct val="150000"/>
              </a:lnSpc>
              <a:spcBef>
                <a:spcPts val="0"/>
              </a:spcBef>
              <a:spcAft>
                <a:spcPts val="0"/>
              </a:spcAft>
              <a:buClrTx/>
              <a:buSzTx/>
              <a:buFont typeface="Wingdings" charset="2"/>
              <a:buChar char="§"/>
              <a:tabLst/>
              <a:defRPr/>
            </a:pPr>
            <a:r>
              <a:rPr lang="it-IT" sz="2800" dirty="0" smtClean="0">
                <a:solidFill>
                  <a:srgbClr val="002060"/>
                </a:solidFill>
              </a:rPr>
              <a:t>Invecchiamento fisiologico: la Vulnerabilità</a:t>
            </a:r>
          </a:p>
          <a:p>
            <a:pPr marL="457200" marR="0" lvl="0" indent="-457200" defTabSz="914400" eaLnBrk="1" fontAlgn="auto" latinLnBrk="0" hangingPunct="1">
              <a:lnSpc>
                <a:spcPct val="150000"/>
              </a:lnSpc>
              <a:spcBef>
                <a:spcPts val="0"/>
              </a:spcBef>
              <a:spcAft>
                <a:spcPts val="0"/>
              </a:spcAft>
              <a:buClrTx/>
              <a:buSzTx/>
              <a:buFont typeface="Wingdings" charset="2"/>
              <a:buChar char="§"/>
              <a:tabLst/>
              <a:defRPr/>
            </a:pPr>
            <a:r>
              <a:rPr lang="it-IT" sz="2800" dirty="0" smtClean="0">
                <a:solidFill>
                  <a:srgbClr val="002060"/>
                </a:solidFill>
              </a:rPr>
              <a:t>Invecchiamento patologico: la Fragilità</a:t>
            </a:r>
          </a:p>
          <a:p>
            <a:pPr marL="449262" marR="0" lvl="0" defTabSz="914400" eaLnBrk="1" fontAlgn="auto" latinLnBrk="0" hangingPunct="1">
              <a:lnSpc>
                <a:spcPct val="150000"/>
              </a:lnSpc>
              <a:spcBef>
                <a:spcPts val="0"/>
              </a:spcBef>
              <a:spcAft>
                <a:spcPts val="0"/>
              </a:spcAft>
              <a:buClrTx/>
              <a:buSzTx/>
              <a:defRPr/>
            </a:pPr>
            <a:r>
              <a:rPr lang="it-IT" sz="2800" dirty="0">
                <a:solidFill>
                  <a:srgbClr val="002060"/>
                </a:solidFill>
              </a:rPr>
              <a:t> </a:t>
            </a:r>
            <a:r>
              <a:rPr lang="it-IT" sz="2800" dirty="0" smtClean="0">
                <a:solidFill>
                  <a:srgbClr val="002060"/>
                </a:solidFill>
              </a:rPr>
              <a:t> </a:t>
            </a:r>
            <a:r>
              <a:rPr lang="it-IT" sz="2800" i="1" dirty="0" smtClean="0">
                <a:solidFill>
                  <a:schemeClr val="bg1"/>
                </a:solidFill>
              </a:rPr>
              <a:t>Infiammazione sistemica secondaria a polmonite</a:t>
            </a:r>
          </a:p>
          <a:p>
            <a:pPr marL="457200" marR="0" lvl="0" indent="-7938" defTabSz="914400" eaLnBrk="1" fontAlgn="auto" latinLnBrk="0" hangingPunct="1">
              <a:lnSpc>
                <a:spcPct val="150000"/>
              </a:lnSpc>
              <a:spcBef>
                <a:spcPts val="0"/>
              </a:spcBef>
              <a:spcAft>
                <a:spcPts val="0"/>
              </a:spcAft>
              <a:buClrTx/>
              <a:buSzTx/>
              <a:buFont typeface="Wingdings" charset="2"/>
              <a:buChar char="§"/>
              <a:defRPr/>
            </a:pPr>
            <a:r>
              <a:rPr lang="it-IT" sz="2800" i="1" dirty="0">
                <a:solidFill>
                  <a:srgbClr val="002060"/>
                </a:solidFill>
              </a:rPr>
              <a:t> </a:t>
            </a:r>
            <a:r>
              <a:rPr lang="it-IT" sz="2800" i="1" dirty="0" smtClean="0">
                <a:solidFill>
                  <a:srgbClr val="002060"/>
                </a:solidFill>
              </a:rPr>
              <a:t> Trombosi intravascolare diffusa</a:t>
            </a:r>
          </a:p>
          <a:p>
            <a:pPr marL="449262" marR="0" lvl="0" defTabSz="914400" eaLnBrk="1" fontAlgn="auto" latinLnBrk="0" hangingPunct="1">
              <a:lnSpc>
                <a:spcPct val="150000"/>
              </a:lnSpc>
              <a:spcBef>
                <a:spcPts val="0"/>
              </a:spcBef>
              <a:spcAft>
                <a:spcPts val="0"/>
              </a:spcAft>
              <a:buClrTx/>
              <a:buSzTx/>
              <a:defRPr/>
            </a:pPr>
            <a:r>
              <a:rPr lang="it-IT" sz="2800" i="1" dirty="0">
                <a:solidFill>
                  <a:srgbClr val="002060"/>
                </a:solidFill>
              </a:rPr>
              <a:t> </a:t>
            </a:r>
            <a:r>
              <a:rPr lang="it-IT" sz="2800" i="1" dirty="0" smtClean="0">
                <a:solidFill>
                  <a:srgbClr val="002060"/>
                </a:solidFill>
              </a:rPr>
              <a:t> </a:t>
            </a:r>
            <a:r>
              <a:rPr lang="it-IT" sz="2800" i="1" dirty="0" smtClean="0">
                <a:solidFill>
                  <a:schemeClr val="bg1"/>
                </a:solidFill>
              </a:rPr>
              <a:t>Scompensi a cascata </a:t>
            </a:r>
          </a:p>
        </p:txBody>
      </p:sp>
    </p:spTree>
    <p:extLst>
      <p:ext uri="{BB962C8B-B14F-4D97-AF65-F5344CB8AC3E}">
        <p14:creationId xmlns:p14="http://schemas.microsoft.com/office/powerpoint/2010/main" val="8894642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709612" y="1040651"/>
            <a:ext cx="9577388" cy="4935538"/>
            <a:chOff x="606425" y="698500"/>
            <a:chExt cx="9577388" cy="4935538"/>
          </a:xfrm>
        </p:grpSpPr>
        <p:grpSp>
          <p:nvGrpSpPr>
            <p:cNvPr id="24577" name="Gruppo 3"/>
            <p:cNvGrpSpPr>
              <a:grpSpLocks/>
            </p:cNvGrpSpPr>
            <p:nvPr/>
          </p:nvGrpSpPr>
          <p:grpSpPr bwMode="auto">
            <a:xfrm>
              <a:off x="606425" y="2060575"/>
              <a:ext cx="4105275" cy="3573463"/>
              <a:chOff x="751012" y="1295509"/>
              <a:chExt cx="8709731" cy="5157827"/>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109" y="1295509"/>
                <a:ext cx="8635634" cy="4960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586" name="CasellaDiTesto 5"/>
              <p:cNvSpPr txBox="1">
                <a:spLocks noChangeArrowheads="1"/>
              </p:cNvSpPr>
              <p:nvPr/>
            </p:nvSpPr>
            <p:spPr bwMode="auto">
              <a:xfrm>
                <a:off x="751012" y="5877272"/>
                <a:ext cx="5184576" cy="5760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x-none" altLang="x-none" sz="1800"/>
              </a:p>
            </p:txBody>
          </p:sp>
        </p:grpSp>
        <p:grpSp>
          <p:nvGrpSpPr>
            <p:cNvPr id="24578" name="Gruppo 7"/>
            <p:cNvGrpSpPr>
              <a:grpSpLocks/>
            </p:cNvGrpSpPr>
            <p:nvPr/>
          </p:nvGrpSpPr>
          <p:grpSpPr bwMode="auto">
            <a:xfrm>
              <a:off x="4927600" y="698500"/>
              <a:ext cx="5256213" cy="4718050"/>
              <a:chOff x="-190280" y="25165"/>
              <a:chExt cx="9740673" cy="6967926"/>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80" y="25165"/>
                <a:ext cx="9740673" cy="6967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584" name="CasellaDiTesto 9"/>
              <p:cNvSpPr txBox="1">
                <a:spLocks noChangeArrowheads="1"/>
              </p:cNvSpPr>
              <p:nvPr/>
            </p:nvSpPr>
            <p:spPr bwMode="auto">
              <a:xfrm>
                <a:off x="1039044" y="201133"/>
                <a:ext cx="7992888" cy="8640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x-none" altLang="x-none" sz="1800"/>
              </a:p>
            </p:txBody>
          </p:sp>
        </p:grpSp>
      </p:grpSp>
      <p:sp>
        <p:nvSpPr>
          <p:cNvPr id="11" name="Line 3"/>
          <p:cNvSpPr>
            <a:spLocks noChangeShapeType="1"/>
          </p:cNvSpPr>
          <p:nvPr/>
        </p:nvSpPr>
        <p:spPr bwMode="auto">
          <a:xfrm>
            <a:off x="225425" y="981075"/>
            <a:ext cx="9772650" cy="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a:p>
        </p:txBody>
      </p:sp>
      <p:sp>
        <p:nvSpPr>
          <p:cNvPr id="24580" name="Rettangolo 11"/>
          <p:cNvSpPr>
            <a:spLocks noChangeArrowheads="1"/>
          </p:cNvSpPr>
          <p:nvPr/>
        </p:nvSpPr>
        <p:spPr bwMode="auto">
          <a:xfrm>
            <a:off x="0" y="28948"/>
            <a:ext cx="10287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it-IT" altLang="x-none" sz="2800" b="1" dirty="0" smtClean="0">
                <a:solidFill>
                  <a:srgbClr val="002060"/>
                </a:solidFill>
                <a:latin typeface="Calibri" charset="0"/>
                <a:ea typeface="Calibri" charset="0"/>
                <a:cs typeface="Calibri" charset="0"/>
              </a:rPr>
              <a:t>Sviluppo e progressione della placca aterosclerotica</a:t>
            </a:r>
          </a:p>
          <a:p>
            <a:pPr algn="ctr">
              <a:spcBef>
                <a:spcPct val="0"/>
              </a:spcBef>
              <a:buFontTx/>
              <a:buNone/>
            </a:pPr>
            <a:r>
              <a:rPr lang="it-IT" altLang="x-none" sz="2400" i="1" dirty="0">
                <a:solidFill>
                  <a:srgbClr val="002060"/>
                </a:solidFill>
                <a:latin typeface="Calibri" charset="0"/>
                <a:ea typeface="Calibri" charset="0"/>
                <a:cs typeface="Calibri" charset="0"/>
              </a:rPr>
              <a:t>u</a:t>
            </a:r>
            <a:r>
              <a:rPr lang="it-IT" altLang="x-none" sz="2400" i="1" dirty="0" smtClean="0">
                <a:solidFill>
                  <a:srgbClr val="002060"/>
                </a:solidFill>
                <a:latin typeface="Calibri" charset="0"/>
                <a:ea typeface="Calibri" charset="0"/>
                <a:cs typeface="Calibri" charset="0"/>
              </a:rPr>
              <a:t>n processo infiammatorio dinamico</a:t>
            </a:r>
            <a:endParaRPr lang="it-IT" altLang="x-none" sz="2400" i="1" dirty="0">
              <a:solidFill>
                <a:srgbClr val="002060"/>
              </a:solidFill>
              <a:latin typeface="Calibri" charset="0"/>
              <a:ea typeface="Calibri" charset="0"/>
              <a:cs typeface="Calibri" charset="0"/>
            </a:endParaRPr>
          </a:p>
        </p:txBody>
      </p:sp>
      <p:sp>
        <p:nvSpPr>
          <p:cNvPr id="24581" name="Rettangolo 12"/>
          <p:cNvSpPr>
            <a:spLocks noChangeArrowheads="1"/>
          </p:cNvSpPr>
          <p:nvPr/>
        </p:nvSpPr>
        <p:spPr bwMode="auto">
          <a:xfrm>
            <a:off x="3646488" y="6219825"/>
            <a:ext cx="63515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1600" i="1">
                <a:latin typeface="Calibri" charset="0"/>
                <a:ea typeface="Calibri" charset="0"/>
                <a:cs typeface="Calibri" charset="0"/>
              </a:rPr>
              <a:t>Modified from Crawford MH, DiMarco JP  Cardiology, London, 2001,Mosby</a:t>
            </a:r>
          </a:p>
        </p:txBody>
      </p:sp>
    </p:spTree>
    <p:extLst>
      <p:ext uri="{BB962C8B-B14F-4D97-AF65-F5344CB8AC3E}">
        <p14:creationId xmlns:p14="http://schemas.microsoft.com/office/powerpoint/2010/main" val="18401892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43565" y="1710813"/>
            <a:ext cx="8799870" cy="3785652"/>
          </a:xfrm>
          <a:prstGeom prst="rect">
            <a:avLst/>
          </a:prstGeom>
          <a:noFill/>
          <a:ln>
            <a:noFill/>
          </a:ln>
        </p:spPr>
        <p:txBody>
          <a:bodyPr wrap="square" rtlCol="0">
            <a:spAutoFit/>
          </a:bodyPr>
          <a:lstStyle/>
          <a:p>
            <a:pPr marL="285750" indent="-285750">
              <a:buFont typeface="Wingdings" charset="2"/>
              <a:buChar char="§"/>
            </a:pPr>
            <a:r>
              <a:rPr lang="it-IT" sz="2400" dirty="0" smtClean="0"/>
              <a:t>Le </a:t>
            </a:r>
            <a:r>
              <a:rPr lang="it-IT" sz="2400" dirty="0"/>
              <a:t>cellule immunitarie dominano le lesioni </a:t>
            </a:r>
            <a:r>
              <a:rPr lang="it-IT" sz="2400" dirty="0" smtClean="0"/>
              <a:t>iniziali </a:t>
            </a:r>
          </a:p>
          <a:p>
            <a:r>
              <a:rPr lang="it-IT" sz="2400" dirty="0" smtClean="0"/>
              <a:t> </a:t>
            </a:r>
          </a:p>
          <a:p>
            <a:pPr marL="285750" indent="-285750">
              <a:buFont typeface="Wingdings" charset="2"/>
              <a:buChar char="§"/>
            </a:pPr>
            <a:r>
              <a:rPr lang="it-IT" sz="2400" dirty="0"/>
              <a:t>Le molecole </a:t>
            </a:r>
            <a:r>
              <a:rPr lang="it-IT" sz="2400" dirty="0" smtClean="0"/>
              <a:t>immunitarie </a:t>
            </a:r>
            <a:r>
              <a:rPr lang="it-IT" sz="2400" dirty="0"/>
              <a:t>accelerano la progressione della </a:t>
            </a:r>
            <a:r>
              <a:rPr lang="it-IT" sz="2400" dirty="0" smtClean="0"/>
              <a:t>lesione</a:t>
            </a:r>
          </a:p>
          <a:p>
            <a:pPr marL="285750" indent="-285750">
              <a:buFont typeface="Wingdings" charset="2"/>
              <a:buChar char="§"/>
            </a:pPr>
            <a:endParaRPr lang="it-IT" sz="2400" dirty="0" smtClean="0"/>
          </a:p>
          <a:p>
            <a:pPr marL="285750" indent="-285750">
              <a:buFont typeface="Wingdings" charset="2"/>
              <a:buChar char="§"/>
            </a:pPr>
            <a:r>
              <a:rPr lang="it-IT" sz="2400" dirty="0"/>
              <a:t>L'attivazione dell'infiammazione provoca sindromi </a:t>
            </a:r>
            <a:r>
              <a:rPr lang="it-IT" sz="2400" dirty="0" smtClean="0"/>
              <a:t>trombotiche acute</a:t>
            </a:r>
          </a:p>
          <a:p>
            <a:pPr marL="285750" indent="-285750">
              <a:buFont typeface="Wingdings" charset="2"/>
              <a:buChar char="§"/>
            </a:pPr>
            <a:endParaRPr lang="it-IT" sz="2400" dirty="0" smtClean="0"/>
          </a:p>
          <a:p>
            <a:pPr marL="285750" indent="-285750">
              <a:buFont typeface="Wingdings" charset="2"/>
              <a:buChar char="§"/>
            </a:pPr>
            <a:r>
              <a:rPr lang="it-IT" sz="2400" dirty="0"/>
              <a:t>L'aterosclerosi è una malattia infiammatoria in cui i meccanismi immunitari interagiscono con i fattori di rischio metabolici per avviare, propagare e attivare lesioni nella parete </a:t>
            </a:r>
            <a:r>
              <a:rPr lang="it-IT" sz="2400" dirty="0" smtClean="0"/>
              <a:t>arteriosa</a:t>
            </a:r>
            <a:endParaRPr lang="it-IT" sz="2400" dirty="0">
              <a:effectLst/>
            </a:endParaRPr>
          </a:p>
        </p:txBody>
      </p:sp>
      <p:sp>
        <p:nvSpPr>
          <p:cNvPr id="3" name="CasellaDiTesto 2"/>
          <p:cNvSpPr txBox="1"/>
          <p:nvPr/>
        </p:nvSpPr>
        <p:spPr>
          <a:xfrm>
            <a:off x="0" y="255639"/>
            <a:ext cx="10287000" cy="523220"/>
          </a:xfrm>
          <a:prstGeom prst="rect">
            <a:avLst/>
          </a:prstGeom>
          <a:noFill/>
        </p:spPr>
        <p:txBody>
          <a:bodyPr wrap="square" rtlCol="0">
            <a:spAutoFit/>
          </a:bodyPr>
          <a:lstStyle/>
          <a:p>
            <a:pPr algn="ctr"/>
            <a:r>
              <a:rPr lang="it-IT" sz="2800" b="1" dirty="0" smtClean="0">
                <a:solidFill>
                  <a:srgbClr val="002060"/>
                </a:solidFill>
              </a:rPr>
              <a:t>Aterosclerosi </a:t>
            </a:r>
            <a:r>
              <a:rPr lang="it-IT" sz="2800" b="1" smtClean="0">
                <a:solidFill>
                  <a:srgbClr val="002060"/>
                </a:solidFill>
              </a:rPr>
              <a:t>e infiammazione</a:t>
            </a:r>
            <a:endParaRPr lang="it-IT" sz="2800" b="1">
              <a:solidFill>
                <a:srgbClr val="002060"/>
              </a:solidFill>
            </a:endParaRPr>
          </a:p>
        </p:txBody>
      </p:sp>
      <p:sp>
        <p:nvSpPr>
          <p:cNvPr id="4" name="Line 4"/>
          <p:cNvSpPr>
            <a:spLocks noChangeShapeType="1"/>
          </p:cNvSpPr>
          <p:nvPr/>
        </p:nvSpPr>
        <p:spPr bwMode="auto">
          <a:xfrm>
            <a:off x="255639" y="932416"/>
            <a:ext cx="9786938"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931426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ChangeArrowheads="1"/>
          </p:cNvSpPr>
          <p:nvPr/>
        </p:nvSpPr>
        <p:spPr bwMode="auto">
          <a:xfrm>
            <a:off x="201613" y="115888"/>
            <a:ext cx="1000442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eaLnBrk="1" hangingPunct="1">
              <a:spcBef>
                <a:spcPct val="0"/>
              </a:spcBef>
              <a:buFontTx/>
              <a:buNone/>
            </a:pPr>
            <a:r>
              <a:rPr lang="it-IT" altLang="x-none" sz="2800" b="1" i="0" dirty="0" smtClean="0">
                <a:solidFill>
                  <a:srgbClr val="002060"/>
                </a:solidFill>
                <a:latin typeface="+mn-lt"/>
              </a:rPr>
              <a:t>Citochine chiave dell’attività infiammatoria sistemica</a:t>
            </a:r>
          </a:p>
          <a:p>
            <a:pPr algn="ctr" eaLnBrk="1" hangingPunct="1">
              <a:spcBef>
                <a:spcPct val="0"/>
              </a:spcBef>
              <a:buFontTx/>
              <a:buNone/>
            </a:pPr>
            <a:r>
              <a:rPr lang="it-IT" altLang="x-none" sz="2400" i="1" dirty="0">
                <a:solidFill>
                  <a:srgbClr val="002060"/>
                </a:solidFill>
                <a:latin typeface="+mn-lt"/>
              </a:rPr>
              <a:t>r</a:t>
            </a:r>
            <a:r>
              <a:rPr lang="it-IT" altLang="x-none" sz="2400" i="1" dirty="0" smtClean="0">
                <a:solidFill>
                  <a:srgbClr val="002060"/>
                </a:solidFill>
                <a:latin typeface="+mn-lt"/>
              </a:rPr>
              <a:t>uolo sull’endotelio</a:t>
            </a:r>
            <a:endParaRPr lang="it-IT" altLang="x-none" sz="2400" i="1" dirty="0">
              <a:solidFill>
                <a:srgbClr val="002060"/>
              </a:solidFill>
              <a:latin typeface="+mn-lt"/>
            </a:endParaRPr>
          </a:p>
        </p:txBody>
      </p:sp>
      <p:grpSp>
        <p:nvGrpSpPr>
          <p:cNvPr id="2" name="Gruppo 1"/>
          <p:cNvGrpSpPr/>
          <p:nvPr/>
        </p:nvGrpSpPr>
        <p:grpSpPr>
          <a:xfrm>
            <a:off x="96838" y="1211263"/>
            <a:ext cx="8637280" cy="5521397"/>
            <a:chOff x="96838" y="1211263"/>
            <a:chExt cx="8637280" cy="5521397"/>
          </a:xfrm>
        </p:grpSpPr>
        <p:pic>
          <p:nvPicPr>
            <p:cNvPr id="747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718" y="1211263"/>
              <a:ext cx="7264400"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4"/>
            <p:cNvSpPr>
              <a:spLocks noChangeArrowheads="1"/>
            </p:cNvSpPr>
            <p:nvPr/>
          </p:nvSpPr>
          <p:spPr bwMode="auto">
            <a:xfrm>
              <a:off x="96838" y="5563109"/>
              <a:ext cx="735171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it-IT" altLang="x-none" sz="1400" dirty="0">
                  <a:solidFill>
                    <a:srgbClr val="002060"/>
                  </a:solidFill>
                  <a:latin typeface="Arial" charset="0"/>
                </a:rPr>
                <a:t>CRP=C-</a:t>
              </a:r>
              <a:r>
                <a:rPr lang="it-IT" altLang="x-none" sz="1400" dirty="0" err="1">
                  <a:solidFill>
                    <a:srgbClr val="002060"/>
                  </a:solidFill>
                  <a:latin typeface="Arial" charset="0"/>
                </a:rPr>
                <a:t>reactiveprotein</a:t>
              </a:r>
              <a:r>
                <a:rPr lang="it-IT" altLang="x-none" sz="1400" dirty="0">
                  <a:solidFill>
                    <a:srgbClr val="002060"/>
                  </a:solidFill>
                  <a:latin typeface="Arial" charset="0"/>
                </a:rPr>
                <a:t>;</a:t>
              </a:r>
            </a:p>
            <a:p>
              <a:pPr eaLnBrk="1" hangingPunct="1">
                <a:spcBef>
                  <a:spcPct val="0"/>
                </a:spcBef>
                <a:buFontTx/>
                <a:buNone/>
              </a:pPr>
              <a:r>
                <a:rPr lang="it-IT" altLang="x-none" sz="1400" dirty="0">
                  <a:solidFill>
                    <a:srgbClr val="002060"/>
                  </a:solidFill>
                  <a:latin typeface="Arial" charset="0"/>
                </a:rPr>
                <a:t>ICAM=</a:t>
              </a:r>
              <a:r>
                <a:rPr lang="it-IT" altLang="x-none" sz="1400" dirty="0" err="1">
                  <a:solidFill>
                    <a:srgbClr val="002060"/>
                  </a:solidFill>
                  <a:latin typeface="Arial" charset="0"/>
                </a:rPr>
                <a:t>intracellular</a:t>
              </a:r>
              <a:r>
                <a:rPr lang="it-IT" altLang="x-none" sz="1400" dirty="0">
                  <a:solidFill>
                    <a:srgbClr val="002060"/>
                  </a:solidFill>
                  <a:latin typeface="Arial" charset="0"/>
                </a:rPr>
                <a:t> </a:t>
              </a:r>
              <a:r>
                <a:rPr lang="it-IT" altLang="x-none" sz="1400" dirty="0" err="1">
                  <a:solidFill>
                    <a:srgbClr val="002060"/>
                  </a:solidFill>
                  <a:latin typeface="Arial" charset="0"/>
                </a:rPr>
                <a:t>adhesion</a:t>
              </a:r>
              <a:r>
                <a:rPr lang="it-IT" altLang="x-none" sz="1400" dirty="0">
                  <a:solidFill>
                    <a:srgbClr val="002060"/>
                  </a:solidFill>
                  <a:latin typeface="Arial" charset="0"/>
                </a:rPr>
                <a:t> </a:t>
              </a:r>
              <a:r>
                <a:rPr lang="it-IT" altLang="x-none" sz="1400" dirty="0" err="1">
                  <a:solidFill>
                    <a:srgbClr val="002060"/>
                  </a:solidFill>
                  <a:latin typeface="Arial" charset="0"/>
                </a:rPr>
                <a:t>molecule</a:t>
              </a:r>
              <a:r>
                <a:rPr lang="it-IT" altLang="x-none" sz="1400" dirty="0">
                  <a:solidFill>
                    <a:srgbClr val="002060"/>
                  </a:solidFill>
                  <a:latin typeface="Arial" charset="0"/>
                </a:rPr>
                <a:t>;</a:t>
              </a:r>
            </a:p>
            <a:p>
              <a:pPr eaLnBrk="1" hangingPunct="1">
                <a:spcBef>
                  <a:spcPct val="0"/>
                </a:spcBef>
                <a:buFontTx/>
                <a:buNone/>
              </a:pPr>
              <a:r>
                <a:rPr lang="it-IT" altLang="x-none" sz="1400" dirty="0">
                  <a:solidFill>
                    <a:srgbClr val="002060"/>
                  </a:solidFill>
                  <a:latin typeface="Arial" charset="0"/>
                </a:rPr>
                <a:t>PAI-1=</a:t>
              </a:r>
              <a:r>
                <a:rPr lang="it-IT" altLang="x-none" sz="1400" dirty="0" err="1">
                  <a:solidFill>
                    <a:srgbClr val="002060"/>
                  </a:solidFill>
                  <a:latin typeface="Arial" charset="0"/>
                </a:rPr>
                <a:t>plasminogen</a:t>
              </a:r>
              <a:r>
                <a:rPr lang="it-IT" altLang="x-none" sz="1400" dirty="0">
                  <a:solidFill>
                    <a:srgbClr val="002060"/>
                  </a:solidFill>
                  <a:latin typeface="Arial" charset="0"/>
                </a:rPr>
                <a:t> </a:t>
              </a:r>
              <a:r>
                <a:rPr lang="it-IT" altLang="x-none" sz="1400" dirty="0" err="1">
                  <a:solidFill>
                    <a:srgbClr val="002060"/>
                  </a:solidFill>
                  <a:latin typeface="Arial" charset="0"/>
                </a:rPr>
                <a:t>activator</a:t>
              </a:r>
              <a:r>
                <a:rPr lang="it-IT" altLang="x-none" sz="1400" dirty="0">
                  <a:solidFill>
                    <a:srgbClr val="002060"/>
                  </a:solidFill>
                  <a:latin typeface="Arial" charset="0"/>
                </a:rPr>
                <a:t> </a:t>
              </a:r>
              <a:r>
                <a:rPr lang="it-IT" altLang="x-none" sz="1400" dirty="0" err="1">
                  <a:solidFill>
                    <a:srgbClr val="002060"/>
                  </a:solidFill>
                  <a:latin typeface="Arial" charset="0"/>
                </a:rPr>
                <a:t>inhibitor</a:t>
              </a:r>
              <a:r>
                <a:rPr lang="it-IT" altLang="x-none" sz="1400" dirty="0">
                  <a:solidFill>
                    <a:srgbClr val="002060"/>
                  </a:solidFill>
                  <a:latin typeface="Arial" charset="0"/>
                </a:rPr>
                <a:t> </a:t>
              </a:r>
              <a:r>
                <a:rPr lang="it-IT" altLang="x-none" sz="1400" dirty="0" err="1">
                  <a:solidFill>
                    <a:srgbClr val="002060"/>
                  </a:solidFill>
                  <a:latin typeface="Arial" charset="0"/>
                </a:rPr>
                <a:t>type</a:t>
              </a:r>
              <a:r>
                <a:rPr lang="it-IT" altLang="x-none" sz="1400" dirty="0">
                  <a:solidFill>
                    <a:srgbClr val="002060"/>
                  </a:solidFill>
                  <a:latin typeface="Arial" charset="0"/>
                </a:rPr>
                <a:t> 1;</a:t>
              </a:r>
            </a:p>
            <a:p>
              <a:pPr eaLnBrk="1" hangingPunct="1">
                <a:spcBef>
                  <a:spcPct val="0"/>
                </a:spcBef>
                <a:buFontTx/>
                <a:buNone/>
              </a:pPr>
              <a:r>
                <a:rPr lang="it-IT" altLang="x-none" sz="1400" dirty="0">
                  <a:solidFill>
                    <a:srgbClr val="002060"/>
                  </a:solidFill>
                  <a:latin typeface="Arial" charset="0"/>
                </a:rPr>
                <a:t>SAA=</a:t>
              </a:r>
              <a:r>
                <a:rPr lang="it-IT" altLang="x-none" sz="1400" dirty="0" err="1">
                  <a:solidFill>
                    <a:srgbClr val="002060"/>
                  </a:solidFill>
                  <a:latin typeface="Arial" charset="0"/>
                </a:rPr>
                <a:t>serum</a:t>
              </a:r>
              <a:r>
                <a:rPr lang="it-IT" altLang="x-none" sz="1400" dirty="0">
                  <a:solidFill>
                    <a:srgbClr val="002060"/>
                  </a:solidFill>
                  <a:latin typeface="Arial" charset="0"/>
                </a:rPr>
                <a:t> </a:t>
              </a:r>
              <a:r>
                <a:rPr lang="it-IT" altLang="x-none" sz="1400" dirty="0" err="1">
                  <a:solidFill>
                    <a:srgbClr val="002060"/>
                  </a:solidFill>
                  <a:latin typeface="Arial" charset="0"/>
                </a:rPr>
                <a:t>amyloid</a:t>
              </a:r>
              <a:r>
                <a:rPr lang="it-IT" altLang="x-none" sz="1400" dirty="0">
                  <a:solidFill>
                    <a:srgbClr val="002060"/>
                  </a:solidFill>
                  <a:latin typeface="Arial" charset="0"/>
                </a:rPr>
                <a:t> A; </a:t>
              </a:r>
              <a:r>
                <a:rPr lang="it-IT" altLang="x-none" sz="1400" dirty="0" err="1">
                  <a:solidFill>
                    <a:srgbClr val="002060"/>
                  </a:solidFill>
                  <a:latin typeface="Arial" charset="0"/>
                </a:rPr>
                <a:t>tPA</a:t>
              </a:r>
              <a:r>
                <a:rPr lang="it-IT" altLang="x-none" sz="1400" dirty="0">
                  <a:solidFill>
                    <a:srgbClr val="002060"/>
                  </a:solidFill>
                  <a:latin typeface="Arial" charset="0"/>
                </a:rPr>
                <a:t>  </a:t>
              </a:r>
              <a:r>
                <a:rPr lang="it-IT" altLang="x-none" sz="1400" dirty="0" err="1">
                  <a:solidFill>
                    <a:srgbClr val="002060"/>
                  </a:solidFill>
                  <a:latin typeface="Arial" charset="0"/>
                </a:rPr>
                <a:t>tissue</a:t>
              </a:r>
              <a:r>
                <a:rPr lang="it-IT" altLang="x-none" sz="1400" dirty="0">
                  <a:solidFill>
                    <a:srgbClr val="002060"/>
                  </a:solidFill>
                  <a:latin typeface="Arial" charset="0"/>
                </a:rPr>
                <a:t> </a:t>
              </a:r>
              <a:r>
                <a:rPr lang="it-IT" altLang="x-none" sz="1400" dirty="0" err="1">
                  <a:solidFill>
                    <a:srgbClr val="002060"/>
                  </a:solidFill>
                  <a:latin typeface="Arial" charset="0"/>
                </a:rPr>
                <a:t>type</a:t>
              </a:r>
              <a:r>
                <a:rPr lang="it-IT" altLang="x-none" sz="1400" dirty="0">
                  <a:solidFill>
                    <a:srgbClr val="002060"/>
                  </a:solidFill>
                  <a:latin typeface="Arial" charset="0"/>
                </a:rPr>
                <a:t> </a:t>
              </a:r>
              <a:r>
                <a:rPr lang="it-IT" altLang="x-none" sz="1400" dirty="0" err="1">
                  <a:solidFill>
                    <a:srgbClr val="002060"/>
                  </a:solidFill>
                  <a:latin typeface="Arial" charset="0"/>
                </a:rPr>
                <a:t>plasminogen</a:t>
              </a:r>
              <a:r>
                <a:rPr lang="it-IT" altLang="x-none" sz="1400" dirty="0">
                  <a:solidFill>
                    <a:srgbClr val="002060"/>
                  </a:solidFill>
                  <a:latin typeface="Arial" charset="0"/>
                </a:rPr>
                <a:t> </a:t>
              </a:r>
              <a:r>
                <a:rPr lang="it-IT" altLang="x-none" sz="1400" dirty="0" err="1">
                  <a:solidFill>
                    <a:srgbClr val="002060"/>
                  </a:solidFill>
                  <a:latin typeface="Arial" charset="0"/>
                </a:rPr>
                <a:t>activator</a:t>
              </a:r>
              <a:r>
                <a:rPr lang="it-IT" altLang="x-none" sz="1400" dirty="0">
                  <a:solidFill>
                    <a:srgbClr val="002060"/>
                  </a:solidFill>
                  <a:latin typeface="Arial" charset="0"/>
                </a:rPr>
                <a:t>;</a:t>
              </a:r>
            </a:p>
            <a:p>
              <a:pPr eaLnBrk="1" hangingPunct="1">
                <a:spcBef>
                  <a:spcPct val="0"/>
                </a:spcBef>
                <a:buFontTx/>
                <a:buNone/>
              </a:pPr>
              <a:r>
                <a:rPr lang="it-IT" altLang="x-none" sz="1400" dirty="0">
                  <a:solidFill>
                    <a:srgbClr val="002060"/>
                  </a:solidFill>
                  <a:latin typeface="Arial" charset="0"/>
                </a:rPr>
                <a:t>VCAM=</a:t>
              </a:r>
              <a:r>
                <a:rPr lang="it-IT" altLang="x-none" sz="1400" dirty="0" err="1">
                  <a:solidFill>
                    <a:srgbClr val="002060"/>
                  </a:solidFill>
                  <a:latin typeface="Arial" charset="0"/>
                </a:rPr>
                <a:t>vascular</a:t>
              </a:r>
              <a:r>
                <a:rPr lang="it-IT" altLang="x-none" sz="1400" dirty="0">
                  <a:solidFill>
                    <a:srgbClr val="002060"/>
                  </a:solidFill>
                  <a:latin typeface="Arial" charset="0"/>
                </a:rPr>
                <a:t> </a:t>
              </a:r>
              <a:r>
                <a:rPr lang="it-IT" altLang="x-none" sz="1400" dirty="0" err="1">
                  <a:solidFill>
                    <a:srgbClr val="002060"/>
                  </a:solidFill>
                  <a:latin typeface="Arial" charset="0"/>
                </a:rPr>
                <a:t>cell</a:t>
              </a:r>
              <a:r>
                <a:rPr lang="it-IT" altLang="x-none" sz="1400" dirty="0">
                  <a:solidFill>
                    <a:srgbClr val="002060"/>
                  </a:solidFill>
                  <a:latin typeface="Arial" charset="0"/>
                </a:rPr>
                <a:t> </a:t>
              </a:r>
              <a:r>
                <a:rPr lang="it-IT" altLang="x-none" sz="1400" dirty="0" err="1">
                  <a:solidFill>
                    <a:srgbClr val="002060"/>
                  </a:solidFill>
                  <a:latin typeface="Arial" charset="0"/>
                </a:rPr>
                <a:t>adhesion</a:t>
              </a:r>
              <a:r>
                <a:rPr lang="it-IT" altLang="x-none" sz="1400" dirty="0">
                  <a:solidFill>
                    <a:srgbClr val="002060"/>
                  </a:solidFill>
                  <a:latin typeface="Arial" charset="0"/>
                </a:rPr>
                <a:t> </a:t>
              </a:r>
              <a:r>
                <a:rPr lang="it-IT" altLang="x-none" sz="1400" dirty="0" err="1">
                  <a:solidFill>
                    <a:srgbClr val="002060"/>
                  </a:solidFill>
                  <a:latin typeface="Arial" charset="0"/>
                </a:rPr>
                <a:t>molecule</a:t>
              </a:r>
              <a:r>
                <a:rPr lang="it-IT" altLang="x-none" sz="1400" dirty="0">
                  <a:solidFill>
                    <a:srgbClr val="002060"/>
                  </a:solidFill>
                  <a:latin typeface="Arial" charset="0"/>
                </a:rPr>
                <a:t>.</a:t>
              </a:r>
            </a:p>
          </p:txBody>
        </p:sp>
      </p:grpSp>
      <p:sp>
        <p:nvSpPr>
          <p:cNvPr id="74756" name="Rectangle 5"/>
          <p:cNvSpPr>
            <a:spLocks noChangeArrowheads="1"/>
          </p:cNvSpPr>
          <p:nvPr/>
        </p:nvSpPr>
        <p:spPr bwMode="auto">
          <a:xfrm>
            <a:off x="5994400" y="6477000"/>
            <a:ext cx="429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eaLnBrk="1" hangingPunct="1">
              <a:spcBef>
                <a:spcPct val="0"/>
              </a:spcBef>
              <a:buFontTx/>
              <a:buNone/>
            </a:pPr>
            <a:r>
              <a:rPr lang="it-IT" altLang="x-none" sz="1600" i="1" dirty="0" err="1">
                <a:solidFill>
                  <a:srgbClr val="002060"/>
                </a:solidFill>
                <a:latin typeface="+mn-lt"/>
              </a:rPr>
              <a:t>Kinlay</a:t>
            </a:r>
            <a:r>
              <a:rPr lang="it-IT" altLang="x-none" sz="1600" i="1" dirty="0">
                <a:solidFill>
                  <a:srgbClr val="002060"/>
                </a:solidFill>
                <a:latin typeface="+mn-lt"/>
              </a:rPr>
              <a:t> </a:t>
            </a:r>
            <a:r>
              <a:rPr lang="it-IT" altLang="x-none" sz="1600" i="1" dirty="0" err="1">
                <a:solidFill>
                  <a:srgbClr val="002060"/>
                </a:solidFill>
                <a:latin typeface="+mn-lt"/>
              </a:rPr>
              <a:t>S</a:t>
            </a:r>
            <a:r>
              <a:rPr lang="it-IT" altLang="x-none" sz="1600" i="1" dirty="0">
                <a:solidFill>
                  <a:srgbClr val="002060"/>
                </a:solidFill>
                <a:latin typeface="+mn-lt"/>
              </a:rPr>
              <a:t> &amp; Selwyn AP, </a:t>
            </a:r>
            <a:r>
              <a:rPr lang="it-IT" altLang="x-none" sz="1600" i="1" dirty="0" err="1">
                <a:solidFill>
                  <a:srgbClr val="002060"/>
                </a:solidFill>
                <a:latin typeface="+mn-lt"/>
              </a:rPr>
              <a:t>Am</a:t>
            </a:r>
            <a:r>
              <a:rPr lang="it-IT" altLang="x-none" sz="1600" i="1" dirty="0">
                <a:solidFill>
                  <a:srgbClr val="002060"/>
                </a:solidFill>
                <a:latin typeface="+mn-lt"/>
              </a:rPr>
              <a:t> </a:t>
            </a:r>
            <a:r>
              <a:rPr lang="it-IT" altLang="x-none" sz="1600" i="1" dirty="0" err="1">
                <a:solidFill>
                  <a:srgbClr val="002060"/>
                </a:solidFill>
                <a:latin typeface="+mn-lt"/>
              </a:rPr>
              <a:t>J</a:t>
            </a:r>
            <a:r>
              <a:rPr lang="it-IT" altLang="x-none" sz="1600" i="1" dirty="0">
                <a:solidFill>
                  <a:srgbClr val="002060"/>
                </a:solidFill>
                <a:latin typeface="+mn-lt"/>
              </a:rPr>
              <a:t> </a:t>
            </a:r>
            <a:r>
              <a:rPr lang="it-IT" altLang="x-none" sz="1600" i="1" dirty="0" err="1">
                <a:solidFill>
                  <a:srgbClr val="002060"/>
                </a:solidFill>
                <a:latin typeface="+mn-lt"/>
              </a:rPr>
              <a:t>Cardiol</a:t>
            </a:r>
            <a:r>
              <a:rPr lang="it-IT" altLang="x-none" sz="1600" i="1" dirty="0">
                <a:solidFill>
                  <a:srgbClr val="002060"/>
                </a:solidFill>
                <a:latin typeface="+mn-lt"/>
              </a:rPr>
              <a:t> 2003</a:t>
            </a:r>
          </a:p>
        </p:txBody>
      </p:sp>
      <p:sp>
        <p:nvSpPr>
          <p:cNvPr id="74757" name="Line 6"/>
          <p:cNvSpPr>
            <a:spLocks noChangeShapeType="1"/>
          </p:cNvSpPr>
          <p:nvPr/>
        </p:nvSpPr>
        <p:spPr bwMode="auto">
          <a:xfrm>
            <a:off x="319088" y="1013589"/>
            <a:ext cx="9786937"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14340042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ChangeArrowheads="1"/>
          </p:cNvSpPr>
          <p:nvPr/>
        </p:nvSpPr>
        <p:spPr bwMode="auto">
          <a:xfrm>
            <a:off x="730250" y="1700213"/>
            <a:ext cx="1092200" cy="409575"/>
          </a:xfrm>
          <a:prstGeom prst="rect">
            <a:avLst/>
          </a:prstGeom>
          <a:solidFill>
            <a:srgbClr val="99CCFF"/>
          </a:solidFill>
          <a:ln w="12700">
            <a:solidFill>
              <a:srgbClr val="000099"/>
            </a:solidFill>
            <a:miter lim="800000"/>
            <a:headEnd/>
            <a:tailEnd/>
          </a:ln>
        </p:spPr>
        <p:txBody>
          <a:bodyPr wrap="none" lIns="90488" tIns="44450" rIns="90488" bIns="44450"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r>
              <a:rPr lang="it-IT" altLang="x-none" sz="2000" b="1" i="0">
                <a:solidFill>
                  <a:srgbClr val="002060"/>
                </a:solidFill>
                <a:latin typeface="Arial Narrow" charset="0"/>
              </a:rPr>
              <a:t>Contact</a:t>
            </a:r>
          </a:p>
        </p:txBody>
      </p:sp>
      <p:sp>
        <p:nvSpPr>
          <p:cNvPr id="231427" name="Freeform 3"/>
          <p:cNvSpPr>
            <a:spLocks/>
          </p:cNvSpPr>
          <p:nvPr/>
        </p:nvSpPr>
        <p:spPr bwMode="auto">
          <a:xfrm>
            <a:off x="1530350" y="3586163"/>
            <a:ext cx="966788" cy="1587"/>
          </a:xfrm>
          <a:custGeom>
            <a:avLst/>
            <a:gdLst>
              <a:gd name="T0" fmla="*/ 0 w 609"/>
              <a:gd name="T1" fmla="*/ 0 h 1"/>
              <a:gd name="T2" fmla="*/ 0 w 609"/>
              <a:gd name="T3" fmla="*/ 0 h 1"/>
              <a:gd name="T4" fmla="*/ 1532255792 w 609"/>
              <a:gd name="T5" fmla="*/ 0 h 1"/>
              <a:gd name="T6" fmla="*/ 0 60000 65536"/>
              <a:gd name="T7" fmla="*/ 0 60000 65536"/>
              <a:gd name="T8" fmla="*/ 0 60000 65536"/>
              <a:gd name="T9" fmla="*/ 0 w 609"/>
              <a:gd name="T10" fmla="*/ 0 h 1"/>
              <a:gd name="T11" fmla="*/ 609 w 609"/>
              <a:gd name="T12" fmla="*/ 1 h 1"/>
            </a:gdLst>
            <a:ahLst/>
            <a:cxnLst>
              <a:cxn ang="T6">
                <a:pos x="T0" y="T1"/>
              </a:cxn>
              <a:cxn ang="T7">
                <a:pos x="T2" y="T3"/>
              </a:cxn>
              <a:cxn ang="T8">
                <a:pos x="T4" y="T5"/>
              </a:cxn>
            </a:cxnLst>
            <a:rect l="T9" t="T10" r="T11" b="T12"/>
            <a:pathLst>
              <a:path w="609" h="1">
                <a:moveTo>
                  <a:pt x="0" y="0"/>
                </a:moveTo>
                <a:lnTo>
                  <a:pt x="0" y="0"/>
                </a:lnTo>
                <a:lnTo>
                  <a:pt x="608" y="0"/>
                </a:lnTo>
              </a:path>
            </a:pathLst>
          </a:custGeom>
          <a:noFill/>
          <a:ln w="12700" cap="rnd" cmpd="sng">
            <a:solidFill>
              <a:srgbClr val="000099"/>
            </a:solidFill>
            <a:prstDash val="solid"/>
            <a:round/>
            <a:headEnd type="none" w="sm" len="sm"/>
            <a:tailEnd type="stealth" w="med" len="med"/>
          </a:ln>
          <a:effectLst>
            <a:outerShdw blurRad="63500" dist="1796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it-IT">
              <a:solidFill>
                <a:srgbClr val="002060"/>
              </a:solidFill>
            </a:endParaRPr>
          </a:p>
        </p:txBody>
      </p:sp>
      <p:sp>
        <p:nvSpPr>
          <p:cNvPr id="231428" name="Freeform 4"/>
          <p:cNvSpPr>
            <a:spLocks/>
          </p:cNvSpPr>
          <p:nvPr/>
        </p:nvSpPr>
        <p:spPr bwMode="auto">
          <a:xfrm flipH="1">
            <a:off x="5143500" y="2781300"/>
            <a:ext cx="80963" cy="1620838"/>
          </a:xfrm>
          <a:custGeom>
            <a:avLst/>
            <a:gdLst>
              <a:gd name="T0" fmla="*/ 0 w 1"/>
              <a:gd name="T1" fmla="*/ 0 h 1203"/>
              <a:gd name="T2" fmla="*/ 0 w 1"/>
              <a:gd name="T3" fmla="*/ 0 h 1203"/>
              <a:gd name="T4" fmla="*/ 0 w 1"/>
              <a:gd name="T5" fmla="*/ 2147483646 h 1203"/>
              <a:gd name="T6" fmla="*/ 0 60000 65536"/>
              <a:gd name="T7" fmla="*/ 0 60000 65536"/>
              <a:gd name="T8" fmla="*/ 0 60000 65536"/>
              <a:gd name="T9" fmla="*/ 0 w 1"/>
              <a:gd name="T10" fmla="*/ 0 h 1203"/>
              <a:gd name="T11" fmla="*/ 1 w 1"/>
              <a:gd name="T12" fmla="*/ 1203 h 1203"/>
            </a:gdLst>
            <a:ahLst/>
            <a:cxnLst>
              <a:cxn ang="T6">
                <a:pos x="T0" y="T1"/>
              </a:cxn>
              <a:cxn ang="T7">
                <a:pos x="T2" y="T3"/>
              </a:cxn>
              <a:cxn ang="T8">
                <a:pos x="T4" y="T5"/>
              </a:cxn>
            </a:cxnLst>
            <a:rect l="T9" t="T10" r="T11" b="T12"/>
            <a:pathLst>
              <a:path w="1" h="1203">
                <a:moveTo>
                  <a:pt x="0" y="0"/>
                </a:moveTo>
                <a:lnTo>
                  <a:pt x="0" y="0"/>
                </a:lnTo>
                <a:lnTo>
                  <a:pt x="0" y="1202"/>
                </a:lnTo>
              </a:path>
            </a:pathLst>
          </a:custGeom>
          <a:noFill/>
          <a:ln w="12700" cap="rnd" cmpd="sng">
            <a:solidFill>
              <a:srgbClr val="000099"/>
            </a:solidFill>
            <a:prstDash val="solid"/>
            <a:round/>
            <a:headEnd type="none" w="sm" len="sm"/>
            <a:tailEnd type="stealth" w="med" len="med"/>
          </a:ln>
          <a:effectLst>
            <a:outerShdw blurRad="63500" dist="1796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it-IT">
              <a:solidFill>
                <a:srgbClr val="002060"/>
              </a:solidFill>
            </a:endParaRPr>
          </a:p>
        </p:txBody>
      </p:sp>
      <p:sp>
        <p:nvSpPr>
          <p:cNvPr id="231429" name="Freeform 5"/>
          <p:cNvSpPr>
            <a:spLocks/>
          </p:cNvSpPr>
          <p:nvPr/>
        </p:nvSpPr>
        <p:spPr bwMode="auto">
          <a:xfrm>
            <a:off x="5402263" y="4589463"/>
            <a:ext cx="1106487" cy="1587"/>
          </a:xfrm>
          <a:custGeom>
            <a:avLst/>
            <a:gdLst>
              <a:gd name="T0" fmla="*/ 0 w 697"/>
              <a:gd name="T1" fmla="*/ 0 h 1"/>
              <a:gd name="T2" fmla="*/ 0 w 697"/>
              <a:gd name="T3" fmla="*/ 0 h 1"/>
              <a:gd name="T4" fmla="*/ 1754027957 w 697"/>
              <a:gd name="T5" fmla="*/ 0 h 1"/>
              <a:gd name="T6" fmla="*/ 0 60000 65536"/>
              <a:gd name="T7" fmla="*/ 0 60000 65536"/>
              <a:gd name="T8" fmla="*/ 0 60000 65536"/>
              <a:gd name="T9" fmla="*/ 0 w 697"/>
              <a:gd name="T10" fmla="*/ 0 h 1"/>
              <a:gd name="T11" fmla="*/ 697 w 697"/>
              <a:gd name="T12" fmla="*/ 1 h 1"/>
            </a:gdLst>
            <a:ahLst/>
            <a:cxnLst>
              <a:cxn ang="T6">
                <a:pos x="T0" y="T1"/>
              </a:cxn>
              <a:cxn ang="T7">
                <a:pos x="T2" y="T3"/>
              </a:cxn>
              <a:cxn ang="T8">
                <a:pos x="T4" y="T5"/>
              </a:cxn>
            </a:cxnLst>
            <a:rect l="T9" t="T10" r="T11" b="T12"/>
            <a:pathLst>
              <a:path w="697" h="1">
                <a:moveTo>
                  <a:pt x="0" y="0"/>
                </a:moveTo>
                <a:lnTo>
                  <a:pt x="0" y="0"/>
                </a:lnTo>
                <a:lnTo>
                  <a:pt x="696" y="0"/>
                </a:lnTo>
              </a:path>
            </a:pathLst>
          </a:custGeom>
          <a:noFill/>
          <a:ln w="12700" cap="rnd" cmpd="sng">
            <a:solidFill>
              <a:srgbClr val="000099"/>
            </a:solidFill>
            <a:prstDash val="solid"/>
            <a:round/>
            <a:headEnd type="none" w="sm" len="sm"/>
            <a:tailEnd type="stealth" w="med" len="med"/>
          </a:ln>
          <a:effectLst>
            <a:outerShdw blurRad="63500" dist="1796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it-IT">
              <a:solidFill>
                <a:srgbClr val="002060"/>
              </a:solidFill>
            </a:endParaRPr>
          </a:p>
        </p:txBody>
      </p:sp>
      <p:sp>
        <p:nvSpPr>
          <p:cNvPr id="231430" name="Freeform 6"/>
          <p:cNvSpPr>
            <a:spLocks/>
          </p:cNvSpPr>
          <p:nvPr/>
        </p:nvSpPr>
        <p:spPr bwMode="auto">
          <a:xfrm>
            <a:off x="8329613" y="4856163"/>
            <a:ext cx="1587" cy="881062"/>
          </a:xfrm>
          <a:custGeom>
            <a:avLst/>
            <a:gdLst>
              <a:gd name="T0" fmla="*/ 0 w 1"/>
              <a:gd name="T1" fmla="*/ 0 h 555"/>
              <a:gd name="T2" fmla="*/ 0 w 1"/>
              <a:gd name="T3" fmla="*/ 0 h 555"/>
              <a:gd name="T4" fmla="*/ 0 w 1"/>
              <a:gd name="T5" fmla="*/ 1396165770 h 555"/>
              <a:gd name="T6" fmla="*/ 0 60000 65536"/>
              <a:gd name="T7" fmla="*/ 0 60000 65536"/>
              <a:gd name="T8" fmla="*/ 0 60000 65536"/>
              <a:gd name="T9" fmla="*/ 0 w 1"/>
              <a:gd name="T10" fmla="*/ 0 h 555"/>
              <a:gd name="T11" fmla="*/ 1 w 1"/>
              <a:gd name="T12" fmla="*/ 555 h 555"/>
            </a:gdLst>
            <a:ahLst/>
            <a:cxnLst>
              <a:cxn ang="T6">
                <a:pos x="T0" y="T1"/>
              </a:cxn>
              <a:cxn ang="T7">
                <a:pos x="T2" y="T3"/>
              </a:cxn>
              <a:cxn ang="T8">
                <a:pos x="T4" y="T5"/>
              </a:cxn>
            </a:cxnLst>
            <a:rect l="T9" t="T10" r="T11" b="T12"/>
            <a:pathLst>
              <a:path w="1" h="555">
                <a:moveTo>
                  <a:pt x="0" y="0"/>
                </a:moveTo>
                <a:lnTo>
                  <a:pt x="0" y="0"/>
                </a:lnTo>
                <a:lnTo>
                  <a:pt x="0" y="554"/>
                </a:lnTo>
              </a:path>
            </a:pathLst>
          </a:custGeom>
          <a:noFill/>
          <a:ln w="12700" cap="rnd" cmpd="sng">
            <a:solidFill>
              <a:srgbClr val="000099"/>
            </a:solidFill>
            <a:prstDash val="solid"/>
            <a:round/>
            <a:headEnd type="none" w="sm" len="sm"/>
            <a:tailEnd type="stealth" w="med" len="med"/>
          </a:ln>
          <a:effectLst>
            <a:outerShdw blurRad="63500" dist="1796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it-IT">
              <a:solidFill>
                <a:srgbClr val="002060"/>
              </a:solidFill>
            </a:endParaRPr>
          </a:p>
        </p:txBody>
      </p:sp>
      <p:sp>
        <p:nvSpPr>
          <p:cNvPr id="231431" name="Freeform 7"/>
          <p:cNvSpPr>
            <a:spLocks/>
          </p:cNvSpPr>
          <p:nvPr/>
        </p:nvSpPr>
        <p:spPr bwMode="auto">
          <a:xfrm flipV="1">
            <a:off x="7491413" y="5281613"/>
            <a:ext cx="717550" cy="69850"/>
          </a:xfrm>
          <a:custGeom>
            <a:avLst/>
            <a:gdLst>
              <a:gd name="T0" fmla="*/ 0 w 601"/>
              <a:gd name="T1" fmla="*/ 0 h 1"/>
              <a:gd name="T2" fmla="*/ 0 w 601"/>
              <a:gd name="T3" fmla="*/ 0 h 1"/>
              <a:gd name="T4" fmla="*/ 855276619 w 601"/>
              <a:gd name="T5" fmla="*/ 0 h 1"/>
              <a:gd name="T6" fmla="*/ 0 60000 65536"/>
              <a:gd name="T7" fmla="*/ 0 60000 65536"/>
              <a:gd name="T8" fmla="*/ 0 60000 65536"/>
              <a:gd name="T9" fmla="*/ 0 w 601"/>
              <a:gd name="T10" fmla="*/ 0 h 1"/>
              <a:gd name="T11" fmla="*/ 601 w 601"/>
              <a:gd name="T12" fmla="*/ 1 h 1"/>
            </a:gdLst>
            <a:ahLst/>
            <a:cxnLst>
              <a:cxn ang="T6">
                <a:pos x="T0" y="T1"/>
              </a:cxn>
              <a:cxn ang="T7">
                <a:pos x="T2" y="T3"/>
              </a:cxn>
              <a:cxn ang="T8">
                <a:pos x="T4" y="T5"/>
              </a:cxn>
            </a:cxnLst>
            <a:rect l="T9" t="T10" r="T11" b="T12"/>
            <a:pathLst>
              <a:path w="601" h="1">
                <a:moveTo>
                  <a:pt x="0" y="0"/>
                </a:moveTo>
                <a:lnTo>
                  <a:pt x="0" y="0"/>
                </a:lnTo>
                <a:lnTo>
                  <a:pt x="600" y="0"/>
                </a:lnTo>
              </a:path>
            </a:pathLst>
          </a:custGeom>
          <a:noFill/>
          <a:ln w="12700" cap="rnd" cmpd="sng">
            <a:solidFill>
              <a:srgbClr val="000099"/>
            </a:solidFill>
            <a:prstDash val="solid"/>
            <a:round/>
            <a:headEnd type="none" w="sm" len="sm"/>
            <a:tailEnd type="stealth" w="med" len="med"/>
          </a:ln>
          <a:effectLst>
            <a:outerShdw blurRad="63500" dist="1796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it-IT">
              <a:solidFill>
                <a:srgbClr val="002060"/>
              </a:solidFill>
            </a:endParaRPr>
          </a:p>
        </p:txBody>
      </p:sp>
      <p:sp>
        <p:nvSpPr>
          <p:cNvPr id="231432" name="Freeform 8"/>
          <p:cNvSpPr>
            <a:spLocks/>
          </p:cNvSpPr>
          <p:nvPr/>
        </p:nvSpPr>
        <p:spPr bwMode="auto">
          <a:xfrm>
            <a:off x="8016875" y="6172200"/>
            <a:ext cx="892175" cy="1588"/>
          </a:xfrm>
          <a:custGeom>
            <a:avLst/>
            <a:gdLst>
              <a:gd name="T0" fmla="*/ 0 w 561"/>
              <a:gd name="T1" fmla="*/ 0 h 1"/>
              <a:gd name="T2" fmla="*/ 0 w 561"/>
              <a:gd name="T3" fmla="*/ 0 h 1"/>
              <a:gd name="T4" fmla="*/ 1416323837 w 561"/>
              <a:gd name="T5" fmla="*/ 0 h 1"/>
              <a:gd name="T6" fmla="*/ 0 60000 65536"/>
              <a:gd name="T7" fmla="*/ 0 60000 65536"/>
              <a:gd name="T8" fmla="*/ 0 60000 65536"/>
              <a:gd name="T9" fmla="*/ 0 w 561"/>
              <a:gd name="T10" fmla="*/ 0 h 1"/>
              <a:gd name="T11" fmla="*/ 561 w 561"/>
              <a:gd name="T12" fmla="*/ 1 h 1"/>
            </a:gdLst>
            <a:ahLst/>
            <a:cxnLst>
              <a:cxn ang="T6">
                <a:pos x="T0" y="T1"/>
              </a:cxn>
              <a:cxn ang="T7">
                <a:pos x="T2" y="T3"/>
              </a:cxn>
              <a:cxn ang="T8">
                <a:pos x="T4" y="T5"/>
              </a:cxn>
            </a:cxnLst>
            <a:rect l="T9" t="T10" r="T11" b="T12"/>
            <a:pathLst>
              <a:path w="561" h="1">
                <a:moveTo>
                  <a:pt x="0" y="0"/>
                </a:moveTo>
                <a:lnTo>
                  <a:pt x="0" y="0"/>
                </a:lnTo>
                <a:lnTo>
                  <a:pt x="560" y="0"/>
                </a:lnTo>
              </a:path>
            </a:pathLst>
          </a:custGeom>
          <a:noFill/>
          <a:ln w="12700" cap="rnd" cmpd="sng">
            <a:solidFill>
              <a:srgbClr val="000099"/>
            </a:solidFill>
            <a:prstDash val="solid"/>
            <a:round/>
            <a:headEnd type="none" w="sm" len="sm"/>
            <a:tailEnd type="stealth" w="med" len="med"/>
          </a:ln>
          <a:effectLst>
            <a:outerShdw blurRad="63500" dist="1796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it-IT">
              <a:solidFill>
                <a:srgbClr val="002060"/>
              </a:solidFill>
            </a:endParaRPr>
          </a:p>
        </p:txBody>
      </p:sp>
      <p:sp>
        <p:nvSpPr>
          <p:cNvPr id="231433" name="Freeform 9"/>
          <p:cNvSpPr>
            <a:spLocks/>
          </p:cNvSpPr>
          <p:nvPr/>
        </p:nvSpPr>
        <p:spPr bwMode="auto">
          <a:xfrm>
            <a:off x="2597150" y="2028825"/>
            <a:ext cx="1588" cy="1884363"/>
          </a:xfrm>
          <a:custGeom>
            <a:avLst/>
            <a:gdLst>
              <a:gd name="T0" fmla="*/ 0 w 1"/>
              <a:gd name="T1" fmla="*/ 0 h 1187"/>
              <a:gd name="T2" fmla="*/ 0 w 1"/>
              <a:gd name="T3" fmla="*/ 0 h 1187"/>
              <a:gd name="T4" fmla="*/ 0 w 1"/>
              <a:gd name="T5" fmla="*/ 2147483646 h 1187"/>
              <a:gd name="T6" fmla="*/ 0 60000 65536"/>
              <a:gd name="T7" fmla="*/ 0 60000 65536"/>
              <a:gd name="T8" fmla="*/ 0 60000 65536"/>
              <a:gd name="T9" fmla="*/ 0 w 1"/>
              <a:gd name="T10" fmla="*/ 0 h 1187"/>
              <a:gd name="T11" fmla="*/ 1 w 1"/>
              <a:gd name="T12" fmla="*/ 1187 h 1187"/>
            </a:gdLst>
            <a:ahLst/>
            <a:cxnLst>
              <a:cxn ang="T6">
                <a:pos x="T0" y="T1"/>
              </a:cxn>
              <a:cxn ang="T7">
                <a:pos x="T2" y="T3"/>
              </a:cxn>
              <a:cxn ang="T8">
                <a:pos x="T4" y="T5"/>
              </a:cxn>
            </a:cxnLst>
            <a:rect l="T9" t="T10" r="T11" b="T12"/>
            <a:pathLst>
              <a:path w="1" h="1187">
                <a:moveTo>
                  <a:pt x="0" y="0"/>
                </a:moveTo>
                <a:lnTo>
                  <a:pt x="0" y="0"/>
                </a:lnTo>
                <a:lnTo>
                  <a:pt x="0" y="1186"/>
                </a:lnTo>
              </a:path>
            </a:pathLst>
          </a:custGeom>
          <a:noFill/>
          <a:ln w="12700" cap="rnd" cmpd="sng">
            <a:solidFill>
              <a:srgbClr val="000099"/>
            </a:solidFill>
            <a:prstDash val="solid"/>
            <a:round/>
            <a:headEnd type="none" w="sm" len="sm"/>
            <a:tailEnd type="stealth" w="med" len="med"/>
          </a:ln>
          <a:effectLst>
            <a:outerShdw blurRad="63500" dist="1796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it-IT">
              <a:solidFill>
                <a:srgbClr val="002060"/>
              </a:solidFill>
            </a:endParaRPr>
          </a:p>
        </p:txBody>
      </p:sp>
      <p:sp>
        <p:nvSpPr>
          <p:cNvPr id="231434" name="Freeform 10"/>
          <p:cNvSpPr>
            <a:spLocks/>
          </p:cNvSpPr>
          <p:nvPr/>
        </p:nvSpPr>
        <p:spPr bwMode="auto">
          <a:xfrm flipV="1">
            <a:off x="6357938" y="6092825"/>
            <a:ext cx="696912" cy="79375"/>
          </a:xfrm>
          <a:custGeom>
            <a:avLst/>
            <a:gdLst>
              <a:gd name="T0" fmla="*/ 0 w 570"/>
              <a:gd name="T1" fmla="*/ 0 h 1"/>
              <a:gd name="T2" fmla="*/ 0 w 570"/>
              <a:gd name="T3" fmla="*/ 0 h 1"/>
              <a:gd name="T4" fmla="*/ 850585987 w 570"/>
              <a:gd name="T5" fmla="*/ 0 h 1"/>
              <a:gd name="T6" fmla="*/ 0 60000 65536"/>
              <a:gd name="T7" fmla="*/ 0 60000 65536"/>
              <a:gd name="T8" fmla="*/ 0 60000 65536"/>
              <a:gd name="T9" fmla="*/ 0 w 570"/>
              <a:gd name="T10" fmla="*/ 0 h 1"/>
              <a:gd name="T11" fmla="*/ 570 w 570"/>
              <a:gd name="T12" fmla="*/ 1 h 1"/>
            </a:gdLst>
            <a:ahLst/>
            <a:cxnLst>
              <a:cxn ang="T6">
                <a:pos x="T0" y="T1"/>
              </a:cxn>
              <a:cxn ang="T7">
                <a:pos x="T2" y="T3"/>
              </a:cxn>
              <a:cxn ang="T8">
                <a:pos x="T4" y="T5"/>
              </a:cxn>
            </a:cxnLst>
            <a:rect l="T9" t="T10" r="T11" b="T12"/>
            <a:pathLst>
              <a:path w="570" h="1">
                <a:moveTo>
                  <a:pt x="0" y="0"/>
                </a:moveTo>
                <a:lnTo>
                  <a:pt x="0" y="0"/>
                </a:lnTo>
                <a:lnTo>
                  <a:pt x="569" y="0"/>
                </a:lnTo>
              </a:path>
            </a:pathLst>
          </a:custGeom>
          <a:noFill/>
          <a:ln w="12700" cap="rnd" cmpd="sng">
            <a:solidFill>
              <a:srgbClr val="000099"/>
            </a:solidFill>
            <a:prstDash val="solid"/>
            <a:round/>
            <a:headEnd type="none" w="sm" len="sm"/>
            <a:tailEnd type="stealth" w="med" len="med"/>
          </a:ln>
          <a:effectLst>
            <a:outerShdw blurRad="63500" dist="1796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it-IT">
              <a:solidFill>
                <a:srgbClr val="002060"/>
              </a:solidFill>
            </a:endParaRPr>
          </a:p>
        </p:txBody>
      </p:sp>
      <p:sp>
        <p:nvSpPr>
          <p:cNvPr id="231435" name="Freeform 11"/>
          <p:cNvSpPr>
            <a:spLocks/>
          </p:cNvSpPr>
          <p:nvPr/>
        </p:nvSpPr>
        <p:spPr bwMode="auto">
          <a:xfrm>
            <a:off x="2724150" y="2525713"/>
            <a:ext cx="2389188" cy="1149350"/>
          </a:xfrm>
          <a:custGeom>
            <a:avLst/>
            <a:gdLst>
              <a:gd name="T0" fmla="*/ 2147483646 w 1505"/>
              <a:gd name="T1" fmla="*/ 1822073763 h 724"/>
              <a:gd name="T2" fmla="*/ 2147483646 w 1505"/>
              <a:gd name="T3" fmla="*/ 1736388450 h 724"/>
              <a:gd name="T4" fmla="*/ 1814512880 w 1505"/>
              <a:gd name="T5" fmla="*/ 1091228450 h 724"/>
              <a:gd name="T6" fmla="*/ 1814512880 w 1505"/>
              <a:gd name="T7" fmla="*/ 0 h 724"/>
              <a:gd name="T8" fmla="*/ 1814512880 w 1505"/>
              <a:gd name="T9" fmla="*/ 1091228450 h 724"/>
              <a:gd name="T10" fmla="*/ 0 w 1505"/>
              <a:gd name="T11" fmla="*/ 1761590013 h 724"/>
              <a:gd name="T12" fmla="*/ 0 60000 65536"/>
              <a:gd name="T13" fmla="*/ 0 60000 65536"/>
              <a:gd name="T14" fmla="*/ 0 60000 65536"/>
              <a:gd name="T15" fmla="*/ 0 60000 65536"/>
              <a:gd name="T16" fmla="*/ 0 60000 65536"/>
              <a:gd name="T17" fmla="*/ 0 60000 65536"/>
              <a:gd name="T18" fmla="*/ 0 w 1505"/>
              <a:gd name="T19" fmla="*/ 0 h 724"/>
              <a:gd name="T20" fmla="*/ 1505 w 1505"/>
              <a:gd name="T21" fmla="*/ 724 h 724"/>
            </a:gdLst>
            <a:ahLst/>
            <a:cxnLst>
              <a:cxn ang="T12">
                <a:pos x="T0" y="T1"/>
              </a:cxn>
              <a:cxn ang="T13">
                <a:pos x="T2" y="T3"/>
              </a:cxn>
              <a:cxn ang="T14">
                <a:pos x="T4" y="T5"/>
              </a:cxn>
              <a:cxn ang="T15">
                <a:pos x="T6" y="T7"/>
              </a:cxn>
              <a:cxn ang="T16">
                <a:pos x="T8" y="T9"/>
              </a:cxn>
              <a:cxn ang="T17">
                <a:pos x="T10" y="T11"/>
              </a:cxn>
            </a:cxnLst>
            <a:rect l="T18" t="T19" r="T20" b="T21"/>
            <a:pathLst>
              <a:path w="1505" h="724">
                <a:moveTo>
                  <a:pt x="1504" y="723"/>
                </a:moveTo>
                <a:lnTo>
                  <a:pt x="1424" y="689"/>
                </a:lnTo>
                <a:lnTo>
                  <a:pt x="720" y="433"/>
                </a:lnTo>
                <a:lnTo>
                  <a:pt x="720" y="0"/>
                </a:lnTo>
                <a:lnTo>
                  <a:pt x="720" y="433"/>
                </a:lnTo>
                <a:lnTo>
                  <a:pt x="0" y="699"/>
                </a:lnTo>
              </a:path>
            </a:pathLst>
          </a:custGeom>
          <a:noFill/>
          <a:ln w="12700" cap="rnd" cmpd="sng">
            <a:solidFill>
              <a:srgbClr val="000099"/>
            </a:solidFill>
            <a:prstDash val="solid"/>
            <a:round/>
            <a:headEnd type="stealth" w="med" len="med"/>
            <a:tailEnd type="stealth" w="med" len="med"/>
          </a:ln>
          <a:effectLst>
            <a:outerShdw blurRad="63500" dist="1796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it-IT">
              <a:solidFill>
                <a:srgbClr val="002060"/>
              </a:solidFill>
            </a:endParaRPr>
          </a:p>
        </p:txBody>
      </p:sp>
      <p:sp>
        <p:nvSpPr>
          <p:cNvPr id="231436" name="Freeform 12"/>
          <p:cNvSpPr>
            <a:spLocks/>
          </p:cNvSpPr>
          <p:nvPr/>
        </p:nvSpPr>
        <p:spPr bwMode="auto">
          <a:xfrm>
            <a:off x="6561138" y="5524500"/>
            <a:ext cx="4762" cy="542925"/>
          </a:xfrm>
          <a:custGeom>
            <a:avLst/>
            <a:gdLst>
              <a:gd name="T0" fmla="*/ 0 w 2"/>
              <a:gd name="T1" fmla="*/ 0 h 342"/>
              <a:gd name="T2" fmla="*/ 5669161 w 2"/>
              <a:gd name="T3" fmla="*/ 7561263 h 342"/>
              <a:gd name="T4" fmla="*/ 5669161 w 2"/>
              <a:gd name="T5" fmla="*/ 859374075 h 342"/>
              <a:gd name="T6" fmla="*/ 0 60000 65536"/>
              <a:gd name="T7" fmla="*/ 0 60000 65536"/>
              <a:gd name="T8" fmla="*/ 0 60000 65536"/>
              <a:gd name="T9" fmla="*/ 0 w 2"/>
              <a:gd name="T10" fmla="*/ 0 h 342"/>
              <a:gd name="T11" fmla="*/ 2 w 2"/>
              <a:gd name="T12" fmla="*/ 342 h 342"/>
            </a:gdLst>
            <a:ahLst/>
            <a:cxnLst>
              <a:cxn ang="T6">
                <a:pos x="T0" y="T1"/>
              </a:cxn>
              <a:cxn ang="T7">
                <a:pos x="T2" y="T3"/>
              </a:cxn>
              <a:cxn ang="T8">
                <a:pos x="T4" y="T5"/>
              </a:cxn>
            </a:cxnLst>
            <a:rect l="T9" t="T10" r="T11" b="T12"/>
            <a:pathLst>
              <a:path w="2" h="342">
                <a:moveTo>
                  <a:pt x="0" y="0"/>
                </a:moveTo>
                <a:lnTo>
                  <a:pt x="1" y="3"/>
                </a:lnTo>
                <a:lnTo>
                  <a:pt x="1" y="341"/>
                </a:lnTo>
              </a:path>
            </a:pathLst>
          </a:custGeom>
          <a:noFill/>
          <a:ln w="12700" cap="rnd" cmpd="sng">
            <a:solidFill>
              <a:srgbClr val="000099"/>
            </a:solidFill>
            <a:prstDash val="solid"/>
            <a:round/>
            <a:headEnd type="none" w="sm" len="sm"/>
            <a:tailEnd type="stealth" w="med" len="med"/>
          </a:ln>
          <a:effectLst>
            <a:outerShdw blurRad="63500" dist="1796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it-IT">
              <a:solidFill>
                <a:srgbClr val="002060"/>
              </a:solidFill>
            </a:endParaRPr>
          </a:p>
        </p:txBody>
      </p:sp>
      <p:sp>
        <p:nvSpPr>
          <p:cNvPr id="231437" name="Freeform 13"/>
          <p:cNvSpPr>
            <a:spLocks/>
          </p:cNvSpPr>
          <p:nvPr/>
        </p:nvSpPr>
        <p:spPr bwMode="auto">
          <a:xfrm flipH="1">
            <a:off x="6484938" y="3644900"/>
            <a:ext cx="77787" cy="1423988"/>
          </a:xfrm>
          <a:custGeom>
            <a:avLst/>
            <a:gdLst>
              <a:gd name="T0" fmla="*/ 0 w 1"/>
              <a:gd name="T1" fmla="*/ 0 h 1019"/>
              <a:gd name="T2" fmla="*/ 0 w 1"/>
              <a:gd name="T3" fmla="*/ 0 h 1019"/>
              <a:gd name="T4" fmla="*/ 0 w 1"/>
              <a:gd name="T5" fmla="*/ 1987980876 h 1019"/>
              <a:gd name="T6" fmla="*/ 0 60000 65536"/>
              <a:gd name="T7" fmla="*/ 0 60000 65536"/>
              <a:gd name="T8" fmla="*/ 0 60000 65536"/>
              <a:gd name="T9" fmla="*/ 0 w 1"/>
              <a:gd name="T10" fmla="*/ 0 h 1019"/>
              <a:gd name="T11" fmla="*/ 1 w 1"/>
              <a:gd name="T12" fmla="*/ 1019 h 1019"/>
            </a:gdLst>
            <a:ahLst/>
            <a:cxnLst>
              <a:cxn ang="T6">
                <a:pos x="T0" y="T1"/>
              </a:cxn>
              <a:cxn ang="T7">
                <a:pos x="T2" y="T3"/>
              </a:cxn>
              <a:cxn ang="T8">
                <a:pos x="T4" y="T5"/>
              </a:cxn>
            </a:cxnLst>
            <a:rect l="T9" t="T10" r="T11" b="T12"/>
            <a:pathLst>
              <a:path w="1" h="1019">
                <a:moveTo>
                  <a:pt x="0" y="0"/>
                </a:moveTo>
                <a:lnTo>
                  <a:pt x="0" y="0"/>
                </a:lnTo>
                <a:lnTo>
                  <a:pt x="0" y="1018"/>
                </a:lnTo>
              </a:path>
            </a:pathLst>
          </a:custGeom>
          <a:noFill/>
          <a:ln w="12700" cap="rnd" cmpd="sng">
            <a:solidFill>
              <a:srgbClr val="000099"/>
            </a:solidFill>
            <a:prstDash val="solid"/>
            <a:round/>
            <a:headEnd type="none" w="sm" len="sm"/>
            <a:tailEnd type="stealth" w="med" len="med"/>
          </a:ln>
          <a:effectLst>
            <a:outerShdw blurRad="63500" dist="1796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it-IT">
              <a:solidFill>
                <a:srgbClr val="002060"/>
              </a:solidFill>
            </a:endParaRPr>
          </a:p>
        </p:txBody>
      </p:sp>
      <p:sp>
        <p:nvSpPr>
          <p:cNvPr id="231438" name="Freeform 14"/>
          <p:cNvSpPr>
            <a:spLocks/>
          </p:cNvSpPr>
          <p:nvPr/>
        </p:nvSpPr>
        <p:spPr bwMode="auto">
          <a:xfrm>
            <a:off x="1225550" y="2543175"/>
            <a:ext cx="1588" cy="868363"/>
          </a:xfrm>
          <a:custGeom>
            <a:avLst/>
            <a:gdLst>
              <a:gd name="T0" fmla="*/ 0 w 1"/>
              <a:gd name="T1" fmla="*/ 0 h 547"/>
              <a:gd name="T2" fmla="*/ 0 w 1"/>
              <a:gd name="T3" fmla="*/ 0 h 547"/>
              <a:gd name="T4" fmla="*/ 0 w 1"/>
              <a:gd name="T5" fmla="*/ 1376006105 h 547"/>
              <a:gd name="T6" fmla="*/ 0 60000 65536"/>
              <a:gd name="T7" fmla="*/ 0 60000 65536"/>
              <a:gd name="T8" fmla="*/ 0 60000 65536"/>
              <a:gd name="T9" fmla="*/ 0 w 1"/>
              <a:gd name="T10" fmla="*/ 0 h 547"/>
              <a:gd name="T11" fmla="*/ 1 w 1"/>
              <a:gd name="T12" fmla="*/ 547 h 547"/>
            </a:gdLst>
            <a:ahLst/>
            <a:cxnLst>
              <a:cxn ang="T6">
                <a:pos x="T0" y="T1"/>
              </a:cxn>
              <a:cxn ang="T7">
                <a:pos x="T2" y="T3"/>
              </a:cxn>
              <a:cxn ang="T8">
                <a:pos x="T4" y="T5"/>
              </a:cxn>
            </a:cxnLst>
            <a:rect l="T9" t="T10" r="T11" b="T12"/>
            <a:pathLst>
              <a:path w="1" h="547">
                <a:moveTo>
                  <a:pt x="0" y="0"/>
                </a:moveTo>
                <a:lnTo>
                  <a:pt x="0" y="0"/>
                </a:lnTo>
                <a:lnTo>
                  <a:pt x="0" y="546"/>
                </a:lnTo>
              </a:path>
            </a:pathLst>
          </a:custGeom>
          <a:noFill/>
          <a:ln w="12700" cap="rnd" cmpd="sng">
            <a:solidFill>
              <a:srgbClr val="000099"/>
            </a:solidFill>
            <a:prstDash val="solid"/>
            <a:round/>
            <a:headEnd type="none" w="sm" len="sm"/>
            <a:tailEnd type="stealth" w="med" len="med"/>
          </a:ln>
          <a:effectLst>
            <a:outerShdw blurRad="63500" dist="1796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it-IT">
              <a:solidFill>
                <a:srgbClr val="002060"/>
              </a:solidFill>
            </a:endParaRPr>
          </a:p>
        </p:txBody>
      </p:sp>
      <p:sp>
        <p:nvSpPr>
          <p:cNvPr id="231440" name="Rectangle 16"/>
          <p:cNvSpPr>
            <a:spLocks noChangeArrowheads="1"/>
          </p:cNvSpPr>
          <p:nvPr/>
        </p:nvSpPr>
        <p:spPr bwMode="auto">
          <a:xfrm>
            <a:off x="8027560" y="5724525"/>
            <a:ext cx="573876" cy="366767"/>
          </a:xfrm>
          <a:prstGeom prst="rect">
            <a:avLst/>
          </a:prstGeom>
          <a:noFill/>
          <a:ln w="9525">
            <a:noFill/>
            <a:miter lim="800000"/>
            <a:headEnd/>
            <a:tailEnd/>
          </a:ln>
          <a:effectLst/>
        </p:spPr>
        <p:txBody>
          <a:bodyPr wrap="none" lIns="90488" tIns="44450" rIns="90488" bIns="44450">
            <a:spAutoFit/>
          </a:bodyPr>
          <a:lstStyle/>
          <a:p>
            <a:pPr algn="ctr">
              <a:defRPr/>
            </a:pPr>
            <a:r>
              <a:rPr lang="it-IT" b="1" i="0">
                <a:solidFill>
                  <a:srgbClr val="002060"/>
                </a:solidFill>
                <a:effectLst>
                  <a:outerShdw blurRad="38100" dist="38100" dir="2700000" algn="tl">
                    <a:srgbClr val="C0C0C0"/>
                  </a:outerShdw>
                </a:effectLst>
                <a:latin typeface="Arial Narrow" pitchFamily="34" charset="0"/>
              </a:rPr>
              <a:t>XIII</a:t>
            </a:r>
            <a:r>
              <a:rPr lang="it-IT" sz="1800" b="1" i="0">
                <a:solidFill>
                  <a:srgbClr val="002060"/>
                </a:solidFill>
                <a:effectLst>
                  <a:outerShdw blurRad="38100" dist="38100" dir="2700000" algn="tl">
                    <a:srgbClr val="C0C0C0"/>
                  </a:outerShdw>
                </a:effectLst>
                <a:latin typeface="Arial Narrow" pitchFamily="34" charset="0"/>
              </a:rPr>
              <a:t>a</a:t>
            </a:r>
          </a:p>
        </p:txBody>
      </p:sp>
      <p:sp>
        <p:nvSpPr>
          <p:cNvPr id="231441" name="Rectangle 17"/>
          <p:cNvSpPr>
            <a:spLocks noChangeArrowheads="1"/>
          </p:cNvSpPr>
          <p:nvPr/>
        </p:nvSpPr>
        <p:spPr bwMode="auto">
          <a:xfrm>
            <a:off x="8096367" y="4429125"/>
            <a:ext cx="468078" cy="366767"/>
          </a:xfrm>
          <a:prstGeom prst="rect">
            <a:avLst/>
          </a:prstGeom>
          <a:noFill/>
          <a:ln w="9525">
            <a:noFill/>
            <a:miter lim="800000"/>
            <a:headEnd/>
            <a:tailEnd/>
          </a:ln>
          <a:effectLst/>
        </p:spPr>
        <p:txBody>
          <a:bodyPr wrap="none" lIns="90488" tIns="44450" rIns="90488" bIns="44450">
            <a:spAutoFit/>
          </a:bodyPr>
          <a:lstStyle/>
          <a:p>
            <a:pPr algn="ctr">
              <a:defRPr/>
            </a:pPr>
            <a:r>
              <a:rPr lang="it-IT" b="1" i="0">
                <a:solidFill>
                  <a:srgbClr val="002060"/>
                </a:solidFill>
                <a:effectLst>
                  <a:outerShdw blurRad="38100" dist="38100" dir="2700000" algn="tl">
                    <a:srgbClr val="C0C0C0"/>
                  </a:outerShdw>
                </a:effectLst>
                <a:latin typeface="Arial Narrow" pitchFamily="34" charset="0"/>
              </a:rPr>
              <a:t>XIII</a:t>
            </a:r>
          </a:p>
        </p:txBody>
      </p:sp>
      <p:sp>
        <p:nvSpPr>
          <p:cNvPr id="231442" name="Rectangle 18"/>
          <p:cNvSpPr>
            <a:spLocks noChangeArrowheads="1"/>
          </p:cNvSpPr>
          <p:nvPr/>
        </p:nvSpPr>
        <p:spPr bwMode="auto">
          <a:xfrm>
            <a:off x="5613493" y="4953000"/>
            <a:ext cx="1779334" cy="643766"/>
          </a:xfrm>
          <a:prstGeom prst="rect">
            <a:avLst/>
          </a:prstGeom>
          <a:noFill/>
          <a:ln w="9525">
            <a:noFill/>
            <a:miter lim="800000"/>
            <a:headEnd/>
            <a:tailEnd/>
          </a:ln>
          <a:effectLst/>
        </p:spPr>
        <p:txBody>
          <a:bodyPr wrap="none" lIns="90488" tIns="44450" rIns="90488" bIns="44450">
            <a:spAutoFit/>
          </a:bodyPr>
          <a:lstStyle/>
          <a:p>
            <a:pPr algn="ctr">
              <a:defRPr/>
            </a:pPr>
            <a:r>
              <a:rPr lang="it-IT" sz="3600" i="0">
                <a:solidFill>
                  <a:srgbClr val="002060"/>
                </a:solidFill>
                <a:effectLst>
                  <a:outerShdw blurRad="38100" dist="38100" dir="2700000" algn="tl">
                    <a:srgbClr val="C0C0C0"/>
                  </a:outerShdw>
                </a:effectLst>
                <a:latin typeface="Arial Narrow" pitchFamily="34" charset="0"/>
              </a:rPr>
              <a:t>Thrombin</a:t>
            </a:r>
          </a:p>
        </p:txBody>
      </p:sp>
      <p:sp>
        <p:nvSpPr>
          <p:cNvPr id="231443" name="Rectangle 19"/>
          <p:cNvSpPr>
            <a:spLocks noChangeArrowheads="1"/>
          </p:cNvSpPr>
          <p:nvPr/>
        </p:nvSpPr>
        <p:spPr bwMode="auto">
          <a:xfrm>
            <a:off x="8909050" y="5864225"/>
            <a:ext cx="977833" cy="557589"/>
          </a:xfrm>
          <a:prstGeom prst="rect">
            <a:avLst/>
          </a:prstGeom>
          <a:noFill/>
          <a:ln w="9525">
            <a:noFill/>
            <a:miter lim="800000"/>
            <a:headEnd/>
            <a:tailEnd/>
          </a:ln>
          <a:effectLst/>
        </p:spPr>
        <p:txBody>
          <a:bodyPr wrap="none" lIns="90488" tIns="44450" rIns="90488" bIns="44450">
            <a:spAutoFit/>
          </a:bodyPr>
          <a:lstStyle/>
          <a:p>
            <a:pPr algn="ctr">
              <a:lnSpc>
                <a:spcPct val="80000"/>
              </a:lnSpc>
              <a:defRPr/>
            </a:pPr>
            <a:r>
              <a:rPr lang="it-IT" b="1" i="0">
                <a:solidFill>
                  <a:srgbClr val="002060"/>
                </a:solidFill>
                <a:effectLst>
                  <a:outerShdw blurRad="38100" dist="38100" dir="2700000" algn="tl">
                    <a:srgbClr val="C0C0C0"/>
                  </a:outerShdw>
                </a:effectLst>
                <a:latin typeface="Arial Narrow" pitchFamily="34" charset="0"/>
              </a:rPr>
              <a:t>Fibrin</a:t>
            </a:r>
          </a:p>
          <a:p>
            <a:pPr algn="ctr">
              <a:lnSpc>
                <a:spcPct val="80000"/>
              </a:lnSpc>
              <a:defRPr/>
            </a:pPr>
            <a:r>
              <a:rPr lang="it-IT" sz="2000" b="1" i="0">
                <a:solidFill>
                  <a:srgbClr val="002060"/>
                </a:solidFill>
                <a:effectLst>
                  <a:outerShdw blurRad="38100" dist="38100" dir="2700000" algn="tl">
                    <a:srgbClr val="C0C0C0"/>
                  </a:outerShdw>
                </a:effectLst>
                <a:latin typeface="Arial Narrow" pitchFamily="34" charset="0"/>
              </a:rPr>
              <a:t>(strong)</a:t>
            </a:r>
          </a:p>
        </p:txBody>
      </p:sp>
      <p:sp>
        <p:nvSpPr>
          <p:cNvPr id="231444" name="Rectangle 20"/>
          <p:cNvSpPr>
            <a:spLocks noChangeArrowheads="1"/>
          </p:cNvSpPr>
          <p:nvPr/>
        </p:nvSpPr>
        <p:spPr bwMode="auto">
          <a:xfrm>
            <a:off x="4496272" y="5918200"/>
            <a:ext cx="1700788" cy="520655"/>
          </a:xfrm>
          <a:prstGeom prst="rect">
            <a:avLst/>
          </a:prstGeom>
          <a:noFill/>
          <a:ln w="9525">
            <a:noFill/>
            <a:miter lim="800000"/>
            <a:headEnd/>
            <a:tailEnd/>
          </a:ln>
          <a:effectLst/>
        </p:spPr>
        <p:txBody>
          <a:bodyPr wrap="none" lIns="90488" tIns="44450" rIns="90488" bIns="44450">
            <a:spAutoFit/>
          </a:bodyPr>
          <a:lstStyle/>
          <a:p>
            <a:pPr algn="ctr">
              <a:defRPr/>
            </a:pPr>
            <a:r>
              <a:rPr lang="it-IT" sz="2800" b="1" i="0">
                <a:solidFill>
                  <a:srgbClr val="002060"/>
                </a:solidFill>
                <a:effectLst>
                  <a:outerShdw blurRad="38100" dist="38100" dir="2700000" algn="tl">
                    <a:srgbClr val="C0C0C0"/>
                  </a:outerShdw>
                </a:effectLst>
                <a:latin typeface="Arial Narrow" pitchFamily="34" charset="0"/>
              </a:rPr>
              <a:t>Fibrinogen</a:t>
            </a:r>
          </a:p>
        </p:txBody>
      </p:sp>
      <p:sp>
        <p:nvSpPr>
          <p:cNvPr id="231445" name="Rectangle 21"/>
          <p:cNvSpPr>
            <a:spLocks noChangeArrowheads="1"/>
          </p:cNvSpPr>
          <p:nvPr/>
        </p:nvSpPr>
        <p:spPr bwMode="auto">
          <a:xfrm>
            <a:off x="7054731" y="5962650"/>
            <a:ext cx="838372" cy="557589"/>
          </a:xfrm>
          <a:prstGeom prst="rect">
            <a:avLst/>
          </a:prstGeom>
          <a:noFill/>
          <a:ln w="9525">
            <a:noFill/>
            <a:miter lim="800000"/>
            <a:headEnd/>
            <a:tailEnd/>
          </a:ln>
          <a:effectLst/>
        </p:spPr>
        <p:txBody>
          <a:bodyPr wrap="none" lIns="90488" tIns="44450" rIns="90488" bIns="44450">
            <a:spAutoFit/>
          </a:bodyPr>
          <a:lstStyle/>
          <a:p>
            <a:pPr algn="ctr">
              <a:lnSpc>
                <a:spcPct val="80000"/>
              </a:lnSpc>
              <a:defRPr/>
            </a:pPr>
            <a:r>
              <a:rPr lang="it-IT" b="1" i="0">
                <a:solidFill>
                  <a:srgbClr val="002060"/>
                </a:solidFill>
                <a:effectLst>
                  <a:outerShdw blurRad="38100" dist="38100" dir="2700000" algn="tl">
                    <a:srgbClr val="C0C0C0"/>
                  </a:outerShdw>
                </a:effectLst>
                <a:latin typeface="Arial Narrow" pitchFamily="34" charset="0"/>
              </a:rPr>
              <a:t>Fibrin</a:t>
            </a:r>
          </a:p>
          <a:p>
            <a:pPr algn="ctr">
              <a:lnSpc>
                <a:spcPct val="80000"/>
              </a:lnSpc>
              <a:defRPr/>
            </a:pPr>
            <a:r>
              <a:rPr lang="it-IT" sz="2000" b="1" i="0">
                <a:solidFill>
                  <a:srgbClr val="002060"/>
                </a:solidFill>
                <a:effectLst>
                  <a:outerShdw blurRad="38100" dist="38100" dir="2700000" algn="tl">
                    <a:srgbClr val="C0C0C0"/>
                  </a:outerShdw>
                </a:effectLst>
                <a:latin typeface="Arial Narrow" pitchFamily="34" charset="0"/>
              </a:rPr>
              <a:t>(weak)</a:t>
            </a:r>
          </a:p>
        </p:txBody>
      </p:sp>
      <p:sp>
        <p:nvSpPr>
          <p:cNvPr id="231446" name="Rectangle 22"/>
          <p:cNvSpPr>
            <a:spLocks noChangeArrowheads="1"/>
          </p:cNvSpPr>
          <p:nvPr/>
        </p:nvSpPr>
        <p:spPr bwMode="auto">
          <a:xfrm>
            <a:off x="2396960" y="1609725"/>
            <a:ext cx="362280" cy="366767"/>
          </a:xfrm>
          <a:prstGeom prst="rect">
            <a:avLst/>
          </a:prstGeom>
          <a:noFill/>
          <a:ln w="9525">
            <a:noFill/>
            <a:miter lim="800000"/>
            <a:headEnd/>
            <a:tailEnd/>
          </a:ln>
          <a:effectLst/>
        </p:spPr>
        <p:txBody>
          <a:bodyPr wrap="none" lIns="90488" tIns="44450" rIns="90488" bIns="44450">
            <a:spAutoFit/>
          </a:bodyPr>
          <a:lstStyle/>
          <a:p>
            <a:pPr algn="ctr">
              <a:defRPr/>
            </a:pPr>
            <a:r>
              <a:rPr lang="it-IT" b="1" i="0">
                <a:solidFill>
                  <a:srgbClr val="002060"/>
                </a:solidFill>
                <a:effectLst>
                  <a:outerShdw blurRad="38100" dist="38100" dir="2700000" algn="tl">
                    <a:srgbClr val="C0C0C0"/>
                  </a:outerShdw>
                </a:effectLst>
                <a:latin typeface="Arial Narrow" pitchFamily="34" charset="0"/>
              </a:rPr>
              <a:t>IX</a:t>
            </a:r>
          </a:p>
        </p:txBody>
      </p:sp>
      <p:sp>
        <p:nvSpPr>
          <p:cNvPr id="231447" name="Rectangle 23"/>
          <p:cNvSpPr>
            <a:spLocks noChangeArrowheads="1"/>
          </p:cNvSpPr>
          <p:nvPr/>
        </p:nvSpPr>
        <p:spPr bwMode="auto">
          <a:xfrm>
            <a:off x="1032504" y="2092325"/>
            <a:ext cx="362280" cy="366767"/>
          </a:xfrm>
          <a:prstGeom prst="rect">
            <a:avLst/>
          </a:prstGeom>
          <a:noFill/>
          <a:ln w="9525">
            <a:noFill/>
            <a:miter lim="800000"/>
            <a:headEnd/>
            <a:tailEnd/>
          </a:ln>
          <a:effectLst/>
        </p:spPr>
        <p:txBody>
          <a:bodyPr wrap="none" lIns="90488" tIns="44450" rIns="90488" bIns="44450">
            <a:spAutoFit/>
          </a:bodyPr>
          <a:lstStyle/>
          <a:p>
            <a:pPr algn="ctr">
              <a:defRPr/>
            </a:pPr>
            <a:r>
              <a:rPr lang="it-IT" b="1" i="0">
                <a:solidFill>
                  <a:srgbClr val="002060"/>
                </a:solidFill>
                <a:effectLst>
                  <a:outerShdw blurRad="38100" dist="38100" dir="2700000" algn="tl">
                    <a:srgbClr val="C0C0C0"/>
                  </a:outerShdw>
                </a:effectLst>
                <a:latin typeface="Arial Narrow" pitchFamily="34" charset="0"/>
              </a:rPr>
              <a:t>XI</a:t>
            </a:r>
          </a:p>
        </p:txBody>
      </p:sp>
      <p:sp>
        <p:nvSpPr>
          <p:cNvPr id="231448" name="Rectangle 24"/>
          <p:cNvSpPr>
            <a:spLocks noChangeArrowheads="1"/>
          </p:cNvSpPr>
          <p:nvPr/>
        </p:nvSpPr>
        <p:spPr bwMode="auto">
          <a:xfrm>
            <a:off x="975636" y="3387725"/>
            <a:ext cx="468078" cy="366767"/>
          </a:xfrm>
          <a:prstGeom prst="rect">
            <a:avLst/>
          </a:prstGeom>
          <a:noFill/>
          <a:ln w="9525">
            <a:noFill/>
            <a:miter lim="800000"/>
            <a:headEnd/>
            <a:tailEnd/>
          </a:ln>
          <a:effectLst/>
        </p:spPr>
        <p:txBody>
          <a:bodyPr wrap="none" lIns="90488" tIns="44450" rIns="90488" bIns="44450">
            <a:spAutoFit/>
          </a:bodyPr>
          <a:lstStyle/>
          <a:p>
            <a:pPr algn="ctr">
              <a:defRPr/>
            </a:pPr>
            <a:r>
              <a:rPr lang="it-IT" b="1" i="0">
                <a:solidFill>
                  <a:srgbClr val="002060"/>
                </a:solidFill>
                <a:effectLst>
                  <a:outerShdw blurRad="38100" dist="38100" dir="2700000" algn="tl">
                    <a:srgbClr val="C0C0C0"/>
                  </a:outerShdw>
                </a:effectLst>
                <a:latin typeface="Arial Narrow" pitchFamily="34" charset="0"/>
              </a:rPr>
              <a:t>XI</a:t>
            </a:r>
            <a:r>
              <a:rPr lang="it-IT" sz="1800" b="1" i="0">
                <a:solidFill>
                  <a:srgbClr val="002060"/>
                </a:solidFill>
                <a:effectLst>
                  <a:outerShdw blurRad="38100" dist="38100" dir="2700000" algn="tl">
                    <a:srgbClr val="C0C0C0"/>
                  </a:outerShdw>
                </a:effectLst>
                <a:latin typeface="Arial Narrow" pitchFamily="34" charset="0"/>
              </a:rPr>
              <a:t>a</a:t>
            </a:r>
          </a:p>
        </p:txBody>
      </p:sp>
      <p:sp>
        <p:nvSpPr>
          <p:cNvPr id="231449" name="Rectangle 25"/>
          <p:cNvSpPr>
            <a:spLocks noChangeArrowheads="1"/>
          </p:cNvSpPr>
          <p:nvPr/>
        </p:nvSpPr>
        <p:spPr bwMode="auto">
          <a:xfrm>
            <a:off x="2374223" y="3857625"/>
            <a:ext cx="468078" cy="366767"/>
          </a:xfrm>
          <a:prstGeom prst="rect">
            <a:avLst/>
          </a:prstGeom>
          <a:noFill/>
          <a:ln w="9525">
            <a:noFill/>
            <a:miter lim="800000"/>
            <a:headEnd/>
            <a:tailEnd/>
          </a:ln>
          <a:effectLst/>
        </p:spPr>
        <p:txBody>
          <a:bodyPr wrap="none" lIns="90488" tIns="44450" rIns="90488" bIns="44450">
            <a:spAutoFit/>
          </a:bodyPr>
          <a:lstStyle/>
          <a:p>
            <a:pPr algn="ctr">
              <a:defRPr/>
            </a:pPr>
            <a:r>
              <a:rPr lang="it-IT" b="1" i="0">
                <a:solidFill>
                  <a:srgbClr val="002060"/>
                </a:solidFill>
                <a:effectLst>
                  <a:outerShdw blurRad="38100" dist="38100" dir="2700000" algn="tl">
                    <a:srgbClr val="C0C0C0"/>
                  </a:outerShdw>
                </a:effectLst>
                <a:latin typeface="Arial Narrow" pitchFamily="34" charset="0"/>
              </a:rPr>
              <a:t>IX</a:t>
            </a:r>
            <a:r>
              <a:rPr lang="it-IT" sz="1800" b="1" i="0">
                <a:solidFill>
                  <a:srgbClr val="002060"/>
                </a:solidFill>
                <a:effectLst>
                  <a:outerShdw blurRad="38100" dist="38100" dir="2700000" algn="tl">
                    <a:srgbClr val="C0C0C0"/>
                  </a:outerShdw>
                </a:effectLst>
                <a:latin typeface="Arial Narrow" pitchFamily="34" charset="0"/>
              </a:rPr>
              <a:t>a</a:t>
            </a:r>
          </a:p>
        </p:txBody>
      </p:sp>
      <p:sp>
        <p:nvSpPr>
          <p:cNvPr id="75801" name="Rectangle 26"/>
          <p:cNvSpPr>
            <a:spLocks noChangeArrowheads="1"/>
          </p:cNvSpPr>
          <p:nvPr/>
        </p:nvSpPr>
        <p:spPr bwMode="auto">
          <a:xfrm>
            <a:off x="4721005" y="4194175"/>
            <a:ext cx="702116" cy="76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r>
              <a:rPr lang="it-IT" altLang="x-none" sz="4400" b="1" i="0">
                <a:solidFill>
                  <a:srgbClr val="002060"/>
                </a:solidFill>
                <a:latin typeface="Arial Narrow" charset="0"/>
              </a:rPr>
              <a:t>X</a:t>
            </a:r>
            <a:r>
              <a:rPr lang="it-IT" altLang="x-none" sz="3600" b="1" i="0">
                <a:solidFill>
                  <a:srgbClr val="002060"/>
                </a:solidFill>
                <a:latin typeface="Arial Narrow" charset="0"/>
              </a:rPr>
              <a:t>a</a:t>
            </a:r>
          </a:p>
        </p:txBody>
      </p:sp>
      <p:sp>
        <p:nvSpPr>
          <p:cNvPr id="231451" name="Rectangle 27"/>
          <p:cNvSpPr>
            <a:spLocks noChangeArrowheads="1"/>
          </p:cNvSpPr>
          <p:nvPr/>
        </p:nvSpPr>
        <p:spPr bwMode="auto">
          <a:xfrm>
            <a:off x="5647414" y="4568825"/>
            <a:ext cx="405047" cy="366767"/>
          </a:xfrm>
          <a:prstGeom prst="rect">
            <a:avLst/>
          </a:prstGeom>
          <a:noFill/>
          <a:ln w="9525">
            <a:noFill/>
            <a:miter lim="800000"/>
            <a:headEnd/>
            <a:tailEnd/>
          </a:ln>
          <a:effectLst/>
        </p:spPr>
        <p:txBody>
          <a:bodyPr wrap="none" lIns="90488" tIns="44450" rIns="90488" bIns="44450">
            <a:spAutoFit/>
          </a:bodyPr>
          <a:lstStyle/>
          <a:p>
            <a:pPr algn="ctr">
              <a:defRPr/>
            </a:pPr>
            <a:r>
              <a:rPr lang="it-IT" b="1" i="0">
                <a:solidFill>
                  <a:srgbClr val="002060"/>
                </a:solidFill>
                <a:effectLst>
                  <a:outerShdw blurRad="38100" dist="38100" dir="2700000" algn="tl">
                    <a:srgbClr val="C0C0C0"/>
                  </a:outerShdw>
                </a:effectLst>
                <a:latin typeface="Arial Narrow" pitchFamily="34" charset="0"/>
              </a:rPr>
              <a:t>V</a:t>
            </a:r>
            <a:r>
              <a:rPr lang="it-IT" sz="1800" b="1" i="0">
                <a:solidFill>
                  <a:srgbClr val="002060"/>
                </a:solidFill>
                <a:effectLst>
                  <a:outerShdw blurRad="38100" dist="38100" dir="2700000" algn="tl">
                    <a:srgbClr val="C0C0C0"/>
                  </a:outerShdw>
                </a:effectLst>
                <a:latin typeface="Arial Narrow" pitchFamily="34" charset="0"/>
              </a:rPr>
              <a:t>a</a:t>
            </a:r>
          </a:p>
        </p:txBody>
      </p:sp>
      <p:sp>
        <p:nvSpPr>
          <p:cNvPr id="231452" name="Rectangle 28"/>
          <p:cNvSpPr>
            <a:spLocks noChangeArrowheads="1"/>
          </p:cNvSpPr>
          <p:nvPr/>
        </p:nvSpPr>
        <p:spPr bwMode="auto">
          <a:xfrm>
            <a:off x="631687" y="2700338"/>
            <a:ext cx="520976" cy="366767"/>
          </a:xfrm>
          <a:prstGeom prst="rect">
            <a:avLst/>
          </a:prstGeom>
          <a:noFill/>
          <a:ln w="9525">
            <a:noFill/>
            <a:miter lim="800000"/>
            <a:headEnd/>
            <a:tailEnd/>
          </a:ln>
          <a:effectLst/>
        </p:spPr>
        <p:txBody>
          <a:bodyPr wrap="none" lIns="90488" tIns="44450" rIns="90488" bIns="44450">
            <a:spAutoFit/>
          </a:bodyPr>
          <a:lstStyle/>
          <a:p>
            <a:pPr algn="ctr">
              <a:defRPr/>
            </a:pPr>
            <a:r>
              <a:rPr lang="it-IT" b="1" i="0">
                <a:solidFill>
                  <a:srgbClr val="002060"/>
                </a:solidFill>
                <a:effectLst>
                  <a:outerShdw blurRad="38100" dist="38100" dir="2700000" algn="tl">
                    <a:srgbClr val="C0C0C0"/>
                  </a:outerShdw>
                </a:effectLst>
                <a:latin typeface="Arial Narrow" pitchFamily="34" charset="0"/>
              </a:rPr>
              <a:t>XII</a:t>
            </a:r>
            <a:r>
              <a:rPr lang="it-IT" sz="1800" b="1" i="0">
                <a:solidFill>
                  <a:srgbClr val="002060"/>
                </a:solidFill>
                <a:effectLst>
                  <a:outerShdw blurRad="38100" dist="38100" dir="2700000" algn="tl">
                    <a:srgbClr val="C0C0C0"/>
                  </a:outerShdw>
                </a:effectLst>
                <a:latin typeface="Arial Narrow" pitchFamily="34" charset="0"/>
              </a:rPr>
              <a:t>a</a:t>
            </a:r>
          </a:p>
        </p:txBody>
      </p:sp>
      <p:sp>
        <p:nvSpPr>
          <p:cNvPr id="231453" name="Rectangle 29"/>
          <p:cNvSpPr>
            <a:spLocks noChangeArrowheads="1"/>
          </p:cNvSpPr>
          <p:nvPr/>
        </p:nvSpPr>
        <p:spPr bwMode="auto">
          <a:xfrm>
            <a:off x="5572999" y="3095625"/>
            <a:ext cx="1946047" cy="520655"/>
          </a:xfrm>
          <a:prstGeom prst="rect">
            <a:avLst/>
          </a:prstGeom>
          <a:noFill/>
          <a:ln w="9525">
            <a:noFill/>
            <a:miter lim="800000"/>
            <a:headEnd/>
            <a:tailEnd/>
          </a:ln>
          <a:effectLst/>
        </p:spPr>
        <p:txBody>
          <a:bodyPr wrap="none" lIns="90488" tIns="44450" rIns="90488" bIns="44450">
            <a:spAutoFit/>
          </a:bodyPr>
          <a:lstStyle/>
          <a:p>
            <a:pPr algn="ctr">
              <a:defRPr/>
            </a:pPr>
            <a:r>
              <a:rPr lang="it-IT" sz="2800" b="1" i="0">
                <a:solidFill>
                  <a:srgbClr val="002060"/>
                </a:solidFill>
                <a:effectLst>
                  <a:outerShdw blurRad="38100" dist="38100" dir="2700000" algn="tl">
                    <a:srgbClr val="C0C0C0"/>
                  </a:outerShdw>
                </a:effectLst>
                <a:latin typeface="Arial Narrow" pitchFamily="34" charset="0"/>
              </a:rPr>
              <a:t>Prothrombin</a:t>
            </a:r>
            <a:endParaRPr lang="it-IT" sz="2800" b="1" i="0" dirty="0">
              <a:solidFill>
                <a:srgbClr val="002060"/>
              </a:solidFill>
              <a:effectLst>
                <a:outerShdw blurRad="38100" dist="38100" dir="2700000" algn="tl">
                  <a:srgbClr val="C0C0C0"/>
                </a:outerShdw>
              </a:effectLst>
              <a:latin typeface="Arial Narrow" pitchFamily="34" charset="0"/>
            </a:endParaRPr>
          </a:p>
        </p:txBody>
      </p:sp>
      <p:sp>
        <p:nvSpPr>
          <p:cNvPr id="231454" name="Rectangle 30"/>
          <p:cNvSpPr>
            <a:spLocks noChangeArrowheads="1"/>
          </p:cNvSpPr>
          <p:nvPr/>
        </p:nvSpPr>
        <p:spPr bwMode="auto">
          <a:xfrm>
            <a:off x="3562381" y="2111375"/>
            <a:ext cx="814326" cy="366767"/>
          </a:xfrm>
          <a:prstGeom prst="rect">
            <a:avLst/>
          </a:prstGeom>
          <a:noFill/>
          <a:ln w="9525">
            <a:noFill/>
            <a:miter lim="800000"/>
            <a:headEnd/>
            <a:tailEnd/>
          </a:ln>
          <a:effectLst/>
        </p:spPr>
        <p:txBody>
          <a:bodyPr wrap="none" lIns="90488" tIns="44450" rIns="90488" bIns="44450">
            <a:spAutoFit/>
          </a:bodyPr>
          <a:lstStyle/>
          <a:p>
            <a:pPr algn="ctr">
              <a:defRPr/>
            </a:pPr>
            <a:r>
              <a:rPr lang="it-IT" b="1" i="0">
                <a:solidFill>
                  <a:srgbClr val="002060"/>
                </a:solidFill>
                <a:effectLst>
                  <a:outerShdw blurRad="38100" dist="38100" dir="2700000" algn="tl">
                    <a:srgbClr val="C0C0C0"/>
                  </a:outerShdw>
                </a:effectLst>
                <a:latin typeface="Arial Narrow" pitchFamily="34" charset="0"/>
              </a:rPr>
              <a:t>TF-VIIa</a:t>
            </a:r>
          </a:p>
        </p:txBody>
      </p:sp>
      <p:sp>
        <p:nvSpPr>
          <p:cNvPr id="231455" name="Rectangle 31"/>
          <p:cNvSpPr>
            <a:spLocks noChangeArrowheads="1"/>
          </p:cNvSpPr>
          <p:nvPr/>
        </p:nvSpPr>
        <p:spPr bwMode="auto">
          <a:xfrm>
            <a:off x="3765736" y="4764088"/>
            <a:ext cx="1760098" cy="366767"/>
          </a:xfrm>
          <a:prstGeom prst="rect">
            <a:avLst/>
          </a:prstGeom>
          <a:noFill/>
          <a:ln w="9525">
            <a:noFill/>
            <a:miter lim="800000"/>
            <a:headEnd/>
            <a:tailEnd/>
          </a:ln>
          <a:effectLst/>
        </p:spPr>
        <p:txBody>
          <a:bodyPr wrap="none" lIns="90488" tIns="44450" rIns="90488" bIns="44450">
            <a:spAutoFit/>
          </a:bodyPr>
          <a:lstStyle/>
          <a:p>
            <a:pPr algn="ctr">
              <a:defRPr/>
            </a:pPr>
            <a:r>
              <a:rPr lang="it-IT" sz="1800" b="1" i="0">
                <a:solidFill>
                  <a:srgbClr val="002060"/>
                </a:solidFill>
                <a:effectLst>
                  <a:outerShdw blurRad="38100" dist="38100" dir="2700000" algn="tl">
                    <a:srgbClr val="C0C0C0"/>
                  </a:outerShdw>
                </a:effectLst>
                <a:latin typeface="Arial Narrow" pitchFamily="34" charset="0"/>
              </a:rPr>
              <a:t>(Prothrombinase)</a:t>
            </a:r>
          </a:p>
        </p:txBody>
      </p:sp>
      <p:sp>
        <p:nvSpPr>
          <p:cNvPr id="231456" name="Rectangle 32"/>
          <p:cNvSpPr>
            <a:spLocks noChangeArrowheads="1"/>
          </p:cNvSpPr>
          <p:nvPr/>
        </p:nvSpPr>
        <p:spPr bwMode="auto">
          <a:xfrm>
            <a:off x="3881764" y="2678113"/>
            <a:ext cx="424797" cy="366767"/>
          </a:xfrm>
          <a:prstGeom prst="rect">
            <a:avLst/>
          </a:prstGeom>
          <a:noFill/>
          <a:ln w="9525">
            <a:noFill/>
            <a:miter lim="800000"/>
            <a:headEnd/>
            <a:tailEnd/>
          </a:ln>
          <a:effectLst/>
        </p:spPr>
        <p:txBody>
          <a:bodyPr wrap="none" lIns="90488" tIns="44450" rIns="90488" bIns="44450">
            <a:spAutoFit/>
          </a:bodyPr>
          <a:lstStyle/>
          <a:p>
            <a:pPr algn="ctr">
              <a:defRPr/>
            </a:pPr>
            <a:r>
              <a:rPr lang="it-IT" b="1" i="0">
                <a:solidFill>
                  <a:srgbClr val="002060"/>
                </a:solidFill>
                <a:effectLst>
                  <a:outerShdw blurRad="38100" dist="38100" dir="2700000" algn="tl">
                    <a:srgbClr val="C0C0C0"/>
                  </a:outerShdw>
                </a:effectLst>
                <a:latin typeface="Arial Narrow" pitchFamily="34" charset="0"/>
              </a:rPr>
              <a:t>PL</a:t>
            </a:r>
          </a:p>
        </p:txBody>
      </p:sp>
      <p:sp>
        <p:nvSpPr>
          <p:cNvPr id="231457" name="Rectangle 33"/>
          <p:cNvSpPr>
            <a:spLocks noChangeArrowheads="1"/>
          </p:cNvSpPr>
          <p:nvPr/>
        </p:nvSpPr>
        <p:spPr bwMode="auto">
          <a:xfrm>
            <a:off x="5639127" y="4073525"/>
            <a:ext cx="424797" cy="366767"/>
          </a:xfrm>
          <a:prstGeom prst="rect">
            <a:avLst/>
          </a:prstGeom>
          <a:noFill/>
          <a:ln w="9525">
            <a:noFill/>
            <a:miter lim="800000"/>
            <a:headEnd/>
            <a:tailEnd/>
          </a:ln>
          <a:effectLst/>
        </p:spPr>
        <p:txBody>
          <a:bodyPr wrap="none" lIns="90488" tIns="44450" rIns="90488" bIns="44450">
            <a:spAutoFit/>
          </a:bodyPr>
          <a:lstStyle/>
          <a:p>
            <a:pPr algn="ctr">
              <a:defRPr/>
            </a:pPr>
            <a:r>
              <a:rPr lang="it-IT" b="1" i="0">
                <a:solidFill>
                  <a:srgbClr val="002060"/>
                </a:solidFill>
                <a:effectLst>
                  <a:outerShdw blurRad="38100" dist="38100" dir="2700000" algn="tl">
                    <a:srgbClr val="C0C0C0"/>
                  </a:outerShdw>
                </a:effectLst>
                <a:latin typeface="Arial Narrow" pitchFamily="34" charset="0"/>
              </a:rPr>
              <a:t>PL</a:t>
            </a:r>
          </a:p>
        </p:txBody>
      </p:sp>
      <p:sp>
        <p:nvSpPr>
          <p:cNvPr id="231458" name="Rectangle 34"/>
          <p:cNvSpPr>
            <a:spLocks noChangeArrowheads="1"/>
          </p:cNvSpPr>
          <p:nvPr/>
        </p:nvSpPr>
        <p:spPr bwMode="auto">
          <a:xfrm>
            <a:off x="3841750" y="3724275"/>
            <a:ext cx="1057275" cy="366767"/>
          </a:xfrm>
          <a:prstGeom prst="rect">
            <a:avLst/>
          </a:prstGeom>
          <a:noFill/>
          <a:ln w="9525">
            <a:noFill/>
            <a:miter lim="800000"/>
            <a:headEnd/>
            <a:tailEnd/>
          </a:ln>
          <a:effectLst/>
        </p:spPr>
        <p:txBody>
          <a:bodyPr lIns="90488" tIns="44450" rIns="90488" bIns="44450">
            <a:spAutoFit/>
          </a:bodyPr>
          <a:lstStyle/>
          <a:p>
            <a:pPr algn="ctr">
              <a:defRPr/>
            </a:pPr>
            <a:r>
              <a:rPr lang="it-IT" sz="1800" b="1" i="0">
                <a:solidFill>
                  <a:srgbClr val="002060"/>
                </a:solidFill>
                <a:effectLst>
                  <a:outerShdw blurRad="38100" dist="38100" dir="2700000" algn="tl">
                    <a:srgbClr val="C0C0C0"/>
                  </a:outerShdw>
                </a:effectLst>
                <a:latin typeface="Arial Narrow" pitchFamily="34" charset="0"/>
              </a:rPr>
              <a:t>(Tenase)</a:t>
            </a:r>
          </a:p>
        </p:txBody>
      </p:sp>
      <p:sp>
        <p:nvSpPr>
          <p:cNvPr id="231459" name="Rectangle 35"/>
          <p:cNvSpPr>
            <a:spLocks noChangeArrowheads="1"/>
          </p:cNvSpPr>
          <p:nvPr/>
        </p:nvSpPr>
        <p:spPr bwMode="auto">
          <a:xfrm>
            <a:off x="3287318" y="4124325"/>
            <a:ext cx="573876" cy="366767"/>
          </a:xfrm>
          <a:prstGeom prst="rect">
            <a:avLst/>
          </a:prstGeom>
          <a:noFill/>
          <a:ln w="9525">
            <a:noFill/>
            <a:miter lim="800000"/>
            <a:headEnd/>
            <a:tailEnd/>
          </a:ln>
          <a:effectLst/>
        </p:spPr>
        <p:txBody>
          <a:bodyPr wrap="none" lIns="90488" tIns="44450" rIns="90488" bIns="44450">
            <a:spAutoFit/>
          </a:bodyPr>
          <a:lstStyle/>
          <a:p>
            <a:pPr algn="ctr">
              <a:defRPr/>
            </a:pPr>
            <a:r>
              <a:rPr lang="it-IT" b="1" i="0">
                <a:solidFill>
                  <a:srgbClr val="002060"/>
                </a:solidFill>
                <a:effectLst>
                  <a:outerShdw blurRad="38100" dist="38100" dir="2700000" algn="tl">
                    <a:srgbClr val="C0C0C0"/>
                  </a:outerShdw>
                </a:effectLst>
                <a:latin typeface="Arial Narrow" pitchFamily="34" charset="0"/>
              </a:rPr>
              <a:t>VIII</a:t>
            </a:r>
            <a:r>
              <a:rPr lang="it-IT" sz="1800" b="1" i="0">
                <a:solidFill>
                  <a:srgbClr val="002060"/>
                </a:solidFill>
                <a:effectLst>
                  <a:outerShdw blurRad="38100" dist="38100" dir="2700000" algn="tl">
                    <a:srgbClr val="C0C0C0"/>
                  </a:outerShdw>
                </a:effectLst>
                <a:latin typeface="Arial Narrow" pitchFamily="34" charset="0"/>
              </a:rPr>
              <a:t>a</a:t>
            </a:r>
          </a:p>
        </p:txBody>
      </p:sp>
      <p:sp>
        <p:nvSpPr>
          <p:cNvPr id="231460" name="Rectangle 36"/>
          <p:cNvSpPr>
            <a:spLocks noChangeArrowheads="1"/>
          </p:cNvSpPr>
          <p:nvPr/>
        </p:nvSpPr>
        <p:spPr bwMode="auto">
          <a:xfrm>
            <a:off x="3360270" y="3667125"/>
            <a:ext cx="424797" cy="366767"/>
          </a:xfrm>
          <a:prstGeom prst="rect">
            <a:avLst/>
          </a:prstGeom>
          <a:noFill/>
          <a:ln w="9525">
            <a:noFill/>
            <a:miter lim="800000"/>
            <a:headEnd/>
            <a:tailEnd/>
          </a:ln>
          <a:effectLst/>
        </p:spPr>
        <p:txBody>
          <a:bodyPr wrap="none" lIns="90488" tIns="44450" rIns="90488" bIns="44450">
            <a:spAutoFit/>
          </a:bodyPr>
          <a:lstStyle/>
          <a:p>
            <a:pPr algn="ctr">
              <a:defRPr/>
            </a:pPr>
            <a:r>
              <a:rPr lang="it-IT" b="1" i="0">
                <a:solidFill>
                  <a:srgbClr val="002060"/>
                </a:solidFill>
                <a:effectLst>
                  <a:outerShdw blurRad="38100" dist="38100" dir="2700000" algn="tl">
                    <a:srgbClr val="C0C0C0"/>
                  </a:outerShdw>
                </a:effectLst>
                <a:latin typeface="Arial Narrow" pitchFamily="34" charset="0"/>
              </a:rPr>
              <a:t>PL</a:t>
            </a:r>
          </a:p>
        </p:txBody>
      </p:sp>
      <p:sp>
        <p:nvSpPr>
          <p:cNvPr id="231462" name="Freeform 38"/>
          <p:cNvSpPr>
            <a:spLocks/>
          </p:cNvSpPr>
          <p:nvPr/>
        </p:nvSpPr>
        <p:spPr bwMode="auto">
          <a:xfrm>
            <a:off x="2889250" y="4103688"/>
            <a:ext cx="2198688" cy="1587"/>
          </a:xfrm>
          <a:custGeom>
            <a:avLst/>
            <a:gdLst>
              <a:gd name="T0" fmla="*/ 0 w 1385"/>
              <a:gd name="T1" fmla="*/ 0 h 1"/>
              <a:gd name="T2" fmla="*/ 0 w 1385"/>
              <a:gd name="T3" fmla="*/ 0 h 1"/>
              <a:gd name="T4" fmla="*/ 2147483646 w 1385"/>
              <a:gd name="T5" fmla="*/ 0 h 1"/>
              <a:gd name="T6" fmla="*/ 0 60000 65536"/>
              <a:gd name="T7" fmla="*/ 0 60000 65536"/>
              <a:gd name="T8" fmla="*/ 0 60000 65536"/>
              <a:gd name="T9" fmla="*/ 0 w 1385"/>
              <a:gd name="T10" fmla="*/ 0 h 1"/>
              <a:gd name="T11" fmla="*/ 1385 w 1385"/>
              <a:gd name="T12" fmla="*/ 1 h 1"/>
            </a:gdLst>
            <a:ahLst/>
            <a:cxnLst>
              <a:cxn ang="T6">
                <a:pos x="T0" y="T1"/>
              </a:cxn>
              <a:cxn ang="T7">
                <a:pos x="T2" y="T3"/>
              </a:cxn>
              <a:cxn ang="T8">
                <a:pos x="T4" y="T5"/>
              </a:cxn>
            </a:cxnLst>
            <a:rect l="T9" t="T10" r="T11" b="T12"/>
            <a:pathLst>
              <a:path w="1385" h="1">
                <a:moveTo>
                  <a:pt x="0" y="0"/>
                </a:moveTo>
                <a:lnTo>
                  <a:pt x="0" y="0"/>
                </a:lnTo>
                <a:lnTo>
                  <a:pt x="1384" y="0"/>
                </a:lnTo>
              </a:path>
            </a:pathLst>
          </a:custGeom>
          <a:noFill/>
          <a:ln w="12700" cap="rnd" cmpd="sng">
            <a:solidFill>
              <a:srgbClr val="000099"/>
            </a:solidFill>
            <a:prstDash val="solid"/>
            <a:round/>
            <a:headEnd type="none" w="sm" len="sm"/>
            <a:tailEnd type="stealth" w="med" len="med"/>
          </a:ln>
          <a:effectLst>
            <a:outerShdw blurRad="63500" dist="1796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Lst>
        </p:spPr>
        <p:txBody>
          <a:bodyPr/>
          <a:lstStyle/>
          <a:p>
            <a:endParaRPr lang="it-IT">
              <a:solidFill>
                <a:srgbClr val="002060"/>
              </a:solidFill>
            </a:endParaRPr>
          </a:p>
        </p:txBody>
      </p:sp>
      <p:sp>
        <p:nvSpPr>
          <p:cNvPr id="75813" name="Rectangle 39"/>
          <p:cNvSpPr>
            <a:spLocks noChangeArrowheads="1"/>
          </p:cNvSpPr>
          <p:nvPr/>
        </p:nvSpPr>
        <p:spPr bwMode="auto">
          <a:xfrm>
            <a:off x="1603375" y="1196975"/>
            <a:ext cx="2082800" cy="366713"/>
          </a:xfrm>
          <a:prstGeom prst="rect">
            <a:avLst/>
          </a:prstGeom>
          <a:solidFill>
            <a:srgbClr val="99CCFF"/>
          </a:solidFill>
          <a:ln w="12700">
            <a:solidFill>
              <a:srgbClr val="000099"/>
            </a:solidFill>
            <a:miter lim="800000"/>
            <a:headEnd/>
            <a:tailEnd/>
          </a:ln>
        </p:spPr>
        <p:txBody>
          <a:bodyPr wrap="none" lIns="90488" tIns="44450" rIns="90488" bIns="44450"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r>
              <a:rPr lang="it-IT" altLang="x-none" sz="2000" b="1" i="0">
                <a:solidFill>
                  <a:srgbClr val="002060"/>
                </a:solidFill>
                <a:latin typeface="Arial Narrow" charset="0"/>
              </a:rPr>
              <a:t>Intrinsic Pathway</a:t>
            </a:r>
          </a:p>
        </p:txBody>
      </p:sp>
      <p:sp>
        <p:nvSpPr>
          <p:cNvPr id="231464" name="Rectangle 40"/>
          <p:cNvSpPr>
            <a:spLocks noChangeArrowheads="1"/>
          </p:cNvSpPr>
          <p:nvPr/>
        </p:nvSpPr>
        <p:spPr bwMode="auto">
          <a:xfrm>
            <a:off x="1322055" y="2700338"/>
            <a:ext cx="561052" cy="366767"/>
          </a:xfrm>
          <a:prstGeom prst="rect">
            <a:avLst/>
          </a:prstGeom>
          <a:noFill/>
          <a:ln w="9525">
            <a:noFill/>
            <a:miter lim="800000"/>
            <a:headEnd/>
            <a:tailEnd/>
          </a:ln>
          <a:effectLst/>
        </p:spPr>
        <p:txBody>
          <a:bodyPr wrap="none" lIns="90488" tIns="44450" rIns="90488" bIns="44450">
            <a:spAutoFit/>
          </a:bodyPr>
          <a:lstStyle/>
          <a:p>
            <a:pPr algn="ctr">
              <a:defRPr/>
            </a:pPr>
            <a:r>
              <a:rPr lang="it-IT" b="1" i="0">
                <a:solidFill>
                  <a:srgbClr val="002060"/>
                </a:solidFill>
                <a:effectLst>
                  <a:outerShdw blurRad="38100" dist="38100" dir="2700000" algn="tl">
                    <a:srgbClr val="C0C0C0"/>
                  </a:outerShdw>
                </a:effectLst>
                <a:latin typeface="Arial Narrow" pitchFamily="34" charset="0"/>
              </a:rPr>
              <a:t>HK</a:t>
            </a:r>
            <a:r>
              <a:rPr lang="it-IT" sz="1800" b="1" i="0">
                <a:solidFill>
                  <a:srgbClr val="002060"/>
                </a:solidFill>
                <a:effectLst>
                  <a:outerShdw blurRad="38100" dist="38100" dir="2700000" algn="tl">
                    <a:srgbClr val="C0C0C0"/>
                  </a:outerShdw>
                </a:effectLst>
                <a:latin typeface="Arial Narrow" pitchFamily="34" charset="0"/>
              </a:rPr>
              <a:t>a</a:t>
            </a:r>
          </a:p>
        </p:txBody>
      </p:sp>
      <p:sp>
        <p:nvSpPr>
          <p:cNvPr id="75815" name="Rectangle 41"/>
          <p:cNvSpPr>
            <a:spLocks noChangeArrowheads="1"/>
          </p:cNvSpPr>
          <p:nvPr/>
        </p:nvSpPr>
        <p:spPr bwMode="auto">
          <a:xfrm>
            <a:off x="5137150" y="1125538"/>
            <a:ext cx="2238375" cy="438150"/>
          </a:xfrm>
          <a:prstGeom prst="rect">
            <a:avLst/>
          </a:prstGeom>
          <a:solidFill>
            <a:srgbClr val="99CCFF"/>
          </a:solidFill>
          <a:ln w="12700">
            <a:solidFill>
              <a:srgbClr val="000099"/>
            </a:solidFill>
            <a:miter lim="800000"/>
            <a:headEnd/>
            <a:tailEnd/>
          </a:ln>
        </p:spPr>
        <p:txBody>
          <a:bodyPr wrap="none" lIns="90488" tIns="44450" rIns="90488" bIns="44450"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r>
              <a:rPr lang="it-IT" altLang="x-none" sz="2000" b="1" i="0">
                <a:solidFill>
                  <a:srgbClr val="002060"/>
                </a:solidFill>
                <a:latin typeface="Arial Narrow" charset="0"/>
              </a:rPr>
              <a:t>Extrinsic Pathway</a:t>
            </a:r>
          </a:p>
        </p:txBody>
      </p:sp>
      <p:sp>
        <p:nvSpPr>
          <p:cNvPr id="75816" name="Rectangle 42"/>
          <p:cNvSpPr>
            <a:spLocks noChangeArrowheads="1"/>
          </p:cNvSpPr>
          <p:nvPr/>
        </p:nvSpPr>
        <p:spPr bwMode="auto">
          <a:xfrm>
            <a:off x="5548313" y="2636838"/>
            <a:ext cx="2233612" cy="412750"/>
          </a:xfrm>
          <a:prstGeom prst="rect">
            <a:avLst/>
          </a:prstGeom>
          <a:solidFill>
            <a:srgbClr val="99CCFF"/>
          </a:solidFill>
          <a:ln w="12700">
            <a:solidFill>
              <a:srgbClr val="000099"/>
            </a:solidFill>
            <a:miter lim="800000"/>
            <a:headEnd/>
            <a:tailEnd/>
          </a:ln>
        </p:spPr>
        <p:txBody>
          <a:bodyPr wrap="none" lIns="90488" tIns="44450" rIns="90488" bIns="44450"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r>
              <a:rPr lang="it-IT" altLang="x-none" sz="2000" b="1" i="0">
                <a:solidFill>
                  <a:srgbClr val="002060"/>
                </a:solidFill>
                <a:latin typeface="Arial Narrow" charset="0"/>
              </a:rPr>
              <a:t>Common Pathway</a:t>
            </a:r>
          </a:p>
        </p:txBody>
      </p:sp>
      <p:sp>
        <p:nvSpPr>
          <p:cNvPr id="75817" name="Rectangle 43"/>
          <p:cNvSpPr>
            <a:spLocks noChangeArrowheads="1"/>
          </p:cNvSpPr>
          <p:nvPr/>
        </p:nvSpPr>
        <p:spPr bwMode="auto">
          <a:xfrm>
            <a:off x="3051175" y="1665288"/>
            <a:ext cx="1473200" cy="406400"/>
          </a:xfrm>
          <a:prstGeom prst="rect">
            <a:avLst/>
          </a:prstGeom>
          <a:solidFill>
            <a:srgbClr val="99CCFF"/>
          </a:solidFill>
          <a:ln w="12700">
            <a:solidFill>
              <a:srgbClr val="000099"/>
            </a:solidFill>
            <a:miter lim="800000"/>
            <a:headEnd/>
            <a:tailEnd/>
          </a:ln>
        </p:spPr>
        <p:txBody>
          <a:bodyPr wrap="none" lIns="90488" tIns="44450" rIns="90488" bIns="44450" anchor="ct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r>
              <a:rPr lang="it-IT" altLang="x-none" sz="2000" b="1" i="0">
                <a:solidFill>
                  <a:srgbClr val="002060"/>
                </a:solidFill>
                <a:latin typeface="Arial Narrow" charset="0"/>
              </a:rPr>
              <a:t>TF Pathway</a:t>
            </a:r>
          </a:p>
        </p:txBody>
      </p:sp>
      <p:sp>
        <p:nvSpPr>
          <p:cNvPr id="75818" name="Rectangle 44"/>
          <p:cNvSpPr>
            <a:spLocks noGrp="1" noChangeArrowheads="1"/>
          </p:cNvSpPr>
          <p:nvPr>
            <p:ph type="title"/>
          </p:nvPr>
        </p:nvSpPr>
        <p:spPr>
          <a:xfrm>
            <a:off x="0" y="115888"/>
            <a:ext cx="10287000" cy="609600"/>
          </a:xfrm>
          <a:noFill/>
        </p:spPr>
        <p:txBody>
          <a:bodyPr lIns="90488" tIns="44450" rIns="90488" bIns="44450">
            <a:normAutofit/>
          </a:bodyPr>
          <a:lstStyle/>
          <a:p>
            <a:pPr algn="ctr" eaLnBrk="1" hangingPunct="1"/>
            <a:r>
              <a:rPr lang="it-IT" altLang="x-none" sz="2800" b="1" smtClean="0">
                <a:solidFill>
                  <a:srgbClr val="002060"/>
                </a:solidFill>
                <a:latin typeface="+mn-lt"/>
              </a:rPr>
              <a:t>Cascata coagulativa</a:t>
            </a:r>
            <a:endParaRPr lang="it-IT" altLang="x-none" sz="2800" b="1" dirty="0">
              <a:solidFill>
                <a:srgbClr val="002060"/>
              </a:solidFill>
              <a:latin typeface="+mn-lt"/>
            </a:endParaRPr>
          </a:p>
        </p:txBody>
      </p:sp>
      <p:sp>
        <p:nvSpPr>
          <p:cNvPr id="75819" name="Rectangle 45"/>
          <p:cNvSpPr>
            <a:spLocks noChangeArrowheads="1"/>
          </p:cNvSpPr>
          <p:nvPr/>
        </p:nvSpPr>
        <p:spPr bwMode="auto">
          <a:xfrm>
            <a:off x="2279650" y="5297488"/>
            <a:ext cx="2179638" cy="654050"/>
          </a:xfrm>
          <a:prstGeom prst="rect">
            <a:avLst/>
          </a:prstGeom>
          <a:solidFill>
            <a:srgbClr val="99CCFF"/>
          </a:solidFill>
          <a:ln w="12700">
            <a:solidFill>
              <a:srgbClr val="0000FF"/>
            </a:solidFill>
            <a:miter lim="800000"/>
            <a:headEnd/>
            <a:tailEnd/>
          </a:ln>
        </p:spPr>
        <p:txBody>
          <a:bodyPr lIns="92075" tIns="46038" rIns="92075" bIns="46038">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50000"/>
              </a:spcBef>
              <a:buFontTx/>
              <a:buNone/>
            </a:pPr>
            <a:r>
              <a:rPr lang="it-IT" altLang="x-none" sz="1800" b="1" i="0">
                <a:solidFill>
                  <a:srgbClr val="002060"/>
                </a:solidFill>
                <a:latin typeface="Arial Narrow" charset="0"/>
              </a:rPr>
              <a:t>Protein C, Protein S, Antithrombin III</a:t>
            </a:r>
          </a:p>
        </p:txBody>
      </p:sp>
      <p:grpSp>
        <p:nvGrpSpPr>
          <p:cNvPr id="2" name="Gruppo 1"/>
          <p:cNvGrpSpPr/>
          <p:nvPr/>
        </p:nvGrpSpPr>
        <p:grpSpPr>
          <a:xfrm>
            <a:off x="5887181" y="1724300"/>
            <a:ext cx="3353098" cy="705321"/>
            <a:chOff x="5887181" y="1606315"/>
            <a:chExt cx="3353098" cy="705321"/>
          </a:xfrm>
        </p:grpSpPr>
        <p:sp>
          <p:nvSpPr>
            <p:cNvPr id="75790" name="Rectangle 15"/>
            <p:cNvSpPr>
              <a:spLocks noChangeArrowheads="1"/>
            </p:cNvSpPr>
            <p:nvPr/>
          </p:nvSpPr>
          <p:spPr bwMode="auto">
            <a:xfrm>
              <a:off x="5887181" y="1606315"/>
              <a:ext cx="3353098" cy="705321"/>
            </a:xfrm>
            <a:prstGeom prst="rect">
              <a:avLst/>
            </a:prstGeom>
            <a:solidFill>
              <a:srgbClr val="99CCFF"/>
            </a:solidFill>
            <a:ln w="9525">
              <a:solidFill>
                <a:srgbClr val="000099"/>
              </a:solidFill>
              <a:miter lim="800000"/>
              <a:headEnd/>
              <a:tailEnd/>
            </a:ln>
          </p:spPr>
          <p:txBody>
            <a:bodyPr wrap="none" lIns="90488" tIns="44450" rIns="90488" bIns="44450">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r>
                <a:rPr lang="it-IT" altLang="x-none" sz="2000" b="1" i="0" dirty="0" err="1">
                  <a:solidFill>
                    <a:srgbClr val="002060"/>
                  </a:solidFill>
                  <a:latin typeface="Arial Narrow" charset="0"/>
                </a:rPr>
                <a:t>Tissue</a:t>
              </a:r>
              <a:r>
                <a:rPr lang="it-IT" altLang="x-none" sz="2000" b="1" i="0" dirty="0">
                  <a:solidFill>
                    <a:srgbClr val="002060"/>
                  </a:solidFill>
                  <a:latin typeface="Arial Narrow" charset="0"/>
                </a:rPr>
                <a:t> </a:t>
              </a:r>
              <a:r>
                <a:rPr lang="it-IT" altLang="x-none" sz="2000" b="1" i="0" dirty="0" err="1">
                  <a:solidFill>
                    <a:srgbClr val="002060"/>
                  </a:solidFill>
                  <a:latin typeface="Arial Narrow" charset="0"/>
                </a:rPr>
                <a:t>Factor</a:t>
              </a:r>
              <a:endParaRPr lang="it-IT" altLang="x-none" sz="2000" b="1" i="0" dirty="0">
                <a:solidFill>
                  <a:srgbClr val="002060"/>
                </a:solidFill>
                <a:latin typeface="Arial Narrow" charset="0"/>
              </a:endParaRPr>
            </a:p>
            <a:p>
              <a:pPr algn="ctr">
                <a:spcBef>
                  <a:spcPct val="0"/>
                </a:spcBef>
                <a:buFontTx/>
                <a:buNone/>
              </a:pPr>
              <a:r>
                <a:rPr lang="it-IT" altLang="x-none" sz="2000" b="1" i="0" dirty="0" err="1">
                  <a:solidFill>
                    <a:srgbClr val="002060"/>
                  </a:solidFill>
                  <a:latin typeface="Arial Narrow" charset="0"/>
                </a:rPr>
                <a:t>Tissue</a:t>
              </a:r>
              <a:r>
                <a:rPr lang="it-IT" altLang="x-none" sz="2000" b="1" i="0" dirty="0">
                  <a:solidFill>
                    <a:srgbClr val="002060"/>
                  </a:solidFill>
                  <a:latin typeface="Arial Narrow" charset="0"/>
                </a:rPr>
                <a:t> </a:t>
              </a:r>
              <a:r>
                <a:rPr lang="it-IT" altLang="x-none" sz="2000" b="1" i="0" dirty="0" err="1">
                  <a:solidFill>
                    <a:srgbClr val="002060"/>
                  </a:solidFill>
                  <a:latin typeface="Arial Narrow" charset="0"/>
                </a:rPr>
                <a:t>Factor</a:t>
              </a:r>
              <a:r>
                <a:rPr lang="it-IT" altLang="x-none" sz="2000" b="1" i="0" dirty="0">
                  <a:solidFill>
                    <a:srgbClr val="002060"/>
                  </a:solidFill>
                  <a:latin typeface="Arial Narrow" charset="0"/>
                </a:rPr>
                <a:t> </a:t>
              </a:r>
              <a:r>
                <a:rPr lang="it-IT" altLang="x-none" sz="2000" b="1" i="0" dirty="0" err="1">
                  <a:solidFill>
                    <a:srgbClr val="002060"/>
                  </a:solidFill>
                  <a:latin typeface="Arial Narrow" charset="0"/>
                </a:rPr>
                <a:t>Pathway</a:t>
              </a:r>
              <a:r>
                <a:rPr lang="it-IT" altLang="x-none" sz="2000" b="1" i="0" dirty="0">
                  <a:solidFill>
                    <a:srgbClr val="002060"/>
                  </a:solidFill>
                  <a:latin typeface="Arial Narrow" charset="0"/>
                </a:rPr>
                <a:t> </a:t>
              </a:r>
              <a:r>
                <a:rPr lang="it-IT" altLang="x-none" sz="2000" b="1" i="0" dirty="0" err="1">
                  <a:solidFill>
                    <a:srgbClr val="002060"/>
                  </a:solidFill>
                  <a:latin typeface="Arial Narrow" charset="0"/>
                </a:rPr>
                <a:t>Inhibitor</a:t>
              </a:r>
              <a:endParaRPr lang="it-IT" altLang="x-none" sz="2000" b="1" i="0" dirty="0">
                <a:solidFill>
                  <a:srgbClr val="002060"/>
                </a:solidFill>
                <a:latin typeface="Arial Narrow" charset="0"/>
              </a:endParaRPr>
            </a:p>
          </p:txBody>
        </p:sp>
        <p:sp>
          <p:nvSpPr>
            <p:cNvPr id="75820" name="Line 46"/>
            <p:cNvSpPr>
              <a:spLocks noChangeShapeType="1"/>
            </p:cNvSpPr>
            <p:nvPr/>
          </p:nvSpPr>
          <p:spPr bwMode="auto">
            <a:xfrm flipV="1">
              <a:off x="5887181" y="1954162"/>
              <a:ext cx="3353098" cy="20637"/>
            </a:xfrm>
            <a:prstGeom prst="line">
              <a:avLst/>
            </a:prstGeom>
            <a:noFill/>
            <a:ln w="28575">
              <a:solidFill>
                <a:srgbClr val="000099"/>
              </a:solidFill>
              <a:round/>
              <a:headEnd/>
              <a:tailEnd/>
            </a:ln>
            <a:extLst>
              <a:ext uri="{909E8E84-426E-40DD-AFC4-6F175D3DCCD1}">
                <a14:hiddenFill xmlns:a14="http://schemas.microsoft.com/office/drawing/2010/main">
                  <a:noFill/>
                </a14:hiddenFill>
              </a:ext>
            </a:extLst>
          </p:spPr>
          <p:txBody>
            <a:bodyPr/>
            <a:lstStyle/>
            <a:p>
              <a:endParaRPr lang="it-IT">
                <a:solidFill>
                  <a:srgbClr val="002060"/>
                </a:solidFill>
              </a:endParaRPr>
            </a:p>
          </p:txBody>
        </p:sp>
      </p:grpSp>
      <p:sp>
        <p:nvSpPr>
          <p:cNvPr id="75821" name="Line 47"/>
          <p:cNvSpPr>
            <a:spLocks noChangeShapeType="1"/>
          </p:cNvSpPr>
          <p:nvPr/>
        </p:nvSpPr>
        <p:spPr bwMode="auto">
          <a:xfrm flipH="1">
            <a:off x="4556346" y="1984309"/>
            <a:ext cx="1174307" cy="31278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solidFill>
                <a:srgbClr val="002060"/>
              </a:solidFill>
            </a:endParaRPr>
          </a:p>
        </p:txBody>
      </p:sp>
      <p:sp>
        <p:nvSpPr>
          <p:cNvPr id="75822" name="Line 48"/>
          <p:cNvSpPr>
            <a:spLocks noChangeShapeType="1"/>
          </p:cNvSpPr>
          <p:nvPr/>
        </p:nvSpPr>
        <p:spPr bwMode="auto">
          <a:xfrm>
            <a:off x="319088" y="836613"/>
            <a:ext cx="9786937"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5823" name="Rectangle 49"/>
          <p:cNvSpPr>
            <a:spLocks noChangeArrowheads="1"/>
          </p:cNvSpPr>
          <p:nvPr/>
        </p:nvSpPr>
        <p:spPr bwMode="auto">
          <a:xfrm>
            <a:off x="4968083" y="2162175"/>
            <a:ext cx="492123" cy="766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Times New Roman" charset="0"/>
              </a:defRPr>
            </a:lvl1pPr>
            <a:lvl2pPr marL="742950" indent="-285750">
              <a:spcBef>
                <a:spcPct val="20000"/>
              </a:spcBef>
              <a:buChar char="–"/>
              <a:defRPr sz="2800">
                <a:solidFill>
                  <a:schemeClr val="tx1"/>
                </a:solidFill>
                <a:latin typeface="Times New Roman" charset="0"/>
              </a:defRPr>
            </a:lvl2pPr>
            <a:lvl3pPr marL="1143000" indent="-228600">
              <a:spcBef>
                <a:spcPct val="20000"/>
              </a:spcBef>
              <a:buChar char="•"/>
              <a:defRPr sz="2400">
                <a:solidFill>
                  <a:schemeClr val="tx1"/>
                </a:solidFill>
                <a:latin typeface="Times New Roman" charset="0"/>
              </a:defRPr>
            </a:lvl3pPr>
            <a:lvl4pPr marL="1600200" indent="-228600">
              <a:spcBef>
                <a:spcPct val="20000"/>
              </a:spcBef>
              <a:buChar char="–"/>
              <a:defRPr sz="2000">
                <a:solidFill>
                  <a:schemeClr val="tx1"/>
                </a:solidFill>
                <a:latin typeface="Times New Roman" charset="0"/>
              </a:defRPr>
            </a:lvl4pPr>
            <a:lvl5pPr marL="2057400" indent="-228600">
              <a:spcBef>
                <a:spcPct val="20000"/>
              </a:spcBef>
              <a:buChar char="»"/>
              <a:defRPr sz="2000">
                <a:solidFill>
                  <a:schemeClr val="tx1"/>
                </a:solidFill>
                <a:latin typeface="Times New Roman" charset="0"/>
              </a:defRPr>
            </a:lvl5pPr>
            <a:lvl6pPr marL="2514600" indent="-228600" eaLnBrk="0" fontAlgn="base" hangingPunct="0">
              <a:spcBef>
                <a:spcPct val="20000"/>
              </a:spcBef>
              <a:spcAft>
                <a:spcPct val="0"/>
              </a:spcAft>
              <a:buChar char="»"/>
              <a:defRPr sz="2000">
                <a:solidFill>
                  <a:schemeClr val="tx1"/>
                </a:solidFill>
                <a:latin typeface="Times New Roman" charset="0"/>
              </a:defRPr>
            </a:lvl6pPr>
            <a:lvl7pPr marL="2971800" indent="-228600" eaLnBrk="0" fontAlgn="base" hangingPunct="0">
              <a:spcBef>
                <a:spcPct val="20000"/>
              </a:spcBef>
              <a:spcAft>
                <a:spcPct val="0"/>
              </a:spcAft>
              <a:buChar char="»"/>
              <a:defRPr sz="2000">
                <a:solidFill>
                  <a:schemeClr val="tx1"/>
                </a:solidFill>
                <a:latin typeface="Times New Roman" charset="0"/>
              </a:defRPr>
            </a:lvl7pPr>
            <a:lvl8pPr marL="3429000" indent="-228600" eaLnBrk="0" fontAlgn="base" hangingPunct="0">
              <a:spcBef>
                <a:spcPct val="20000"/>
              </a:spcBef>
              <a:spcAft>
                <a:spcPct val="0"/>
              </a:spcAft>
              <a:buChar char="»"/>
              <a:defRPr sz="2000">
                <a:solidFill>
                  <a:schemeClr val="tx1"/>
                </a:solidFill>
                <a:latin typeface="Times New Roman" charset="0"/>
              </a:defRPr>
            </a:lvl8pPr>
            <a:lvl9pPr marL="3886200" indent="-228600" eaLnBrk="0" fontAlgn="base" hangingPunct="0">
              <a:spcBef>
                <a:spcPct val="20000"/>
              </a:spcBef>
              <a:spcAft>
                <a:spcPct val="0"/>
              </a:spcAft>
              <a:buChar char="»"/>
              <a:defRPr sz="2000">
                <a:solidFill>
                  <a:schemeClr val="tx1"/>
                </a:solidFill>
                <a:latin typeface="Times New Roman" charset="0"/>
              </a:defRPr>
            </a:lvl9pPr>
          </a:lstStyle>
          <a:p>
            <a:pPr algn="ctr">
              <a:spcBef>
                <a:spcPct val="0"/>
              </a:spcBef>
              <a:buFontTx/>
              <a:buNone/>
            </a:pPr>
            <a:r>
              <a:rPr lang="it-IT" altLang="x-none" sz="4400" b="1" i="0">
                <a:solidFill>
                  <a:srgbClr val="002060"/>
                </a:solidFill>
                <a:latin typeface="Arial Narrow" charset="0"/>
              </a:rPr>
              <a:t>X</a:t>
            </a:r>
            <a:endParaRPr lang="it-IT" altLang="x-none" sz="3600" b="1" i="0">
              <a:solidFill>
                <a:srgbClr val="002060"/>
              </a:solidFill>
              <a:latin typeface="Arial Narrow" charset="0"/>
            </a:endParaRPr>
          </a:p>
        </p:txBody>
      </p:sp>
    </p:spTree>
    <p:extLst>
      <p:ext uri="{BB962C8B-B14F-4D97-AF65-F5344CB8AC3E}">
        <p14:creationId xmlns:p14="http://schemas.microsoft.com/office/powerpoint/2010/main" val="11742249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222375" y="5607050"/>
            <a:ext cx="41751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altLang="x-none" sz="2400" b="1">
                <a:solidFill>
                  <a:schemeClr val="bg1"/>
                </a:solidFill>
              </a:rPr>
              <a:t>//</a:t>
            </a:r>
          </a:p>
        </p:txBody>
      </p:sp>
      <p:sp>
        <p:nvSpPr>
          <p:cNvPr id="25603" name="Text Box 3"/>
          <p:cNvSpPr txBox="1">
            <a:spLocks noChangeArrowheads="1"/>
          </p:cNvSpPr>
          <p:nvPr/>
        </p:nvSpPr>
        <p:spPr bwMode="auto">
          <a:xfrm>
            <a:off x="8328025" y="6499225"/>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x-none" altLang="x-none" sz="1600" b="1" i="1">
              <a:solidFill>
                <a:schemeClr val="bg1"/>
              </a:solidFill>
            </a:endParaRPr>
          </a:p>
        </p:txBody>
      </p:sp>
      <p:sp>
        <p:nvSpPr>
          <p:cNvPr id="25604" name="Text Box 4"/>
          <p:cNvSpPr txBox="1">
            <a:spLocks noChangeArrowheads="1"/>
          </p:cNvSpPr>
          <p:nvPr/>
        </p:nvSpPr>
        <p:spPr bwMode="auto">
          <a:xfrm>
            <a:off x="9655175" y="5948363"/>
            <a:ext cx="1171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altLang="x-none" sz="2400" b="1" dirty="0" err="1">
                <a:solidFill>
                  <a:srgbClr val="333399"/>
                </a:solidFill>
                <a:latin typeface="Calibri" charset="0"/>
                <a:ea typeface="Calibri" charset="0"/>
                <a:cs typeface="Calibri" charset="0"/>
              </a:rPr>
              <a:t>yrs</a:t>
            </a:r>
            <a:endParaRPr lang="it-IT" altLang="x-none" sz="2400" b="1" dirty="0">
              <a:solidFill>
                <a:srgbClr val="333399"/>
              </a:solidFill>
              <a:latin typeface="Calibri" charset="0"/>
              <a:ea typeface="Calibri" charset="0"/>
              <a:cs typeface="Calibri" charset="0"/>
            </a:endParaRPr>
          </a:p>
        </p:txBody>
      </p:sp>
      <p:sp>
        <p:nvSpPr>
          <p:cNvPr id="21508" name="Freeform 5"/>
          <p:cNvSpPr>
            <a:spLocks/>
          </p:cNvSpPr>
          <p:nvPr/>
        </p:nvSpPr>
        <p:spPr bwMode="auto">
          <a:xfrm>
            <a:off x="600075" y="5741988"/>
            <a:ext cx="9086850" cy="114300"/>
          </a:xfrm>
          <a:custGeom>
            <a:avLst/>
            <a:gdLst>
              <a:gd name="T0" fmla="*/ 0 w 5710"/>
              <a:gd name="T1" fmla="*/ 2147483646 h 72"/>
              <a:gd name="T2" fmla="*/ 2147483646 w 5710"/>
              <a:gd name="T3" fmla="*/ 0 h 72"/>
              <a:gd name="T4" fmla="*/ 2147483646 w 5710"/>
              <a:gd name="T5" fmla="*/ 0 h 72"/>
              <a:gd name="T6" fmla="*/ 2147483646 w 5710"/>
              <a:gd name="T7" fmla="*/ 2147483646 h 72"/>
              <a:gd name="T8" fmla="*/ 0 w 5710"/>
              <a:gd name="T9" fmla="*/ 2147483646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10" h="72">
                <a:moveTo>
                  <a:pt x="0" y="72"/>
                </a:moveTo>
                <a:lnTo>
                  <a:pt x="113" y="0"/>
                </a:lnTo>
                <a:lnTo>
                  <a:pt x="5710" y="0"/>
                </a:lnTo>
                <a:lnTo>
                  <a:pt x="5597" y="72"/>
                </a:lnTo>
                <a:lnTo>
                  <a:pt x="0" y="72"/>
                </a:lnTo>
                <a:close/>
              </a:path>
            </a:pathLst>
          </a:custGeom>
          <a:noFill/>
          <a:ln w="9525">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509" name="Freeform 6"/>
          <p:cNvSpPr>
            <a:spLocks/>
          </p:cNvSpPr>
          <p:nvPr/>
        </p:nvSpPr>
        <p:spPr bwMode="auto">
          <a:xfrm>
            <a:off x="600075" y="752475"/>
            <a:ext cx="179388" cy="5116513"/>
          </a:xfrm>
          <a:custGeom>
            <a:avLst/>
            <a:gdLst>
              <a:gd name="T0" fmla="*/ 0 w 113"/>
              <a:gd name="T1" fmla="*/ 2147483646 h 3223"/>
              <a:gd name="T2" fmla="*/ 0 w 113"/>
              <a:gd name="T3" fmla="*/ 2147483646 h 3223"/>
              <a:gd name="T4" fmla="*/ 2147483646 w 113"/>
              <a:gd name="T5" fmla="*/ 0 h 3223"/>
              <a:gd name="T6" fmla="*/ 2147483646 w 113"/>
              <a:gd name="T7" fmla="*/ 2147483646 h 3223"/>
              <a:gd name="T8" fmla="*/ 0 w 113"/>
              <a:gd name="T9" fmla="*/ 2147483646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 h="3223">
                <a:moveTo>
                  <a:pt x="0" y="3223"/>
                </a:moveTo>
                <a:lnTo>
                  <a:pt x="0" y="73"/>
                </a:lnTo>
                <a:lnTo>
                  <a:pt x="113" y="0"/>
                </a:lnTo>
                <a:lnTo>
                  <a:pt x="113" y="3151"/>
                </a:lnTo>
                <a:lnTo>
                  <a:pt x="0" y="322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510" name="Freeform 7"/>
          <p:cNvSpPr>
            <a:spLocks/>
          </p:cNvSpPr>
          <p:nvPr/>
        </p:nvSpPr>
        <p:spPr bwMode="auto">
          <a:xfrm>
            <a:off x="600075" y="5741988"/>
            <a:ext cx="9086850" cy="114300"/>
          </a:xfrm>
          <a:custGeom>
            <a:avLst/>
            <a:gdLst>
              <a:gd name="T0" fmla="*/ 2147483646 w 5710"/>
              <a:gd name="T1" fmla="*/ 0 h 72"/>
              <a:gd name="T2" fmla="*/ 2147483646 w 5710"/>
              <a:gd name="T3" fmla="*/ 2147483646 h 72"/>
              <a:gd name="T4" fmla="*/ 0 w 5710"/>
              <a:gd name="T5" fmla="*/ 2147483646 h 72"/>
              <a:gd name="T6" fmla="*/ 2147483646 w 5710"/>
              <a:gd name="T7" fmla="*/ 0 h 72"/>
              <a:gd name="T8" fmla="*/ 2147483646 w 5710"/>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10" h="72">
                <a:moveTo>
                  <a:pt x="5710" y="0"/>
                </a:moveTo>
                <a:lnTo>
                  <a:pt x="5597" y="72"/>
                </a:lnTo>
                <a:lnTo>
                  <a:pt x="0" y="72"/>
                </a:lnTo>
                <a:lnTo>
                  <a:pt x="113" y="0"/>
                </a:lnTo>
                <a:lnTo>
                  <a:pt x="571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511" name="Line 8"/>
          <p:cNvSpPr>
            <a:spLocks noChangeShapeType="1"/>
          </p:cNvSpPr>
          <p:nvPr/>
        </p:nvSpPr>
        <p:spPr bwMode="auto">
          <a:xfrm>
            <a:off x="615950" y="5857875"/>
            <a:ext cx="1588" cy="77788"/>
          </a:xfrm>
          <a:prstGeom prst="line">
            <a:avLst/>
          </a:prstGeom>
          <a:noFill/>
          <a:ln w="14288">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12" name="Line 9"/>
          <p:cNvSpPr>
            <a:spLocks noChangeShapeType="1"/>
          </p:cNvSpPr>
          <p:nvPr/>
        </p:nvSpPr>
        <p:spPr bwMode="auto">
          <a:xfrm>
            <a:off x="2238375" y="5856288"/>
            <a:ext cx="1588" cy="77787"/>
          </a:xfrm>
          <a:prstGeom prst="line">
            <a:avLst/>
          </a:prstGeom>
          <a:noFill/>
          <a:ln w="14288">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13" name="Line 10"/>
          <p:cNvSpPr>
            <a:spLocks noChangeShapeType="1"/>
          </p:cNvSpPr>
          <p:nvPr/>
        </p:nvSpPr>
        <p:spPr bwMode="auto">
          <a:xfrm>
            <a:off x="3614738" y="5856288"/>
            <a:ext cx="1587" cy="77787"/>
          </a:xfrm>
          <a:prstGeom prst="line">
            <a:avLst/>
          </a:prstGeom>
          <a:noFill/>
          <a:ln w="14288">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14" name="Line 11"/>
          <p:cNvSpPr>
            <a:spLocks noChangeShapeType="1"/>
          </p:cNvSpPr>
          <p:nvPr/>
        </p:nvSpPr>
        <p:spPr bwMode="auto">
          <a:xfrm>
            <a:off x="6432550" y="5856288"/>
            <a:ext cx="1588" cy="77787"/>
          </a:xfrm>
          <a:prstGeom prst="line">
            <a:avLst/>
          </a:prstGeom>
          <a:noFill/>
          <a:ln w="14288">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15" name="Line 12"/>
          <p:cNvSpPr>
            <a:spLocks noChangeShapeType="1"/>
          </p:cNvSpPr>
          <p:nvPr/>
        </p:nvSpPr>
        <p:spPr bwMode="auto">
          <a:xfrm>
            <a:off x="8123238" y="5856288"/>
            <a:ext cx="0" cy="77787"/>
          </a:xfrm>
          <a:prstGeom prst="line">
            <a:avLst/>
          </a:prstGeom>
          <a:noFill/>
          <a:ln w="14288">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16" name="Line 13"/>
          <p:cNvSpPr>
            <a:spLocks noChangeShapeType="1"/>
          </p:cNvSpPr>
          <p:nvPr/>
        </p:nvSpPr>
        <p:spPr bwMode="auto">
          <a:xfrm>
            <a:off x="9509125" y="5856288"/>
            <a:ext cx="0" cy="77787"/>
          </a:xfrm>
          <a:prstGeom prst="line">
            <a:avLst/>
          </a:prstGeom>
          <a:noFill/>
          <a:ln w="14288">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17" name="Rectangle 14"/>
          <p:cNvSpPr>
            <a:spLocks noChangeArrowheads="1"/>
          </p:cNvSpPr>
          <p:nvPr/>
        </p:nvSpPr>
        <p:spPr bwMode="auto">
          <a:xfrm>
            <a:off x="496888" y="6024563"/>
            <a:ext cx="155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400" b="1">
                <a:solidFill>
                  <a:srgbClr val="333399"/>
                </a:solidFill>
                <a:latin typeface="Calibri" charset="0"/>
                <a:ea typeface="Calibri" charset="0"/>
                <a:cs typeface="Calibri" charset="0"/>
              </a:rPr>
              <a:t>0</a:t>
            </a:r>
            <a:endParaRPr lang="it-IT" altLang="x-none" sz="2800">
              <a:solidFill>
                <a:srgbClr val="333399"/>
              </a:solidFill>
              <a:latin typeface="Calibri" charset="0"/>
              <a:ea typeface="Calibri" charset="0"/>
              <a:cs typeface="Calibri" charset="0"/>
            </a:endParaRPr>
          </a:p>
        </p:txBody>
      </p:sp>
      <p:sp>
        <p:nvSpPr>
          <p:cNvPr id="21518" name="Rectangle 15"/>
          <p:cNvSpPr>
            <a:spLocks noChangeArrowheads="1"/>
          </p:cNvSpPr>
          <p:nvPr/>
        </p:nvSpPr>
        <p:spPr bwMode="auto">
          <a:xfrm>
            <a:off x="2052638" y="6024563"/>
            <a:ext cx="311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400" b="1">
                <a:solidFill>
                  <a:srgbClr val="333399"/>
                </a:solidFill>
                <a:latin typeface="Calibri" charset="0"/>
                <a:ea typeface="Calibri" charset="0"/>
                <a:cs typeface="Calibri" charset="0"/>
              </a:rPr>
              <a:t>30</a:t>
            </a:r>
            <a:endParaRPr lang="it-IT" altLang="x-none" sz="2800">
              <a:solidFill>
                <a:srgbClr val="333399"/>
              </a:solidFill>
              <a:latin typeface="Calibri" charset="0"/>
              <a:ea typeface="Calibri" charset="0"/>
              <a:cs typeface="Calibri" charset="0"/>
            </a:endParaRPr>
          </a:p>
        </p:txBody>
      </p:sp>
      <p:sp>
        <p:nvSpPr>
          <p:cNvPr id="21519" name="Rectangle 16"/>
          <p:cNvSpPr>
            <a:spLocks noChangeArrowheads="1"/>
          </p:cNvSpPr>
          <p:nvPr/>
        </p:nvSpPr>
        <p:spPr bwMode="auto">
          <a:xfrm>
            <a:off x="3427413" y="6024563"/>
            <a:ext cx="311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400" b="1">
                <a:solidFill>
                  <a:srgbClr val="333399"/>
                </a:solidFill>
                <a:latin typeface="Calibri" charset="0"/>
                <a:ea typeface="Calibri" charset="0"/>
                <a:cs typeface="Calibri" charset="0"/>
              </a:rPr>
              <a:t>40</a:t>
            </a:r>
            <a:endParaRPr lang="it-IT" altLang="x-none" sz="2800">
              <a:solidFill>
                <a:srgbClr val="333399"/>
              </a:solidFill>
              <a:latin typeface="Calibri" charset="0"/>
              <a:ea typeface="Calibri" charset="0"/>
              <a:cs typeface="Calibri" charset="0"/>
            </a:endParaRPr>
          </a:p>
        </p:txBody>
      </p:sp>
      <p:sp>
        <p:nvSpPr>
          <p:cNvPr id="21520" name="Rectangle 17"/>
          <p:cNvSpPr>
            <a:spLocks noChangeArrowheads="1"/>
          </p:cNvSpPr>
          <p:nvPr/>
        </p:nvSpPr>
        <p:spPr bwMode="auto">
          <a:xfrm>
            <a:off x="6254750" y="6024563"/>
            <a:ext cx="311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400" b="1">
                <a:solidFill>
                  <a:srgbClr val="333399"/>
                </a:solidFill>
                <a:latin typeface="Calibri" charset="0"/>
                <a:ea typeface="Calibri" charset="0"/>
                <a:cs typeface="Calibri" charset="0"/>
              </a:rPr>
              <a:t>60</a:t>
            </a:r>
            <a:endParaRPr lang="it-IT" altLang="x-none" sz="2800">
              <a:solidFill>
                <a:srgbClr val="333399"/>
              </a:solidFill>
              <a:latin typeface="Calibri" charset="0"/>
              <a:ea typeface="Calibri" charset="0"/>
              <a:cs typeface="Calibri" charset="0"/>
            </a:endParaRPr>
          </a:p>
        </p:txBody>
      </p:sp>
      <p:sp>
        <p:nvSpPr>
          <p:cNvPr id="21521" name="Rectangle 18"/>
          <p:cNvSpPr>
            <a:spLocks noChangeArrowheads="1"/>
          </p:cNvSpPr>
          <p:nvPr/>
        </p:nvSpPr>
        <p:spPr bwMode="auto">
          <a:xfrm>
            <a:off x="7954963" y="6024563"/>
            <a:ext cx="311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400" b="1">
                <a:solidFill>
                  <a:srgbClr val="333399"/>
                </a:solidFill>
                <a:latin typeface="Calibri" charset="0"/>
                <a:ea typeface="Calibri" charset="0"/>
                <a:cs typeface="Calibri" charset="0"/>
              </a:rPr>
              <a:t>75</a:t>
            </a:r>
            <a:endParaRPr lang="it-IT" altLang="x-none" sz="2800">
              <a:solidFill>
                <a:srgbClr val="333399"/>
              </a:solidFill>
              <a:latin typeface="Calibri" charset="0"/>
              <a:ea typeface="Calibri" charset="0"/>
              <a:cs typeface="Calibri" charset="0"/>
            </a:endParaRPr>
          </a:p>
        </p:txBody>
      </p:sp>
      <p:sp>
        <p:nvSpPr>
          <p:cNvPr id="21522" name="Rectangle 19"/>
          <p:cNvSpPr>
            <a:spLocks noChangeArrowheads="1"/>
          </p:cNvSpPr>
          <p:nvPr/>
        </p:nvSpPr>
        <p:spPr bwMode="auto">
          <a:xfrm>
            <a:off x="9237663" y="6024563"/>
            <a:ext cx="465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400" b="1">
                <a:solidFill>
                  <a:srgbClr val="333399"/>
                </a:solidFill>
                <a:latin typeface="Calibri" charset="0"/>
                <a:ea typeface="Calibri" charset="0"/>
                <a:cs typeface="Calibri" charset="0"/>
              </a:rPr>
              <a:t>&gt;80</a:t>
            </a:r>
            <a:endParaRPr lang="it-IT" altLang="x-none" sz="2800">
              <a:solidFill>
                <a:srgbClr val="333399"/>
              </a:solidFill>
              <a:latin typeface="Calibri" charset="0"/>
              <a:ea typeface="Calibri" charset="0"/>
              <a:cs typeface="Calibri" charset="0"/>
            </a:endParaRPr>
          </a:p>
        </p:txBody>
      </p:sp>
      <p:grpSp>
        <p:nvGrpSpPr>
          <p:cNvPr id="21523" name="Group 20"/>
          <p:cNvGrpSpPr>
            <a:grpSpLocks/>
          </p:cNvGrpSpPr>
          <p:nvPr/>
        </p:nvGrpSpPr>
        <p:grpSpPr bwMode="auto">
          <a:xfrm rot="3743067">
            <a:off x="189706" y="1980407"/>
            <a:ext cx="752475" cy="915988"/>
            <a:chOff x="310" y="1248"/>
            <a:chExt cx="474" cy="576"/>
          </a:xfrm>
        </p:grpSpPr>
        <p:sp>
          <p:nvSpPr>
            <p:cNvPr id="25621" name="AutoShape 21"/>
            <p:cNvSpPr>
              <a:spLocks noChangeArrowheads="1"/>
            </p:cNvSpPr>
            <p:nvPr/>
          </p:nvSpPr>
          <p:spPr bwMode="auto">
            <a:xfrm>
              <a:off x="310" y="1248"/>
              <a:ext cx="432" cy="432"/>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rgbClr val="3333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5622" name="AutoShape 22"/>
            <p:cNvSpPr>
              <a:spLocks noChangeArrowheads="1"/>
            </p:cNvSpPr>
            <p:nvPr/>
          </p:nvSpPr>
          <p:spPr bwMode="auto">
            <a:xfrm rot="-1673837">
              <a:off x="582" y="1626"/>
              <a:ext cx="192" cy="192"/>
            </a:xfrm>
            <a:prstGeom prst="plus">
              <a:avLst>
                <a:gd name="adj" fmla="val 25000"/>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grpSp>
      <p:sp>
        <p:nvSpPr>
          <p:cNvPr id="21524" name="Line 23"/>
          <p:cNvSpPr>
            <a:spLocks noChangeShapeType="1"/>
          </p:cNvSpPr>
          <p:nvPr/>
        </p:nvSpPr>
        <p:spPr bwMode="auto">
          <a:xfrm>
            <a:off x="4989513" y="5867400"/>
            <a:ext cx="1587" cy="77788"/>
          </a:xfrm>
          <a:prstGeom prst="line">
            <a:avLst/>
          </a:prstGeom>
          <a:noFill/>
          <a:ln w="14288">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1525" name="Rectangle 24"/>
          <p:cNvSpPr>
            <a:spLocks noChangeArrowheads="1"/>
          </p:cNvSpPr>
          <p:nvPr/>
        </p:nvSpPr>
        <p:spPr bwMode="auto">
          <a:xfrm>
            <a:off x="4802188" y="6035675"/>
            <a:ext cx="311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x-none" sz="2400" b="1">
                <a:solidFill>
                  <a:srgbClr val="333399"/>
                </a:solidFill>
                <a:latin typeface="Calibri" charset="0"/>
                <a:ea typeface="Calibri" charset="0"/>
                <a:cs typeface="Calibri" charset="0"/>
              </a:rPr>
              <a:t>50</a:t>
            </a:r>
            <a:endParaRPr lang="it-IT" altLang="x-none" sz="2800">
              <a:solidFill>
                <a:srgbClr val="333399"/>
              </a:solidFill>
              <a:latin typeface="Calibri" charset="0"/>
              <a:ea typeface="Calibri" charset="0"/>
              <a:cs typeface="Calibri" charset="0"/>
            </a:endParaRPr>
          </a:p>
        </p:txBody>
      </p:sp>
      <p:grpSp>
        <p:nvGrpSpPr>
          <p:cNvPr id="21526" name="Group 25"/>
          <p:cNvGrpSpPr>
            <a:grpSpLocks/>
          </p:cNvGrpSpPr>
          <p:nvPr/>
        </p:nvGrpSpPr>
        <p:grpSpPr bwMode="auto">
          <a:xfrm>
            <a:off x="250825" y="4208463"/>
            <a:ext cx="806450" cy="835025"/>
            <a:chOff x="368" y="2651"/>
            <a:chExt cx="508" cy="526"/>
          </a:xfrm>
        </p:grpSpPr>
        <p:sp>
          <p:nvSpPr>
            <p:cNvPr id="25626" name="AutoShape 26"/>
            <p:cNvSpPr>
              <a:spLocks noChangeArrowheads="1"/>
            </p:cNvSpPr>
            <p:nvPr/>
          </p:nvSpPr>
          <p:spPr bwMode="auto">
            <a:xfrm rot="13459557">
              <a:off x="681" y="2651"/>
              <a:ext cx="195" cy="220"/>
            </a:xfrm>
            <a:prstGeom prst="downArrow">
              <a:avLst>
                <a:gd name="adj1" fmla="val 50000"/>
                <a:gd name="adj2" fmla="val 28205"/>
              </a:avLst>
            </a:prstGeom>
            <a:solidFill>
              <a:schemeClr val="bg1"/>
            </a:solidFill>
            <a:ln w="9525">
              <a:solidFill>
                <a:srgbClr val="3333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sp>
          <p:nvSpPr>
            <p:cNvPr id="25627" name="AutoShape 27"/>
            <p:cNvSpPr>
              <a:spLocks noChangeArrowheads="1"/>
            </p:cNvSpPr>
            <p:nvPr/>
          </p:nvSpPr>
          <p:spPr bwMode="auto">
            <a:xfrm>
              <a:off x="368" y="2745"/>
              <a:ext cx="433" cy="432"/>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solidFill>
            <a:ln w="9525">
              <a:solidFill>
                <a:srgbClr val="3333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p>
          </p:txBody>
        </p:sp>
      </p:grpSp>
      <p:grpSp>
        <p:nvGrpSpPr>
          <p:cNvPr id="21527" name="Group 28"/>
          <p:cNvGrpSpPr>
            <a:grpSpLocks/>
          </p:cNvGrpSpPr>
          <p:nvPr/>
        </p:nvGrpSpPr>
        <p:grpSpPr bwMode="auto">
          <a:xfrm>
            <a:off x="1214438" y="3605213"/>
            <a:ext cx="7394575" cy="1893887"/>
            <a:chOff x="1577" y="2271"/>
            <a:chExt cx="4657" cy="1193"/>
          </a:xfrm>
        </p:grpSpPr>
        <p:pic>
          <p:nvPicPr>
            <p:cNvPr id="21542" name="Picture 29" descr="Plac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 y="2271"/>
              <a:ext cx="3561" cy="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3" name="Picture 30" descr="rimodel"/>
            <p:cNvPicPr>
              <a:picLocks noChangeAspect="1" noChangeArrowheads="1"/>
            </p:cNvPicPr>
            <p:nvPr/>
          </p:nvPicPr>
          <p:blipFill>
            <a:blip r:embed="rId3">
              <a:extLst>
                <a:ext uri="{28A0092B-C50C-407E-A947-70E740481C1C}">
                  <a14:useLocalDpi xmlns:a14="http://schemas.microsoft.com/office/drawing/2010/main" val="0"/>
                </a:ext>
              </a:extLst>
            </a:blip>
            <a:srcRect l="59766"/>
            <a:stretch>
              <a:fillRect/>
            </a:stretch>
          </p:blipFill>
          <p:spPr bwMode="auto">
            <a:xfrm>
              <a:off x="5174" y="2273"/>
              <a:ext cx="1060" cy="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31" name="Text Box 31"/>
          <p:cNvSpPr txBox="1">
            <a:spLocks noChangeArrowheads="1"/>
          </p:cNvSpPr>
          <p:nvPr/>
        </p:nvSpPr>
        <p:spPr bwMode="auto">
          <a:xfrm>
            <a:off x="6942138" y="5622925"/>
            <a:ext cx="417512"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it-IT" altLang="x-none" sz="2400" b="1">
                <a:solidFill>
                  <a:schemeClr val="bg1"/>
                </a:solidFill>
              </a:rPr>
              <a:t>//</a:t>
            </a:r>
          </a:p>
        </p:txBody>
      </p:sp>
      <p:sp>
        <p:nvSpPr>
          <p:cNvPr id="25632" name="Line 32"/>
          <p:cNvSpPr>
            <a:spLocks noChangeShapeType="1"/>
          </p:cNvSpPr>
          <p:nvPr/>
        </p:nvSpPr>
        <p:spPr bwMode="auto">
          <a:xfrm>
            <a:off x="7196138" y="5845175"/>
            <a:ext cx="23177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5633" name="Line 33"/>
          <p:cNvSpPr>
            <a:spLocks noChangeShapeType="1"/>
          </p:cNvSpPr>
          <p:nvPr/>
        </p:nvSpPr>
        <p:spPr bwMode="auto">
          <a:xfrm>
            <a:off x="1536700" y="5845175"/>
            <a:ext cx="550545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5634" name="Line 34"/>
          <p:cNvSpPr>
            <a:spLocks noChangeShapeType="1"/>
          </p:cNvSpPr>
          <p:nvPr/>
        </p:nvSpPr>
        <p:spPr bwMode="auto">
          <a:xfrm>
            <a:off x="7196138" y="5845175"/>
            <a:ext cx="2317750" cy="0"/>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5635" name="Line 35"/>
          <p:cNvSpPr>
            <a:spLocks noChangeShapeType="1"/>
          </p:cNvSpPr>
          <p:nvPr/>
        </p:nvSpPr>
        <p:spPr bwMode="auto">
          <a:xfrm>
            <a:off x="1470025" y="5857875"/>
            <a:ext cx="5583238" cy="0"/>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5636" name="Line 36"/>
          <p:cNvSpPr>
            <a:spLocks noChangeShapeType="1"/>
          </p:cNvSpPr>
          <p:nvPr/>
        </p:nvSpPr>
        <p:spPr bwMode="auto">
          <a:xfrm>
            <a:off x="611188" y="5845175"/>
            <a:ext cx="731837" cy="0"/>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pic>
        <p:nvPicPr>
          <p:cNvPr id="21534" name="Picture 38" descr="Plac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2263" y="1447800"/>
            <a:ext cx="5653087"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39" descr="rimodel"/>
          <p:cNvPicPr>
            <a:picLocks noChangeAspect="1" noChangeArrowheads="1"/>
          </p:cNvPicPr>
          <p:nvPr/>
        </p:nvPicPr>
        <p:blipFill>
          <a:blip r:embed="rId3">
            <a:extLst>
              <a:ext uri="{28A0092B-C50C-407E-A947-70E740481C1C}">
                <a14:useLocalDpi xmlns:a14="http://schemas.microsoft.com/office/drawing/2010/main" val="0"/>
              </a:ext>
            </a:extLst>
          </a:blip>
          <a:srcRect l="59766"/>
          <a:stretch>
            <a:fillRect/>
          </a:stretch>
        </p:blipFill>
        <p:spPr bwMode="auto">
          <a:xfrm>
            <a:off x="8521700" y="1473200"/>
            <a:ext cx="1681163"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40" name="Text Box 40"/>
          <p:cNvSpPr txBox="1">
            <a:spLocks noChangeArrowheads="1"/>
          </p:cNvSpPr>
          <p:nvPr/>
        </p:nvSpPr>
        <p:spPr bwMode="auto">
          <a:xfrm>
            <a:off x="0" y="44450"/>
            <a:ext cx="10287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it-IT" altLang="x-none" sz="2800" b="1" dirty="0" smtClean="0">
                <a:solidFill>
                  <a:srgbClr val="002060"/>
                </a:solidFill>
                <a:latin typeface="Calibri" charset="0"/>
                <a:ea typeface="Calibri" charset="0"/>
                <a:cs typeface="Calibri" charset="0"/>
              </a:rPr>
              <a:t>Progressione aterosclerotica nei due sessi</a:t>
            </a:r>
            <a:endParaRPr lang="it-IT" altLang="x-none" sz="2800" b="1" dirty="0">
              <a:solidFill>
                <a:srgbClr val="002060"/>
              </a:solidFill>
              <a:latin typeface="Calibri" charset="0"/>
              <a:ea typeface="Calibri" charset="0"/>
              <a:cs typeface="Calibri" charset="0"/>
            </a:endParaRPr>
          </a:p>
        </p:txBody>
      </p:sp>
      <p:sp>
        <p:nvSpPr>
          <p:cNvPr id="25642" name="Line 42"/>
          <p:cNvSpPr>
            <a:spLocks noChangeShapeType="1"/>
          </p:cNvSpPr>
          <p:nvPr/>
        </p:nvSpPr>
        <p:spPr bwMode="auto">
          <a:xfrm flipV="1">
            <a:off x="1093788" y="5661025"/>
            <a:ext cx="485775" cy="360363"/>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5643" name="Line 43"/>
          <p:cNvSpPr>
            <a:spLocks noChangeShapeType="1"/>
          </p:cNvSpPr>
          <p:nvPr/>
        </p:nvSpPr>
        <p:spPr bwMode="auto">
          <a:xfrm flipV="1">
            <a:off x="1255713" y="5661025"/>
            <a:ext cx="485775" cy="360363"/>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5644" name="Line 44"/>
          <p:cNvSpPr>
            <a:spLocks noChangeShapeType="1"/>
          </p:cNvSpPr>
          <p:nvPr/>
        </p:nvSpPr>
        <p:spPr bwMode="auto">
          <a:xfrm flipV="1">
            <a:off x="6791325" y="5681663"/>
            <a:ext cx="485775" cy="360362"/>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25645" name="Line 45"/>
          <p:cNvSpPr>
            <a:spLocks noChangeShapeType="1"/>
          </p:cNvSpPr>
          <p:nvPr/>
        </p:nvSpPr>
        <p:spPr bwMode="auto">
          <a:xfrm flipV="1">
            <a:off x="6926263" y="5681663"/>
            <a:ext cx="485775" cy="360362"/>
          </a:xfrm>
          <a:prstGeom prst="line">
            <a:avLst/>
          </a:prstGeom>
          <a:noFill/>
          <a:ln w="3810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p>
        </p:txBody>
      </p:sp>
      <p:sp>
        <p:nvSpPr>
          <p:cNvPr id="45" name="Line 2"/>
          <p:cNvSpPr>
            <a:spLocks noChangeShapeType="1"/>
          </p:cNvSpPr>
          <p:nvPr/>
        </p:nvSpPr>
        <p:spPr bwMode="auto">
          <a:xfrm>
            <a:off x="304800" y="765175"/>
            <a:ext cx="9772650" cy="0"/>
          </a:xfrm>
          <a:prstGeom prst="line">
            <a:avLst/>
          </a:prstGeom>
          <a:noFill/>
          <a:ln w="57150">
            <a:solidFill>
              <a:srgbClr val="00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a:p>
        </p:txBody>
      </p:sp>
    </p:spTree>
    <p:extLst>
      <p:ext uri="{BB962C8B-B14F-4D97-AF65-F5344CB8AC3E}">
        <p14:creationId xmlns:p14="http://schemas.microsoft.com/office/powerpoint/2010/main" val="1097247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84862" y="124355"/>
            <a:ext cx="10287000" cy="1323439"/>
          </a:xfrm>
          <a:prstGeom prst="rect">
            <a:avLst/>
          </a:prstGeom>
          <a:noFill/>
        </p:spPr>
        <p:txBody>
          <a:bodyPr wrap="square" rtlCol="0">
            <a:spAutoFit/>
          </a:bodyPr>
          <a:lstStyle/>
          <a:p>
            <a:pPr algn="ctr"/>
            <a:r>
              <a:rPr lang="it-IT" sz="2800" b="1" dirty="0">
                <a:solidFill>
                  <a:srgbClr val="002060"/>
                </a:solidFill>
              </a:rPr>
              <a:t>Caratteristiche dei pazienti deceduti </a:t>
            </a:r>
            <a:r>
              <a:rPr lang="it-IT" sz="2800" b="1" dirty="0" smtClean="0">
                <a:solidFill>
                  <a:srgbClr val="002060"/>
                </a:solidFill>
              </a:rPr>
              <a:t>COVID-19 in Italia</a:t>
            </a:r>
          </a:p>
          <a:p>
            <a:pPr algn="ctr"/>
            <a:r>
              <a:rPr lang="it-IT" sz="2400" i="1" dirty="0"/>
              <a:t>c</a:t>
            </a:r>
            <a:r>
              <a:rPr lang="it-IT" sz="2400" i="1" dirty="0" smtClean="0"/>
              <a:t>omplicanze </a:t>
            </a:r>
            <a:r>
              <a:rPr lang="it-IT" sz="2400" i="1" dirty="0"/>
              <a:t>più frequenti</a:t>
            </a:r>
          </a:p>
          <a:p>
            <a:pPr algn="ctr"/>
            <a:endParaRPr lang="it-IT" sz="2800" b="1" dirty="0" smtClean="0">
              <a:solidFill>
                <a:srgbClr val="002060"/>
              </a:solidFill>
            </a:endParaRPr>
          </a:p>
        </p:txBody>
      </p:sp>
      <p:sp>
        <p:nvSpPr>
          <p:cNvPr id="6" name="Line 7"/>
          <p:cNvSpPr>
            <a:spLocks noChangeShapeType="1"/>
          </p:cNvSpPr>
          <p:nvPr/>
        </p:nvSpPr>
        <p:spPr bwMode="auto">
          <a:xfrm>
            <a:off x="558409" y="1177909"/>
            <a:ext cx="9275763" cy="22225"/>
          </a:xfrm>
          <a:prstGeom prst="line">
            <a:avLst/>
          </a:prstGeom>
          <a:noFill/>
          <a:ln w="57150">
            <a:solidFill>
              <a:srgbClr val="003399"/>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grpSp>
        <p:nvGrpSpPr>
          <p:cNvPr id="10" name="Gruppo 9"/>
          <p:cNvGrpSpPr/>
          <p:nvPr/>
        </p:nvGrpSpPr>
        <p:grpSpPr>
          <a:xfrm>
            <a:off x="1448970" y="1267201"/>
            <a:ext cx="7219335" cy="4971311"/>
            <a:chOff x="1337995" y="1709506"/>
            <a:chExt cx="7219335" cy="4971311"/>
          </a:xfrm>
        </p:grpSpPr>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7995" y="1709506"/>
              <a:ext cx="7219335" cy="4971311"/>
            </a:xfrm>
            <a:prstGeom prst="rect">
              <a:avLst/>
            </a:prstGeom>
          </p:spPr>
        </p:pic>
        <p:sp>
          <p:nvSpPr>
            <p:cNvPr id="8" name="CasellaDiTesto 7"/>
            <p:cNvSpPr txBox="1"/>
            <p:nvPr/>
          </p:nvSpPr>
          <p:spPr>
            <a:xfrm>
              <a:off x="4803001" y="6007508"/>
              <a:ext cx="393290" cy="400110"/>
            </a:xfrm>
            <a:prstGeom prst="rect">
              <a:avLst/>
            </a:prstGeom>
            <a:solidFill>
              <a:schemeClr val="bg1"/>
            </a:solidFill>
          </p:spPr>
          <p:txBody>
            <a:bodyPr wrap="square" rtlCol="0">
              <a:spAutoFit/>
            </a:bodyPr>
            <a:lstStyle/>
            <a:p>
              <a:r>
                <a:rPr lang="it-IT" sz="2000" smtClean="0">
                  <a:solidFill>
                    <a:srgbClr val="002060"/>
                  </a:solidFill>
                </a:rPr>
                <a:t>%</a:t>
              </a:r>
              <a:endParaRPr lang="it-IT" sz="2000" dirty="0">
                <a:solidFill>
                  <a:srgbClr val="002060"/>
                </a:solidFill>
              </a:endParaRPr>
            </a:p>
          </p:txBody>
        </p:sp>
        <p:sp>
          <p:nvSpPr>
            <p:cNvPr id="9" name="CasellaDiTesto 8"/>
            <p:cNvSpPr txBox="1"/>
            <p:nvPr/>
          </p:nvSpPr>
          <p:spPr>
            <a:xfrm>
              <a:off x="5388077" y="5909187"/>
              <a:ext cx="226142" cy="369332"/>
            </a:xfrm>
            <a:prstGeom prst="rect">
              <a:avLst/>
            </a:prstGeom>
            <a:solidFill>
              <a:schemeClr val="bg1"/>
            </a:solidFill>
          </p:spPr>
          <p:txBody>
            <a:bodyPr wrap="square" rtlCol="0">
              <a:spAutoFit/>
            </a:bodyPr>
            <a:lstStyle/>
            <a:p>
              <a:endParaRPr lang="it-IT" dirty="0"/>
            </a:p>
          </p:txBody>
        </p:sp>
      </p:grpSp>
      <p:sp>
        <p:nvSpPr>
          <p:cNvPr id="12" name="Rettangolo 11"/>
          <p:cNvSpPr/>
          <p:nvPr/>
        </p:nvSpPr>
        <p:spPr>
          <a:xfrm>
            <a:off x="5102942" y="6216395"/>
            <a:ext cx="4925961" cy="338554"/>
          </a:xfrm>
          <a:prstGeom prst="rect">
            <a:avLst/>
          </a:prstGeom>
        </p:spPr>
        <p:txBody>
          <a:bodyPr wrap="square">
            <a:spAutoFit/>
          </a:bodyPr>
          <a:lstStyle/>
          <a:p>
            <a:r>
              <a:rPr lang="it-IT" sz="1600" i="1" dirty="0">
                <a:solidFill>
                  <a:srgbClr val="002060"/>
                </a:solidFill>
              </a:rPr>
              <a:t>Istituto Superiore di Sanità (ISS), Roma, 27 ottobre 2020  </a:t>
            </a:r>
          </a:p>
        </p:txBody>
      </p:sp>
    </p:spTree>
    <p:extLst>
      <p:ext uri="{BB962C8B-B14F-4D97-AF65-F5344CB8AC3E}">
        <p14:creationId xmlns:p14="http://schemas.microsoft.com/office/powerpoint/2010/main" val="18829083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xmlns="" id="{0D1E2FF3-5023-B541-ADF0-90631648DED5}"/>
              </a:ext>
            </a:extLst>
          </p:cNvPr>
          <p:cNvSpPr/>
          <p:nvPr/>
        </p:nvSpPr>
        <p:spPr>
          <a:xfrm>
            <a:off x="162308" y="355337"/>
            <a:ext cx="9870973" cy="455959"/>
          </a:xfrm>
          <a:prstGeom prst="rect">
            <a:avLst/>
          </a:prstGeom>
        </p:spPr>
        <p:txBody>
          <a:bodyPr wrap="square">
            <a:spAutoFit/>
          </a:bodyPr>
          <a:lstStyle/>
          <a:p>
            <a:pPr algn="ctr"/>
            <a:r>
              <a:rPr lang="en-GB" sz="2363" b="1" dirty="0">
                <a:solidFill>
                  <a:srgbClr val="002060"/>
                </a:solidFill>
                <a:latin typeface="Arial" panose="020B0604020202020204" pitchFamily="34" charset="0"/>
                <a:cs typeface="Arial" panose="020B0604020202020204" pitchFamily="34" charset="0"/>
              </a:rPr>
              <a:t>COVID-19 </a:t>
            </a:r>
            <a:r>
              <a:rPr lang="en-GB" sz="2363" b="1" dirty="0" err="1" smtClean="0">
                <a:solidFill>
                  <a:srgbClr val="002060"/>
                </a:solidFill>
                <a:latin typeface="Arial" panose="020B0604020202020204" pitchFamily="34" charset="0"/>
                <a:cs typeface="Arial" panose="020B0604020202020204" pitchFamily="34" charset="0"/>
              </a:rPr>
              <a:t>prende</a:t>
            </a:r>
            <a:r>
              <a:rPr lang="en-GB" sz="2363" b="1" dirty="0" smtClean="0">
                <a:solidFill>
                  <a:srgbClr val="002060"/>
                </a:solidFill>
                <a:latin typeface="Arial" panose="020B0604020202020204" pitchFamily="34" charset="0"/>
                <a:cs typeface="Arial" panose="020B0604020202020204" pitchFamily="34" charset="0"/>
              </a:rPr>
              <a:t> di </a:t>
            </a:r>
            <a:r>
              <a:rPr lang="en-GB" sz="2363" b="1" dirty="0" err="1" smtClean="0">
                <a:solidFill>
                  <a:srgbClr val="002060"/>
                </a:solidFill>
                <a:latin typeface="Arial" panose="020B0604020202020204" pitchFamily="34" charset="0"/>
                <a:cs typeface="Arial" panose="020B0604020202020204" pitchFamily="34" charset="0"/>
              </a:rPr>
              <a:t>mira</a:t>
            </a:r>
            <a:r>
              <a:rPr lang="en-GB" sz="2363" b="1" dirty="0" smtClean="0">
                <a:solidFill>
                  <a:srgbClr val="002060"/>
                </a:solidFill>
                <a:latin typeface="Arial" panose="020B0604020202020204" pitchFamily="34" charset="0"/>
                <a:cs typeface="Arial" panose="020B0604020202020204" pitchFamily="34" charset="0"/>
              </a:rPr>
              <a:t> </a:t>
            </a:r>
            <a:r>
              <a:rPr lang="en-GB" sz="2363" b="1" dirty="0" err="1" smtClean="0">
                <a:solidFill>
                  <a:srgbClr val="002060"/>
                </a:solidFill>
                <a:latin typeface="Arial" panose="020B0604020202020204" pitchFamily="34" charset="0"/>
                <a:cs typeface="Arial" panose="020B0604020202020204" pitchFamily="34" charset="0"/>
              </a:rPr>
              <a:t>l’endotelio</a:t>
            </a:r>
            <a:endParaRPr lang="en-GB" sz="2363" b="1" dirty="0">
              <a:solidFill>
                <a:srgbClr val="002060"/>
              </a:solidFill>
              <a:latin typeface="Arial" panose="020B0604020202020204" pitchFamily="34" charset="0"/>
              <a:cs typeface="Arial" panose="020B0604020202020204" pitchFamily="34" charset="0"/>
            </a:endParaRPr>
          </a:p>
        </p:txBody>
      </p:sp>
      <p:sp>
        <p:nvSpPr>
          <p:cNvPr id="6" name="Rettangolo 5">
            <a:extLst>
              <a:ext uri="{FF2B5EF4-FFF2-40B4-BE49-F238E27FC236}">
                <a16:creationId xmlns:a16="http://schemas.microsoft.com/office/drawing/2014/main" xmlns="" id="{B3A98037-38FA-DF4C-B078-13367B585515}"/>
              </a:ext>
            </a:extLst>
          </p:cNvPr>
          <p:cNvSpPr/>
          <p:nvPr/>
        </p:nvSpPr>
        <p:spPr>
          <a:xfrm>
            <a:off x="5910287" y="6309325"/>
            <a:ext cx="3911071" cy="338554"/>
          </a:xfrm>
          <a:prstGeom prst="rect">
            <a:avLst/>
          </a:prstGeom>
        </p:spPr>
        <p:txBody>
          <a:bodyPr wrap="none">
            <a:spAutoFit/>
          </a:bodyPr>
          <a:lstStyle/>
          <a:p>
            <a:r>
              <a:rPr lang="it-IT" sz="1600" i="1" dirty="0" err="1">
                <a:solidFill>
                  <a:srgbClr val="002060"/>
                </a:solidFill>
                <a:latin typeface="Arial"/>
                <a:cs typeface="Arial"/>
              </a:rPr>
              <a:t>Teuwen</a:t>
            </a:r>
            <a:r>
              <a:rPr lang="it-IT" sz="1600" i="1" dirty="0">
                <a:solidFill>
                  <a:srgbClr val="002060"/>
                </a:solidFill>
                <a:latin typeface="Arial"/>
                <a:cs typeface="Arial"/>
              </a:rPr>
              <a:t> LA </a:t>
            </a:r>
            <a:r>
              <a:rPr lang="en-US" sz="1600" i="1" dirty="0">
                <a:solidFill>
                  <a:srgbClr val="002060"/>
                </a:solidFill>
                <a:latin typeface="Arial"/>
                <a:cs typeface="Arial"/>
              </a:rPr>
              <a:t>et al. Nat Rev </a:t>
            </a:r>
            <a:r>
              <a:rPr lang="en-US" sz="1600" i="1" dirty="0" err="1">
                <a:solidFill>
                  <a:srgbClr val="002060"/>
                </a:solidFill>
                <a:latin typeface="Arial"/>
                <a:cs typeface="Arial"/>
              </a:rPr>
              <a:t>Immunol</a:t>
            </a:r>
            <a:r>
              <a:rPr lang="en-US" sz="1600" i="1" dirty="0">
                <a:solidFill>
                  <a:srgbClr val="002060"/>
                </a:solidFill>
                <a:latin typeface="Arial"/>
                <a:cs typeface="Arial"/>
              </a:rPr>
              <a:t>. 2020</a:t>
            </a:r>
            <a:endParaRPr lang="it-IT" sz="1600" i="1" dirty="0">
              <a:solidFill>
                <a:srgbClr val="002060"/>
              </a:solidFill>
              <a:latin typeface="Arial"/>
              <a:cs typeface="Arial"/>
            </a:endParaRPr>
          </a:p>
        </p:txBody>
      </p:sp>
      <p:pic>
        <p:nvPicPr>
          <p:cNvPr id="2" name="Immagine 1" descr="Senza titol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558" y="1627083"/>
            <a:ext cx="5269226" cy="4150758"/>
          </a:xfrm>
          <a:prstGeom prst="rect">
            <a:avLst/>
          </a:prstGeom>
        </p:spPr>
      </p:pic>
      <p:sp>
        <p:nvSpPr>
          <p:cNvPr id="4" name="CasellaDiTesto 3"/>
          <p:cNvSpPr txBox="1"/>
          <p:nvPr/>
        </p:nvSpPr>
        <p:spPr>
          <a:xfrm>
            <a:off x="744999" y="1440272"/>
            <a:ext cx="3578464" cy="4801314"/>
          </a:xfrm>
          <a:prstGeom prst="rect">
            <a:avLst/>
          </a:prstGeom>
          <a:noFill/>
        </p:spPr>
        <p:txBody>
          <a:bodyPr wrap="square" rtlCol="0">
            <a:spAutoFit/>
          </a:bodyPr>
          <a:lstStyle/>
          <a:p>
            <a:r>
              <a:rPr lang="en-US" b="1" dirty="0" err="1" smtClean="0">
                <a:solidFill>
                  <a:srgbClr val="002060"/>
                </a:solidFill>
                <a:cs typeface="Arial"/>
              </a:rPr>
              <a:t>Possibile</a:t>
            </a:r>
            <a:r>
              <a:rPr lang="en-US" b="1" dirty="0" smtClean="0">
                <a:solidFill>
                  <a:srgbClr val="002060"/>
                </a:solidFill>
                <a:cs typeface="Arial"/>
              </a:rPr>
              <a:t> </a:t>
            </a:r>
            <a:r>
              <a:rPr lang="en-US" b="1" dirty="0" err="1" smtClean="0">
                <a:solidFill>
                  <a:srgbClr val="002060"/>
                </a:solidFill>
                <a:cs typeface="Arial"/>
              </a:rPr>
              <a:t>fisiopatologia</a:t>
            </a:r>
            <a:r>
              <a:rPr lang="en-US" b="1" dirty="0" smtClean="0">
                <a:solidFill>
                  <a:srgbClr val="002060"/>
                </a:solidFill>
                <a:cs typeface="Arial"/>
              </a:rPr>
              <a:t> :</a:t>
            </a:r>
            <a:endParaRPr lang="en-US" b="1" dirty="0">
              <a:solidFill>
                <a:srgbClr val="002060"/>
              </a:solidFill>
              <a:cs typeface="Arial"/>
            </a:endParaRPr>
          </a:p>
          <a:p>
            <a:pPr marL="184150" indent="-184150">
              <a:buFont typeface="Wingdings" charset="2"/>
              <a:buChar char="§"/>
            </a:pPr>
            <a:r>
              <a:rPr lang="en-US" dirty="0" smtClean="0">
                <a:solidFill>
                  <a:srgbClr val="002060"/>
                </a:solidFill>
                <a:cs typeface="Arial"/>
              </a:rPr>
              <a:t>Perdita </a:t>
            </a:r>
            <a:r>
              <a:rPr lang="en-US" dirty="0" err="1" smtClean="0">
                <a:solidFill>
                  <a:srgbClr val="002060"/>
                </a:solidFill>
                <a:cs typeface="Arial"/>
              </a:rPr>
              <a:t>vascolare</a:t>
            </a:r>
            <a:r>
              <a:rPr lang="en-US" dirty="0" smtClean="0">
                <a:solidFill>
                  <a:srgbClr val="002060"/>
                </a:solidFill>
                <a:cs typeface="Arial"/>
              </a:rPr>
              <a:t> </a:t>
            </a:r>
          </a:p>
          <a:p>
            <a:pPr marL="184150" indent="-184150">
              <a:buFont typeface="Wingdings" charset="2"/>
              <a:buChar char="§"/>
            </a:pPr>
            <a:r>
              <a:rPr lang="en-US" dirty="0" err="1" smtClean="0">
                <a:solidFill>
                  <a:srgbClr val="002060"/>
                </a:solidFill>
                <a:cs typeface="Arial"/>
              </a:rPr>
              <a:t>Coagulazione</a:t>
            </a:r>
            <a:endParaRPr lang="en-US" dirty="0">
              <a:solidFill>
                <a:srgbClr val="002060"/>
              </a:solidFill>
              <a:cs typeface="Arial"/>
            </a:endParaRPr>
          </a:p>
          <a:p>
            <a:pPr marL="184150" indent="-184150">
              <a:buFont typeface="Wingdings" charset="2"/>
              <a:buChar char="§"/>
            </a:pPr>
            <a:r>
              <a:rPr lang="en-US" dirty="0" err="1" smtClean="0">
                <a:solidFill>
                  <a:srgbClr val="002060"/>
                </a:solidFill>
                <a:cs typeface="Arial"/>
              </a:rPr>
              <a:t>Infiammazione</a:t>
            </a:r>
            <a:endParaRPr lang="en-US" dirty="0">
              <a:solidFill>
                <a:srgbClr val="002060"/>
              </a:solidFill>
              <a:cs typeface="Arial"/>
            </a:endParaRPr>
          </a:p>
          <a:p>
            <a:endParaRPr lang="en-US" dirty="0">
              <a:solidFill>
                <a:srgbClr val="002060"/>
              </a:solidFill>
              <a:cs typeface="Arial"/>
            </a:endParaRPr>
          </a:p>
          <a:p>
            <a:r>
              <a:rPr lang="en-US" b="1" dirty="0" err="1" smtClean="0">
                <a:solidFill>
                  <a:srgbClr val="002060"/>
                </a:solidFill>
                <a:cs typeface="Arial"/>
              </a:rPr>
              <a:t>Fattori</a:t>
            </a:r>
            <a:r>
              <a:rPr lang="en-US" b="1" dirty="0" smtClean="0">
                <a:solidFill>
                  <a:srgbClr val="002060"/>
                </a:solidFill>
                <a:cs typeface="Arial"/>
              </a:rPr>
              <a:t> di </a:t>
            </a:r>
            <a:r>
              <a:rPr lang="en-US" b="1" dirty="0" err="1" smtClean="0">
                <a:solidFill>
                  <a:srgbClr val="002060"/>
                </a:solidFill>
                <a:cs typeface="Arial"/>
              </a:rPr>
              <a:t>rischio</a:t>
            </a:r>
            <a:r>
              <a:rPr lang="en-US" b="1" dirty="0" smtClean="0">
                <a:solidFill>
                  <a:srgbClr val="002060"/>
                </a:solidFill>
                <a:cs typeface="Arial"/>
              </a:rPr>
              <a:t> </a:t>
            </a:r>
            <a:r>
              <a:rPr lang="en-US" b="1" i="1" dirty="0" smtClean="0">
                <a:solidFill>
                  <a:srgbClr val="002060"/>
                </a:solidFill>
                <a:cs typeface="Arial"/>
              </a:rPr>
              <a:t>(</a:t>
            </a:r>
            <a:r>
              <a:rPr lang="en-US" b="1" i="1" dirty="0" err="1" smtClean="0">
                <a:solidFill>
                  <a:srgbClr val="002060"/>
                </a:solidFill>
                <a:cs typeface="Arial"/>
              </a:rPr>
              <a:t>Sindrome</a:t>
            </a:r>
            <a:r>
              <a:rPr lang="en-US" b="1" i="1" dirty="0" smtClean="0">
                <a:solidFill>
                  <a:srgbClr val="002060"/>
                </a:solidFill>
                <a:cs typeface="Arial"/>
              </a:rPr>
              <a:t> </a:t>
            </a:r>
            <a:r>
              <a:rPr lang="en-US" b="1" i="1" dirty="0" err="1" smtClean="0">
                <a:solidFill>
                  <a:srgbClr val="002060"/>
                </a:solidFill>
                <a:cs typeface="Arial"/>
              </a:rPr>
              <a:t>metabolica</a:t>
            </a:r>
            <a:r>
              <a:rPr lang="en-US" b="1" i="1" dirty="0" smtClean="0">
                <a:solidFill>
                  <a:srgbClr val="002060"/>
                </a:solidFill>
                <a:cs typeface="Arial"/>
              </a:rPr>
              <a:t>)</a:t>
            </a:r>
            <a:r>
              <a:rPr lang="en-US" b="1" dirty="0" smtClean="0">
                <a:solidFill>
                  <a:srgbClr val="002060"/>
                </a:solidFill>
                <a:cs typeface="Arial"/>
              </a:rPr>
              <a:t>:</a:t>
            </a:r>
          </a:p>
          <a:p>
            <a:r>
              <a:rPr lang="it-IT" dirty="0"/>
              <a:t>Un risultato peggiore può essere spiegato da una disfunzione endoteliale </a:t>
            </a:r>
            <a:r>
              <a:rPr lang="it-IT" dirty="0" smtClean="0"/>
              <a:t>preesistente</a:t>
            </a:r>
          </a:p>
          <a:p>
            <a:endParaRPr lang="it-IT" b="1" dirty="0">
              <a:solidFill>
                <a:srgbClr val="002060"/>
              </a:solidFill>
              <a:cs typeface="Arial"/>
            </a:endParaRPr>
          </a:p>
          <a:p>
            <a:r>
              <a:rPr lang="it-IT" b="1" dirty="0" smtClean="0">
                <a:solidFill>
                  <a:srgbClr val="002060"/>
                </a:solidFill>
                <a:cs typeface="Arial"/>
              </a:rPr>
              <a:t>Recente acquisizione scientifica:</a:t>
            </a:r>
          </a:p>
          <a:p>
            <a:r>
              <a:rPr lang="it-IT" dirty="0" smtClean="0">
                <a:solidFill>
                  <a:srgbClr val="002060"/>
                </a:solidFill>
                <a:cs typeface="Arial"/>
              </a:rPr>
              <a:t>COVID-19 induce a livello vascolare una de-</a:t>
            </a:r>
            <a:r>
              <a:rPr lang="it-IT" dirty="0" err="1" smtClean="0">
                <a:solidFill>
                  <a:srgbClr val="002060"/>
                </a:solidFill>
                <a:cs typeface="Arial"/>
              </a:rPr>
              <a:t>endotelizzazione</a:t>
            </a:r>
            <a:r>
              <a:rPr lang="it-IT" dirty="0">
                <a:solidFill>
                  <a:srgbClr val="002060"/>
                </a:solidFill>
                <a:cs typeface="Arial"/>
              </a:rPr>
              <a:t> </a:t>
            </a:r>
            <a:r>
              <a:rPr lang="it-IT" dirty="0" smtClean="0">
                <a:solidFill>
                  <a:srgbClr val="002060"/>
                </a:solidFill>
                <a:cs typeface="Arial"/>
              </a:rPr>
              <a:t>che, unitamente alle placche aterosclerotiche, può favorire la trombosi </a:t>
            </a:r>
            <a:r>
              <a:rPr lang="it-IT" dirty="0" err="1" smtClean="0">
                <a:solidFill>
                  <a:srgbClr val="002060"/>
                </a:solidFill>
                <a:cs typeface="Arial"/>
              </a:rPr>
              <a:t>endovascolare</a:t>
            </a:r>
            <a:r>
              <a:rPr lang="it-IT" dirty="0" smtClean="0">
                <a:solidFill>
                  <a:srgbClr val="002060"/>
                </a:solidFill>
                <a:cs typeface="Arial"/>
              </a:rPr>
              <a:t> </a:t>
            </a:r>
            <a:endParaRPr lang="en-US" dirty="0">
              <a:solidFill>
                <a:srgbClr val="002060"/>
              </a:solidFill>
              <a:cs typeface="Arial"/>
            </a:endParaRPr>
          </a:p>
        </p:txBody>
      </p:sp>
      <p:sp>
        <p:nvSpPr>
          <p:cNvPr id="8" name="Line 3"/>
          <p:cNvSpPr>
            <a:spLocks noChangeShapeType="1"/>
          </p:cNvSpPr>
          <p:nvPr/>
        </p:nvSpPr>
        <p:spPr bwMode="auto">
          <a:xfrm>
            <a:off x="225425" y="1000739"/>
            <a:ext cx="9772650" cy="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a:p>
        </p:txBody>
      </p:sp>
    </p:spTree>
    <p:extLst>
      <p:ext uri="{BB962C8B-B14F-4D97-AF65-F5344CB8AC3E}">
        <p14:creationId xmlns:p14="http://schemas.microsoft.com/office/powerpoint/2010/main" val="73818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xmlns="" id="{0D1E2FF3-5023-B541-ADF0-90631648DED5}"/>
              </a:ext>
            </a:extLst>
          </p:cNvPr>
          <p:cNvSpPr/>
          <p:nvPr/>
        </p:nvSpPr>
        <p:spPr>
          <a:xfrm>
            <a:off x="162308" y="355337"/>
            <a:ext cx="9870973" cy="455959"/>
          </a:xfrm>
          <a:prstGeom prst="rect">
            <a:avLst/>
          </a:prstGeom>
        </p:spPr>
        <p:txBody>
          <a:bodyPr wrap="square">
            <a:spAutoFit/>
          </a:bodyPr>
          <a:lstStyle/>
          <a:p>
            <a:pPr algn="ctr"/>
            <a:r>
              <a:rPr lang="en-GB" sz="2363" b="1" dirty="0">
                <a:solidFill>
                  <a:srgbClr val="002060"/>
                </a:solidFill>
                <a:latin typeface="Arial" panose="020B0604020202020204" pitchFamily="34" charset="0"/>
                <a:cs typeface="Arial" panose="020B0604020202020204" pitchFamily="34" charset="0"/>
              </a:rPr>
              <a:t>COVID-19 </a:t>
            </a:r>
            <a:r>
              <a:rPr lang="en-GB" sz="2363" b="1" dirty="0" err="1" smtClean="0">
                <a:solidFill>
                  <a:srgbClr val="002060"/>
                </a:solidFill>
                <a:latin typeface="Arial" panose="020B0604020202020204" pitchFamily="34" charset="0"/>
                <a:cs typeface="Arial" panose="020B0604020202020204" pitchFamily="34" charset="0"/>
              </a:rPr>
              <a:t>prende</a:t>
            </a:r>
            <a:r>
              <a:rPr lang="en-GB" sz="2363" b="1" dirty="0" smtClean="0">
                <a:solidFill>
                  <a:srgbClr val="002060"/>
                </a:solidFill>
                <a:latin typeface="Arial" panose="020B0604020202020204" pitchFamily="34" charset="0"/>
                <a:cs typeface="Arial" panose="020B0604020202020204" pitchFamily="34" charset="0"/>
              </a:rPr>
              <a:t> di </a:t>
            </a:r>
            <a:r>
              <a:rPr lang="en-GB" sz="2363" b="1" dirty="0" err="1" smtClean="0">
                <a:solidFill>
                  <a:srgbClr val="002060"/>
                </a:solidFill>
                <a:latin typeface="Arial" panose="020B0604020202020204" pitchFamily="34" charset="0"/>
                <a:cs typeface="Arial" panose="020B0604020202020204" pitchFamily="34" charset="0"/>
              </a:rPr>
              <a:t>mira</a:t>
            </a:r>
            <a:r>
              <a:rPr lang="en-GB" sz="2363" b="1" dirty="0" smtClean="0">
                <a:solidFill>
                  <a:srgbClr val="002060"/>
                </a:solidFill>
                <a:latin typeface="Arial" panose="020B0604020202020204" pitchFamily="34" charset="0"/>
                <a:cs typeface="Arial" panose="020B0604020202020204" pitchFamily="34" charset="0"/>
              </a:rPr>
              <a:t> </a:t>
            </a:r>
            <a:r>
              <a:rPr lang="en-GB" sz="2363" b="1" dirty="0" err="1" smtClean="0">
                <a:solidFill>
                  <a:srgbClr val="002060"/>
                </a:solidFill>
                <a:latin typeface="Arial" panose="020B0604020202020204" pitchFamily="34" charset="0"/>
                <a:cs typeface="Arial" panose="020B0604020202020204" pitchFamily="34" charset="0"/>
              </a:rPr>
              <a:t>l’endotelio</a:t>
            </a:r>
            <a:endParaRPr lang="en-GB" sz="2363" b="1" dirty="0">
              <a:solidFill>
                <a:srgbClr val="002060"/>
              </a:solidFill>
              <a:latin typeface="Arial" panose="020B0604020202020204" pitchFamily="34" charset="0"/>
              <a:cs typeface="Arial" panose="020B0604020202020204" pitchFamily="34" charset="0"/>
            </a:endParaRPr>
          </a:p>
        </p:txBody>
      </p:sp>
      <p:sp>
        <p:nvSpPr>
          <p:cNvPr id="6" name="Rettangolo 5">
            <a:extLst>
              <a:ext uri="{FF2B5EF4-FFF2-40B4-BE49-F238E27FC236}">
                <a16:creationId xmlns:a16="http://schemas.microsoft.com/office/drawing/2014/main" xmlns="" id="{B3A98037-38FA-DF4C-B078-13367B585515}"/>
              </a:ext>
            </a:extLst>
          </p:cNvPr>
          <p:cNvSpPr/>
          <p:nvPr/>
        </p:nvSpPr>
        <p:spPr>
          <a:xfrm>
            <a:off x="5910287" y="6309325"/>
            <a:ext cx="3911071" cy="338554"/>
          </a:xfrm>
          <a:prstGeom prst="rect">
            <a:avLst/>
          </a:prstGeom>
        </p:spPr>
        <p:txBody>
          <a:bodyPr wrap="none">
            <a:spAutoFit/>
          </a:bodyPr>
          <a:lstStyle/>
          <a:p>
            <a:r>
              <a:rPr lang="it-IT" sz="1600" i="1" dirty="0" err="1">
                <a:solidFill>
                  <a:srgbClr val="002060"/>
                </a:solidFill>
                <a:latin typeface="Arial"/>
                <a:cs typeface="Arial"/>
              </a:rPr>
              <a:t>Teuwen</a:t>
            </a:r>
            <a:r>
              <a:rPr lang="it-IT" sz="1600" i="1" dirty="0">
                <a:solidFill>
                  <a:srgbClr val="002060"/>
                </a:solidFill>
                <a:latin typeface="Arial"/>
                <a:cs typeface="Arial"/>
              </a:rPr>
              <a:t> LA </a:t>
            </a:r>
            <a:r>
              <a:rPr lang="en-US" sz="1600" i="1" dirty="0">
                <a:solidFill>
                  <a:srgbClr val="002060"/>
                </a:solidFill>
                <a:latin typeface="Arial"/>
                <a:cs typeface="Arial"/>
              </a:rPr>
              <a:t>et al. Nat Rev </a:t>
            </a:r>
            <a:r>
              <a:rPr lang="en-US" sz="1600" i="1" dirty="0" err="1">
                <a:solidFill>
                  <a:srgbClr val="002060"/>
                </a:solidFill>
                <a:latin typeface="Arial"/>
                <a:cs typeface="Arial"/>
              </a:rPr>
              <a:t>Immunol</a:t>
            </a:r>
            <a:r>
              <a:rPr lang="en-US" sz="1600" i="1" dirty="0">
                <a:solidFill>
                  <a:srgbClr val="002060"/>
                </a:solidFill>
                <a:latin typeface="Arial"/>
                <a:cs typeface="Arial"/>
              </a:rPr>
              <a:t>. 2020</a:t>
            </a:r>
            <a:endParaRPr lang="it-IT" sz="1600" i="1" dirty="0">
              <a:solidFill>
                <a:srgbClr val="002060"/>
              </a:solidFill>
              <a:latin typeface="Arial"/>
              <a:cs typeface="Arial"/>
            </a:endParaRPr>
          </a:p>
        </p:txBody>
      </p:sp>
      <p:pic>
        <p:nvPicPr>
          <p:cNvPr id="2" name="Immagine 1" descr="Senza titol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558" y="1627083"/>
            <a:ext cx="5269226" cy="4150758"/>
          </a:xfrm>
          <a:prstGeom prst="rect">
            <a:avLst/>
          </a:prstGeom>
        </p:spPr>
      </p:pic>
      <p:sp>
        <p:nvSpPr>
          <p:cNvPr id="4" name="CasellaDiTesto 3"/>
          <p:cNvSpPr txBox="1"/>
          <p:nvPr/>
        </p:nvSpPr>
        <p:spPr>
          <a:xfrm>
            <a:off x="846599" y="1994302"/>
            <a:ext cx="3217401" cy="3416320"/>
          </a:xfrm>
          <a:prstGeom prst="rect">
            <a:avLst/>
          </a:prstGeom>
          <a:noFill/>
          <a:ln w="19050">
            <a:solidFill>
              <a:srgbClr val="002060"/>
            </a:solidFill>
          </a:ln>
        </p:spPr>
        <p:txBody>
          <a:bodyPr wrap="square" rtlCol="0">
            <a:spAutoFit/>
          </a:bodyPr>
          <a:lstStyle/>
          <a:p>
            <a:r>
              <a:rPr lang="it-IT" sz="2400" b="1" dirty="0" smtClean="0">
                <a:solidFill>
                  <a:srgbClr val="002060"/>
                </a:solidFill>
                <a:cs typeface="Arial"/>
              </a:rPr>
              <a:t>Recente acquisizione scientifica:</a:t>
            </a:r>
          </a:p>
          <a:p>
            <a:r>
              <a:rPr lang="it-IT" sz="2400" dirty="0" smtClean="0">
                <a:solidFill>
                  <a:srgbClr val="002060"/>
                </a:solidFill>
                <a:cs typeface="Arial"/>
              </a:rPr>
              <a:t>COVID-19 induce a livello vascolare una de-</a:t>
            </a:r>
            <a:r>
              <a:rPr lang="it-IT" sz="2400" dirty="0" err="1" smtClean="0">
                <a:solidFill>
                  <a:srgbClr val="002060"/>
                </a:solidFill>
                <a:cs typeface="Arial"/>
              </a:rPr>
              <a:t>endotelizzazione</a:t>
            </a:r>
            <a:r>
              <a:rPr lang="it-IT" sz="2400" dirty="0">
                <a:solidFill>
                  <a:srgbClr val="002060"/>
                </a:solidFill>
                <a:cs typeface="Arial"/>
              </a:rPr>
              <a:t> </a:t>
            </a:r>
            <a:r>
              <a:rPr lang="it-IT" sz="2400" dirty="0" smtClean="0">
                <a:solidFill>
                  <a:srgbClr val="002060"/>
                </a:solidFill>
                <a:cs typeface="Arial"/>
              </a:rPr>
              <a:t>che, unitamente alle placche aterosclerotiche, può favorire la trombosi </a:t>
            </a:r>
            <a:r>
              <a:rPr lang="it-IT" sz="2400" dirty="0" err="1" smtClean="0">
                <a:solidFill>
                  <a:srgbClr val="002060"/>
                </a:solidFill>
                <a:cs typeface="Arial"/>
              </a:rPr>
              <a:t>endovascolare</a:t>
            </a:r>
            <a:r>
              <a:rPr lang="it-IT" sz="2400" dirty="0" smtClean="0">
                <a:solidFill>
                  <a:srgbClr val="002060"/>
                </a:solidFill>
                <a:cs typeface="Arial"/>
              </a:rPr>
              <a:t> </a:t>
            </a:r>
            <a:endParaRPr lang="en-US" sz="2400" dirty="0">
              <a:solidFill>
                <a:srgbClr val="002060"/>
              </a:solidFill>
              <a:cs typeface="Arial"/>
            </a:endParaRPr>
          </a:p>
        </p:txBody>
      </p:sp>
      <p:sp>
        <p:nvSpPr>
          <p:cNvPr id="8" name="Line 3"/>
          <p:cNvSpPr>
            <a:spLocks noChangeShapeType="1"/>
          </p:cNvSpPr>
          <p:nvPr/>
        </p:nvSpPr>
        <p:spPr bwMode="auto">
          <a:xfrm>
            <a:off x="225425" y="1000739"/>
            <a:ext cx="9772650" cy="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a:p>
        </p:txBody>
      </p:sp>
    </p:spTree>
    <p:extLst>
      <p:ext uri="{BB962C8B-B14F-4D97-AF65-F5344CB8AC3E}">
        <p14:creationId xmlns:p14="http://schemas.microsoft.com/office/powerpoint/2010/main" val="11238806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164" y="1511315"/>
            <a:ext cx="3278671" cy="4639733"/>
          </a:xfrm>
          <a:prstGeom prst="rect">
            <a:avLst/>
          </a:prstGeom>
        </p:spPr>
      </p:pic>
      <p:sp>
        <p:nvSpPr>
          <p:cNvPr id="3" name="CasellaDiTesto 2"/>
          <p:cNvSpPr txBox="1"/>
          <p:nvPr/>
        </p:nvSpPr>
        <p:spPr>
          <a:xfrm>
            <a:off x="6443133" y="6239414"/>
            <a:ext cx="3564467" cy="584775"/>
          </a:xfrm>
          <a:prstGeom prst="rect">
            <a:avLst/>
          </a:prstGeom>
          <a:noFill/>
        </p:spPr>
        <p:txBody>
          <a:bodyPr wrap="square" rtlCol="0">
            <a:spAutoFit/>
          </a:bodyPr>
          <a:lstStyle/>
          <a:p>
            <a:r>
              <a:rPr lang="de-DE" sz="1600" i="1" dirty="0" err="1" smtClean="0"/>
              <a:t>Fara</a:t>
            </a:r>
            <a:r>
              <a:rPr lang="de-DE" sz="1600" i="1" dirty="0" smtClean="0"/>
              <a:t> A Open </a:t>
            </a:r>
            <a:r>
              <a:rPr lang="de-DE" sz="1600" i="1" dirty="0" err="1"/>
              <a:t>Biol</a:t>
            </a:r>
            <a:r>
              <a:rPr lang="de-DE" sz="1600" i="1" dirty="0"/>
              <a:t>. 10: 200160. http://</a:t>
            </a:r>
            <a:r>
              <a:rPr lang="de-DE" sz="1600" i="1" dirty="0" err="1"/>
              <a:t>dx.doi.org</a:t>
            </a:r>
            <a:r>
              <a:rPr lang="de-DE" sz="1600" i="1" dirty="0"/>
              <a:t>/10.1098/rsob.200160 </a:t>
            </a:r>
          </a:p>
        </p:txBody>
      </p:sp>
      <p:sp>
        <p:nvSpPr>
          <p:cNvPr id="4" name="CasellaDiTesto 3"/>
          <p:cNvSpPr txBox="1"/>
          <p:nvPr/>
        </p:nvSpPr>
        <p:spPr>
          <a:xfrm>
            <a:off x="0" y="87574"/>
            <a:ext cx="10287000" cy="892552"/>
          </a:xfrm>
          <a:prstGeom prst="rect">
            <a:avLst/>
          </a:prstGeom>
          <a:noFill/>
        </p:spPr>
        <p:txBody>
          <a:bodyPr wrap="square" rtlCol="0">
            <a:spAutoFit/>
          </a:bodyPr>
          <a:lstStyle/>
          <a:p>
            <a:pPr algn="ctr"/>
            <a:r>
              <a:rPr lang="it-IT" sz="2800" b="1" dirty="0"/>
              <a:t>Espressione di ACE2 nei tessuti umani</a:t>
            </a:r>
            <a:r>
              <a:rPr lang="it-IT" dirty="0"/>
              <a:t>. </a:t>
            </a:r>
            <a:endParaRPr lang="it-IT" dirty="0" smtClean="0"/>
          </a:p>
          <a:p>
            <a:pPr algn="ctr"/>
            <a:r>
              <a:rPr lang="it-IT" sz="2400" i="1" dirty="0" smtClean="0"/>
              <a:t>COVID-19 </a:t>
            </a:r>
            <a:r>
              <a:rPr lang="it-IT" sz="2400" i="1" dirty="0"/>
              <a:t>utilizza </a:t>
            </a:r>
            <a:r>
              <a:rPr lang="it-IT" sz="2400" i="1" dirty="0" smtClean="0"/>
              <a:t>ACE2 per </a:t>
            </a:r>
            <a:r>
              <a:rPr lang="it-IT" sz="2400" i="1" dirty="0"/>
              <a:t>invadere le cellule </a:t>
            </a:r>
            <a:r>
              <a:rPr lang="it-IT" sz="2400" i="1" dirty="0" smtClean="0"/>
              <a:t>umane</a:t>
            </a:r>
            <a:r>
              <a:rPr lang="it-IT" dirty="0" smtClean="0"/>
              <a:t> </a:t>
            </a:r>
            <a:endParaRPr lang="it-IT" dirty="0"/>
          </a:p>
        </p:txBody>
      </p:sp>
      <p:sp>
        <p:nvSpPr>
          <p:cNvPr id="5" name="Line 6"/>
          <p:cNvSpPr>
            <a:spLocks noChangeShapeType="1"/>
          </p:cNvSpPr>
          <p:nvPr/>
        </p:nvSpPr>
        <p:spPr bwMode="auto">
          <a:xfrm>
            <a:off x="313268" y="1068491"/>
            <a:ext cx="9786938"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19691604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xmlns="" id="{B3A98037-38FA-DF4C-B078-13367B585515}"/>
              </a:ext>
            </a:extLst>
          </p:cNvPr>
          <p:cNvSpPr/>
          <p:nvPr/>
        </p:nvSpPr>
        <p:spPr>
          <a:xfrm>
            <a:off x="958742" y="6354724"/>
            <a:ext cx="3488519" cy="338554"/>
          </a:xfrm>
          <a:prstGeom prst="rect">
            <a:avLst/>
          </a:prstGeom>
        </p:spPr>
        <p:txBody>
          <a:bodyPr wrap="none">
            <a:spAutoFit/>
          </a:bodyPr>
          <a:lstStyle/>
          <a:p>
            <a:r>
              <a:rPr lang="it-IT" sz="1600" i="1" dirty="0" err="1">
                <a:solidFill>
                  <a:srgbClr val="002060"/>
                </a:solidFill>
                <a:cs typeface="Arial"/>
              </a:rPr>
              <a:t>Lazaridis</a:t>
            </a:r>
            <a:r>
              <a:rPr lang="it-IT" sz="1600" i="1" dirty="0">
                <a:solidFill>
                  <a:srgbClr val="002060"/>
                </a:solidFill>
                <a:cs typeface="Arial"/>
              </a:rPr>
              <a:t> C </a:t>
            </a:r>
            <a:r>
              <a:rPr lang="en-US" sz="1600" i="1" dirty="0">
                <a:solidFill>
                  <a:srgbClr val="002060"/>
                </a:solidFill>
                <a:cs typeface="Arial"/>
              </a:rPr>
              <a:t>et al. Hellenic J </a:t>
            </a:r>
            <a:r>
              <a:rPr lang="en-US" sz="1600" i="1" dirty="0" err="1">
                <a:solidFill>
                  <a:srgbClr val="002060"/>
                </a:solidFill>
                <a:cs typeface="Arial"/>
              </a:rPr>
              <a:t>Cardiol</a:t>
            </a:r>
            <a:r>
              <a:rPr lang="en-US" sz="1600" i="1" dirty="0">
                <a:solidFill>
                  <a:srgbClr val="002060"/>
                </a:solidFill>
                <a:cs typeface="Arial"/>
              </a:rPr>
              <a:t>. 2020</a:t>
            </a:r>
            <a:endParaRPr lang="it-IT" sz="1600" i="1" dirty="0">
              <a:solidFill>
                <a:srgbClr val="002060"/>
              </a:solidFill>
              <a:cs typeface="Arial"/>
            </a:endParaRPr>
          </a:p>
        </p:txBody>
      </p:sp>
      <p:pic>
        <p:nvPicPr>
          <p:cNvPr id="2" name="Immagine 1" descr="Senza titol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133" y="1371679"/>
            <a:ext cx="3295736" cy="4808163"/>
          </a:xfrm>
          <a:prstGeom prst="rect">
            <a:avLst/>
          </a:prstGeom>
        </p:spPr>
      </p:pic>
      <p:pic>
        <p:nvPicPr>
          <p:cNvPr id="4" name="Immagine 3" descr="Senza titol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4273" y="1311837"/>
            <a:ext cx="4250672" cy="4814460"/>
          </a:xfrm>
          <a:prstGeom prst="rect">
            <a:avLst/>
          </a:prstGeom>
        </p:spPr>
      </p:pic>
      <p:sp>
        <p:nvSpPr>
          <p:cNvPr id="8" name="Rettangolo 7">
            <a:extLst>
              <a:ext uri="{FF2B5EF4-FFF2-40B4-BE49-F238E27FC236}">
                <a16:creationId xmlns:a16="http://schemas.microsoft.com/office/drawing/2014/main" xmlns="" id="{B3A98037-38FA-DF4C-B078-13367B585515}"/>
              </a:ext>
            </a:extLst>
          </p:cNvPr>
          <p:cNvSpPr/>
          <p:nvPr/>
        </p:nvSpPr>
        <p:spPr>
          <a:xfrm>
            <a:off x="5359203" y="6354724"/>
            <a:ext cx="3900811" cy="338554"/>
          </a:xfrm>
          <a:prstGeom prst="rect">
            <a:avLst/>
          </a:prstGeom>
        </p:spPr>
        <p:txBody>
          <a:bodyPr wrap="none">
            <a:spAutoFit/>
          </a:bodyPr>
          <a:lstStyle/>
          <a:p>
            <a:r>
              <a:rPr lang="it-IT" sz="1600" i="1" dirty="0" err="1">
                <a:solidFill>
                  <a:srgbClr val="002060"/>
                </a:solidFill>
                <a:cs typeface="Arial"/>
              </a:rPr>
              <a:t>Guzik</a:t>
            </a:r>
            <a:r>
              <a:rPr lang="it-IT" sz="1600" i="1" dirty="0">
                <a:solidFill>
                  <a:srgbClr val="002060"/>
                </a:solidFill>
                <a:cs typeface="Arial"/>
              </a:rPr>
              <a:t> TJ </a:t>
            </a:r>
            <a:r>
              <a:rPr lang="en-US" sz="1600" i="1" dirty="0">
                <a:solidFill>
                  <a:srgbClr val="002060"/>
                </a:solidFill>
                <a:cs typeface="Arial"/>
              </a:rPr>
              <a:t>et al. Cardiovascular Research. 2020</a:t>
            </a:r>
            <a:endParaRPr lang="it-IT" sz="1600" i="1" dirty="0">
              <a:solidFill>
                <a:srgbClr val="002060"/>
              </a:solidFill>
              <a:cs typeface="Arial"/>
            </a:endParaRPr>
          </a:p>
        </p:txBody>
      </p:sp>
      <p:sp>
        <p:nvSpPr>
          <p:cNvPr id="9" name="Line 3"/>
          <p:cNvSpPr>
            <a:spLocks noChangeShapeType="1"/>
          </p:cNvSpPr>
          <p:nvPr/>
        </p:nvSpPr>
        <p:spPr bwMode="auto">
          <a:xfrm>
            <a:off x="240268" y="1118726"/>
            <a:ext cx="9772650" cy="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a:p>
        </p:txBody>
      </p:sp>
      <p:sp>
        <p:nvSpPr>
          <p:cNvPr id="10" name="Line 3"/>
          <p:cNvSpPr>
            <a:spLocks noChangeShapeType="1"/>
          </p:cNvSpPr>
          <p:nvPr/>
        </p:nvSpPr>
        <p:spPr bwMode="auto">
          <a:xfrm>
            <a:off x="297948" y="1118726"/>
            <a:ext cx="9772650" cy="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a:p>
        </p:txBody>
      </p:sp>
      <p:sp>
        <p:nvSpPr>
          <p:cNvPr id="3" name="Rettangolo 2"/>
          <p:cNvSpPr/>
          <p:nvPr/>
        </p:nvSpPr>
        <p:spPr>
          <a:xfrm>
            <a:off x="0" y="188666"/>
            <a:ext cx="10270093" cy="892552"/>
          </a:xfrm>
          <a:prstGeom prst="rect">
            <a:avLst/>
          </a:prstGeom>
        </p:spPr>
        <p:txBody>
          <a:bodyPr wrap="square">
            <a:spAutoFit/>
          </a:bodyPr>
          <a:lstStyle/>
          <a:p>
            <a:pPr algn="ctr"/>
            <a:r>
              <a:rPr lang="it-IT" sz="2800" b="1" dirty="0">
                <a:solidFill>
                  <a:srgbClr val="002060"/>
                </a:solidFill>
              </a:rPr>
              <a:t>Cascata patogenetica COVID-19</a:t>
            </a:r>
          </a:p>
          <a:p>
            <a:pPr algn="ctr"/>
            <a:r>
              <a:rPr lang="it-IT" sz="2400" i="1" dirty="0" smtClean="0">
                <a:solidFill>
                  <a:srgbClr val="002060"/>
                </a:solidFill>
              </a:rPr>
              <a:t>polmonite </a:t>
            </a:r>
            <a:r>
              <a:rPr lang="it-IT" sz="2400" i="1" dirty="0">
                <a:solidFill>
                  <a:srgbClr val="002060"/>
                </a:solidFill>
              </a:rPr>
              <a:t>ed apparato cardio-vascolare</a:t>
            </a:r>
          </a:p>
        </p:txBody>
      </p:sp>
    </p:spTree>
    <p:extLst>
      <p:ext uri="{BB962C8B-B14F-4D97-AF65-F5344CB8AC3E}">
        <p14:creationId xmlns:p14="http://schemas.microsoft.com/office/powerpoint/2010/main" val="14600128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1" y="392939"/>
            <a:ext cx="10286999"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0"/>
              </a:spcBef>
              <a:buNone/>
            </a:pPr>
            <a:r>
              <a:rPr lang="it-IT" sz="2800" b="1" dirty="0" smtClean="0">
                <a:solidFill>
                  <a:srgbClr val="002060"/>
                </a:solidFill>
                <a:latin typeface="+mn-lt"/>
              </a:rPr>
              <a:t>Meccanismi fisiopatologici</a:t>
            </a:r>
            <a:r>
              <a:rPr lang="it-IT" sz="2800" b="1" dirty="0">
                <a:solidFill>
                  <a:srgbClr val="002060"/>
                </a:solidFill>
                <a:latin typeface="+mn-lt"/>
              </a:rPr>
              <a:t> della </a:t>
            </a:r>
            <a:r>
              <a:rPr lang="it-IT" sz="2800" b="1">
                <a:solidFill>
                  <a:srgbClr val="002060"/>
                </a:solidFill>
                <a:latin typeface="+mn-lt"/>
              </a:rPr>
              <a:t>morte </a:t>
            </a:r>
            <a:r>
              <a:rPr lang="it-IT" sz="2800" b="1" smtClean="0">
                <a:solidFill>
                  <a:srgbClr val="002060"/>
                </a:solidFill>
                <a:latin typeface="+mn-lt"/>
              </a:rPr>
              <a:t>dell’anziano COVID-19</a:t>
            </a:r>
            <a:endParaRPr lang="it-IT" sz="2800" dirty="0">
              <a:solidFill>
                <a:srgbClr val="002060"/>
              </a:solidFill>
              <a:latin typeface="+mn-lt"/>
            </a:endParaRPr>
          </a:p>
        </p:txBody>
      </p:sp>
      <p:sp>
        <p:nvSpPr>
          <p:cNvPr id="4" name="Line 7"/>
          <p:cNvSpPr>
            <a:spLocks noChangeShapeType="1"/>
          </p:cNvSpPr>
          <p:nvPr/>
        </p:nvSpPr>
        <p:spPr bwMode="auto">
          <a:xfrm>
            <a:off x="505615" y="1108634"/>
            <a:ext cx="9275763" cy="22225"/>
          </a:xfrm>
          <a:prstGeom prst="line">
            <a:avLst/>
          </a:prstGeom>
          <a:noFill/>
          <a:ln w="57150">
            <a:solidFill>
              <a:srgbClr val="002060"/>
            </a:solidFill>
            <a:round/>
            <a:headEnd/>
            <a:tailEnd/>
          </a:ln>
          <a:extLst>
            <a:ext uri="{909E8E84-426E-40dd-AFC4-6F175D3DCCD1}">
              <a14:hiddenFill xmlns="" xmlns:a14="http://schemas.microsoft.com/office/drawing/2010/main">
                <a:noFill/>
              </a14:hiddenFill>
            </a:ext>
          </a:extLst>
        </p:spPr>
        <p:txBody>
          <a:bodyPr wrap="none" anchor="ctr"/>
          <a:lstStyle/>
          <a:p>
            <a:endParaRPr lang="it-IT" dirty="0"/>
          </a:p>
        </p:txBody>
      </p:sp>
      <p:sp>
        <p:nvSpPr>
          <p:cNvPr id="5" name="CasellaDiTesto 4"/>
          <p:cNvSpPr txBox="1"/>
          <p:nvPr/>
        </p:nvSpPr>
        <p:spPr>
          <a:xfrm>
            <a:off x="1028697" y="1822832"/>
            <a:ext cx="8229600" cy="3323987"/>
          </a:xfrm>
          <a:prstGeom prst="rect">
            <a:avLst/>
          </a:prstGeom>
          <a:noFill/>
        </p:spPr>
        <p:txBody>
          <a:bodyPr wrap="square" rtlCol="0">
            <a:spAutoFit/>
          </a:bodyPr>
          <a:lstStyle/>
          <a:p>
            <a:pPr marL="457200" marR="0" lvl="0" indent="-457200" defTabSz="914400" eaLnBrk="1" fontAlgn="auto" latinLnBrk="0" hangingPunct="1">
              <a:lnSpc>
                <a:spcPct val="150000"/>
              </a:lnSpc>
              <a:spcBef>
                <a:spcPts val="0"/>
              </a:spcBef>
              <a:spcAft>
                <a:spcPts val="0"/>
              </a:spcAft>
              <a:buClrTx/>
              <a:buSzTx/>
              <a:buFont typeface="Wingdings" charset="2"/>
              <a:buChar char="§"/>
              <a:tabLst/>
              <a:defRPr/>
            </a:pPr>
            <a:r>
              <a:rPr lang="it-IT" sz="2800" dirty="0" smtClean="0">
                <a:solidFill>
                  <a:srgbClr val="002060"/>
                </a:solidFill>
              </a:rPr>
              <a:t>Invecchiamento fisiologico: la Vulnerabilità</a:t>
            </a:r>
          </a:p>
          <a:p>
            <a:pPr marL="457200" marR="0" lvl="0" indent="-457200" defTabSz="914400" eaLnBrk="1" fontAlgn="auto" latinLnBrk="0" hangingPunct="1">
              <a:lnSpc>
                <a:spcPct val="150000"/>
              </a:lnSpc>
              <a:spcBef>
                <a:spcPts val="0"/>
              </a:spcBef>
              <a:spcAft>
                <a:spcPts val="0"/>
              </a:spcAft>
              <a:buClrTx/>
              <a:buSzTx/>
              <a:buFont typeface="Wingdings" charset="2"/>
              <a:buChar char="§"/>
              <a:tabLst/>
              <a:defRPr/>
            </a:pPr>
            <a:r>
              <a:rPr lang="it-IT" sz="2800" dirty="0" smtClean="0">
                <a:solidFill>
                  <a:srgbClr val="002060"/>
                </a:solidFill>
              </a:rPr>
              <a:t>Invecchiamento patologico: la Fragilità</a:t>
            </a:r>
          </a:p>
          <a:p>
            <a:pPr marL="457200" marR="0" lvl="0" indent="-7938" defTabSz="914400" eaLnBrk="1" fontAlgn="auto" latinLnBrk="0" hangingPunct="1">
              <a:lnSpc>
                <a:spcPct val="150000"/>
              </a:lnSpc>
              <a:spcBef>
                <a:spcPts val="0"/>
              </a:spcBef>
              <a:spcAft>
                <a:spcPts val="0"/>
              </a:spcAft>
              <a:buClrTx/>
              <a:buSzTx/>
              <a:buFont typeface="Wingdings" charset="2"/>
              <a:buChar char="§"/>
              <a:defRPr/>
            </a:pPr>
            <a:r>
              <a:rPr lang="it-IT" sz="2800" dirty="0">
                <a:solidFill>
                  <a:srgbClr val="002060"/>
                </a:solidFill>
              </a:rPr>
              <a:t> </a:t>
            </a:r>
            <a:r>
              <a:rPr lang="it-IT" sz="2800" dirty="0" smtClean="0">
                <a:solidFill>
                  <a:srgbClr val="002060"/>
                </a:solidFill>
              </a:rPr>
              <a:t> </a:t>
            </a:r>
            <a:r>
              <a:rPr lang="it-IT" sz="2800" i="1" dirty="0" smtClean="0">
                <a:solidFill>
                  <a:srgbClr val="002060"/>
                </a:solidFill>
              </a:rPr>
              <a:t>Infiammazione sistemica secondaria a polmonite</a:t>
            </a:r>
          </a:p>
          <a:p>
            <a:pPr marL="457200" marR="0" lvl="0" indent="-7938" defTabSz="914400" eaLnBrk="1" fontAlgn="auto" latinLnBrk="0" hangingPunct="1">
              <a:lnSpc>
                <a:spcPct val="150000"/>
              </a:lnSpc>
              <a:spcBef>
                <a:spcPts val="0"/>
              </a:spcBef>
              <a:spcAft>
                <a:spcPts val="0"/>
              </a:spcAft>
              <a:buClrTx/>
              <a:buSzTx/>
              <a:buFont typeface="Wingdings" charset="2"/>
              <a:buChar char="§"/>
              <a:defRPr/>
            </a:pPr>
            <a:r>
              <a:rPr lang="it-IT" sz="2800" i="1" dirty="0">
                <a:solidFill>
                  <a:srgbClr val="002060"/>
                </a:solidFill>
              </a:rPr>
              <a:t> </a:t>
            </a:r>
            <a:r>
              <a:rPr lang="it-IT" sz="2800" i="1" dirty="0" smtClean="0">
                <a:solidFill>
                  <a:srgbClr val="002060"/>
                </a:solidFill>
              </a:rPr>
              <a:t> Trombosi intravascolare diffusa</a:t>
            </a:r>
          </a:p>
          <a:p>
            <a:pPr marL="457200" marR="0" lvl="0" indent="-7938" defTabSz="914400" eaLnBrk="1" fontAlgn="auto" latinLnBrk="0" hangingPunct="1">
              <a:lnSpc>
                <a:spcPct val="150000"/>
              </a:lnSpc>
              <a:spcBef>
                <a:spcPts val="0"/>
              </a:spcBef>
              <a:spcAft>
                <a:spcPts val="0"/>
              </a:spcAft>
              <a:buClrTx/>
              <a:buSzTx/>
              <a:buFont typeface="Wingdings" charset="2"/>
              <a:buChar char="§"/>
              <a:defRPr/>
            </a:pPr>
            <a:r>
              <a:rPr lang="it-IT" sz="2800" i="1" dirty="0">
                <a:solidFill>
                  <a:srgbClr val="002060"/>
                </a:solidFill>
              </a:rPr>
              <a:t> </a:t>
            </a:r>
            <a:r>
              <a:rPr lang="it-IT" sz="2800" i="1" dirty="0" smtClean="0">
                <a:solidFill>
                  <a:srgbClr val="002060"/>
                </a:solidFill>
              </a:rPr>
              <a:t> Scompensi a cascata </a:t>
            </a:r>
          </a:p>
        </p:txBody>
      </p:sp>
    </p:spTree>
    <p:extLst>
      <p:ext uri="{BB962C8B-B14F-4D97-AF65-F5344CB8AC3E}">
        <p14:creationId xmlns:p14="http://schemas.microsoft.com/office/powerpoint/2010/main" val="6651230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453620A8-9132-5648-8541-E0A192C217AA}"/>
              </a:ext>
            </a:extLst>
          </p:cNvPr>
          <p:cNvPicPr>
            <a:picLocks noChangeAspect="1"/>
          </p:cNvPicPr>
          <p:nvPr/>
        </p:nvPicPr>
        <p:blipFill>
          <a:blip r:embed="rId3"/>
          <a:stretch>
            <a:fillRect/>
          </a:stretch>
        </p:blipFill>
        <p:spPr>
          <a:xfrm>
            <a:off x="2325773" y="1441251"/>
            <a:ext cx="5635455" cy="4323755"/>
          </a:xfrm>
          <a:prstGeom prst="rect">
            <a:avLst/>
          </a:prstGeom>
        </p:spPr>
      </p:pic>
      <p:sp>
        <p:nvSpPr>
          <p:cNvPr id="5" name="Rettangolo 4">
            <a:extLst>
              <a:ext uri="{FF2B5EF4-FFF2-40B4-BE49-F238E27FC236}">
                <a16:creationId xmlns:a16="http://schemas.microsoft.com/office/drawing/2014/main" xmlns="" id="{0D1E2FF3-5023-B541-ADF0-90631648DED5}"/>
              </a:ext>
            </a:extLst>
          </p:cNvPr>
          <p:cNvSpPr/>
          <p:nvPr/>
        </p:nvSpPr>
        <p:spPr>
          <a:xfrm>
            <a:off x="0" y="311291"/>
            <a:ext cx="10287000" cy="455959"/>
          </a:xfrm>
          <a:prstGeom prst="rect">
            <a:avLst/>
          </a:prstGeom>
        </p:spPr>
        <p:txBody>
          <a:bodyPr wrap="square">
            <a:spAutoFit/>
          </a:bodyPr>
          <a:lstStyle/>
          <a:p>
            <a:pPr algn="ctr"/>
            <a:r>
              <a:rPr lang="it-IT" sz="2363" b="1" dirty="0" smtClean="0">
                <a:solidFill>
                  <a:srgbClr val="002060"/>
                </a:solidFill>
                <a:cs typeface="Arial" panose="020B0604020202020204" pitchFamily="34" charset="0"/>
              </a:rPr>
              <a:t>Livello di severità della virosi </a:t>
            </a:r>
            <a:r>
              <a:rPr lang="it-IT" sz="2363" b="1" smtClean="0">
                <a:solidFill>
                  <a:srgbClr val="002060"/>
                </a:solidFill>
                <a:cs typeface="Arial" panose="020B0604020202020204" pitchFamily="34" charset="0"/>
              </a:rPr>
              <a:t>COVID-19 </a:t>
            </a:r>
            <a:endParaRPr lang="it-IT" sz="2363" b="1" dirty="0">
              <a:solidFill>
                <a:srgbClr val="002060"/>
              </a:solidFill>
              <a:cs typeface="Arial" panose="020B0604020202020204" pitchFamily="34" charset="0"/>
            </a:endParaRPr>
          </a:p>
        </p:txBody>
      </p:sp>
      <p:sp>
        <p:nvSpPr>
          <p:cNvPr id="6" name="Rettangolo 5">
            <a:extLst>
              <a:ext uri="{FF2B5EF4-FFF2-40B4-BE49-F238E27FC236}">
                <a16:creationId xmlns:a16="http://schemas.microsoft.com/office/drawing/2014/main" xmlns="" id="{B3A98037-38FA-DF4C-B078-13367B585515}"/>
              </a:ext>
            </a:extLst>
          </p:cNvPr>
          <p:cNvSpPr/>
          <p:nvPr/>
        </p:nvSpPr>
        <p:spPr>
          <a:xfrm>
            <a:off x="6126398" y="6205517"/>
            <a:ext cx="3781100" cy="338554"/>
          </a:xfrm>
          <a:prstGeom prst="rect">
            <a:avLst/>
          </a:prstGeom>
        </p:spPr>
        <p:txBody>
          <a:bodyPr wrap="none">
            <a:spAutoFit/>
          </a:bodyPr>
          <a:lstStyle/>
          <a:p>
            <a:r>
              <a:rPr lang="it-IT" sz="1600" i="1" dirty="0" err="1">
                <a:solidFill>
                  <a:srgbClr val="002060"/>
                </a:solidFill>
                <a:latin typeface="Arial"/>
                <a:cs typeface="Arial"/>
              </a:rPr>
              <a:t>Pinney</a:t>
            </a:r>
            <a:r>
              <a:rPr lang="it-IT" sz="1600" i="1" dirty="0">
                <a:solidFill>
                  <a:srgbClr val="002060"/>
                </a:solidFill>
                <a:latin typeface="Arial"/>
                <a:cs typeface="Arial"/>
              </a:rPr>
              <a:t> SP </a:t>
            </a:r>
            <a:r>
              <a:rPr lang="en-US" sz="1600" i="1" dirty="0">
                <a:solidFill>
                  <a:srgbClr val="002060"/>
                </a:solidFill>
                <a:latin typeface="Arial"/>
                <a:cs typeface="Arial"/>
              </a:rPr>
              <a:t>et </a:t>
            </a:r>
            <a:r>
              <a:rPr lang="en-US" sz="1600" i="1" dirty="0" smtClean="0">
                <a:solidFill>
                  <a:srgbClr val="002060"/>
                </a:solidFill>
                <a:latin typeface="Arial"/>
                <a:cs typeface="Arial"/>
              </a:rPr>
              <a:t>al </a:t>
            </a:r>
            <a:r>
              <a:rPr lang="en-US" sz="1600" i="1" dirty="0">
                <a:solidFill>
                  <a:srgbClr val="002060"/>
                </a:solidFill>
                <a:latin typeface="Arial"/>
                <a:cs typeface="Arial"/>
              </a:rPr>
              <a:t>J Am Coll </a:t>
            </a:r>
            <a:r>
              <a:rPr lang="en-US" sz="1600" i="1" dirty="0" err="1">
                <a:solidFill>
                  <a:srgbClr val="002060"/>
                </a:solidFill>
                <a:latin typeface="Arial"/>
                <a:cs typeface="Arial"/>
              </a:rPr>
              <a:t>Cardiol</a:t>
            </a:r>
            <a:r>
              <a:rPr lang="en-US" sz="1600" i="1" dirty="0">
                <a:solidFill>
                  <a:srgbClr val="002060"/>
                </a:solidFill>
                <a:latin typeface="Arial"/>
                <a:cs typeface="Arial"/>
              </a:rPr>
              <a:t>. 2020</a:t>
            </a:r>
            <a:endParaRPr lang="it-IT" sz="1600" i="1" dirty="0">
              <a:solidFill>
                <a:srgbClr val="002060"/>
              </a:solidFill>
              <a:latin typeface="Arial"/>
              <a:cs typeface="Arial"/>
            </a:endParaRPr>
          </a:p>
        </p:txBody>
      </p:sp>
      <p:sp>
        <p:nvSpPr>
          <p:cNvPr id="7" name="Line 3"/>
          <p:cNvSpPr>
            <a:spLocks noChangeShapeType="1"/>
          </p:cNvSpPr>
          <p:nvPr/>
        </p:nvSpPr>
        <p:spPr bwMode="auto">
          <a:xfrm>
            <a:off x="225425" y="1000739"/>
            <a:ext cx="9772650" cy="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a:p>
        </p:txBody>
      </p:sp>
    </p:spTree>
    <p:extLst>
      <p:ext uri="{BB962C8B-B14F-4D97-AF65-F5344CB8AC3E}">
        <p14:creationId xmlns:p14="http://schemas.microsoft.com/office/powerpoint/2010/main" val="12340648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p:cNvGrpSpPr/>
          <p:nvPr/>
        </p:nvGrpSpPr>
        <p:grpSpPr>
          <a:xfrm>
            <a:off x="5088414" y="1270053"/>
            <a:ext cx="4664075" cy="2960687"/>
            <a:chOff x="4927600" y="1484313"/>
            <a:chExt cx="4664075" cy="2960687"/>
          </a:xfrm>
        </p:grpSpPr>
        <p:sp>
          <p:nvSpPr>
            <p:cNvPr id="259074" name="Oval 2"/>
            <p:cNvSpPr>
              <a:spLocks noChangeAspect="1" noChangeArrowheads="1"/>
            </p:cNvSpPr>
            <p:nvPr/>
          </p:nvSpPr>
          <p:spPr bwMode="auto">
            <a:xfrm>
              <a:off x="7353300" y="2376488"/>
              <a:ext cx="2238375" cy="1412875"/>
            </a:xfrm>
            <a:prstGeom prst="ellipse">
              <a:avLst/>
            </a:prstGeom>
            <a:solidFill>
              <a:schemeClr val="accent5">
                <a:lumMod val="60000"/>
                <a:lumOff val="40000"/>
              </a:schemeClr>
            </a:solidFill>
            <a:ln w="28575">
              <a:solidFill>
                <a:schemeClr val="bg1"/>
              </a:solidFill>
              <a:round/>
              <a:headEnd/>
              <a:tailEnd/>
            </a:ln>
            <a:effectLst/>
            <a:extLst/>
          </p:spPr>
          <p:txBody>
            <a:bodyPr wrap="none" anchor="ctr"/>
            <a:lstStyle/>
            <a:p>
              <a:pPr algn="ctr">
                <a:defRPr/>
              </a:pPr>
              <a:endParaRPr lang="it-IT"/>
            </a:p>
          </p:txBody>
        </p:sp>
        <p:sp>
          <p:nvSpPr>
            <p:cNvPr id="259078" name="Oval 6"/>
            <p:cNvSpPr>
              <a:spLocks noChangeAspect="1" noChangeArrowheads="1"/>
            </p:cNvSpPr>
            <p:nvPr/>
          </p:nvSpPr>
          <p:spPr bwMode="auto">
            <a:xfrm>
              <a:off x="6294438" y="3032125"/>
              <a:ext cx="2238375" cy="1412875"/>
            </a:xfrm>
            <a:prstGeom prst="ellipse">
              <a:avLst/>
            </a:prstGeom>
            <a:solidFill>
              <a:schemeClr val="accent5">
                <a:lumMod val="60000"/>
                <a:lumOff val="40000"/>
              </a:schemeClr>
            </a:solidFill>
            <a:ln w="28575">
              <a:solidFill>
                <a:schemeClr val="bg1"/>
              </a:solidFill>
              <a:round/>
              <a:headEnd/>
              <a:tailEnd/>
            </a:ln>
            <a:effectLst/>
            <a:extLst/>
          </p:spPr>
          <p:txBody>
            <a:bodyPr wrap="none" anchor="ctr"/>
            <a:lstStyle/>
            <a:p>
              <a:pPr algn="ctr">
                <a:defRPr/>
              </a:pPr>
              <a:endParaRPr lang="it-IT"/>
            </a:p>
          </p:txBody>
        </p:sp>
        <p:sp>
          <p:nvSpPr>
            <p:cNvPr id="259079" name="Oval 7"/>
            <p:cNvSpPr>
              <a:spLocks noChangeAspect="1" noChangeArrowheads="1"/>
            </p:cNvSpPr>
            <p:nvPr/>
          </p:nvSpPr>
          <p:spPr bwMode="auto">
            <a:xfrm>
              <a:off x="5100638" y="2382838"/>
              <a:ext cx="2238375" cy="1412875"/>
            </a:xfrm>
            <a:prstGeom prst="ellipse">
              <a:avLst/>
            </a:prstGeom>
            <a:solidFill>
              <a:schemeClr val="accent5">
                <a:lumMod val="60000"/>
                <a:lumOff val="40000"/>
              </a:schemeClr>
            </a:solidFill>
            <a:ln w="28575">
              <a:solidFill>
                <a:schemeClr val="bg1"/>
              </a:solidFill>
              <a:round/>
              <a:headEnd/>
              <a:tailEnd/>
            </a:ln>
            <a:effectLst/>
            <a:extLst/>
          </p:spPr>
          <p:txBody>
            <a:bodyPr wrap="none" anchor="ctr"/>
            <a:lstStyle/>
            <a:p>
              <a:pPr algn="ctr">
                <a:defRPr/>
              </a:pPr>
              <a:endParaRPr lang="it-IT"/>
            </a:p>
          </p:txBody>
        </p:sp>
        <p:sp>
          <p:nvSpPr>
            <p:cNvPr id="259080" name="Oval 8"/>
            <p:cNvSpPr>
              <a:spLocks noChangeAspect="1" noChangeArrowheads="1"/>
            </p:cNvSpPr>
            <p:nvPr/>
          </p:nvSpPr>
          <p:spPr bwMode="auto">
            <a:xfrm>
              <a:off x="5378450" y="1543050"/>
              <a:ext cx="2238375" cy="1416050"/>
            </a:xfrm>
            <a:prstGeom prst="ellipse">
              <a:avLst/>
            </a:prstGeom>
            <a:solidFill>
              <a:schemeClr val="accent5">
                <a:lumMod val="60000"/>
                <a:lumOff val="40000"/>
              </a:schemeClr>
            </a:solidFill>
            <a:ln w="28575">
              <a:solidFill>
                <a:schemeClr val="bg1"/>
              </a:solidFill>
              <a:round/>
              <a:headEnd/>
              <a:tailEnd/>
            </a:ln>
            <a:effectLst/>
            <a:extLst/>
          </p:spPr>
          <p:txBody>
            <a:bodyPr wrap="none" anchor="ctr"/>
            <a:lstStyle/>
            <a:p>
              <a:pPr algn="ctr">
                <a:defRPr/>
              </a:pPr>
              <a:endParaRPr lang="it-IT"/>
            </a:p>
          </p:txBody>
        </p:sp>
        <p:sp>
          <p:nvSpPr>
            <p:cNvPr id="259081" name="Text Box 9"/>
            <p:cNvSpPr txBox="1">
              <a:spLocks noChangeArrowheads="1"/>
            </p:cNvSpPr>
            <p:nvPr/>
          </p:nvSpPr>
          <p:spPr bwMode="auto">
            <a:xfrm>
              <a:off x="5118100" y="1619250"/>
              <a:ext cx="2130425" cy="1346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p>
              <a:pPr algn="ctr">
                <a:lnSpc>
                  <a:spcPct val="90000"/>
                </a:lnSpc>
                <a:defRPr/>
              </a:pPr>
              <a:r>
                <a:rPr lang="it-IT" altLang="x-none" sz="1800">
                  <a:solidFill>
                    <a:schemeClr val="bg1"/>
                  </a:solidFill>
                </a:rPr>
                <a:t>Stato </a:t>
              </a:r>
            </a:p>
            <a:p>
              <a:pPr algn="ctr">
                <a:lnSpc>
                  <a:spcPct val="90000"/>
                </a:lnSpc>
                <a:defRPr/>
              </a:pPr>
              <a:r>
                <a:rPr lang="it-IT" altLang="x-none" sz="1800">
                  <a:solidFill>
                    <a:schemeClr val="bg1"/>
                  </a:solidFill>
                </a:rPr>
                <a:t>socio-</a:t>
              </a:r>
            </a:p>
            <a:p>
              <a:pPr algn="ctr">
                <a:lnSpc>
                  <a:spcPct val="90000"/>
                </a:lnSpc>
                <a:defRPr/>
              </a:pPr>
              <a:r>
                <a:rPr lang="it-IT" altLang="x-none" sz="1800">
                  <a:solidFill>
                    <a:schemeClr val="bg1"/>
                  </a:solidFill>
                </a:rPr>
                <a:t>ambientale</a:t>
              </a:r>
            </a:p>
            <a:p>
              <a:pPr algn="ctr">
                <a:lnSpc>
                  <a:spcPct val="90000"/>
                </a:lnSpc>
                <a:defRPr/>
              </a:pPr>
              <a:r>
                <a:rPr lang="it-IT" altLang="x-none" sz="1800">
                  <a:solidFill>
                    <a:schemeClr val="bg1"/>
                  </a:solidFill>
                </a:rPr>
                <a:t>critico</a:t>
              </a:r>
            </a:p>
          </p:txBody>
        </p:sp>
        <p:sp>
          <p:nvSpPr>
            <p:cNvPr id="259082" name="Text Box 10"/>
            <p:cNvSpPr txBox="1">
              <a:spLocks noChangeArrowheads="1"/>
            </p:cNvSpPr>
            <p:nvPr/>
          </p:nvSpPr>
          <p:spPr bwMode="auto">
            <a:xfrm>
              <a:off x="6743700" y="3644900"/>
              <a:ext cx="1568450" cy="64135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it-IT" altLang="x-none" sz="1800" dirty="0" err="1">
                  <a:solidFill>
                    <a:schemeClr val="bg1"/>
                  </a:solidFill>
                </a:rPr>
                <a:t>Polifarmaco</a:t>
              </a:r>
              <a:r>
                <a:rPr lang="it-IT" altLang="x-none" sz="1800" dirty="0">
                  <a:solidFill>
                    <a:schemeClr val="bg1"/>
                  </a:solidFill>
                </a:rPr>
                <a:t>-</a:t>
              </a:r>
            </a:p>
            <a:p>
              <a:pPr algn="ctr">
                <a:defRPr/>
              </a:pPr>
              <a:r>
                <a:rPr lang="it-IT" altLang="x-none" sz="1800" dirty="0">
                  <a:solidFill>
                    <a:schemeClr val="bg1"/>
                  </a:solidFill>
                </a:rPr>
                <a:t>terapia</a:t>
              </a:r>
            </a:p>
          </p:txBody>
        </p:sp>
        <p:sp>
          <p:nvSpPr>
            <p:cNvPr id="259083" name="Text Box 11"/>
            <p:cNvSpPr txBox="1">
              <a:spLocks noChangeArrowheads="1"/>
            </p:cNvSpPr>
            <p:nvPr/>
          </p:nvSpPr>
          <p:spPr bwMode="auto">
            <a:xfrm>
              <a:off x="4927600" y="2924175"/>
              <a:ext cx="2117725" cy="366713"/>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it-IT" altLang="x-none" sz="1800">
                  <a:solidFill>
                    <a:schemeClr val="bg1"/>
                  </a:solidFill>
                  <a:sym typeface="Symbol" charset="2"/>
                </a:rPr>
                <a:t>Disabilità</a:t>
              </a:r>
              <a:endParaRPr lang="it-IT" altLang="x-none" sz="1800">
                <a:solidFill>
                  <a:schemeClr val="bg1"/>
                </a:solidFill>
              </a:endParaRPr>
            </a:p>
          </p:txBody>
        </p:sp>
        <p:sp>
          <p:nvSpPr>
            <p:cNvPr id="259084" name="Oval 12"/>
            <p:cNvSpPr>
              <a:spLocks noChangeArrowheads="1"/>
            </p:cNvSpPr>
            <p:nvPr/>
          </p:nvSpPr>
          <p:spPr bwMode="auto">
            <a:xfrm>
              <a:off x="7975600" y="2762250"/>
              <a:ext cx="1066800" cy="381000"/>
            </a:xfrm>
            <a:prstGeom prst="ellipse">
              <a:avLst/>
            </a:prstGeom>
            <a:solidFill>
              <a:schemeClr val="accent5">
                <a:lumMod val="60000"/>
                <a:lumOff val="40000"/>
              </a:schemeClr>
            </a:solidFill>
            <a:ln w="9525">
              <a:solidFill>
                <a:schemeClr val="accent5">
                  <a:lumMod val="60000"/>
                  <a:lumOff val="40000"/>
                </a:schemeClr>
              </a:solidFill>
              <a:round/>
              <a:headEnd/>
              <a:tailEnd/>
            </a:ln>
            <a:effectLst/>
            <a:extLst/>
          </p:spPr>
          <p:txBody>
            <a:bodyPr wrap="none" anchor="ctr"/>
            <a:lstStyle/>
            <a:p>
              <a:pPr algn="ctr">
                <a:defRPr/>
              </a:pPr>
              <a:endParaRPr lang="it-IT"/>
            </a:p>
          </p:txBody>
        </p:sp>
        <p:sp>
          <p:nvSpPr>
            <p:cNvPr id="259085" name="Text Box 13"/>
            <p:cNvSpPr txBox="1">
              <a:spLocks noChangeArrowheads="1"/>
            </p:cNvSpPr>
            <p:nvPr/>
          </p:nvSpPr>
          <p:spPr bwMode="auto">
            <a:xfrm>
              <a:off x="8039100" y="2917825"/>
              <a:ext cx="1530350" cy="366713"/>
            </a:xfrm>
            <a:prstGeom prst="rect">
              <a:avLst/>
            </a:prstGeom>
            <a:noFill/>
            <a:ln>
              <a:noFill/>
            </a:ln>
            <a:effectLst>
              <a:outerShdw blurRad="63500" dist="38099" dir="2700000" algn="ctr" rotWithShape="0">
                <a:schemeClr val="tx2">
                  <a:alpha val="74997"/>
                </a:schemeClr>
              </a:outerShdw>
            </a:effectLst>
            <a:extLst/>
          </p:spPr>
          <p:txBody>
            <a:bodyPr wrap="none">
              <a:spAutoFit/>
            </a:bodyPr>
            <a:lstStyle/>
            <a:p>
              <a:pPr algn="ctr">
                <a:defRPr/>
              </a:pPr>
              <a:r>
                <a:rPr lang="it-IT" altLang="x-none" sz="1800">
                  <a:solidFill>
                    <a:schemeClr val="bg1"/>
                  </a:solidFill>
                </a:rPr>
                <a:t>Comorbidità</a:t>
              </a:r>
            </a:p>
          </p:txBody>
        </p:sp>
        <p:sp>
          <p:nvSpPr>
            <p:cNvPr id="259090" name="Oval 18"/>
            <p:cNvSpPr>
              <a:spLocks noChangeAspect="1" noChangeArrowheads="1"/>
            </p:cNvSpPr>
            <p:nvPr/>
          </p:nvSpPr>
          <p:spPr bwMode="auto">
            <a:xfrm>
              <a:off x="6796088" y="1484313"/>
              <a:ext cx="2238375" cy="1412875"/>
            </a:xfrm>
            <a:prstGeom prst="ellipse">
              <a:avLst/>
            </a:prstGeom>
            <a:solidFill>
              <a:schemeClr val="accent5">
                <a:lumMod val="60000"/>
                <a:lumOff val="40000"/>
              </a:schemeClr>
            </a:solidFill>
            <a:ln w="28575">
              <a:solidFill>
                <a:schemeClr val="bg1"/>
              </a:solidFill>
              <a:round/>
              <a:headEnd/>
              <a:tailEnd/>
            </a:ln>
            <a:effectLst/>
            <a:extLst/>
          </p:spPr>
          <p:txBody>
            <a:bodyPr wrap="none" anchor="ctr"/>
            <a:lstStyle/>
            <a:p>
              <a:pPr algn="ctr">
                <a:defRPr/>
              </a:pPr>
              <a:endParaRPr lang="it-IT"/>
            </a:p>
          </p:txBody>
        </p:sp>
        <p:sp>
          <p:nvSpPr>
            <p:cNvPr id="259091" name="Arco 19"/>
            <p:cNvSpPr>
              <a:spLocks noChangeAspect="1"/>
            </p:cNvSpPr>
            <p:nvPr/>
          </p:nvSpPr>
          <p:spPr bwMode="auto">
            <a:xfrm flipH="1">
              <a:off x="6802438" y="1484313"/>
              <a:ext cx="1096962" cy="658812"/>
            </a:xfrm>
            <a:custGeom>
              <a:avLst/>
              <a:gdLst>
                <a:gd name="G0" fmla="+- 0 0 0"/>
                <a:gd name="G1" fmla="+- 21572 0 0"/>
                <a:gd name="G2" fmla="+- 21600 0 0"/>
                <a:gd name="T0" fmla="*/ 1102 w 21600"/>
                <a:gd name="T1" fmla="*/ 0 h 21572"/>
                <a:gd name="T2" fmla="*/ 21600 w 21600"/>
                <a:gd name="T3" fmla="*/ 21572 h 21572"/>
                <a:gd name="T4" fmla="*/ 0 w 21600"/>
                <a:gd name="T5" fmla="*/ 21572 h 21572"/>
              </a:gdLst>
              <a:ahLst/>
              <a:cxnLst>
                <a:cxn ang="0">
                  <a:pos x="T0" y="T1"/>
                </a:cxn>
                <a:cxn ang="0">
                  <a:pos x="T2" y="T3"/>
                </a:cxn>
                <a:cxn ang="0">
                  <a:pos x="T4" y="T5"/>
                </a:cxn>
              </a:cxnLst>
              <a:rect l="0" t="0" r="r" b="b"/>
              <a:pathLst>
                <a:path w="21600" h="21572" fill="none" extrusionOk="0">
                  <a:moveTo>
                    <a:pt x="1101" y="0"/>
                  </a:moveTo>
                  <a:cubicBezTo>
                    <a:pt x="12588" y="586"/>
                    <a:pt x="21600" y="10070"/>
                    <a:pt x="21600" y="21572"/>
                  </a:cubicBezTo>
                </a:path>
                <a:path w="21600" h="21572" stroke="0" extrusionOk="0">
                  <a:moveTo>
                    <a:pt x="1101" y="0"/>
                  </a:moveTo>
                  <a:cubicBezTo>
                    <a:pt x="12588" y="586"/>
                    <a:pt x="21600" y="10070"/>
                    <a:pt x="21600" y="21572"/>
                  </a:cubicBezTo>
                  <a:lnTo>
                    <a:pt x="0" y="21572"/>
                  </a:lnTo>
                  <a:close/>
                </a:path>
              </a:pathLst>
            </a:custGeom>
            <a:solidFill>
              <a:schemeClr val="accent5">
                <a:lumMod val="60000"/>
                <a:lumOff val="40000"/>
              </a:schemeClr>
            </a:solidFill>
            <a:ln w="28575">
              <a:solidFill>
                <a:schemeClr val="bg1"/>
              </a:solidFill>
              <a:round/>
              <a:headEnd/>
              <a:tailEnd/>
            </a:ln>
            <a:effectLst/>
            <a:extLst/>
          </p:spPr>
          <p:txBody>
            <a:bodyPr wrap="none" anchor="ctr"/>
            <a:lstStyle/>
            <a:p>
              <a:pPr algn="ctr">
                <a:defRPr/>
              </a:pPr>
              <a:endParaRPr lang="it-IT"/>
            </a:p>
          </p:txBody>
        </p:sp>
        <p:sp>
          <p:nvSpPr>
            <p:cNvPr id="259092" name="Text Box 20"/>
            <p:cNvSpPr txBox="1">
              <a:spLocks noChangeArrowheads="1"/>
            </p:cNvSpPr>
            <p:nvPr/>
          </p:nvSpPr>
          <p:spPr bwMode="auto">
            <a:xfrm>
              <a:off x="7427913" y="2082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it-IT" altLang="x-none" sz="1800" b="0">
                <a:solidFill>
                  <a:srgbClr val="0000CC"/>
                </a:solidFill>
                <a:latin typeface="Times New Roman" charset="0"/>
              </a:endParaRPr>
            </a:p>
          </p:txBody>
        </p:sp>
        <p:sp>
          <p:nvSpPr>
            <p:cNvPr id="259093" name="Oval 21"/>
            <p:cNvSpPr>
              <a:spLocks noChangeArrowheads="1"/>
            </p:cNvSpPr>
            <p:nvPr/>
          </p:nvSpPr>
          <p:spPr bwMode="auto">
            <a:xfrm>
              <a:off x="6583363" y="2349500"/>
              <a:ext cx="1389062" cy="987425"/>
            </a:xfrm>
            <a:prstGeom prst="ellipse">
              <a:avLst/>
            </a:prstGeom>
            <a:solidFill>
              <a:schemeClr val="accent5">
                <a:lumMod val="60000"/>
                <a:lumOff val="40000"/>
              </a:schemeClr>
            </a:solidFill>
            <a:ln w="28575">
              <a:solidFill>
                <a:schemeClr val="bg1"/>
              </a:solidFill>
              <a:round/>
              <a:headEnd/>
              <a:tailEnd/>
            </a:ln>
            <a:effectLst/>
            <a:extLst/>
          </p:spPr>
          <p:txBody>
            <a:bodyPr wrap="none" anchor="ctr"/>
            <a:lstStyle/>
            <a:p>
              <a:pPr algn="ctr">
                <a:defRPr/>
              </a:pPr>
              <a:endParaRPr lang="it-IT"/>
            </a:p>
          </p:txBody>
        </p:sp>
        <p:sp>
          <p:nvSpPr>
            <p:cNvPr id="259094" name="Text Box 22"/>
            <p:cNvSpPr txBox="1">
              <a:spLocks noChangeArrowheads="1"/>
            </p:cNvSpPr>
            <p:nvPr/>
          </p:nvSpPr>
          <p:spPr bwMode="auto">
            <a:xfrm>
              <a:off x="6604000" y="2636838"/>
              <a:ext cx="1403350" cy="366712"/>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it-IT" altLang="x-none" sz="1800">
                  <a:solidFill>
                    <a:schemeClr val="bg1"/>
                  </a:solidFill>
                </a:rPr>
                <a:t>FRAGILITÀ</a:t>
              </a:r>
            </a:p>
          </p:txBody>
        </p:sp>
        <p:sp>
          <p:nvSpPr>
            <p:cNvPr id="259095" name="Text Box 23"/>
            <p:cNvSpPr txBox="1">
              <a:spLocks noChangeArrowheads="1"/>
            </p:cNvSpPr>
            <p:nvPr/>
          </p:nvSpPr>
          <p:spPr bwMode="auto">
            <a:xfrm>
              <a:off x="6977063" y="1708150"/>
              <a:ext cx="1911350" cy="64135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it-IT" altLang="x-none" sz="1800">
                  <a:solidFill>
                    <a:schemeClr val="bg1"/>
                  </a:solidFill>
                </a:rPr>
                <a:t>Invecchiamento</a:t>
              </a:r>
            </a:p>
            <a:p>
              <a:pPr algn="ctr">
                <a:defRPr/>
              </a:pPr>
              <a:r>
                <a:rPr lang="it-IT" altLang="x-none" sz="1800">
                  <a:solidFill>
                    <a:schemeClr val="bg1"/>
                  </a:solidFill>
                </a:rPr>
                <a:t>avanzato</a:t>
              </a:r>
            </a:p>
          </p:txBody>
        </p:sp>
      </p:grpSp>
      <p:sp>
        <p:nvSpPr>
          <p:cNvPr id="259096" name="Text Box 24"/>
          <p:cNvSpPr txBox="1">
            <a:spLocks noChangeArrowheads="1"/>
          </p:cNvSpPr>
          <p:nvPr/>
        </p:nvSpPr>
        <p:spPr bwMode="auto">
          <a:xfrm>
            <a:off x="-11430" y="204743"/>
            <a:ext cx="10287000" cy="523220"/>
          </a:xfrm>
          <a:prstGeom prst="rect">
            <a:avLst/>
          </a:prstGeom>
          <a:noFill/>
          <a:ln>
            <a:noFill/>
          </a:ln>
          <a:effectLst/>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8001">
                <a:solidFill>
                  <a:srgbClr val="FFFF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it-IT" altLang="x-none" sz="2800" b="1" dirty="0">
                <a:solidFill>
                  <a:srgbClr val="002060"/>
                </a:solidFill>
              </a:rPr>
              <a:t>Scompenso a </a:t>
            </a:r>
            <a:r>
              <a:rPr lang="it-IT" altLang="x-none" sz="2800" b="1" dirty="0" smtClean="0">
                <a:solidFill>
                  <a:srgbClr val="002060"/>
                </a:solidFill>
              </a:rPr>
              <a:t>cascata durante infezione COVID-19</a:t>
            </a:r>
            <a:endParaRPr lang="it-IT" altLang="x-none" sz="2800" b="1" dirty="0">
              <a:solidFill>
                <a:srgbClr val="002060"/>
              </a:solidFill>
            </a:endParaRPr>
          </a:p>
        </p:txBody>
      </p:sp>
      <p:sp>
        <p:nvSpPr>
          <p:cNvPr id="38" name="Line 15"/>
          <p:cNvSpPr>
            <a:spLocks noChangeShapeType="1"/>
          </p:cNvSpPr>
          <p:nvPr/>
        </p:nvSpPr>
        <p:spPr bwMode="auto">
          <a:xfrm>
            <a:off x="511651" y="995959"/>
            <a:ext cx="9240838" cy="0"/>
          </a:xfrm>
          <a:prstGeom prst="line">
            <a:avLst/>
          </a:prstGeom>
          <a:noFill/>
          <a:ln w="57150">
            <a:solidFill>
              <a:srgbClr val="003399"/>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5" name="CasellaDiTesto 4"/>
          <p:cNvSpPr txBox="1"/>
          <p:nvPr/>
        </p:nvSpPr>
        <p:spPr>
          <a:xfrm>
            <a:off x="231761" y="6065260"/>
            <a:ext cx="6908494" cy="923330"/>
          </a:xfrm>
          <a:prstGeom prst="rect">
            <a:avLst/>
          </a:prstGeom>
          <a:noFill/>
        </p:spPr>
        <p:txBody>
          <a:bodyPr wrap="none" rtlCol="0">
            <a:spAutoFit/>
          </a:bodyPr>
          <a:lstStyle/>
          <a:p>
            <a:r>
              <a:rPr lang="it-IT" dirty="0" smtClean="0"/>
              <a:t>(*)  </a:t>
            </a:r>
            <a:r>
              <a:rPr lang="it-IT" b="1" dirty="0" smtClean="0"/>
              <a:t>insufficienza cardiaca</a:t>
            </a:r>
            <a:r>
              <a:rPr lang="it-IT" b="1" dirty="0"/>
              <a:t>, scompenso metabolico, </a:t>
            </a:r>
            <a:r>
              <a:rPr lang="it-IT" b="1" dirty="0" smtClean="0"/>
              <a:t>insufficienza renale,</a:t>
            </a:r>
          </a:p>
          <a:p>
            <a:r>
              <a:rPr lang="it-IT" b="1" dirty="0" smtClean="0"/>
              <a:t>       shock </a:t>
            </a:r>
            <a:r>
              <a:rPr lang="it-IT" b="1" dirty="0"/>
              <a:t>cardiogeno</a:t>
            </a:r>
            <a:endParaRPr lang="it-IT" b="1" dirty="0" smtClean="0"/>
          </a:p>
          <a:p>
            <a:endParaRPr lang="it-IT" dirty="0"/>
          </a:p>
        </p:txBody>
      </p:sp>
      <p:grpSp>
        <p:nvGrpSpPr>
          <p:cNvPr id="2" name="Gruppo 1"/>
          <p:cNvGrpSpPr/>
          <p:nvPr/>
        </p:nvGrpSpPr>
        <p:grpSpPr>
          <a:xfrm>
            <a:off x="713363" y="3737028"/>
            <a:ext cx="8975165" cy="2884487"/>
            <a:chOff x="713363" y="3737028"/>
            <a:chExt cx="8975165" cy="2884487"/>
          </a:xfrm>
        </p:grpSpPr>
        <p:sp>
          <p:nvSpPr>
            <p:cNvPr id="259102" name="Line 30"/>
            <p:cNvSpPr>
              <a:spLocks noChangeShapeType="1"/>
            </p:cNvSpPr>
            <p:nvPr/>
          </p:nvSpPr>
          <p:spPr bwMode="auto">
            <a:xfrm>
              <a:off x="6677416" y="5571106"/>
              <a:ext cx="0" cy="400050"/>
            </a:xfrm>
            <a:prstGeom prst="line">
              <a:avLst/>
            </a:prstGeom>
            <a:noFill/>
            <a:ln w="381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b="1">
                <a:solidFill>
                  <a:srgbClr val="002060"/>
                </a:solidFill>
              </a:endParaRPr>
            </a:p>
          </p:txBody>
        </p:sp>
        <p:sp>
          <p:nvSpPr>
            <p:cNvPr id="259103" name="Text Box 31"/>
            <p:cNvSpPr txBox="1">
              <a:spLocks noChangeArrowheads="1"/>
            </p:cNvSpPr>
            <p:nvPr/>
          </p:nvSpPr>
          <p:spPr bwMode="auto">
            <a:xfrm>
              <a:off x="3419008" y="4162661"/>
              <a:ext cx="1381126" cy="646113"/>
            </a:xfrm>
            <a:prstGeom prst="rect">
              <a:avLst/>
            </a:prstGeom>
            <a:noFill/>
            <a:ln w="4826">
              <a:no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it-IT" altLang="x-none" sz="1800" b="1" dirty="0" smtClean="0">
                  <a:solidFill>
                    <a:srgbClr val="002060"/>
                  </a:solidFill>
                </a:rPr>
                <a:t>Insufficienza</a:t>
              </a:r>
            </a:p>
            <a:p>
              <a:pPr algn="ctr" eaLnBrk="1" hangingPunct="1">
                <a:defRPr/>
              </a:pPr>
              <a:r>
                <a:rPr lang="it-IT" altLang="x-none" sz="1800" b="1" dirty="0" smtClean="0">
                  <a:solidFill>
                    <a:srgbClr val="002060"/>
                  </a:solidFill>
                </a:rPr>
                <a:t>respiratoria</a:t>
              </a:r>
              <a:endParaRPr lang="it-IT" altLang="x-none" sz="1800" b="1" dirty="0">
                <a:solidFill>
                  <a:srgbClr val="002060"/>
                </a:solidFill>
              </a:endParaRPr>
            </a:p>
          </p:txBody>
        </p:sp>
        <p:sp>
          <p:nvSpPr>
            <p:cNvPr id="259089" name="Text Box 17"/>
            <p:cNvSpPr txBox="1">
              <a:spLocks noChangeArrowheads="1"/>
            </p:cNvSpPr>
            <p:nvPr/>
          </p:nvSpPr>
          <p:spPr bwMode="auto">
            <a:xfrm>
              <a:off x="713363" y="3737028"/>
              <a:ext cx="18065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it-IT" altLang="x-none" sz="2400" b="1" dirty="0" smtClean="0">
                  <a:solidFill>
                    <a:srgbClr val="002060"/>
                  </a:solidFill>
                </a:rPr>
                <a:t>COVID-19</a:t>
              </a:r>
              <a:endParaRPr lang="it-IT" altLang="x-none" sz="2400" b="1" dirty="0">
                <a:solidFill>
                  <a:srgbClr val="002060"/>
                </a:solidFill>
              </a:endParaRPr>
            </a:p>
          </p:txBody>
        </p:sp>
        <p:sp>
          <p:nvSpPr>
            <p:cNvPr id="259075" name="Line 3"/>
            <p:cNvSpPr>
              <a:spLocks noChangeShapeType="1"/>
            </p:cNvSpPr>
            <p:nvPr/>
          </p:nvSpPr>
          <p:spPr bwMode="auto">
            <a:xfrm>
              <a:off x="1457424" y="4548240"/>
              <a:ext cx="7761288" cy="2073275"/>
            </a:xfrm>
            <a:prstGeom prst="line">
              <a:avLst/>
            </a:prstGeom>
            <a:noFill/>
            <a:ln w="381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59076" name="Line 4"/>
            <p:cNvSpPr>
              <a:spLocks noChangeShapeType="1"/>
            </p:cNvSpPr>
            <p:nvPr/>
          </p:nvSpPr>
          <p:spPr bwMode="auto">
            <a:xfrm>
              <a:off x="9194899" y="6224640"/>
              <a:ext cx="0" cy="396875"/>
            </a:xfrm>
            <a:prstGeom prst="line">
              <a:avLst/>
            </a:prstGeom>
            <a:noFill/>
            <a:ln w="381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59077" name="Line 5"/>
            <p:cNvSpPr>
              <a:spLocks noChangeShapeType="1"/>
            </p:cNvSpPr>
            <p:nvPr/>
          </p:nvSpPr>
          <p:spPr bwMode="auto">
            <a:xfrm>
              <a:off x="2794099" y="4514903"/>
              <a:ext cx="0" cy="400050"/>
            </a:xfrm>
            <a:prstGeom prst="line">
              <a:avLst/>
            </a:prstGeom>
            <a:noFill/>
            <a:ln w="381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59087" name="Line 15"/>
            <p:cNvSpPr>
              <a:spLocks noChangeShapeType="1"/>
            </p:cNvSpPr>
            <p:nvPr/>
          </p:nvSpPr>
          <p:spPr bwMode="auto">
            <a:xfrm>
              <a:off x="4108549" y="4862565"/>
              <a:ext cx="0" cy="400050"/>
            </a:xfrm>
            <a:prstGeom prst="line">
              <a:avLst/>
            </a:prstGeom>
            <a:noFill/>
            <a:ln w="381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59088" name="Line 16"/>
            <p:cNvSpPr>
              <a:spLocks noChangeShapeType="1"/>
            </p:cNvSpPr>
            <p:nvPr/>
          </p:nvSpPr>
          <p:spPr bwMode="auto">
            <a:xfrm>
              <a:off x="1460599" y="4172003"/>
              <a:ext cx="0" cy="400050"/>
            </a:xfrm>
            <a:prstGeom prst="line">
              <a:avLst/>
            </a:prstGeom>
            <a:noFill/>
            <a:ln w="381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a:p>
          </p:txBody>
        </p:sp>
        <p:sp>
          <p:nvSpPr>
            <p:cNvPr id="259099" name="Line 27"/>
            <p:cNvSpPr>
              <a:spLocks noChangeShapeType="1"/>
            </p:cNvSpPr>
            <p:nvPr/>
          </p:nvSpPr>
          <p:spPr bwMode="auto">
            <a:xfrm>
              <a:off x="5407127" y="5242035"/>
              <a:ext cx="0" cy="398463"/>
            </a:xfrm>
            <a:prstGeom prst="line">
              <a:avLst/>
            </a:prstGeom>
            <a:noFill/>
            <a:ln w="381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b="1">
                <a:solidFill>
                  <a:srgbClr val="002060"/>
                </a:solidFill>
              </a:endParaRPr>
            </a:p>
          </p:txBody>
        </p:sp>
        <p:sp>
          <p:nvSpPr>
            <p:cNvPr id="259100" name="Text Box 28"/>
            <p:cNvSpPr txBox="1">
              <a:spLocks noChangeArrowheads="1"/>
            </p:cNvSpPr>
            <p:nvPr/>
          </p:nvSpPr>
          <p:spPr bwMode="auto">
            <a:xfrm>
              <a:off x="2215216" y="4095299"/>
              <a:ext cx="1166813" cy="369888"/>
            </a:xfrm>
            <a:prstGeom prst="rect">
              <a:avLst/>
            </a:prstGeom>
            <a:noFill/>
            <a:ln w="4826">
              <a:no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it-IT" altLang="x-none" sz="1800" b="1">
                  <a:solidFill>
                    <a:srgbClr val="002060"/>
                  </a:solidFill>
                </a:rPr>
                <a:t>Polmonite</a:t>
              </a:r>
            </a:p>
          </p:txBody>
        </p:sp>
        <p:sp>
          <p:nvSpPr>
            <p:cNvPr id="259104" name="Text Box 32"/>
            <p:cNvSpPr txBox="1">
              <a:spLocks noChangeArrowheads="1"/>
            </p:cNvSpPr>
            <p:nvPr/>
          </p:nvSpPr>
          <p:spPr bwMode="auto">
            <a:xfrm>
              <a:off x="8701270" y="5771131"/>
              <a:ext cx="987258" cy="461665"/>
            </a:xfrm>
            <a:prstGeom prst="rect">
              <a:avLst/>
            </a:prstGeom>
            <a:noFill/>
            <a:ln w="4826">
              <a:no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it-IT" altLang="x-none" sz="2400" b="1" dirty="0">
                  <a:solidFill>
                    <a:srgbClr val="FF0000"/>
                  </a:solidFill>
                </a:rPr>
                <a:t>Morte</a:t>
              </a:r>
            </a:p>
          </p:txBody>
        </p:sp>
        <p:sp>
          <p:nvSpPr>
            <p:cNvPr id="259107" name="Line 35"/>
            <p:cNvSpPr>
              <a:spLocks noChangeShapeType="1"/>
            </p:cNvSpPr>
            <p:nvPr/>
          </p:nvSpPr>
          <p:spPr bwMode="auto">
            <a:xfrm>
              <a:off x="7982062" y="5878571"/>
              <a:ext cx="0" cy="400050"/>
            </a:xfrm>
            <a:prstGeom prst="line">
              <a:avLst/>
            </a:prstGeom>
            <a:noFill/>
            <a:ln w="381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it-IT" b="1">
                <a:solidFill>
                  <a:srgbClr val="002060"/>
                </a:solidFill>
              </a:endParaRPr>
            </a:p>
          </p:txBody>
        </p:sp>
        <p:sp>
          <p:nvSpPr>
            <p:cNvPr id="259108" name="Text Box 36"/>
            <p:cNvSpPr txBox="1">
              <a:spLocks noChangeArrowheads="1"/>
            </p:cNvSpPr>
            <p:nvPr/>
          </p:nvSpPr>
          <p:spPr bwMode="auto">
            <a:xfrm>
              <a:off x="7137877" y="5272121"/>
              <a:ext cx="1771653" cy="646113"/>
            </a:xfrm>
            <a:prstGeom prst="rect">
              <a:avLst/>
            </a:prstGeom>
            <a:noFill/>
            <a:ln w="4826">
              <a:no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it-IT" altLang="x-none" sz="1800" b="1" dirty="0">
                  <a:solidFill>
                    <a:srgbClr val="002060"/>
                  </a:solidFill>
                </a:rPr>
                <a:t>Insufficienza</a:t>
              </a:r>
            </a:p>
            <a:p>
              <a:pPr algn="ctr" eaLnBrk="1" hangingPunct="1">
                <a:defRPr/>
              </a:pPr>
              <a:r>
                <a:rPr lang="it-IT" altLang="x-none" b="1" dirty="0">
                  <a:solidFill>
                    <a:srgbClr val="002060"/>
                  </a:solidFill>
                </a:rPr>
                <a:t>d</a:t>
              </a:r>
              <a:r>
                <a:rPr lang="it-IT" altLang="x-none" b="1" dirty="0" smtClean="0">
                  <a:solidFill>
                    <a:srgbClr val="002060"/>
                  </a:solidFill>
                </a:rPr>
                <a:t>i altri organi (*)</a:t>
              </a:r>
              <a:endParaRPr lang="it-IT" altLang="x-none" sz="1800" b="1" dirty="0">
                <a:solidFill>
                  <a:srgbClr val="002060"/>
                </a:solidFill>
              </a:endParaRPr>
            </a:p>
          </p:txBody>
        </p:sp>
        <p:sp>
          <p:nvSpPr>
            <p:cNvPr id="40" name="Text Box 31"/>
            <p:cNvSpPr txBox="1">
              <a:spLocks noChangeArrowheads="1"/>
            </p:cNvSpPr>
            <p:nvPr/>
          </p:nvSpPr>
          <p:spPr bwMode="auto">
            <a:xfrm>
              <a:off x="5870334" y="4892624"/>
              <a:ext cx="1596143" cy="646331"/>
            </a:xfrm>
            <a:prstGeom prst="rect">
              <a:avLst/>
            </a:prstGeom>
            <a:noFill/>
            <a:ln w="4826">
              <a:no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it-IT" altLang="x-none" b="1" dirty="0" smtClean="0">
                  <a:solidFill>
                    <a:srgbClr val="002060"/>
                  </a:solidFill>
                </a:rPr>
                <a:t>Trombosi </a:t>
              </a:r>
            </a:p>
            <a:p>
              <a:pPr algn="ctr" eaLnBrk="1" hangingPunct="1">
                <a:defRPr/>
              </a:pPr>
              <a:r>
                <a:rPr lang="it-IT" altLang="x-none" b="1" dirty="0" smtClean="0">
                  <a:solidFill>
                    <a:srgbClr val="002060"/>
                  </a:solidFill>
                </a:rPr>
                <a:t>intra-vascolare</a:t>
              </a:r>
              <a:endParaRPr lang="it-IT" altLang="x-none" sz="1800" b="1" dirty="0" smtClean="0">
                <a:solidFill>
                  <a:srgbClr val="002060"/>
                </a:solidFill>
              </a:endParaRPr>
            </a:p>
          </p:txBody>
        </p:sp>
        <p:sp>
          <p:nvSpPr>
            <p:cNvPr id="39" name="Text Box 31"/>
            <p:cNvSpPr txBox="1">
              <a:spLocks noChangeArrowheads="1"/>
            </p:cNvSpPr>
            <p:nvPr/>
          </p:nvSpPr>
          <p:spPr bwMode="auto">
            <a:xfrm>
              <a:off x="4627981" y="4585534"/>
              <a:ext cx="1610185" cy="646331"/>
            </a:xfrm>
            <a:prstGeom prst="rect">
              <a:avLst/>
            </a:prstGeom>
            <a:noFill/>
            <a:ln w="4826">
              <a:no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it-IT" altLang="x-none" sz="1800" b="1" dirty="0" smtClean="0">
                  <a:solidFill>
                    <a:srgbClr val="002060"/>
                  </a:solidFill>
                </a:rPr>
                <a:t>Infiammazione</a:t>
              </a:r>
            </a:p>
            <a:p>
              <a:pPr algn="ctr" eaLnBrk="1" hangingPunct="1">
                <a:defRPr/>
              </a:pPr>
              <a:r>
                <a:rPr lang="it-IT" altLang="x-none" b="1" dirty="0" smtClean="0">
                  <a:solidFill>
                    <a:srgbClr val="002060"/>
                  </a:solidFill>
                </a:rPr>
                <a:t>sistemica</a:t>
              </a:r>
              <a:endParaRPr lang="it-IT" altLang="x-none" sz="1800" b="1" dirty="0">
                <a:solidFill>
                  <a:srgbClr val="002060"/>
                </a:solidFill>
              </a:endParaRPr>
            </a:p>
          </p:txBody>
        </p:sp>
      </p:grpSp>
    </p:spTree>
    <p:extLst>
      <p:ext uri="{BB962C8B-B14F-4D97-AF65-F5344CB8AC3E}">
        <p14:creationId xmlns:p14="http://schemas.microsoft.com/office/powerpoint/2010/main" val="12582623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106" name="Text Box 10"/>
          <p:cNvSpPr txBox="1">
            <a:spLocks noChangeArrowheads="1"/>
          </p:cNvSpPr>
          <p:nvPr/>
        </p:nvSpPr>
        <p:spPr bwMode="auto">
          <a:xfrm>
            <a:off x="0" y="112959"/>
            <a:ext cx="10287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pPr>
            <a:r>
              <a:rPr lang="it-IT" altLang="x-none" sz="2800" b="1" dirty="0" smtClean="0">
                <a:solidFill>
                  <a:srgbClr val="002060"/>
                </a:solidFill>
              </a:rPr>
              <a:t>Medicina Interna </a:t>
            </a:r>
            <a:r>
              <a:rPr lang="mr-IN" altLang="x-none" sz="2800" b="1" dirty="0" smtClean="0">
                <a:solidFill>
                  <a:srgbClr val="002060"/>
                </a:solidFill>
              </a:rPr>
              <a:t>–</a:t>
            </a:r>
            <a:r>
              <a:rPr lang="it-IT" altLang="x-none" sz="2800" b="1" dirty="0" smtClean="0">
                <a:solidFill>
                  <a:srgbClr val="002060"/>
                </a:solidFill>
              </a:rPr>
              <a:t> Geriatria </a:t>
            </a:r>
            <a:r>
              <a:rPr lang="mr-IN" altLang="x-none" sz="2800" b="1" dirty="0" smtClean="0">
                <a:solidFill>
                  <a:srgbClr val="002060"/>
                </a:solidFill>
              </a:rPr>
              <a:t>–</a:t>
            </a:r>
            <a:r>
              <a:rPr lang="it-IT" altLang="x-none" sz="2800" b="1" dirty="0" smtClean="0">
                <a:solidFill>
                  <a:srgbClr val="002060"/>
                </a:solidFill>
              </a:rPr>
              <a:t> Medicina Specialistica</a:t>
            </a:r>
            <a:endParaRPr lang="en-US" altLang="x-none" sz="2800" b="1" dirty="0">
              <a:solidFill>
                <a:srgbClr val="002060"/>
              </a:solidFill>
            </a:endParaRPr>
          </a:p>
        </p:txBody>
      </p:sp>
      <p:grpSp>
        <p:nvGrpSpPr>
          <p:cNvPr id="2" name="Gruppo 1"/>
          <p:cNvGrpSpPr/>
          <p:nvPr/>
        </p:nvGrpSpPr>
        <p:grpSpPr>
          <a:xfrm>
            <a:off x="2398932" y="1676865"/>
            <a:ext cx="5489136" cy="5140928"/>
            <a:chOff x="2160361" y="977801"/>
            <a:chExt cx="5731697" cy="5654681"/>
          </a:xfrm>
        </p:grpSpPr>
        <p:sp>
          <p:nvSpPr>
            <p:cNvPr id="260098" name="Oval 2"/>
            <p:cNvSpPr>
              <a:spLocks noChangeArrowheads="1"/>
            </p:cNvSpPr>
            <p:nvPr/>
          </p:nvSpPr>
          <p:spPr bwMode="auto">
            <a:xfrm>
              <a:off x="3937992" y="977801"/>
              <a:ext cx="2362795" cy="3648670"/>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2800">
                <a:solidFill>
                  <a:srgbClr val="002060"/>
                </a:solidFill>
              </a:endParaRPr>
            </a:p>
          </p:txBody>
        </p:sp>
        <p:sp>
          <p:nvSpPr>
            <p:cNvPr id="260099" name="Oval 3"/>
            <p:cNvSpPr>
              <a:spLocks noChangeArrowheads="1"/>
            </p:cNvSpPr>
            <p:nvPr/>
          </p:nvSpPr>
          <p:spPr bwMode="auto">
            <a:xfrm rot="2818121">
              <a:off x="3024167" y="2598336"/>
              <a:ext cx="2362795" cy="3648670"/>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2800">
                <a:solidFill>
                  <a:srgbClr val="002060"/>
                </a:solidFill>
              </a:endParaRPr>
            </a:p>
          </p:txBody>
        </p:sp>
        <p:sp>
          <p:nvSpPr>
            <p:cNvPr id="260100" name="Oval 4"/>
            <p:cNvSpPr>
              <a:spLocks noChangeArrowheads="1"/>
            </p:cNvSpPr>
            <p:nvPr/>
          </p:nvSpPr>
          <p:spPr bwMode="auto">
            <a:xfrm rot="-2899979">
              <a:off x="4886325" y="2526209"/>
              <a:ext cx="2362795" cy="3648670"/>
            </a:xfrm>
            <a:prstGeom prst="ellipse">
              <a:avLst/>
            </a:prstGeom>
            <a:noFill/>
            <a:ln w="1905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sz="2800">
                <a:solidFill>
                  <a:srgbClr val="002060"/>
                </a:solidFill>
              </a:endParaRPr>
            </a:p>
          </p:txBody>
        </p:sp>
        <p:sp>
          <p:nvSpPr>
            <p:cNvPr id="260101" name="Oval 5"/>
            <p:cNvSpPr>
              <a:spLocks noChangeArrowheads="1"/>
            </p:cNvSpPr>
            <p:nvPr/>
          </p:nvSpPr>
          <p:spPr bwMode="auto">
            <a:xfrm>
              <a:off x="4239370" y="3007967"/>
              <a:ext cx="1752005" cy="1510903"/>
            </a:xfrm>
            <a:prstGeom prst="ellipse">
              <a:avLst/>
            </a:prstGeom>
            <a:solidFill>
              <a:schemeClr val="accent1">
                <a:lumMod val="20000"/>
                <a:lumOff val="80000"/>
              </a:schemeClr>
            </a:solidFill>
            <a:ln w="9525">
              <a:solidFill>
                <a:schemeClr val="accent1"/>
              </a:solidFill>
              <a:round/>
              <a:headEnd/>
              <a:tailEnd/>
            </a:ln>
            <a:effectLst/>
            <a:extLst/>
          </p:spPr>
          <p:txBody>
            <a:bodyPr wrap="none" anchor="ctr"/>
            <a:lstStyle/>
            <a:p>
              <a:pPr algn="ctr" eaLnBrk="0" hangingPunct="0"/>
              <a:endParaRPr lang="x-none" altLang="x-none" sz="2800" dirty="0">
                <a:solidFill>
                  <a:srgbClr val="002060"/>
                </a:solidFill>
              </a:endParaRPr>
            </a:p>
          </p:txBody>
        </p:sp>
        <p:sp>
          <p:nvSpPr>
            <p:cNvPr id="260103" name="Rectangle 7"/>
            <p:cNvSpPr>
              <a:spLocks noChangeArrowheads="1"/>
            </p:cNvSpPr>
            <p:nvPr/>
          </p:nvSpPr>
          <p:spPr bwMode="auto">
            <a:xfrm>
              <a:off x="4134893" y="3383316"/>
              <a:ext cx="1856482" cy="104945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it-IT" altLang="x-none" sz="2800" b="1" dirty="0">
                  <a:solidFill>
                    <a:srgbClr val="002060"/>
                  </a:solidFill>
                  <a:latin typeface="Arial" charset="0"/>
                </a:rPr>
                <a:t>Paziente</a:t>
              </a:r>
            </a:p>
            <a:p>
              <a:pPr algn="ctr" eaLnBrk="0" hangingPunct="0"/>
              <a:r>
                <a:rPr lang="it-IT" altLang="x-none" sz="2800" b="1" dirty="0">
                  <a:solidFill>
                    <a:srgbClr val="002060"/>
                  </a:solidFill>
                  <a:latin typeface="Arial" charset="0"/>
                </a:rPr>
                <a:t>Anziano</a:t>
              </a:r>
            </a:p>
          </p:txBody>
        </p:sp>
        <p:sp>
          <p:nvSpPr>
            <p:cNvPr id="260102" name="Text Box 6"/>
            <p:cNvSpPr txBox="1">
              <a:spLocks noChangeArrowheads="1"/>
            </p:cNvSpPr>
            <p:nvPr/>
          </p:nvSpPr>
          <p:spPr bwMode="auto">
            <a:xfrm>
              <a:off x="4205564" y="1792943"/>
              <a:ext cx="1900343" cy="44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it-IT" altLang="x-none" sz="2000" b="1" dirty="0" err="1">
                  <a:solidFill>
                    <a:srgbClr val="002060"/>
                  </a:solidFill>
                </a:rPr>
                <a:t>Monopatologia</a:t>
              </a:r>
              <a:endParaRPr lang="it-IT" altLang="x-none" sz="2000" b="1" dirty="0">
                <a:solidFill>
                  <a:srgbClr val="002060"/>
                </a:solidFill>
              </a:endParaRPr>
            </a:p>
          </p:txBody>
        </p:sp>
        <p:sp>
          <p:nvSpPr>
            <p:cNvPr id="260105" name="Text Box 9"/>
            <p:cNvSpPr txBox="1">
              <a:spLocks noChangeArrowheads="1"/>
            </p:cNvSpPr>
            <p:nvPr/>
          </p:nvSpPr>
          <p:spPr bwMode="auto">
            <a:xfrm>
              <a:off x="2962586" y="4682961"/>
              <a:ext cx="1497684" cy="44009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it-IT" altLang="x-none" sz="2000" b="1" dirty="0" err="1">
                  <a:solidFill>
                    <a:srgbClr val="002060"/>
                  </a:solidFill>
                </a:rPr>
                <a:t>Comorbilità</a:t>
              </a:r>
              <a:endParaRPr lang="it-IT" altLang="x-none" sz="2000" b="1" dirty="0">
                <a:solidFill>
                  <a:srgbClr val="002060"/>
                </a:solidFill>
              </a:endParaRPr>
            </a:p>
          </p:txBody>
        </p:sp>
        <p:sp>
          <p:nvSpPr>
            <p:cNvPr id="260107" name="Text Box 11"/>
            <p:cNvSpPr txBox="1">
              <a:spLocks noChangeArrowheads="1"/>
            </p:cNvSpPr>
            <p:nvPr/>
          </p:nvSpPr>
          <p:spPr bwMode="auto">
            <a:xfrm>
              <a:off x="2160361" y="6124681"/>
              <a:ext cx="2786062" cy="5078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it-IT" altLang="x-none" sz="2400" dirty="0">
                  <a:solidFill>
                    <a:srgbClr val="002060"/>
                  </a:solidFill>
                </a:rPr>
                <a:t>Medicina Interna</a:t>
              </a:r>
              <a:endParaRPr lang="en-US" altLang="x-none" sz="2400" dirty="0">
                <a:solidFill>
                  <a:srgbClr val="002060"/>
                </a:solidFill>
              </a:endParaRPr>
            </a:p>
          </p:txBody>
        </p:sp>
        <p:sp>
          <p:nvSpPr>
            <p:cNvPr id="260104" name="Text Box 8"/>
            <p:cNvSpPr txBox="1">
              <a:spLocks noChangeArrowheads="1"/>
            </p:cNvSpPr>
            <p:nvPr/>
          </p:nvSpPr>
          <p:spPr bwMode="auto">
            <a:xfrm>
              <a:off x="5701231" y="4484397"/>
              <a:ext cx="1747986" cy="11171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it-IT" altLang="x-none" sz="2000" b="1" dirty="0" err="1">
                  <a:solidFill>
                    <a:srgbClr val="002060"/>
                  </a:solidFill>
                </a:rPr>
                <a:t>Comorbilità</a:t>
              </a:r>
              <a:r>
                <a:rPr lang="it-IT" altLang="x-none" sz="2000" b="1" dirty="0">
                  <a:solidFill>
                    <a:srgbClr val="002060"/>
                  </a:solidFill>
                </a:rPr>
                <a:t> Disabilità Fragilità</a:t>
              </a:r>
            </a:p>
          </p:txBody>
        </p:sp>
        <p:sp>
          <p:nvSpPr>
            <p:cNvPr id="260108" name="Text Box 12"/>
            <p:cNvSpPr txBox="1">
              <a:spLocks noChangeArrowheads="1"/>
            </p:cNvSpPr>
            <p:nvPr/>
          </p:nvSpPr>
          <p:spPr bwMode="auto">
            <a:xfrm>
              <a:off x="5991375" y="6124679"/>
              <a:ext cx="1607893" cy="50780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it-IT" altLang="x-none" sz="2400" dirty="0">
                  <a:solidFill>
                    <a:srgbClr val="002060"/>
                  </a:solidFill>
                </a:rPr>
                <a:t>Geriatria</a:t>
              </a:r>
              <a:endParaRPr lang="en-US" altLang="x-none" sz="2400" dirty="0">
                <a:solidFill>
                  <a:srgbClr val="002060"/>
                </a:solidFill>
              </a:endParaRPr>
            </a:p>
          </p:txBody>
        </p:sp>
      </p:grpSp>
      <p:sp>
        <p:nvSpPr>
          <p:cNvPr id="13" name="Line 7"/>
          <p:cNvSpPr>
            <a:spLocks noChangeShapeType="1"/>
          </p:cNvSpPr>
          <p:nvPr/>
        </p:nvSpPr>
        <p:spPr bwMode="auto">
          <a:xfrm>
            <a:off x="540979" y="815345"/>
            <a:ext cx="9275763" cy="22225"/>
          </a:xfrm>
          <a:prstGeom prst="line">
            <a:avLst/>
          </a:prstGeom>
          <a:noFill/>
          <a:ln w="57150">
            <a:solidFill>
              <a:srgbClr val="003399"/>
            </a:solidFill>
            <a:round/>
            <a:headEnd/>
            <a:tailEnd/>
          </a:ln>
          <a:extLst>
            <a:ext uri="{909E8E84-426E-40dd-AFC4-6F175D3DCCD1}">
              <a14:hiddenFill xmlns="" xmlns:a14="http://schemas.microsoft.com/office/drawing/2010/main">
                <a:noFill/>
              </a14:hiddenFill>
            </a:ext>
          </a:extLst>
        </p:spPr>
        <p:txBody>
          <a:bodyPr wrap="none" anchor="ctr"/>
          <a:lstStyle/>
          <a:p>
            <a:endParaRPr lang="it-IT"/>
          </a:p>
        </p:txBody>
      </p:sp>
      <p:sp>
        <p:nvSpPr>
          <p:cNvPr id="3" name="CasellaDiTesto 2"/>
          <p:cNvSpPr txBox="1"/>
          <p:nvPr/>
        </p:nvSpPr>
        <p:spPr>
          <a:xfrm>
            <a:off x="3654582" y="869887"/>
            <a:ext cx="3048556" cy="830997"/>
          </a:xfrm>
          <a:prstGeom prst="rect">
            <a:avLst/>
          </a:prstGeom>
          <a:noFill/>
        </p:spPr>
        <p:txBody>
          <a:bodyPr wrap="square" rtlCol="0">
            <a:spAutoFit/>
          </a:bodyPr>
          <a:lstStyle/>
          <a:p>
            <a:pPr algn="ctr"/>
            <a:r>
              <a:rPr lang="it-IT" sz="2400" dirty="0" smtClean="0"/>
              <a:t>Medicina </a:t>
            </a:r>
            <a:r>
              <a:rPr lang="it-IT" sz="2400" smtClean="0"/>
              <a:t>Specialistica d’organo</a:t>
            </a:r>
            <a:endParaRPr lang="it-IT" sz="2400" dirty="0"/>
          </a:p>
        </p:txBody>
      </p:sp>
    </p:spTree>
    <p:extLst>
      <p:ext uri="{BB962C8B-B14F-4D97-AF65-F5344CB8AC3E}">
        <p14:creationId xmlns:p14="http://schemas.microsoft.com/office/powerpoint/2010/main" val="8329262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9" name="Text Box 18"/>
          <p:cNvSpPr txBox="1">
            <a:spLocks noChangeArrowheads="1"/>
          </p:cNvSpPr>
          <p:nvPr/>
        </p:nvSpPr>
        <p:spPr bwMode="auto">
          <a:xfrm>
            <a:off x="3625520" y="1835230"/>
            <a:ext cx="3952235" cy="4345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361950" eaLnBrk="1" hangingPunct="1">
              <a:spcBef>
                <a:spcPct val="0"/>
              </a:spcBef>
              <a:buFontTx/>
              <a:buNone/>
            </a:pPr>
            <a:r>
              <a:rPr lang="it-IT" altLang="it-IT" sz="2400" b="1" i="1" dirty="0" smtClean="0">
                <a:solidFill>
                  <a:srgbClr val="002060"/>
                </a:solidFill>
                <a:latin typeface="+mn-lt"/>
                <a:ea typeface="Calibri" charset="0"/>
                <a:cs typeface="Calibri" charset="0"/>
              </a:rPr>
              <a:t>Cronicità</a:t>
            </a:r>
          </a:p>
          <a:p>
            <a:pPr indent="361950" eaLnBrk="1" hangingPunct="1">
              <a:spcBef>
                <a:spcPct val="0"/>
              </a:spcBef>
              <a:buFontTx/>
              <a:buNone/>
            </a:pPr>
            <a:r>
              <a:rPr lang="it-IT" altLang="it-IT" sz="2400" b="1" i="1" dirty="0" err="1" smtClean="0">
                <a:solidFill>
                  <a:srgbClr val="002060"/>
                </a:solidFill>
                <a:latin typeface="+mn-lt"/>
                <a:ea typeface="Calibri" charset="0"/>
                <a:cs typeface="Calibri" charset="0"/>
              </a:rPr>
              <a:t>Comorbilità</a:t>
            </a:r>
            <a:endParaRPr lang="it-IT" altLang="it-IT" sz="2400" b="1" i="1" dirty="0" smtClean="0">
              <a:solidFill>
                <a:srgbClr val="002060"/>
              </a:solidFill>
              <a:latin typeface="+mn-lt"/>
              <a:ea typeface="Calibri" charset="0"/>
              <a:cs typeface="Calibri" charset="0"/>
            </a:endParaRPr>
          </a:p>
          <a:p>
            <a:pPr indent="361950" eaLnBrk="1" hangingPunct="1">
              <a:spcBef>
                <a:spcPct val="0"/>
              </a:spcBef>
              <a:buFontTx/>
              <a:buNone/>
            </a:pPr>
            <a:r>
              <a:rPr lang="it-IT" altLang="it-IT" sz="2400" b="1" i="1" dirty="0" smtClean="0">
                <a:solidFill>
                  <a:srgbClr val="002060"/>
                </a:solidFill>
                <a:latin typeface="+mn-lt"/>
                <a:ea typeface="Calibri" charset="0"/>
                <a:cs typeface="Calibri" charset="0"/>
              </a:rPr>
              <a:t>Scompensi a cascata </a:t>
            </a:r>
            <a:endParaRPr lang="it-IT" altLang="it-IT" sz="2400" b="1" i="1" dirty="0">
              <a:solidFill>
                <a:srgbClr val="002060"/>
              </a:solidFill>
              <a:latin typeface="+mn-lt"/>
              <a:ea typeface="Calibri" charset="0"/>
              <a:cs typeface="Calibri" charset="0"/>
            </a:endParaRPr>
          </a:p>
          <a:p>
            <a:pPr indent="361950" eaLnBrk="1" hangingPunct="1">
              <a:spcBef>
                <a:spcPct val="0"/>
              </a:spcBef>
              <a:buFontTx/>
              <a:buNone/>
            </a:pPr>
            <a:r>
              <a:rPr lang="it-IT" altLang="it-IT" sz="2400" b="1" i="1" dirty="0" smtClean="0">
                <a:solidFill>
                  <a:srgbClr val="002060"/>
                </a:solidFill>
                <a:latin typeface="+mn-lt"/>
                <a:ea typeface="Calibri" charset="0"/>
                <a:cs typeface="Calibri" charset="0"/>
              </a:rPr>
              <a:t>Disabilità</a:t>
            </a:r>
            <a:endParaRPr lang="it-IT" altLang="it-IT" sz="2400" b="1" dirty="0">
              <a:solidFill>
                <a:srgbClr val="002060"/>
              </a:solidFill>
              <a:latin typeface="+mn-lt"/>
              <a:ea typeface="Calibri" charset="0"/>
              <a:cs typeface="Calibri" charset="0"/>
            </a:endParaRPr>
          </a:p>
          <a:p>
            <a:pPr marL="577850" eaLnBrk="1" hangingPunct="1">
              <a:spcBef>
                <a:spcPct val="0"/>
              </a:spcBef>
              <a:buFont typeface="Wingdings" charset="2"/>
              <a:buChar char="§"/>
            </a:pPr>
            <a:r>
              <a:rPr lang="it-IT" altLang="it-IT" sz="2200" b="1" dirty="0">
                <a:solidFill>
                  <a:srgbClr val="002060"/>
                </a:solidFill>
                <a:latin typeface="+mn-lt"/>
                <a:ea typeface="Calibri" charset="0"/>
                <a:cs typeface="Calibri" charset="0"/>
              </a:rPr>
              <a:t>   </a:t>
            </a:r>
            <a:r>
              <a:rPr lang="it-IT" altLang="it-IT" sz="2200" dirty="0" smtClean="0">
                <a:solidFill>
                  <a:srgbClr val="002060"/>
                </a:solidFill>
                <a:latin typeface="+mn-lt"/>
                <a:ea typeface="Calibri" charset="0"/>
                <a:cs typeface="Calibri" charset="0"/>
              </a:rPr>
              <a:t>VMD</a:t>
            </a:r>
            <a:endParaRPr lang="it-IT" altLang="it-IT" sz="2200" dirty="0">
              <a:solidFill>
                <a:srgbClr val="002060"/>
              </a:solidFill>
              <a:latin typeface="+mn-lt"/>
              <a:ea typeface="Calibri" charset="0"/>
              <a:cs typeface="Calibri" charset="0"/>
            </a:endParaRPr>
          </a:p>
          <a:p>
            <a:pPr marL="577850" eaLnBrk="1" hangingPunct="1">
              <a:spcBef>
                <a:spcPct val="0"/>
              </a:spcBef>
              <a:buFont typeface="Wingdings" charset="2"/>
              <a:buChar char="§"/>
            </a:pPr>
            <a:r>
              <a:rPr lang="it-IT" altLang="it-IT" sz="2200" dirty="0">
                <a:solidFill>
                  <a:srgbClr val="002060"/>
                </a:solidFill>
                <a:latin typeface="+mn-lt"/>
                <a:ea typeface="Calibri" charset="0"/>
                <a:cs typeface="Calibri" charset="0"/>
              </a:rPr>
              <a:t> </a:t>
            </a:r>
            <a:r>
              <a:rPr lang="it-IT" altLang="it-IT" sz="2200" dirty="0" smtClean="0">
                <a:solidFill>
                  <a:srgbClr val="002060"/>
                </a:solidFill>
                <a:latin typeface="+mn-lt"/>
                <a:ea typeface="Calibri" charset="0"/>
                <a:cs typeface="Calibri" charset="0"/>
              </a:rPr>
              <a:t>  Programma </a:t>
            </a:r>
            <a:endParaRPr lang="it-IT" altLang="it-IT" sz="2200" dirty="0">
              <a:solidFill>
                <a:srgbClr val="002060"/>
              </a:solidFill>
              <a:latin typeface="+mn-lt"/>
              <a:ea typeface="Calibri" charset="0"/>
              <a:cs typeface="Calibri" charset="0"/>
            </a:endParaRPr>
          </a:p>
          <a:p>
            <a:pPr eaLnBrk="1" hangingPunct="1">
              <a:lnSpc>
                <a:spcPct val="70000"/>
              </a:lnSpc>
              <a:spcBef>
                <a:spcPct val="0"/>
              </a:spcBef>
              <a:buFontTx/>
              <a:buNone/>
            </a:pPr>
            <a:r>
              <a:rPr lang="it-IT" altLang="it-IT" sz="2200" dirty="0">
                <a:solidFill>
                  <a:srgbClr val="002060"/>
                </a:solidFill>
                <a:latin typeface="+mn-lt"/>
                <a:ea typeface="Calibri" charset="0"/>
                <a:cs typeface="Calibri" charset="0"/>
              </a:rPr>
              <a:t>      </a:t>
            </a:r>
            <a:r>
              <a:rPr lang="it-IT" altLang="it-IT" sz="2200" dirty="0" smtClean="0">
                <a:solidFill>
                  <a:srgbClr val="002060"/>
                </a:solidFill>
                <a:latin typeface="+mn-lt"/>
                <a:ea typeface="Calibri" charset="0"/>
                <a:cs typeface="Calibri" charset="0"/>
              </a:rPr>
              <a:t>        terapeutico-</a:t>
            </a:r>
            <a:endParaRPr lang="it-IT" altLang="it-IT" sz="2200" dirty="0">
              <a:solidFill>
                <a:srgbClr val="002060"/>
              </a:solidFill>
              <a:latin typeface="+mn-lt"/>
              <a:ea typeface="Calibri" charset="0"/>
              <a:cs typeface="Calibri" charset="0"/>
            </a:endParaRPr>
          </a:p>
          <a:p>
            <a:pPr eaLnBrk="1" hangingPunct="1">
              <a:lnSpc>
                <a:spcPct val="70000"/>
              </a:lnSpc>
              <a:spcBef>
                <a:spcPct val="0"/>
              </a:spcBef>
              <a:buFontTx/>
              <a:buNone/>
            </a:pPr>
            <a:r>
              <a:rPr lang="it-IT" altLang="it-IT" sz="2200" dirty="0">
                <a:solidFill>
                  <a:srgbClr val="002060"/>
                </a:solidFill>
                <a:latin typeface="+mn-lt"/>
                <a:ea typeface="Calibri" charset="0"/>
                <a:cs typeface="Calibri" charset="0"/>
              </a:rPr>
              <a:t>      </a:t>
            </a:r>
            <a:r>
              <a:rPr lang="it-IT" altLang="it-IT" sz="2200" dirty="0" smtClean="0">
                <a:solidFill>
                  <a:srgbClr val="002060"/>
                </a:solidFill>
                <a:latin typeface="+mn-lt"/>
                <a:ea typeface="Calibri" charset="0"/>
                <a:cs typeface="Calibri" charset="0"/>
              </a:rPr>
              <a:t>        riabilitativo</a:t>
            </a:r>
            <a:endParaRPr lang="it-IT" altLang="it-IT" sz="2200" dirty="0">
              <a:solidFill>
                <a:srgbClr val="002060"/>
              </a:solidFill>
              <a:latin typeface="+mn-lt"/>
              <a:ea typeface="Calibri" charset="0"/>
              <a:cs typeface="Calibri" charset="0"/>
            </a:endParaRPr>
          </a:p>
          <a:p>
            <a:pPr marL="577850">
              <a:spcBef>
                <a:spcPct val="0"/>
              </a:spcBef>
              <a:buFont typeface="Wingdings" charset="2"/>
              <a:buChar char="§"/>
            </a:pPr>
            <a:r>
              <a:rPr lang="it-IT" altLang="it-IT" sz="2200" dirty="0">
                <a:solidFill>
                  <a:srgbClr val="002060"/>
                </a:solidFill>
                <a:latin typeface="+mn-lt"/>
                <a:ea typeface="Calibri" charset="0"/>
                <a:cs typeface="Calibri" charset="0"/>
              </a:rPr>
              <a:t>   R</a:t>
            </a:r>
            <a:r>
              <a:rPr lang="it-IT" altLang="it-IT" sz="2200" dirty="0" smtClean="0">
                <a:solidFill>
                  <a:srgbClr val="002060"/>
                </a:solidFill>
                <a:latin typeface="+mn-lt"/>
                <a:ea typeface="Calibri" charset="0"/>
                <a:cs typeface="Calibri" charset="0"/>
              </a:rPr>
              <a:t>ecupero</a:t>
            </a:r>
            <a:endParaRPr lang="it-IT" altLang="it-IT" sz="2200" dirty="0">
              <a:solidFill>
                <a:srgbClr val="002060"/>
              </a:solidFill>
              <a:latin typeface="+mn-lt"/>
              <a:ea typeface="Calibri" charset="0"/>
              <a:cs typeface="Calibri" charset="0"/>
            </a:endParaRPr>
          </a:p>
          <a:p>
            <a:pPr eaLnBrk="1" hangingPunct="1">
              <a:lnSpc>
                <a:spcPct val="70000"/>
              </a:lnSpc>
              <a:spcBef>
                <a:spcPct val="0"/>
              </a:spcBef>
              <a:buFontTx/>
              <a:buNone/>
            </a:pPr>
            <a:r>
              <a:rPr lang="it-IT" altLang="it-IT" sz="2200" dirty="0">
                <a:solidFill>
                  <a:srgbClr val="002060"/>
                </a:solidFill>
                <a:latin typeface="+mn-lt"/>
                <a:ea typeface="Calibri" charset="0"/>
                <a:cs typeface="Calibri" charset="0"/>
              </a:rPr>
              <a:t>      </a:t>
            </a:r>
            <a:r>
              <a:rPr lang="it-IT" altLang="it-IT" sz="2200" dirty="0" smtClean="0">
                <a:solidFill>
                  <a:srgbClr val="002060"/>
                </a:solidFill>
                <a:latin typeface="+mn-lt"/>
                <a:ea typeface="Calibri" charset="0"/>
                <a:cs typeface="Calibri" charset="0"/>
              </a:rPr>
              <a:t>        funzionale</a:t>
            </a:r>
            <a:endParaRPr lang="it-IT" altLang="it-IT" sz="2200" dirty="0">
              <a:solidFill>
                <a:srgbClr val="002060"/>
              </a:solidFill>
              <a:latin typeface="+mn-lt"/>
              <a:ea typeface="Calibri" charset="0"/>
              <a:cs typeface="Calibri" charset="0"/>
            </a:endParaRPr>
          </a:p>
          <a:p>
            <a:pPr marL="577850" eaLnBrk="1" hangingPunct="1">
              <a:spcBef>
                <a:spcPct val="0"/>
              </a:spcBef>
              <a:buFont typeface="Wingdings" charset="2"/>
              <a:buChar char="§"/>
            </a:pPr>
            <a:r>
              <a:rPr lang="it-IT" altLang="it-IT" sz="2200" dirty="0">
                <a:solidFill>
                  <a:srgbClr val="002060"/>
                </a:solidFill>
                <a:latin typeface="+mn-lt"/>
                <a:ea typeface="Calibri" charset="0"/>
                <a:cs typeface="Calibri" charset="0"/>
              </a:rPr>
              <a:t>  </a:t>
            </a:r>
            <a:r>
              <a:rPr lang="it-IT" altLang="it-IT" sz="2200" dirty="0" smtClean="0">
                <a:solidFill>
                  <a:srgbClr val="002060"/>
                </a:solidFill>
                <a:latin typeface="+mn-lt"/>
                <a:ea typeface="Calibri" charset="0"/>
                <a:cs typeface="Calibri" charset="0"/>
              </a:rPr>
              <a:t> Qualità </a:t>
            </a:r>
            <a:r>
              <a:rPr lang="it-IT" altLang="it-IT" sz="2200" dirty="0">
                <a:solidFill>
                  <a:srgbClr val="002060"/>
                </a:solidFill>
                <a:latin typeface="+mn-lt"/>
                <a:ea typeface="Calibri" charset="0"/>
                <a:cs typeface="Calibri" charset="0"/>
              </a:rPr>
              <a:t>e durata </a:t>
            </a:r>
          </a:p>
          <a:p>
            <a:pPr eaLnBrk="1" hangingPunct="1">
              <a:lnSpc>
                <a:spcPct val="70000"/>
              </a:lnSpc>
              <a:spcBef>
                <a:spcPct val="0"/>
              </a:spcBef>
              <a:buFontTx/>
              <a:buNone/>
            </a:pPr>
            <a:r>
              <a:rPr lang="it-IT" altLang="it-IT" sz="2200" dirty="0">
                <a:solidFill>
                  <a:srgbClr val="002060"/>
                </a:solidFill>
                <a:latin typeface="+mn-lt"/>
                <a:ea typeface="Calibri" charset="0"/>
                <a:cs typeface="Calibri" charset="0"/>
              </a:rPr>
              <a:t>      </a:t>
            </a:r>
            <a:r>
              <a:rPr lang="it-IT" altLang="it-IT" sz="2200" dirty="0" smtClean="0">
                <a:solidFill>
                  <a:srgbClr val="002060"/>
                </a:solidFill>
                <a:latin typeface="+mn-lt"/>
                <a:ea typeface="Calibri" charset="0"/>
                <a:cs typeface="Calibri" charset="0"/>
              </a:rPr>
              <a:t>        della </a:t>
            </a:r>
            <a:r>
              <a:rPr lang="it-IT" altLang="it-IT" sz="2200" dirty="0">
                <a:solidFill>
                  <a:srgbClr val="002060"/>
                </a:solidFill>
                <a:latin typeface="+mn-lt"/>
                <a:ea typeface="Calibri" charset="0"/>
                <a:cs typeface="Calibri" charset="0"/>
              </a:rPr>
              <a:t>vita</a:t>
            </a:r>
          </a:p>
          <a:p>
            <a:pPr eaLnBrk="1" hangingPunct="1">
              <a:lnSpc>
                <a:spcPct val="70000"/>
              </a:lnSpc>
              <a:spcBef>
                <a:spcPct val="0"/>
              </a:spcBef>
              <a:buFontTx/>
              <a:buNone/>
            </a:pPr>
            <a:endParaRPr lang="it-IT" altLang="it-IT" sz="2200" b="1" dirty="0">
              <a:solidFill>
                <a:srgbClr val="002060"/>
              </a:solidFill>
              <a:latin typeface="+mn-lt"/>
              <a:ea typeface="Calibri" charset="0"/>
              <a:cs typeface="Calibri" charset="0"/>
            </a:endParaRPr>
          </a:p>
          <a:p>
            <a:pPr eaLnBrk="1" hangingPunct="1">
              <a:lnSpc>
                <a:spcPct val="70000"/>
              </a:lnSpc>
              <a:spcBef>
                <a:spcPct val="0"/>
              </a:spcBef>
              <a:buFontTx/>
              <a:buNone/>
            </a:pPr>
            <a:endParaRPr lang="it-IT" altLang="it-IT" sz="2200" b="1" dirty="0">
              <a:solidFill>
                <a:srgbClr val="002060"/>
              </a:solidFill>
              <a:latin typeface="+mn-lt"/>
              <a:ea typeface="Calibri" charset="0"/>
              <a:cs typeface="Calibri" charset="0"/>
            </a:endParaRPr>
          </a:p>
        </p:txBody>
      </p:sp>
      <p:grpSp>
        <p:nvGrpSpPr>
          <p:cNvPr id="4" name="Gruppo 3"/>
          <p:cNvGrpSpPr/>
          <p:nvPr/>
        </p:nvGrpSpPr>
        <p:grpSpPr>
          <a:xfrm>
            <a:off x="7201248" y="1335226"/>
            <a:ext cx="3400495" cy="1600438"/>
            <a:chOff x="7201248" y="1335226"/>
            <a:chExt cx="3400495" cy="1600438"/>
          </a:xfrm>
        </p:grpSpPr>
        <p:sp>
          <p:nvSpPr>
            <p:cNvPr id="45067" name="Text Box 15"/>
            <p:cNvSpPr txBox="1">
              <a:spLocks noChangeArrowheads="1"/>
            </p:cNvSpPr>
            <p:nvPr/>
          </p:nvSpPr>
          <p:spPr bwMode="auto">
            <a:xfrm>
              <a:off x="7201248" y="1335226"/>
              <a:ext cx="3400495" cy="1600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b="1" dirty="0">
                  <a:solidFill>
                    <a:srgbClr val="002060"/>
                  </a:solidFill>
                  <a:latin typeface="+mn-lt"/>
                </a:rPr>
                <a:t>Caos</a:t>
              </a:r>
            </a:p>
            <a:p>
              <a:pPr eaLnBrk="1" hangingPunct="1">
                <a:spcBef>
                  <a:spcPct val="0"/>
                </a:spcBef>
                <a:buFontTx/>
                <a:buNone/>
              </a:pPr>
              <a:r>
                <a:rPr lang="it-IT" altLang="it-IT" sz="1800" b="1" dirty="0">
                  <a:solidFill>
                    <a:srgbClr val="002060"/>
                  </a:solidFill>
                  <a:latin typeface="+mn-lt"/>
                </a:rPr>
                <a:t>       </a:t>
              </a:r>
              <a:r>
                <a:rPr lang="it-IT" altLang="it-IT" sz="2200" dirty="0">
                  <a:solidFill>
                    <a:srgbClr val="002060"/>
                  </a:solidFill>
                  <a:latin typeface="+mn-lt"/>
                </a:rPr>
                <a:t>persona</a:t>
              </a:r>
            </a:p>
            <a:p>
              <a:pPr eaLnBrk="1" hangingPunct="1">
                <a:spcBef>
                  <a:spcPct val="0"/>
                </a:spcBef>
                <a:buFontTx/>
                <a:buNone/>
              </a:pPr>
              <a:r>
                <a:rPr lang="it-IT" altLang="it-IT" sz="2200" dirty="0">
                  <a:solidFill>
                    <a:srgbClr val="002060"/>
                  </a:solidFill>
                  <a:latin typeface="+mn-lt"/>
                </a:rPr>
                <a:t>     </a:t>
              </a:r>
              <a:r>
                <a:rPr lang="it-IT" altLang="it-IT" sz="2200" dirty="0" smtClean="0">
                  <a:solidFill>
                    <a:srgbClr val="002060"/>
                  </a:solidFill>
                  <a:latin typeface="+mn-lt"/>
                </a:rPr>
                <a:t> assistenza</a:t>
              </a:r>
              <a:endParaRPr lang="it-IT" altLang="it-IT" sz="2200" dirty="0">
                <a:solidFill>
                  <a:srgbClr val="002060"/>
                </a:solidFill>
                <a:latin typeface="+mn-lt"/>
              </a:endParaRPr>
            </a:p>
            <a:p>
              <a:pPr eaLnBrk="1" hangingPunct="1">
                <a:spcBef>
                  <a:spcPct val="0"/>
                </a:spcBef>
                <a:buFontTx/>
                <a:buNone/>
              </a:pPr>
              <a:r>
                <a:rPr lang="it-IT" altLang="it-IT" sz="2200" dirty="0">
                  <a:solidFill>
                    <a:srgbClr val="002060"/>
                  </a:solidFill>
                  <a:latin typeface="+mn-lt"/>
                </a:rPr>
                <a:t>     </a:t>
              </a:r>
              <a:r>
                <a:rPr lang="it-IT" altLang="it-IT" sz="2200" dirty="0" smtClean="0">
                  <a:solidFill>
                    <a:srgbClr val="002060"/>
                  </a:solidFill>
                  <a:latin typeface="+mn-lt"/>
                </a:rPr>
                <a:t> dignità</a:t>
              </a:r>
              <a:endParaRPr lang="it-IT" altLang="it-IT" sz="2200" dirty="0">
                <a:solidFill>
                  <a:srgbClr val="002060"/>
                </a:solidFill>
                <a:latin typeface="+mn-lt"/>
              </a:endParaRPr>
            </a:p>
          </p:txBody>
        </p:sp>
        <p:sp>
          <p:nvSpPr>
            <p:cNvPr id="45068" name="Line 16"/>
            <p:cNvSpPr>
              <a:spLocks noChangeShapeType="1"/>
            </p:cNvSpPr>
            <p:nvPr/>
          </p:nvSpPr>
          <p:spPr bwMode="auto">
            <a:xfrm flipH="1">
              <a:off x="7440963" y="1982823"/>
              <a:ext cx="0" cy="806796"/>
            </a:xfrm>
            <a:prstGeom prst="line">
              <a:avLst/>
            </a:prstGeom>
            <a:noFill/>
            <a:ln w="76200">
              <a:solidFill>
                <a:srgbClr val="0000CC"/>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solidFill>
                  <a:srgbClr val="002060"/>
                </a:solidFill>
              </a:endParaRPr>
            </a:p>
          </p:txBody>
        </p:sp>
      </p:grpSp>
      <p:sp>
        <p:nvSpPr>
          <p:cNvPr id="45061" name="Line 6"/>
          <p:cNvSpPr>
            <a:spLocks noChangeShapeType="1"/>
          </p:cNvSpPr>
          <p:nvPr/>
        </p:nvSpPr>
        <p:spPr bwMode="auto">
          <a:xfrm>
            <a:off x="1329865" y="1318553"/>
            <a:ext cx="7813803" cy="0"/>
          </a:xfrm>
          <a:prstGeom prst="line">
            <a:avLst/>
          </a:prstGeom>
          <a:noFill/>
          <a:ln w="28575">
            <a:solidFill>
              <a:srgbClr val="003399"/>
            </a:solidFill>
            <a:round/>
            <a:headEnd/>
            <a:tailEnd/>
          </a:ln>
          <a:extLst>
            <a:ext uri="{909E8E84-426E-40dd-AFC4-6F175D3DCCD1}">
              <a14:hiddenFill xmlns="" xmlns:a14="http://schemas.microsoft.com/office/drawing/2010/main">
                <a:noFill/>
              </a14:hiddenFill>
            </a:ext>
          </a:extLst>
        </p:spPr>
        <p:txBody>
          <a:bodyPr/>
          <a:lstStyle/>
          <a:p>
            <a:endParaRPr lang="it-IT"/>
          </a:p>
        </p:txBody>
      </p:sp>
      <p:grpSp>
        <p:nvGrpSpPr>
          <p:cNvPr id="5" name="Gruppo 4"/>
          <p:cNvGrpSpPr/>
          <p:nvPr/>
        </p:nvGrpSpPr>
        <p:grpSpPr>
          <a:xfrm>
            <a:off x="1154950" y="3874377"/>
            <a:ext cx="2035622" cy="1969770"/>
            <a:chOff x="1154950" y="4173268"/>
            <a:chExt cx="2035622" cy="1969770"/>
          </a:xfrm>
        </p:grpSpPr>
        <p:sp>
          <p:nvSpPr>
            <p:cNvPr id="45064" name="Text Box 12"/>
            <p:cNvSpPr txBox="1">
              <a:spLocks noChangeArrowheads="1"/>
            </p:cNvSpPr>
            <p:nvPr/>
          </p:nvSpPr>
          <p:spPr bwMode="auto">
            <a:xfrm>
              <a:off x="1154950" y="4173268"/>
              <a:ext cx="2035622" cy="19697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800" b="1" dirty="0">
                  <a:solidFill>
                    <a:srgbClr val="002060"/>
                  </a:solidFill>
                  <a:latin typeface="+mn-lt"/>
                </a:rPr>
                <a:t> </a:t>
              </a:r>
              <a:r>
                <a:rPr lang="it-IT" altLang="it-IT" b="1" dirty="0">
                  <a:solidFill>
                    <a:srgbClr val="002060"/>
                  </a:solidFill>
                  <a:latin typeface="+mn-lt"/>
                </a:rPr>
                <a:t>Semplicità</a:t>
              </a:r>
            </a:p>
            <a:p>
              <a:pPr eaLnBrk="1" hangingPunct="1">
                <a:spcBef>
                  <a:spcPct val="0"/>
                </a:spcBef>
                <a:buFontTx/>
                <a:buNone/>
              </a:pPr>
              <a:r>
                <a:rPr lang="it-IT" altLang="it-IT" sz="2400" b="1" dirty="0">
                  <a:solidFill>
                    <a:srgbClr val="002060"/>
                  </a:solidFill>
                  <a:latin typeface="+mn-lt"/>
                </a:rPr>
                <a:t>      </a:t>
              </a:r>
              <a:r>
                <a:rPr lang="it-IT" altLang="it-IT" sz="2400" b="1" dirty="0" smtClean="0">
                  <a:solidFill>
                    <a:srgbClr val="002060"/>
                  </a:solidFill>
                  <a:latin typeface="+mn-lt"/>
                </a:rPr>
                <a:t> </a:t>
              </a:r>
              <a:r>
                <a:rPr lang="it-IT" altLang="it-IT" sz="2200" dirty="0" smtClean="0">
                  <a:solidFill>
                    <a:srgbClr val="002060"/>
                  </a:solidFill>
                  <a:latin typeface="+mn-lt"/>
                </a:rPr>
                <a:t>malattia</a:t>
              </a:r>
              <a:endParaRPr lang="it-IT" altLang="it-IT" sz="2200" dirty="0">
                <a:solidFill>
                  <a:srgbClr val="002060"/>
                </a:solidFill>
                <a:latin typeface="+mn-lt"/>
              </a:endParaRPr>
            </a:p>
            <a:p>
              <a:pPr eaLnBrk="1" hangingPunct="1">
                <a:spcBef>
                  <a:spcPct val="0"/>
                </a:spcBef>
                <a:buFontTx/>
                <a:buNone/>
              </a:pPr>
              <a:r>
                <a:rPr lang="it-IT" altLang="it-IT" sz="2200" dirty="0">
                  <a:solidFill>
                    <a:srgbClr val="002060"/>
                  </a:solidFill>
                  <a:latin typeface="+mn-lt"/>
                </a:rPr>
                <a:t>       </a:t>
              </a:r>
              <a:r>
                <a:rPr lang="it-IT" altLang="it-IT" sz="2200" dirty="0" smtClean="0">
                  <a:solidFill>
                    <a:srgbClr val="002060"/>
                  </a:solidFill>
                  <a:latin typeface="+mn-lt"/>
                </a:rPr>
                <a:t>diagnosi</a:t>
              </a:r>
            </a:p>
            <a:p>
              <a:pPr eaLnBrk="1" hangingPunct="1">
                <a:spcBef>
                  <a:spcPct val="0"/>
                </a:spcBef>
                <a:buFontTx/>
                <a:buNone/>
              </a:pPr>
              <a:r>
                <a:rPr lang="it-IT" altLang="it-IT" sz="2200" dirty="0">
                  <a:solidFill>
                    <a:srgbClr val="002060"/>
                  </a:solidFill>
                  <a:latin typeface="+mn-lt"/>
                </a:rPr>
                <a:t> </a:t>
              </a:r>
              <a:r>
                <a:rPr lang="it-IT" altLang="it-IT" sz="2200" dirty="0" smtClean="0">
                  <a:solidFill>
                    <a:srgbClr val="002060"/>
                  </a:solidFill>
                  <a:latin typeface="+mn-lt"/>
                </a:rPr>
                <a:t>      terapia</a:t>
              </a:r>
              <a:endParaRPr lang="it-IT" altLang="it-IT" sz="2200" dirty="0">
                <a:solidFill>
                  <a:srgbClr val="002060"/>
                </a:solidFill>
                <a:latin typeface="+mn-lt"/>
              </a:endParaRPr>
            </a:p>
            <a:p>
              <a:pPr eaLnBrk="1" hangingPunct="1">
                <a:spcBef>
                  <a:spcPct val="0"/>
                </a:spcBef>
                <a:buFontTx/>
                <a:buNone/>
              </a:pPr>
              <a:r>
                <a:rPr lang="it-IT" altLang="it-IT" sz="2200" dirty="0">
                  <a:solidFill>
                    <a:srgbClr val="002060"/>
                  </a:solidFill>
                  <a:latin typeface="+mn-lt"/>
                </a:rPr>
                <a:t>       guarigione</a:t>
              </a:r>
            </a:p>
          </p:txBody>
        </p:sp>
        <p:sp>
          <p:nvSpPr>
            <p:cNvPr id="45065" name="Line 13"/>
            <p:cNvSpPr>
              <a:spLocks noChangeShapeType="1"/>
            </p:cNvSpPr>
            <p:nvPr/>
          </p:nvSpPr>
          <p:spPr bwMode="auto">
            <a:xfrm flipH="1">
              <a:off x="1474470" y="4858017"/>
              <a:ext cx="22860" cy="1119873"/>
            </a:xfrm>
            <a:prstGeom prst="line">
              <a:avLst/>
            </a:prstGeom>
            <a:noFill/>
            <a:ln w="76200">
              <a:solidFill>
                <a:srgbClr val="0000CC"/>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solidFill>
                  <a:srgbClr val="002060"/>
                </a:solidFill>
              </a:endParaRPr>
            </a:p>
          </p:txBody>
        </p:sp>
      </p:grpSp>
      <p:sp>
        <p:nvSpPr>
          <p:cNvPr id="45057" name="Text Box 2"/>
          <p:cNvSpPr txBox="1">
            <a:spLocks noChangeArrowheads="1"/>
          </p:cNvSpPr>
          <p:nvPr/>
        </p:nvSpPr>
        <p:spPr bwMode="auto">
          <a:xfrm rot="16200000">
            <a:off x="-1063884" y="3309570"/>
            <a:ext cx="405899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800" b="1" dirty="0" smtClean="0">
                <a:solidFill>
                  <a:srgbClr val="002060"/>
                </a:solidFill>
                <a:latin typeface="+mn-lt"/>
              </a:rPr>
              <a:t>Ridotto grado </a:t>
            </a:r>
            <a:r>
              <a:rPr lang="it-IT" altLang="it-IT" sz="2800" b="1" dirty="0">
                <a:solidFill>
                  <a:srgbClr val="002060"/>
                </a:solidFill>
                <a:latin typeface="+mn-lt"/>
              </a:rPr>
              <a:t>di consenso</a:t>
            </a:r>
          </a:p>
        </p:txBody>
      </p:sp>
      <p:sp>
        <p:nvSpPr>
          <p:cNvPr id="45058" name="Text Box 3"/>
          <p:cNvSpPr txBox="1">
            <a:spLocks noChangeArrowheads="1"/>
          </p:cNvSpPr>
          <p:nvPr/>
        </p:nvSpPr>
        <p:spPr bwMode="auto">
          <a:xfrm>
            <a:off x="5214685" y="5827476"/>
            <a:ext cx="389151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2800" b="1" smtClean="0">
                <a:solidFill>
                  <a:srgbClr val="003399"/>
                </a:solidFill>
                <a:latin typeface="+mn-lt"/>
              </a:rPr>
              <a:t>Ridotto grado </a:t>
            </a:r>
            <a:r>
              <a:rPr lang="it-IT" altLang="it-IT" sz="2800" b="1" dirty="0">
                <a:solidFill>
                  <a:srgbClr val="003399"/>
                </a:solidFill>
                <a:latin typeface="+mn-lt"/>
              </a:rPr>
              <a:t>di certezza</a:t>
            </a:r>
          </a:p>
        </p:txBody>
      </p:sp>
      <p:sp>
        <p:nvSpPr>
          <p:cNvPr id="45059" name="Line 4"/>
          <p:cNvSpPr>
            <a:spLocks noChangeShapeType="1"/>
          </p:cNvSpPr>
          <p:nvPr/>
        </p:nvSpPr>
        <p:spPr bwMode="auto">
          <a:xfrm flipV="1">
            <a:off x="1269457" y="1267005"/>
            <a:ext cx="0" cy="4507080"/>
          </a:xfrm>
          <a:prstGeom prst="line">
            <a:avLst/>
          </a:prstGeom>
          <a:noFill/>
          <a:ln w="76200">
            <a:solidFill>
              <a:srgbClr val="003399"/>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45060" name="Line 5"/>
          <p:cNvSpPr>
            <a:spLocks noChangeShapeType="1"/>
          </p:cNvSpPr>
          <p:nvPr/>
        </p:nvSpPr>
        <p:spPr bwMode="auto">
          <a:xfrm>
            <a:off x="1237557" y="5774085"/>
            <a:ext cx="7979680" cy="0"/>
          </a:xfrm>
          <a:prstGeom prst="line">
            <a:avLst/>
          </a:prstGeom>
          <a:noFill/>
          <a:ln w="76200">
            <a:solidFill>
              <a:srgbClr val="003399"/>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45062" name="Line 7"/>
          <p:cNvSpPr>
            <a:spLocks noChangeShapeType="1"/>
          </p:cNvSpPr>
          <p:nvPr/>
        </p:nvSpPr>
        <p:spPr bwMode="auto">
          <a:xfrm flipH="1">
            <a:off x="9097614" y="1335226"/>
            <a:ext cx="0" cy="4492249"/>
          </a:xfrm>
          <a:prstGeom prst="line">
            <a:avLst/>
          </a:prstGeom>
          <a:noFill/>
          <a:ln w="28575">
            <a:solidFill>
              <a:srgbClr val="003399"/>
            </a:solidFill>
            <a:round/>
            <a:headEnd/>
            <a:tailEnd/>
          </a:ln>
          <a:extLst>
            <a:ext uri="{909E8E84-426E-40dd-AFC4-6F175D3DCCD1}">
              <a14:hiddenFill xmlns="" xmlns:a14="http://schemas.microsoft.com/office/drawing/2010/main">
                <a:noFill/>
              </a14:hiddenFill>
            </a:ext>
          </a:extLst>
        </p:spPr>
        <p:txBody>
          <a:bodyPr/>
          <a:lstStyle/>
          <a:p>
            <a:endParaRPr lang="it-IT"/>
          </a:p>
        </p:txBody>
      </p:sp>
      <p:sp>
        <p:nvSpPr>
          <p:cNvPr id="45063" name="Arc 11"/>
          <p:cNvSpPr>
            <a:spLocks/>
          </p:cNvSpPr>
          <p:nvPr/>
        </p:nvSpPr>
        <p:spPr bwMode="auto">
          <a:xfrm flipH="1" flipV="1">
            <a:off x="6389368" y="1371942"/>
            <a:ext cx="2754299" cy="1839887"/>
          </a:xfrm>
          <a:custGeom>
            <a:avLst/>
            <a:gdLst>
              <a:gd name="T0" fmla="*/ 0 w 21600"/>
              <a:gd name="T1" fmla="*/ 0 h 21589"/>
              <a:gd name="T2" fmla="*/ 0 w 21600"/>
              <a:gd name="T3" fmla="*/ 0 h 21589"/>
              <a:gd name="T4" fmla="*/ 0 w 21600"/>
              <a:gd name="T5" fmla="*/ 0 h 21589"/>
              <a:gd name="T6" fmla="*/ 0 60000 65536"/>
              <a:gd name="T7" fmla="*/ 0 60000 65536"/>
              <a:gd name="T8" fmla="*/ 0 60000 65536"/>
              <a:gd name="T9" fmla="*/ 0 w 21600"/>
              <a:gd name="T10" fmla="*/ 0 h 21589"/>
              <a:gd name="T11" fmla="*/ 21600 w 21600"/>
              <a:gd name="T12" fmla="*/ 21589 h 21589"/>
            </a:gdLst>
            <a:ahLst/>
            <a:cxnLst>
              <a:cxn ang="T6">
                <a:pos x="T0" y="T1"/>
              </a:cxn>
              <a:cxn ang="T7">
                <a:pos x="T2" y="T3"/>
              </a:cxn>
              <a:cxn ang="T8">
                <a:pos x="T4" y="T5"/>
              </a:cxn>
            </a:cxnLst>
            <a:rect l="T9" t="T10" r="T11" b="T12"/>
            <a:pathLst>
              <a:path w="21600" h="21589" fill="none" extrusionOk="0">
                <a:moveTo>
                  <a:pt x="692" y="0"/>
                </a:moveTo>
                <a:cubicBezTo>
                  <a:pt x="12346" y="374"/>
                  <a:pt x="21600" y="9929"/>
                  <a:pt x="21600" y="21589"/>
                </a:cubicBezTo>
              </a:path>
              <a:path w="21600" h="21589" stroke="0" extrusionOk="0">
                <a:moveTo>
                  <a:pt x="692" y="0"/>
                </a:moveTo>
                <a:cubicBezTo>
                  <a:pt x="12346" y="374"/>
                  <a:pt x="21600" y="9929"/>
                  <a:pt x="21600" y="21589"/>
                </a:cubicBezTo>
                <a:lnTo>
                  <a:pt x="0" y="21589"/>
                </a:lnTo>
                <a:lnTo>
                  <a:pt x="692" y="0"/>
                </a:lnTo>
                <a:close/>
              </a:path>
            </a:pathLst>
          </a:custGeom>
          <a:noFill/>
          <a:ln w="38100">
            <a:solidFill>
              <a:srgbClr val="003399"/>
            </a:solidFill>
            <a:round/>
            <a:headEnd/>
            <a:tailEnd/>
          </a:ln>
          <a:extLst>
            <a:ext uri="{909E8E84-426E-40dd-AFC4-6F175D3DCCD1}">
              <a14:hiddenFill xmlns="" xmlns:a14="http://schemas.microsoft.com/office/drawing/2010/main">
                <a:solidFill>
                  <a:srgbClr val="FFFFFF"/>
                </a:solidFill>
              </a14:hiddenFill>
            </a:ext>
          </a:extLst>
        </p:spPr>
        <p:txBody>
          <a:bodyPr rot="10800000" wrap="none" anchor="ctr"/>
          <a:lstStyle/>
          <a:p>
            <a:endParaRPr lang="it-IT"/>
          </a:p>
        </p:txBody>
      </p:sp>
      <p:sp>
        <p:nvSpPr>
          <p:cNvPr id="45066" name="Arc 14"/>
          <p:cNvSpPr>
            <a:spLocks/>
          </p:cNvSpPr>
          <p:nvPr/>
        </p:nvSpPr>
        <p:spPr bwMode="auto">
          <a:xfrm>
            <a:off x="1329864" y="3291840"/>
            <a:ext cx="2499185" cy="2482245"/>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003399"/>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it-IT"/>
          </a:p>
        </p:txBody>
      </p:sp>
      <p:sp>
        <p:nvSpPr>
          <p:cNvPr id="45070" name="Line 19"/>
          <p:cNvSpPr>
            <a:spLocks noChangeShapeType="1"/>
          </p:cNvSpPr>
          <p:nvPr/>
        </p:nvSpPr>
        <p:spPr bwMode="auto">
          <a:xfrm>
            <a:off x="4171950" y="3411509"/>
            <a:ext cx="15069" cy="2246341"/>
          </a:xfrm>
          <a:prstGeom prst="line">
            <a:avLst/>
          </a:prstGeom>
          <a:noFill/>
          <a:ln w="76200">
            <a:solidFill>
              <a:srgbClr val="003399"/>
            </a:solidFill>
            <a:round/>
            <a:headEnd/>
            <a:tailEnd type="triangle" w="med" len="med"/>
          </a:ln>
          <a:extLst>
            <a:ext uri="{909E8E84-426E-40dd-AFC4-6F175D3DCCD1}">
              <a14:hiddenFill xmlns="" xmlns:a14="http://schemas.microsoft.com/office/drawing/2010/main">
                <a:noFill/>
              </a14:hiddenFill>
            </a:ext>
          </a:extLst>
        </p:spPr>
        <p:txBody>
          <a:bodyPr/>
          <a:lstStyle/>
          <a:p>
            <a:endParaRPr lang="it-IT"/>
          </a:p>
        </p:txBody>
      </p:sp>
      <p:sp>
        <p:nvSpPr>
          <p:cNvPr id="45071" name="Rectangle 20"/>
          <p:cNvSpPr>
            <a:spLocks noChangeArrowheads="1"/>
          </p:cNvSpPr>
          <p:nvPr/>
        </p:nvSpPr>
        <p:spPr bwMode="auto">
          <a:xfrm>
            <a:off x="0" y="264478"/>
            <a:ext cx="10287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800" b="1" dirty="0" smtClean="0">
                <a:solidFill>
                  <a:srgbClr val="002060"/>
                </a:solidFill>
                <a:latin typeface="+mn-lt"/>
              </a:rPr>
              <a:t>Geriatria: Medicina </a:t>
            </a:r>
            <a:r>
              <a:rPr lang="it-IT" altLang="it-IT" sz="2800" b="1" dirty="0">
                <a:solidFill>
                  <a:srgbClr val="002060"/>
                </a:solidFill>
                <a:latin typeface="+mn-lt"/>
              </a:rPr>
              <a:t>della Complessità</a:t>
            </a:r>
          </a:p>
        </p:txBody>
      </p:sp>
      <p:sp>
        <p:nvSpPr>
          <p:cNvPr id="45072" name="Line 7"/>
          <p:cNvSpPr>
            <a:spLocks noChangeShapeType="1"/>
          </p:cNvSpPr>
          <p:nvPr/>
        </p:nvSpPr>
        <p:spPr bwMode="auto">
          <a:xfrm>
            <a:off x="576803" y="980031"/>
            <a:ext cx="9275763" cy="22225"/>
          </a:xfrm>
          <a:prstGeom prst="line">
            <a:avLst/>
          </a:prstGeom>
          <a:noFill/>
          <a:ln w="57150">
            <a:solidFill>
              <a:srgbClr val="002060"/>
            </a:solidFill>
            <a:round/>
            <a:headEnd/>
            <a:tailEnd/>
          </a:ln>
          <a:extLst>
            <a:ext uri="{909E8E84-426E-40dd-AFC4-6F175D3DCCD1}">
              <a14:hiddenFill xmlns="" xmlns:a14="http://schemas.microsoft.com/office/drawing/2010/main">
                <a:noFill/>
              </a14:hiddenFill>
            </a:ext>
          </a:extLst>
        </p:spPr>
        <p:txBody>
          <a:bodyPr wrap="none" anchor="ctr"/>
          <a:lstStyle/>
          <a:p>
            <a:endParaRPr lang="it-IT">
              <a:solidFill>
                <a:srgbClr val="002060"/>
              </a:solidFill>
            </a:endParaRPr>
          </a:p>
        </p:txBody>
      </p:sp>
      <p:sp>
        <p:nvSpPr>
          <p:cNvPr id="23" name="CasellaDiTesto 22"/>
          <p:cNvSpPr txBox="1"/>
          <p:nvPr/>
        </p:nvSpPr>
        <p:spPr>
          <a:xfrm>
            <a:off x="4960620" y="6235106"/>
            <a:ext cx="5189220" cy="1077218"/>
          </a:xfrm>
          <a:prstGeom prst="rect">
            <a:avLst/>
          </a:prstGeom>
          <a:noFill/>
        </p:spPr>
        <p:txBody>
          <a:bodyPr wrap="square" rtlCol="0">
            <a:spAutoFit/>
          </a:bodyPr>
          <a:lstStyle/>
          <a:p>
            <a:r>
              <a:rPr lang="it-IT" sz="1600" i="1" dirty="0" smtClean="0">
                <a:solidFill>
                  <a:srgbClr val="002060"/>
                </a:solidFill>
                <a:cs typeface="Arial"/>
              </a:rPr>
              <a:t>Zimmerman B et al, Irving, TX:VHA Press 1998</a:t>
            </a:r>
          </a:p>
          <a:p>
            <a:r>
              <a:rPr lang="it-IT" sz="1600" i="1" dirty="0" err="1" smtClean="0">
                <a:solidFill>
                  <a:srgbClr val="002060"/>
                </a:solidFill>
                <a:cs typeface="Arial"/>
              </a:rPr>
              <a:t>Stacey</a:t>
            </a:r>
            <a:r>
              <a:rPr lang="it-IT" sz="1600" i="1" dirty="0" smtClean="0">
                <a:solidFill>
                  <a:srgbClr val="002060"/>
                </a:solidFill>
                <a:cs typeface="Arial"/>
              </a:rPr>
              <a:t> RD &amp; Ralph D</a:t>
            </a:r>
            <a:r>
              <a:rPr lang="it-IT" sz="1600" i="1" dirty="0">
                <a:solidFill>
                  <a:srgbClr val="002060"/>
                </a:solidFill>
                <a:cs typeface="Arial"/>
              </a:rPr>
              <a:t>, </a:t>
            </a:r>
            <a:r>
              <a:rPr lang="it-IT" sz="1600" i="1" dirty="0" err="1">
                <a:solidFill>
                  <a:srgbClr val="002060"/>
                </a:solidFill>
                <a:cs typeface="Arial"/>
              </a:rPr>
              <a:t>London</a:t>
            </a:r>
            <a:r>
              <a:rPr lang="it-IT" sz="1600" i="1" dirty="0">
                <a:solidFill>
                  <a:srgbClr val="002060"/>
                </a:solidFill>
                <a:cs typeface="Arial"/>
              </a:rPr>
              <a:t> Financial Time, 1999</a:t>
            </a:r>
          </a:p>
          <a:p>
            <a:endParaRPr lang="it-IT" sz="1600" i="1" dirty="0" smtClean="0">
              <a:solidFill>
                <a:srgbClr val="002060"/>
              </a:solidFill>
              <a:cs typeface="Arial"/>
            </a:endParaRPr>
          </a:p>
          <a:p>
            <a:endParaRPr lang="it-IT" sz="1600" i="1" dirty="0">
              <a:solidFill>
                <a:srgbClr val="002060"/>
              </a:solidFill>
              <a:cs typeface="Arial"/>
            </a:endParaRPr>
          </a:p>
        </p:txBody>
      </p:sp>
    </p:spTree>
    <p:extLst>
      <p:ext uri="{BB962C8B-B14F-4D97-AF65-F5344CB8AC3E}">
        <p14:creationId xmlns:p14="http://schemas.microsoft.com/office/powerpoint/2010/main" val="21318105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1065075" y="1730509"/>
            <a:ext cx="10948314" cy="2937503"/>
            <a:chOff x="1065075" y="1730509"/>
            <a:chExt cx="10948314" cy="2937503"/>
          </a:xfrm>
        </p:grpSpPr>
        <p:pic>
          <p:nvPicPr>
            <p:cNvPr id="2" name="Picture 7" descr="un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075" y="1730509"/>
              <a:ext cx="3123467" cy="293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po 2"/>
            <p:cNvGrpSpPr/>
            <p:nvPr/>
          </p:nvGrpSpPr>
          <p:grpSpPr>
            <a:xfrm>
              <a:off x="6626942" y="1807995"/>
              <a:ext cx="5386447" cy="2782529"/>
              <a:chOff x="8173731" y="5098209"/>
              <a:chExt cx="2647898" cy="1305817"/>
            </a:xfrm>
          </p:grpSpPr>
          <p:pic>
            <p:nvPicPr>
              <p:cNvPr id="4" name="Immagin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3731" y="5154664"/>
                <a:ext cx="2482850"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9218971" y="5098209"/>
                <a:ext cx="1602658" cy="1249362"/>
              </a:xfrm>
              <a:prstGeom prst="rect">
                <a:avLst/>
              </a:prstGeom>
              <a:solidFill>
                <a:schemeClr val="bg1"/>
              </a:solidFill>
            </p:spPr>
            <p:txBody>
              <a:bodyPr wrap="square" rtlCol="0">
                <a:spAutoFit/>
              </a:bodyPr>
              <a:lstStyle/>
              <a:p>
                <a:endParaRPr lang="it-IT" dirty="0"/>
              </a:p>
            </p:txBody>
          </p:sp>
        </p:grpSp>
      </p:grpSp>
    </p:spTree>
    <p:extLst>
      <p:ext uri="{BB962C8B-B14F-4D97-AF65-F5344CB8AC3E}">
        <p14:creationId xmlns:p14="http://schemas.microsoft.com/office/powerpoint/2010/main" val="14060724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1" y="285331"/>
            <a:ext cx="10286999" cy="1079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it-IT" b="1" dirty="0" smtClean="0">
                <a:solidFill>
                  <a:srgbClr val="002060"/>
                </a:solidFill>
                <a:latin typeface="+mn-lt"/>
              </a:rPr>
              <a:t>Il ruolo dell’invecchiamento nell’elevato grado di mortalità degli anziani COVID-19</a:t>
            </a:r>
            <a:r>
              <a:rPr lang="it-IT" dirty="0" smtClean="0">
                <a:solidFill>
                  <a:srgbClr val="002060"/>
                </a:solidFill>
                <a:latin typeface="+mn-lt"/>
              </a:rPr>
              <a:t> </a:t>
            </a:r>
            <a:endParaRPr lang="it-IT" dirty="0">
              <a:solidFill>
                <a:srgbClr val="002060"/>
              </a:solidFill>
              <a:latin typeface="+mn-lt"/>
            </a:endParaRPr>
          </a:p>
        </p:txBody>
      </p:sp>
      <p:sp>
        <p:nvSpPr>
          <p:cNvPr id="4" name="Line 7"/>
          <p:cNvSpPr>
            <a:spLocks noChangeShapeType="1"/>
          </p:cNvSpPr>
          <p:nvPr/>
        </p:nvSpPr>
        <p:spPr bwMode="auto">
          <a:xfrm>
            <a:off x="505618" y="1324078"/>
            <a:ext cx="9275763" cy="22225"/>
          </a:xfrm>
          <a:prstGeom prst="line">
            <a:avLst/>
          </a:prstGeom>
          <a:noFill/>
          <a:ln w="57150">
            <a:solidFill>
              <a:srgbClr val="002060"/>
            </a:solidFill>
            <a:round/>
            <a:headEnd/>
            <a:tailEnd/>
          </a:ln>
          <a:extLst>
            <a:ext uri="{909E8E84-426E-40dd-AFC4-6F175D3DCCD1}">
              <a14:hiddenFill xmlns="" xmlns:a14="http://schemas.microsoft.com/office/drawing/2010/main">
                <a:noFill/>
              </a14:hiddenFill>
            </a:ext>
          </a:extLst>
        </p:spPr>
        <p:txBody>
          <a:bodyPr wrap="none" anchor="ctr"/>
          <a:lstStyle/>
          <a:p>
            <a:endParaRPr lang="it-IT" dirty="0"/>
          </a:p>
        </p:txBody>
      </p:sp>
      <p:sp>
        <p:nvSpPr>
          <p:cNvPr id="5" name="CasellaDiTesto 4"/>
          <p:cNvSpPr txBox="1"/>
          <p:nvPr/>
        </p:nvSpPr>
        <p:spPr>
          <a:xfrm>
            <a:off x="1028698" y="2306785"/>
            <a:ext cx="8229600" cy="1384995"/>
          </a:xfrm>
          <a:prstGeom prst="rect">
            <a:avLst/>
          </a:prstGeom>
          <a:noFill/>
        </p:spPr>
        <p:txBody>
          <a:bodyPr wrap="square" rtlCol="0">
            <a:spAutoFit/>
          </a:bodyPr>
          <a:lstStyle/>
          <a:p>
            <a:pPr marL="457200" marR="0" lvl="0" indent="-457200" defTabSz="914400" eaLnBrk="1" fontAlgn="auto" latinLnBrk="0" hangingPunct="1">
              <a:lnSpc>
                <a:spcPct val="150000"/>
              </a:lnSpc>
              <a:spcBef>
                <a:spcPts val="0"/>
              </a:spcBef>
              <a:spcAft>
                <a:spcPts val="0"/>
              </a:spcAft>
              <a:buClrTx/>
              <a:buSzTx/>
              <a:buFont typeface="Wingdings" charset="2"/>
              <a:buChar char="§"/>
              <a:tabLst/>
              <a:defRPr/>
            </a:pPr>
            <a:r>
              <a:rPr lang="it-IT" sz="2800" dirty="0" smtClean="0">
                <a:solidFill>
                  <a:srgbClr val="002060"/>
                </a:solidFill>
              </a:rPr>
              <a:t>Invecchiamento fisiologico: la Vulnerabilità</a:t>
            </a:r>
          </a:p>
          <a:p>
            <a:pPr marL="457200" marR="0" lvl="0" indent="-457200" defTabSz="914400" eaLnBrk="1" fontAlgn="auto" latinLnBrk="0" hangingPunct="1">
              <a:lnSpc>
                <a:spcPct val="150000"/>
              </a:lnSpc>
              <a:spcBef>
                <a:spcPts val="0"/>
              </a:spcBef>
              <a:spcAft>
                <a:spcPts val="0"/>
              </a:spcAft>
              <a:buClrTx/>
              <a:buSzTx/>
              <a:buFont typeface="Wingdings" charset="2"/>
              <a:buChar char="§"/>
              <a:tabLst/>
              <a:defRPr/>
            </a:pPr>
            <a:r>
              <a:rPr lang="it-IT" sz="2800" dirty="0" smtClean="0">
                <a:solidFill>
                  <a:srgbClr val="002060"/>
                </a:solidFill>
              </a:rPr>
              <a:t>Invecchiamento patologico: la Fragilità</a:t>
            </a:r>
          </a:p>
        </p:txBody>
      </p:sp>
      <p:sp>
        <p:nvSpPr>
          <p:cNvPr id="6" name="CasellaDiTesto 5"/>
          <p:cNvSpPr txBox="1"/>
          <p:nvPr/>
        </p:nvSpPr>
        <p:spPr>
          <a:xfrm flipH="1">
            <a:off x="3998287" y="578810"/>
            <a:ext cx="4880242" cy="369332"/>
          </a:xfrm>
          <a:prstGeom prst="rect">
            <a:avLst/>
          </a:prstGeom>
          <a:noFill/>
        </p:spPr>
        <p:txBody>
          <a:bodyPr wrap="square" rtlCol="0">
            <a:spAutoFit/>
          </a:bodyPr>
          <a:lstStyle/>
          <a:p>
            <a:endParaRPr lang="it-IT"/>
          </a:p>
        </p:txBody>
      </p:sp>
    </p:spTree>
    <p:extLst>
      <p:ext uri="{BB962C8B-B14F-4D97-AF65-F5344CB8AC3E}">
        <p14:creationId xmlns:p14="http://schemas.microsoft.com/office/powerpoint/2010/main" val="5516334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7"/>
          <p:cNvSpPr>
            <a:spLocks noChangeShapeType="1"/>
          </p:cNvSpPr>
          <p:nvPr/>
        </p:nvSpPr>
        <p:spPr bwMode="auto">
          <a:xfrm>
            <a:off x="505618" y="1143317"/>
            <a:ext cx="9275763" cy="22225"/>
          </a:xfrm>
          <a:prstGeom prst="line">
            <a:avLst/>
          </a:prstGeom>
          <a:noFill/>
          <a:ln w="57150">
            <a:solidFill>
              <a:srgbClr val="002060"/>
            </a:solidFill>
            <a:round/>
            <a:headEnd/>
            <a:tailEnd/>
          </a:ln>
          <a:extLst>
            <a:ext uri="{909E8E84-426E-40dd-AFC4-6F175D3DCCD1}">
              <a14:hiddenFill xmlns="" xmlns:a14="http://schemas.microsoft.com/office/drawing/2010/main">
                <a:noFill/>
              </a14:hiddenFill>
            </a:ext>
          </a:extLst>
        </p:spPr>
        <p:txBody>
          <a:bodyPr wrap="none" anchor="ctr"/>
          <a:lstStyle/>
          <a:p>
            <a:endParaRPr lang="it-IT" dirty="0"/>
          </a:p>
        </p:txBody>
      </p:sp>
      <p:sp>
        <p:nvSpPr>
          <p:cNvPr id="5" name="CasellaDiTesto 4"/>
          <p:cNvSpPr txBox="1"/>
          <p:nvPr/>
        </p:nvSpPr>
        <p:spPr>
          <a:xfrm>
            <a:off x="956677" y="2296152"/>
            <a:ext cx="8229600" cy="1384995"/>
          </a:xfrm>
          <a:prstGeom prst="rect">
            <a:avLst/>
          </a:prstGeom>
          <a:noFill/>
        </p:spPr>
        <p:txBody>
          <a:bodyPr wrap="square" rtlCol="0">
            <a:spAutoFit/>
          </a:bodyPr>
          <a:lstStyle/>
          <a:p>
            <a:pPr marL="457200" marR="0" lvl="0" indent="-457200" defTabSz="914400" eaLnBrk="1" fontAlgn="auto" latinLnBrk="0" hangingPunct="1">
              <a:lnSpc>
                <a:spcPct val="150000"/>
              </a:lnSpc>
              <a:spcBef>
                <a:spcPts val="0"/>
              </a:spcBef>
              <a:spcAft>
                <a:spcPts val="0"/>
              </a:spcAft>
              <a:buClrTx/>
              <a:buSzTx/>
              <a:buFont typeface="Wingdings" charset="2"/>
              <a:buChar char="§"/>
              <a:tabLst/>
              <a:defRPr/>
            </a:pPr>
            <a:r>
              <a:rPr lang="it-IT" sz="2800" dirty="0" smtClean="0">
                <a:solidFill>
                  <a:srgbClr val="002060"/>
                </a:solidFill>
              </a:rPr>
              <a:t>Invecchiamento fisiologico: la Vulnerabilità</a:t>
            </a:r>
          </a:p>
          <a:p>
            <a:pPr marL="457200" marR="0" lvl="0" indent="-457200" defTabSz="914400" eaLnBrk="1" fontAlgn="auto" latinLnBrk="0" hangingPunct="1">
              <a:lnSpc>
                <a:spcPct val="150000"/>
              </a:lnSpc>
              <a:spcBef>
                <a:spcPts val="0"/>
              </a:spcBef>
              <a:spcAft>
                <a:spcPts val="0"/>
              </a:spcAft>
              <a:buClrTx/>
              <a:buSzTx/>
              <a:buFont typeface="Wingdings" charset="2"/>
              <a:buChar char="§"/>
              <a:tabLst/>
              <a:defRPr/>
            </a:pPr>
            <a:r>
              <a:rPr lang="it-IT" sz="2800" dirty="0" smtClean="0">
                <a:solidFill>
                  <a:schemeClr val="bg1"/>
                </a:solidFill>
              </a:rPr>
              <a:t>Invecchiamento patologico: la Fragilità</a:t>
            </a:r>
          </a:p>
        </p:txBody>
      </p:sp>
      <p:sp>
        <p:nvSpPr>
          <p:cNvPr id="7" name="Text Box 5"/>
          <p:cNvSpPr txBox="1">
            <a:spLocks noChangeArrowheads="1"/>
          </p:cNvSpPr>
          <p:nvPr/>
        </p:nvSpPr>
        <p:spPr bwMode="auto">
          <a:xfrm>
            <a:off x="-1" y="285331"/>
            <a:ext cx="10286999" cy="586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000" tIns="46800" rIns="90000" bIns="4680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it-IT" b="1" dirty="0" smtClean="0">
                <a:solidFill>
                  <a:srgbClr val="002060"/>
                </a:solidFill>
                <a:latin typeface="+mn-lt"/>
              </a:rPr>
              <a:t>Il ruolo dell’invecchiamento fisiologico</a:t>
            </a:r>
            <a:endParaRPr lang="it-IT" dirty="0">
              <a:solidFill>
                <a:srgbClr val="002060"/>
              </a:solidFill>
              <a:latin typeface="+mn-lt"/>
            </a:endParaRPr>
          </a:p>
        </p:txBody>
      </p:sp>
    </p:spTree>
    <p:extLst>
      <p:ext uri="{BB962C8B-B14F-4D97-AF65-F5344CB8AC3E}">
        <p14:creationId xmlns:p14="http://schemas.microsoft.com/office/powerpoint/2010/main" val="20782197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13668</TotalTime>
  <Words>6107</Words>
  <Application>Microsoft Macintosh PowerPoint</Application>
  <PresentationFormat>Diapositive 35 mm</PresentationFormat>
  <Paragraphs>1116</Paragraphs>
  <Slides>79</Slides>
  <Notes>70</Notes>
  <HiddenSlides>0</HiddenSlides>
  <MMClips>0</MMClips>
  <ScaleCrop>false</ScaleCrop>
  <HeadingPairs>
    <vt:vector size="8" baseType="variant">
      <vt:variant>
        <vt:lpstr>Caratteri utilizzati</vt:lpstr>
      </vt:variant>
      <vt:variant>
        <vt:i4>12</vt:i4>
      </vt:variant>
      <vt:variant>
        <vt:lpstr>Tema</vt:lpstr>
      </vt:variant>
      <vt:variant>
        <vt:i4>1</vt:i4>
      </vt:variant>
      <vt:variant>
        <vt:lpstr>Server OLE incorporati</vt:lpstr>
      </vt:variant>
      <vt:variant>
        <vt:i4>2</vt:i4>
      </vt:variant>
      <vt:variant>
        <vt:lpstr>Titoli diapositive</vt:lpstr>
      </vt:variant>
      <vt:variant>
        <vt:i4>79</vt:i4>
      </vt:variant>
    </vt:vector>
  </HeadingPairs>
  <TitlesOfParts>
    <vt:vector size="94" baseType="lpstr">
      <vt:lpstr>Arial</vt:lpstr>
      <vt:lpstr>Arial Narrow</vt:lpstr>
      <vt:lpstr>Calibri</vt:lpstr>
      <vt:lpstr>Calibri Light</vt:lpstr>
      <vt:lpstr>Courier New</vt:lpstr>
      <vt:lpstr>Helvetica</vt:lpstr>
      <vt:lpstr>Mangal</vt:lpstr>
      <vt:lpstr>MS PGothic</vt:lpstr>
      <vt:lpstr>ＭＳ Ｐゴシック</vt:lpstr>
      <vt:lpstr>Symbol</vt:lpstr>
      <vt:lpstr>Times New Roman</vt:lpstr>
      <vt:lpstr>Wingdings</vt:lpstr>
      <vt:lpstr>Tema di Office</vt:lpstr>
      <vt:lpstr>Immagine bitmap</vt:lpstr>
      <vt:lpstr>Documento</vt:lpstr>
      <vt:lpstr>Presentazione di PowerPoint</vt:lpstr>
      <vt:lpstr>Presentazione di PowerPoint</vt:lpstr>
      <vt:lpstr>Presentazione di PowerPoint</vt:lpstr>
      <vt:lpstr>Struttura della populazione italiana per età                                                    dati in migliaia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Gli effetti dell’età sulla resistenza dell’ospite                                                                   e la tolleranza alla malattia indotta da COVID-19</vt:lpstr>
      <vt:lpstr>Presentazione di PowerPoint</vt:lpstr>
      <vt:lpstr>Presentazione di PowerPoint</vt:lpstr>
      <vt:lpstr>Presentazione di PowerPoint</vt:lpstr>
      <vt:lpstr>Presentazione di PowerPoint</vt:lpstr>
      <vt:lpstr>Presentazione di PowerPoint</vt:lpstr>
      <vt:lpstr>Presentazione di PowerPoint</vt:lpstr>
      <vt:lpstr>Comorbilità e sopravvivenza  popolazione &gt;79aa</vt:lpstr>
      <vt:lpstr>Disabilità e sopravvivenza  popolazione  &gt;79 anni</vt:lpstr>
      <vt:lpstr>Presentazione di PowerPoint</vt:lpstr>
      <vt:lpstr>Presentazione di PowerPoint</vt:lpstr>
      <vt:lpstr>Presentazione di PowerPoint</vt:lpstr>
      <vt:lpstr>Presentazione di PowerPoint</vt:lpstr>
      <vt:lpstr>Epidemiologia delle polmoniti                                                                         U.S.A. e Europa</vt:lpstr>
      <vt:lpstr>Presentazione di PowerPoint</vt:lpstr>
      <vt:lpstr>Presentazione di PowerPoint</vt:lpstr>
      <vt:lpstr>Condizioni che peggiorano la BPCO</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Sopravvivenza di anziani fragili COVID-19                                                  COPE: studio europeo, multicentrico, osservazionale  n= 1564 pazienti COVID-19 </vt:lpstr>
      <vt:lpstr>Presentazione di PowerPoint</vt:lpstr>
      <vt:lpstr>Presentazione di PowerPoint</vt:lpstr>
      <vt:lpstr>Presentazione di PowerPoint</vt:lpstr>
      <vt:lpstr>Presentazione di PowerPoint</vt:lpstr>
      <vt:lpstr>Presentazione di PowerPoint</vt:lpstr>
      <vt:lpstr>Presentazione di PowerPoint</vt:lpstr>
      <vt:lpstr>Gamma di citochine misurate in campioni di siero COVID-19     (n=1.959) rispetto a donatori sani (nero, n= 9) e pazienti con mieloma multiplo (blu, n= 151)</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Cascata coagulativa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DinoVitale</dc:creator>
  <cp:lastModifiedBy>Rengo Franco</cp:lastModifiedBy>
  <cp:revision>607</cp:revision>
  <cp:lastPrinted>2020-11-11T13:28:13Z</cp:lastPrinted>
  <dcterms:created xsi:type="dcterms:W3CDTF">2017-03-14T10:58:28Z</dcterms:created>
  <dcterms:modified xsi:type="dcterms:W3CDTF">2023-05-27T10:04:18Z</dcterms:modified>
</cp:coreProperties>
</file>