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comments/comment2.xml" ContentType="application/vnd.openxmlformats-officedocument.presentationml.comments+xml"/>
  <Override PartName="/ppt/notesSlides/notesSlide3.xml" ContentType="application/vnd.openxmlformats-officedocument.presentationml.notesSlide+xml"/>
  <Override PartName="/ppt/comments/comment3.xml" ContentType="application/vnd.openxmlformats-officedocument.presentationml.comments+xml"/>
  <Override PartName="/ppt/notesSlides/notesSlide4.xml" ContentType="application/vnd.openxmlformats-officedocument.presentationml.notesSlide+xml"/>
  <Override PartName="/ppt/comments/comment4.xml" ContentType="application/vnd.openxmlformats-officedocument.presentationml.comments+xml"/>
  <Override PartName="/ppt/notesSlides/notesSlide5.xml" ContentType="application/vnd.openxmlformats-officedocument.presentationml.notesSlide+xml"/>
  <Override PartName="/ppt/comments/comment5.xml" ContentType="application/vnd.openxmlformats-officedocument.presentationml.comments+xml"/>
  <Override PartName="/ppt/notesSlides/notesSlide6.xml" ContentType="application/vnd.openxmlformats-officedocument.presentationml.notesSlide+xml"/>
  <Override PartName="/ppt/comments/comment6.xml" ContentType="application/vnd.openxmlformats-officedocument.presentationml.comments+xml"/>
  <Override PartName="/ppt/notesSlides/notesSlide7.xml" ContentType="application/vnd.openxmlformats-officedocument.presentationml.notesSlide+xml"/>
  <Override PartName="/ppt/comments/comment7.xml" ContentType="application/vnd.openxmlformats-officedocument.presentationml.comments+xml"/>
  <Override PartName="/ppt/notesSlides/notesSlide8.xml" ContentType="application/vnd.openxmlformats-officedocument.presentationml.notesSlide+xml"/>
  <Override PartName="/ppt/comments/comment8.xml" ContentType="application/vnd.openxmlformats-officedocument.presentationml.comments+xml"/>
  <Override PartName="/ppt/notesSlides/notesSlide9.xml" ContentType="application/vnd.openxmlformats-officedocument.presentationml.notesSlide+xml"/>
  <Override PartName="/ppt/comments/comment9.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handoutMasterIdLst>
    <p:handoutMasterId r:id="rId12"/>
  </p:handoutMasterIdLst>
  <p:sldIdLst>
    <p:sldId id="257" r:id="rId2"/>
    <p:sldId id="723" r:id="rId3"/>
    <p:sldId id="716" r:id="rId4"/>
    <p:sldId id="717" r:id="rId5"/>
    <p:sldId id="718" r:id="rId6"/>
    <p:sldId id="719" r:id="rId7"/>
    <p:sldId id="720" r:id="rId8"/>
    <p:sldId id="721" r:id="rId9"/>
    <p:sldId id="722" r:id="rId10"/>
  </p:sldIdLst>
  <p:sldSz cx="10287000" cy="6858000" type="35mm"/>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2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43" name="Rengo Franco" initials="RF [43]" lastIdx="1" clrIdx="42">
    <p:extLst/>
  </p:cmAuthor>
  <p:cmAuthor id="1" name="Rengo Franco" initials="RF" lastIdx="81" clrIdx="0">
    <p:extLst/>
  </p:cmAuthor>
  <p:cmAuthor id="44" name="Rengo Franco" initials="RF [44]" lastIdx="1" clrIdx="43">
    <p:extLst/>
  </p:cmAuthor>
  <p:cmAuthor id="2" name="Rengo Franco" initials="RF [2]" lastIdx="1" clrIdx="1">
    <p:extLst/>
  </p:cmAuthor>
  <p:cmAuthor id="45" name="Rengo Franco" initials="RF [45]" lastIdx="1" clrIdx="44">
    <p:extLst/>
  </p:cmAuthor>
  <p:cmAuthor id="3" name="Rengo Franco" initials="RF [3]" lastIdx="1" clrIdx="2">
    <p:extLst/>
  </p:cmAuthor>
  <p:cmAuthor id="46" name="Rengo Franco" initials="RF [46]" lastIdx="1" clrIdx="45">
    <p:extLst/>
  </p:cmAuthor>
  <p:cmAuthor id="4" name="Rengo Franco" initials="RF [4]" lastIdx="1" clrIdx="3">
    <p:extLst/>
  </p:cmAuthor>
  <p:cmAuthor id="47" name="Rengo Franco" initials="RF [47]" lastIdx="1" clrIdx="46">
    <p:extLst/>
  </p:cmAuthor>
  <p:cmAuthor id="5" name="Rengo Franco" initials="RF [5]" lastIdx="1" clrIdx="4">
    <p:extLst/>
  </p:cmAuthor>
  <p:cmAuthor id="48" name="Rengo Franco" initials="RF [48]" lastIdx="1" clrIdx="47">
    <p:extLst/>
  </p:cmAuthor>
  <p:cmAuthor id="6" name="Rengo Franco" initials="RF [6]" lastIdx="1" clrIdx="5">
    <p:extLst/>
  </p:cmAuthor>
  <p:cmAuthor id="49" name="Rengo Franco" initials="RF [49]" lastIdx="1" clrIdx="48">
    <p:extLst/>
  </p:cmAuthor>
  <p:cmAuthor id="7" name="Rengo Franco" initials="RF [7]" lastIdx="1" clrIdx="6">
    <p:extLst/>
  </p:cmAuthor>
  <p:cmAuthor id="50" name="Rengo Franco" initials="RF [50]" lastIdx="1" clrIdx="49">
    <p:extLst/>
  </p:cmAuthor>
  <p:cmAuthor id="8" name="Rengo Franco" initials="RF [8]" lastIdx="1" clrIdx="7">
    <p:extLst/>
  </p:cmAuthor>
  <p:cmAuthor id="51" name="Rengo Franco" initials="RF [51]" lastIdx="1" clrIdx="50">
    <p:extLst/>
  </p:cmAuthor>
  <p:cmAuthor id="9" name="Rengo Franco" initials="RF [9]" lastIdx="1" clrIdx="8">
    <p:extLst/>
  </p:cmAuthor>
  <p:cmAuthor id="52" name="Rengo Franco" initials="RF [52]" lastIdx="1" clrIdx="51">
    <p:extLst/>
  </p:cmAuthor>
  <p:cmAuthor id="10" name="Rengo Franco" initials="RF [10]" lastIdx="1" clrIdx="9">
    <p:extLst/>
  </p:cmAuthor>
  <p:cmAuthor id="53" name="Rengo Franco" initials="RF [53]" lastIdx="1" clrIdx="52">
    <p:extLst/>
  </p:cmAuthor>
  <p:cmAuthor id="11" name="Rengo Franco" initials="RF [11]" lastIdx="1" clrIdx="10">
    <p:extLst/>
  </p:cmAuthor>
  <p:cmAuthor id="54" name="Rengo Franco" initials="RF [54]" lastIdx="1" clrIdx="53">
    <p:extLst/>
  </p:cmAuthor>
  <p:cmAuthor id="12" name="Rengo Franco" initials="RF [12]" lastIdx="1" clrIdx="11">
    <p:extLst/>
  </p:cmAuthor>
  <p:cmAuthor id="55" name="Rengo Franco" initials="RF [55]" lastIdx="1" clrIdx="54">
    <p:extLst/>
  </p:cmAuthor>
  <p:cmAuthor id="13" name="Rengo Franco" initials="RF [13]" lastIdx="1" clrIdx="12">
    <p:extLst/>
  </p:cmAuthor>
  <p:cmAuthor id="14" name="Rengo Franco" initials="RF [14]" lastIdx="1" clrIdx="13">
    <p:extLst/>
  </p:cmAuthor>
  <p:cmAuthor id="15" name="Rengo Franco" initials="RF [15]" lastIdx="1" clrIdx="14">
    <p:extLst/>
  </p:cmAuthor>
  <p:cmAuthor id="16" name="Rengo Franco" initials="RF [16]" lastIdx="2" clrIdx="15">
    <p:extLst/>
  </p:cmAuthor>
  <p:cmAuthor id="17" name="Rengo Franco" initials="RF [17]" lastIdx="1" clrIdx="16">
    <p:extLst/>
  </p:cmAuthor>
  <p:cmAuthor id="18" name="Rengo Franco" initials="RF [18]" lastIdx="1" clrIdx="17">
    <p:extLst/>
  </p:cmAuthor>
  <p:cmAuthor id="19" name="Rengo Franco" initials="RF [19]" lastIdx="1" clrIdx="18">
    <p:extLst/>
  </p:cmAuthor>
  <p:cmAuthor id="20" name="Rengo Franco" initials="RF [20]" lastIdx="1" clrIdx="19">
    <p:extLst/>
  </p:cmAuthor>
  <p:cmAuthor id="21" name="Rengo Franco" initials="RF [21]" lastIdx="1" clrIdx="20">
    <p:extLst/>
  </p:cmAuthor>
  <p:cmAuthor id="22" name="Rengo Franco" initials="RF [22]" lastIdx="1" clrIdx="21">
    <p:extLst/>
  </p:cmAuthor>
  <p:cmAuthor id="23" name="Rengo Franco" initials="RF [23]" lastIdx="1" clrIdx="22">
    <p:extLst/>
  </p:cmAuthor>
  <p:cmAuthor id="24" name="Rengo Franco" initials="RF [24]" lastIdx="1" clrIdx="23">
    <p:extLst/>
  </p:cmAuthor>
  <p:cmAuthor id="25" name="Rengo Franco" initials="RF [25]" lastIdx="1" clrIdx="24">
    <p:extLst/>
  </p:cmAuthor>
  <p:cmAuthor id="26" name="Rengo Franco" initials="RF [26]" lastIdx="1" clrIdx="25">
    <p:extLst/>
  </p:cmAuthor>
  <p:cmAuthor id="27" name="Rengo Franco" initials="RF [27]" lastIdx="1" clrIdx="26">
    <p:extLst/>
  </p:cmAuthor>
  <p:cmAuthor id="28" name="Rengo Franco" initials="RF [28]" lastIdx="1" clrIdx="27">
    <p:extLst/>
  </p:cmAuthor>
  <p:cmAuthor id="29" name="Rengo Franco" initials="RF [29]" lastIdx="1" clrIdx="28">
    <p:extLst/>
  </p:cmAuthor>
  <p:cmAuthor id="30" name="Rengo Franco" initials="RF [30]" lastIdx="1" clrIdx="29">
    <p:extLst/>
  </p:cmAuthor>
  <p:cmAuthor id="31" name="Rengo Franco" initials="RF [31]" lastIdx="1" clrIdx="30">
    <p:extLst/>
  </p:cmAuthor>
  <p:cmAuthor id="32" name="Rengo Franco" initials="RF [32]" lastIdx="1" clrIdx="31">
    <p:extLst/>
  </p:cmAuthor>
  <p:cmAuthor id="33" name="Rengo Franco" initials="RF [33]" lastIdx="1" clrIdx="32">
    <p:extLst/>
  </p:cmAuthor>
  <p:cmAuthor id="34" name="Rengo Franco" initials="RF [34]" lastIdx="1" clrIdx="33">
    <p:extLst/>
  </p:cmAuthor>
  <p:cmAuthor id="35" name="Rengo Franco" initials="RF [35]" lastIdx="1" clrIdx="34">
    <p:extLst/>
  </p:cmAuthor>
  <p:cmAuthor id="36" name="Rengo Franco" initials="RF [36]" lastIdx="1" clrIdx="35">
    <p:extLst/>
  </p:cmAuthor>
  <p:cmAuthor id="37" name="Rengo Franco" initials="RF [37]" lastIdx="1" clrIdx="36">
    <p:extLst/>
  </p:cmAuthor>
  <p:cmAuthor id="38" name="Rengo Franco" initials="RF [38]" lastIdx="1" clrIdx="37">
    <p:extLst/>
  </p:cmAuthor>
  <p:cmAuthor id="39" name="Rengo Franco" initials="RF [39]" lastIdx="1" clrIdx="38">
    <p:extLst/>
  </p:cmAuthor>
  <p:cmAuthor id="40" name="Rengo Franco" initials="RF [40]" lastIdx="1" clrIdx="39">
    <p:extLst/>
  </p:cmAuthor>
  <p:cmAuthor id="41" name="Rengo Franco" initials="RF [41]" lastIdx="1" clrIdx="40">
    <p:extLst/>
  </p:cmAuthor>
  <p:cmAuthor id="42" name="Rengo Franco" initials="RF [42]" lastIdx="1" clrIdx="4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003399"/>
    <a:srgbClr val="00FD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0650" autoAdjust="0"/>
    <p:restoredTop sz="94683"/>
  </p:normalViewPr>
  <p:slideViewPr>
    <p:cSldViewPr snapToGrid="0">
      <p:cViewPr>
        <p:scale>
          <a:sx n="90" d="100"/>
          <a:sy n="90" d="100"/>
        </p:scale>
        <p:origin x="296" y="920"/>
      </p:cViewPr>
      <p:guideLst>
        <p:guide orient="horz" pos="2160"/>
        <p:guide pos="3240"/>
      </p:guideLst>
    </p:cSldViewPr>
  </p:slid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handoutMaster" Target="handoutMasters/handoutMaster1.xml"/><Relationship Id="rId13" Type="http://schemas.openxmlformats.org/officeDocument/2006/relationships/commentAuthors" Target="commentAuthors.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4-10T15:43:25.842" idx="58">
    <p:pos x="10" y="10"/>
    <p:text>Seminario APEF</p:text>
    <p:extLst>
      <p:ext uri="{C676402C-5697-4E1C-873F-D02D1690AC5C}">
        <p15:threadingInfo xmlns:p15="http://schemas.microsoft.com/office/powerpoint/2012/main" timeZoneBias="-12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04-09T12:25:49.844" idx="56">
    <p:pos x="10" y="10"/>
    <p:text>Indice della presentazione: numerazione delle diapositive in riferimento alle singole tematiche affrontate.</p:text>
    <p:extLst>
      <p:ext uri="{C676402C-5697-4E1C-873F-D02D1690AC5C}">
        <p15:threadingInfo xmlns:p15="http://schemas.microsoft.com/office/powerpoint/2012/main" timeZoneBias="-12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7" dt="2020-04-14T15:29:25.652" idx="1">
    <p:pos x="10" y="10"/>
    <p:text>Commento alle diapositive I</p:text>
    <p:extLst>
      <p:ext uri="{C676402C-5697-4E1C-873F-D02D1690AC5C}">
        <p15:threadingInfo xmlns:p15="http://schemas.microsoft.com/office/powerpoint/2012/main" timeZoneBias="-12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20-04-14T15:24:18.483" idx="1">
    <p:pos x="10" y="10"/>
    <p:text>Commento alle diapositive II</p:text>
    <p:extLst>
      <p:ext uri="{C676402C-5697-4E1C-873F-D02D1690AC5C}">
        <p15:threadingInfo xmlns:p15="http://schemas.microsoft.com/office/powerpoint/2012/main" timeZoneBias="-12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2" dt="2020-04-14T15:24:35.303" idx="1">
    <p:pos x="10" y="10"/>
    <p:text>Commento alle diapositive III</p:text>
    <p:extLst>
      <p:ext uri="{C676402C-5697-4E1C-873F-D02D1690AC5C}">
        <p15:threadingInfo xmlns:p15="http://schemas.microsoft.com/office/powerpoint/2012/main" timeZoneBias="-12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3" dt="2020-04-14T15:24:44.529" idx="1">
    <p:pos x="10" y="10"/>
    <p:text>Commento alle diapositive IV</p:text>
    <p:extLst>
      <p:ext uri="{C676402C-5697-4E1C-873F-D02D1690AC5C}">
        <p15:threadingInfo xmlns:p15="http://schemas.microsoft.com/office/powerpoint/2012/main" timeZoneBias="-120"/>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4" dt="2020-04-14T15:25:02.891" idx="1">
    <p:pos x="10" y="10"/>
    <p:text>Commento alle diapositive V</p:text>
    <p:extLst>
      <p:ext uri="{C676402C-5697-4E1C-873F-D02D1690AC5C}">
        <p15:threadingInfo xmlns:p15="http://schemas.microsoft.com/office/powerpoint/2012/main" timeZoneBias="-120"/>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5" dt="2020-04-14T15:25:21.951" idx="1">
    <p:pos x="10" y="10"/>
    <p:text>Commento alle diapositive VI</p:text>
    <p:extLst>
      <p:ext uri="{C676402C-5697-4E1C-873F-D02D1690AC5C}">
        <p15:threadingInfo xmlns:p15="http://schemas.microsoft.com/office/powerpoint/2012/main" timeZoneBias="-120"/>
      </p:ext>
    </p:extLst>
  </p:cm>
</p:cmLst>
</file>

<file path=ppt/comments/comment9.xml><?xml version="1.0" encoding="utf-8"?>
<p:cmLst xmlns:a="http://schemas.openxmlformats.org/drawingml/2006/main" xmlns:r="http://schemas.openxmlformats.org/officeDocument/2006/relationships" xmlns:p="http://schemas.openxmlformats.org/presentationml/2006/main">
  <p:cm authorId="6" dt="2020-04-14T15:25:41.809" idx="1">
    <p:pos x="10" y="10"/>
    <p:text> VIICommento alle diapositive</p:text>
    <p:extLst>
      <p:ext uri="{C676402C-5697-4E1C-873F-D02D1690AC5C}">
        <p15:threadingInfo xmlns:p15="http://schemas.microsoft.com/office/powerpoint/2012/main" timeZoneBias="-12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36D62E6-1357-5D43-8606-03D022DC37A3}" type="datetimeFigureOut">
              <a:rPr lang="it-IT" smtClean="0"/>
              <a:t>27/05/23</a:t>
            </a:fld>
            <a:endParaRPr lang="it-IT"/>
          </a:p>
        </p:txBody>
      </p:sp>
      <p:sp>
        <p:nvSpPr>
          <p:cNvPr id="4" name="Segnaposto piè di pa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6956CDB-6B8F-9B42-845A-3DB45AD672CF}" type="slidenum">
              <a:rPr lang="it-IT" smtClean="0"/>
              <a:t>‹n.›</a:t>
            </a:fld>
            <a:endParaRPr lang="it-IT"/>
          </a:p>
        </p:txBody>
      </p:sp>
    </p:spTree>
    <p:extLst>
      <p:ext uri="{BB962C8B-B14F-4D97-AF65-F5344CB8AC3E}">
        <p14:creationId xmlns:p14="http://schemas.microsoft.com/office/powerpoint/2010/main" val="8370101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79FC24-2B63-4FED-B072-802B9F4AE275}" type="datetimeFigureOut">
              <a:rPr lang="it-IT" smtClean="0"/>
              <a:t>27/05/23</a:t>
            </a:fld>
            <a:endParaRPr lang="it-IT"/>
          </a:p>
        </p:txBody>
      </p:sp>
      <p:sp>
        <p:nvSpPr>
          <p:cNvPr id="4" name="Segnaposto immagine diapositiva 3"/>
          <p:cNvSpPr>
            <a:spLocks noGrp="1" noRot="1" noChangeAspect="1"/>
          </p:cNvSpPr>
          <p:nvPr>
            <p:ph type="sldImg" idx="2"/>
          </p:nvPr>
        </p:nvSpPr>
        <p:spPr>
          <a:xfrm>
            <a:off x="1114425" y="1143000"/>
            <a:ext cx="462915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C99D2C-CD0E-4EC6-A6F5-2DFE91F73EAE}" type="slidenum">
              <a:rPr lang="it-IT" smtClean="0"/>
              <a:t>‹n.›</a:t>
            </a:fld>
            <a:endParaRPr lang="it-IT"/>
          </a:p>
        </p:txBody>
      </p:sp>
    </p:spTree>
    <p:extLst>
      <p:ext uri="{BB962C8B-B14F-4D97-AF65-F5344CB8AC3E}">
        <p14:creationId xmlns:p14="http://schemas.microsoft.com/office/powerpoint/2010/main" val="2706958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spect="1" noChangeArrowheads="1" noTextEdit="1"/>
          </p:cNvSpPr>
          <p:nvPr>
            <p:ph type="sldImg"/>
          </p:nvPr>
        </p:nvSpPr>
        <p:spPr>
          <a:ln/>
        </p:spPr>
      </p:sp>
      <p:sp>
        <p:nvSpPr>
          <p:cNvPr id="1945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it-IT" altLang="it-IT" b="1" dirty="0" smtClean="0">
                <a:latin typeface="Arial" panose="020B0604020202020204" pitchFamily="34" charset="0"/>
              </a:rPr>
              <a:t>Rengo Franco: Seminario ADEF</a:t>
            </a:r>
          </a:p>
        </p:txBody>
      </p:sp>
    </p:spTree>
    <p:extLst>
      <p:ext uri="{BB962C8B-B14F-4D97-AF65-F5344CB8AC3E}">
        <p14:creationId xmlns:p14="http://schemas.microsoft.com/office/powerpoint/2010/main" val="36089495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Indice della presentazione: numerazione delle diapositive in riferimento alle singole tematiche affrontate.</a:t>
            </a:r>
            <a:endParaRPr lang="it-IT" dirty="0"/>
          </a:p>
        </p:txBody>
      </p:sp>
      <p:sp>
        <p:nvSpPr>
          <p:cNvPr id="4" name="Segnaposto numero diapositiva 3"/>
          <p:cNvSpPr>
            <a:spLocks noGrp="1"/>
          </p:cNvSpPr>
          <p:nvPr>
            <p:ph type="sldNum" sz="quarter" idx="10"/>
          </p:nvPr>
        </p:nvSpPr>
        <p:spPr/>
        <p:txBody>
          <a:bodyPr/>
          <a:lstStyle/>
          <a:p>
            <a:fld id="{9AC99D2C-CD0E-4EC6-A6F5-2DFE91F73EAE}" type="slidenum">
              <a:rPr lang="it-IT" smtClean="0"/>
              <a:t>2</a:t>
            </a:fld>
            <a:endParaRPr lang="it-IT"/>
          </a:p>
        </p:txBody>
      </p:sp>
    </p:spTree>
    <p:extLst>
      <p:ext uri="{BB962C8B-B14F-4D97-AF65-F5344CB8AC3E}">
        <p14:creationId xmlns:p14="http://schemas.microsoft.com/office/powerpoint/2010/main" val="2105461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Commento alle diapositive I</a:t>
            </a:r>
            <a:endParaRPr lang="it-IT" dirty="0"/>
          </a:p>
        </p:txBody>
      </p:sp>
      <p:sp>
        <p:nvSpPr>
          <p:cNvPr id="4" name="Segnaposto numero diapositiva 3"/>
          <p:cNvSpPr>
            <a:spLocks noGrp="1"/>
          </p:cNvSpPr>
          <p:nvPr>
            <p:ph type="sldNum" sz="quarter" idx="10"/>
          </p:nvPr>
        </p:nvSpPr>
        <p:spPr/>
        <p:txBody>
          <a:bodyPr/>
          <a:lstStyle/>
          <a:p>
            <a:fld id="{9AC99D2C-CD0E-4EC6-A6F5-2DFE91F73EAE}" type="slidenum">
              <a:rPr lang="it-IT" smtClean="0"/>
              <a:t>3</a:t>
            </a:fld>
            <a:endParaRPr lang="it-IT"/>
          </a:p>
        </p:txBody>
      </p:sp>
    </p:spTree>
    <p:extLst>
      <p:ext uri="{BB962C8B-B14F-4D97-AF65-F5344CB8AC3E}">
        <p14:creationId xmlns:p14="http://schemas.microsoft.com/office/powerpoint/2010/main" val="12111464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dirty="0" smtClean="0"/>
              <a:t>Commento alle diapositive II</a:t>
            </a:r>
          </a:p>
          <a:p>
            <a:endParaRPr lang="it-IT" dirty="0"/>
          </a:p>
        </p:txBody>
      </p:sp>
      <p:sp>
        <p:nvSpPr>
          <p:cNvPr id="4" name="Segnaposto numero diapositiva 3"/>
          <p:cNvSpPr>
            <a:spLocks noGrp="1"/>
          </p:cNvSpPr>
          <p:nvPr>
            <p:ph type="sldNum" sz="quarter" idx="10"/>
          </p:nvPr>
        </p:nvSpPr>
        <p:spPr/>
        <p:txBody>
          <a:bodyPr/>
          <a:lstStyle/>
          <a:p>
            <a:fld id="{9AC99D2C-CD0E-4EC6-A6F5-2DFE91F73EAE}" type="slidenum">
              <a:rPr lang="it-IT" smtClean="0"/>
              <a:t>4</a:t>
            </a:fld>
            <a:endParaRPr lang="it-IT"/>
          </a:p>
        </p:txBody>
      </p:sp>
    </p:spTree>
    <p:extLst>
      <p:ext uri="{BB962C8B-B14F-4D97-AF65-F5344CB8AC3E}">
        <p14:creationId xmlns:p14="http://schemas.microsoft.com/office/powerpoint/2010/main" val="18477789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dirty="0" smtClean="0"/>
              <a:t>Commento alle diapositive III</a:t>
            </a:r>
          </a:p>
          <a:p>
            <a:endParaRPr lang="it-IT" dirty="0"/>
          </a:p>
        </p:txBody>
      </p:sp>
      <p:sp>
        <p:nvSpPr>
          <p:cNvPr id="4" name="Segnaposto numero diapositiva 3"/>
          <p:cNvSpPr>
            <a:spLocks noGrp="1"/>
          </p:cNvSpPr>
          <p:nvPr>
            <p:ph type="sldNum" sz="quarter" idx="10"/>
          </p:nvPr>
        </p:nvSpPr>
        <p:spPr/>
        <p:txBody>
          <a:bodyPr/>
          <a:lstStyle/>
          <a:p>
            <a:fld id="{9AC99D2C-CD0E-4EC6-A6F5-2DFE91F73EAE}" type="slidenum">
              <a:rPr lang="it-IT" smtClean="0"/>
              <a:t>5</a:t>
            </a:fld>
            <a:endParaRPr lang="it-IT"/>
          </a:p>
        </p:txBody>
      </p:sp>
    </p:spTree>
    <p:extLst>
      <p:ext uri="{BB962C8B-B14F-4D97-AF65-F5344CB8AC3E}">
        <p14:creationId xmlns:p14="http://schemas.microsoft.com/office/powerpoint/2010/main" val="720888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dirty="0" smtClean="0"/>
              <a:t>Commento alle diapositive IV</a:t>
            </a:r>
          </a:p>
          <a:p>
            <a:endParaRPr lang="it-IT" dirty="0"/>
          </a:p>
        </p:txBody>
      </p:sp>
      <p:sp>
        <p:nvSpPr>
          <p:cNvPr id="4" name="Segnaposto numero diapositiva 3"/>
          <p:cNvSpPr>
            <a:spLocks noGrp="1"/>
          </p:cNvSpPr>
          <p:nvPr>
            <p:ph type="sldNum" sz="quarter" idx="10"/>
          </p:nvPr>
        </p:nvSpPr>
        <p:spPr/>
        <p:txBody>
          <a:bodyPr/>
          <a:lstStyle/>
          <a:p>
            <a:fld id="{9AC99D2C-CD0E-4EC6-A6F5-2DFE91F73EAE}" type="slidenum">
              <a:rPr lang="it-IT" smtClean="0"/>
              <a:t>6</a:t>
            </a:fld>
            <a:endParaRPr lang="it-IT"/>
          </a:p>
        </p:txBody>
      </p:sp>
    </p:spTree>
    <p:extLst>
      <p:ext uri="{BB962C8B-B14F-4D97-AF65-F5344CB8AC3E}">
        <p14:creationId xmlns:p14="http://schemas.microsoft.com/office/powerpoint/2010/main" val="1344852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dirty="0" smtClean="0"/>
              <a:t>Commento alle diapositive V</a:t>
            </a:r>
          </a:p>
          <a:p>
            <a:endParaRPr lang="it-IT" dirty="0"/>
          </a:p>
        </p:txBody>
      </p:sp>
      <p:sp>
        <p:nvSpPr>
          <p:cNvPr id="4" name="Segnaposto numero diapositiva 3"/>
          <p:cNvSpPr>
            <a:spLocks noGrp="1"/>
          </p:cNvSpPr>
          <p:nvPr>
            <p:ph type="sldNum" sz="quarter" idx="10"/>
          </p:nvPr>
        </p:nvSpPr>
        <p:spPr/>
        <p:txBody>
          <a:bodyPr/>
          <a:lstStyle/>
          <a:p>
            <a:fld id="{9AC99D2C-CD0E-4EC6-A6F5-2DFE91F73EAE}" type="slidenum">
              <a:rPr lang="it-IT" smtClean="0"/>
              <a:t>7</a:t>
            </a:fld>
            <a:endParaRPr lang="it-IT"/>
          </a:p>
        </p:txBody>
      </p:sp>
    </p:spTree>
    <p:extLst>
      <p:ext uri="{BB962C8B-B14F-4D97-AF65-F5344CB8AC3E}">
        <p14:creationId xmlns:p14="http://schemas.microsoft.com/office/powerpoint/2010/main" val="14829683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dirty="0" smtClean="0"/>
              <a:t>Commento alle diapositive VI</a:t>
            </a:r>
          </a:p>
          <a:p>
            <a:endParaRPr lang="it-IT" dirty="0"/>
          </a:p>
        </p:txBody>
      </p:sp>
      <p:sp>
        <p:nvSpPr>
          <p:cNvPr id="4" name="Segnaposto numero diapositiva 3"/>
          <p:cNvSpPr>
            <a:spLocks noGrp="1"/>
          </p:cNvSpPr>
          <p:nvPr>
            <p:ph type="sldNum" sz="quarter" idx="10"/>
          </p:nvPr>
        </p:nvSpPr>
        <p:spPr/>
        <p:txBody>
          <a:bodyPr/>
          <a:lstStyle/>
          <a:p>
            <a:fld id="{9AC99D2C-CD0E-4EC6-A6F5-2DFE91F73EAE}" type="slidenum">
              <a:rPr lang="it-IT" smtClean="0"/>
              <a:t>8</a:t>
            </a:fld>
            <a:endParaRPr lang="it-IT"/>
          </a:p>
        </p:txBody>
      </p:sp>
    </p:spTree>
    <p:extLst>
      <p:ext uri="{BB962C8B-B14F-4D97-AF65-F5344CB8AC3E}">
        <p14:creationId xmlns:p14="http://schemas.microsoft.com/office/powerpoint/2010/main" val="19541251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dirty="0" smtClean="0"/>
              <a:t>Commento alle diapositive VII</a:t>
            </a:r>
          </a:p>
          <a:p>
            <a:endParaRPr lang="it-IT" dirty="0"/>
          </a:p>
        </p:txBody>
      </p:sp>
      <p:sp>
        <p:nvSpPr>
          <p:cNvPr id="4" name="Segnaposto numero diapositiva 3"/>
          <p:cNvSpPr>
            <a:spLocks noGrp="1"/>
          </p:cNvSpPr>
          <p:nvPr>
            <p:ph type="sldNum" sz="quarter" idx="10"/>
          </p:nvPr>
        </p:nvSpPr>
        <p:spPr/>
        <p:txBody>
          <a:bodyPr/>
          <a:lstStyle/>
          <a:p>
            <a:fld id="{9AC99D2C-CD0E-4EC6-A6F5-2DFE91F73EAE}" type="slidenum">
              <a:rPr lang="it-IT" smtClean="0"/>
              <a:t>9</a:t>
            </a:fld>
            <a:endParaRPr lang="it-IT"/>
          </a:p>
        </p:txBody>
      </p:sp>
    </p:spTree>
    <p:extLst>
      <p:ext uri="{BB962C8B-B14F-4D97-AF65-F5344CB8AC3E}">
        <p14:creationId xmlns:p14="http://schemas.microsoft.com/office/powerpoint/2010/main" val="1834799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771525" y="1122363"/>
            <a:ext cx="8743950" cy="2387600"/>
          </a:xfrm>
        </p:spPr>
        <p:txBody>
          <a:bodyPr anchor="b"/>
          <a:lstStyle>
            <a:lvl1pPr algn="ctr">
              <a:defRPr sz="6000"/>
            </a:lvl1pPr>
          </a:lstStyle>
          <a:p>
            <a:r>
              <a:rPr lang="it-IT" smtClean="0"/>
              <a:t>Fare clic per modificare lo stile del titolo</a:t>
            </a:r>
            <a:endParaRPr lang="en-US" dirty="0"/>
          </a:p>
        </p:txBody>
      </p:sp>
      <p:sp>
        <p:nvSpPr>
          <p:cNvPr id="3" name="Subtitle 2"/>
          <p:cNvSpPr>
            <a:spLocks noGrp="1"/>
          </p:cNvSpPr>
          <p:nvPr>
            <p:ph type="subTitle" idx="1"/>
          </p:nvPr>
        </p:nvSpPr>
        <p:spPr>
          <a:xfrm>
            <a:off x="1285875" y="3602038"/>
            <a:ext cx="771525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4A2058CF-6897-4514-AC85-C7DC74EE1F01}" type="datetimeFigureOut">
              <a:rPr lang="it-IT" smtClean="0"/>
              <a:t>27/05/23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0F9CBE7-9F45-4B49-8803-F4739F676127}" type="slidenum">
              <a:rPr lang="it-IT" smtClean="0"/>
              <a:t>‹n.›</a:t>
            </a:fld>
            <a:endParaRPr lang="it-IT"/>
          </a:p>
        </p:txBody>
      </p:sp>
    </p:spTree>
    <p:extLst>
      <p:ext uri="{BB962C8B-B14F-4D97-AF65-F5344CB8AC3E}">
        <p14:creationId xmlns:p14="http://schemas.microsoft.com/office/powerpoint/2010/main" val="32753084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4A2058CF-6897-4514-AC85-C7DC74EE1F01}" type="datetimeFigureOut">
              <a:rPr lang="it-IT" smtClean="0"/>
              <a:t>27/05/23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0F9CBE7-9F45-4B49-8803-F4739F676127}" type="slidenum">
              <a:rPr lang="it-IT" smtClean="0"/>
              <a:t>‹n.›</a:t>
            </a:fld>
            <a:endParaRPr lang="it-IT"/>
          </a:p>
        </p:txBody>
      </p:sp>
    </p:spTree>
    <p:extLst>
      <p:ext uri="{BB962C8B-B14F-4D97-AF65-F5344CB8AC3E}">
        <p14:creationId xmlns:p14="http://schemas.microsoft.com/office/powerpoint/2010/main" val="3315952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1635" y="365125"/>
            <a:ext cx="2218134" cy="5811838"/>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707232" y="365125"/>
            <a:ext cx="6525816"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4A2058CF-6897-4514-AC85-C7DC74EE1F01}" type="datetimeFigureOut">
              <a:rPr lang="it-IT" smtClean="0"/>
              <a:t>27/05/23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0F9CBE7-9F45-4B49-8803-F4739F676127}" type="slidenum">
              <a:rPr lang="it-IT" smtClean="0"/>
              <a:t>‹n.›</a:t>
            </a:fld>
            <a:endParaRPr lang="it-IT"/>
          </a:p>
        </p:txBody>
      </p:sp>
    </p:spTree>
    <p:extLst>
      <p:ext uri="{BB962C8B-B14F-4D97-AF65-F5344CB8AC3E}">
        <p14:creationId xmlns:p14="http://schemas.microsoft.com/office/powerpoint/2010/main" val="3428424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4A2058CF-6897-4514-AC85-C7DC74EE1F01}" type="datetimeFigureOut">
              <a:rPr lang="it-IT" smtClean="0"/>
              <a:t>27/05/23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0F9CBE7-9F45-4B49-8803-F4739F676127}" type="slidenum">
              <a:rPr lang="it-IT" smtClean="0"/>
              <a:t>‹n.›</a:t>
            </a:fld>
            <a:endParaRPr lang="it-IT"/>
          </a:p>
        </p:txBody>
      </p:sp>
    </p:spTree>
    <p:extLst>
      <p:ext uri="{BB962C8B-B14F-4D97-AF65-F5344CB8AC3E}">
        <p14:creationId xmlns:p14="http://schemas.microsoft.com/office/powerpoint/2010/main" val="3267072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701874" y="1709740"/>
            <a:ext cx="8872538" cy="2852737"/>
          </a:xfrm>
        </p:spPr>
        <p:txBody>
          <a:bodyPr anchor="b"/>
          <a:lstStyle>
            <a:lvl1pPr>
              <a:defRPr sz="6000"/>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701874" y="4589465"/>
            <a:ext cx="8872538"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4A2058CF-6897-4514-AC85-C7DC74EE1F01}" type="datetimeFigureOut">
              <a:rPr lang="it-IT" smtClean="0"/>
              <a:t>27/05/23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0F9CBE7-9F45-4B49-8803-F4739F676127}" type="slidenum">
              <a:rPr lang="it-IT" smtClean="0"/>
              <a:t>‹n.›</a:t>
            </a:fld>
            <a:endParaRPr lang="it-IT"/>
          </a:p>
        </p:txBody>
      </p:sp>
    </p:spTree>
    <p:extLst>
      <p:ext uri="{BB962C8B-B14F-4D97-AF65-F5344CB8AC3E}">
        <p14:creationId xmlns:p14="http://schemas.microsoft.com/office/powerpoint/2010/main" val="3782058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707231" y="1825625"/>
            <a:ext cx="4371975"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5207794" y="1825625"/>
            <a:ext cx="4371975"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4A2058CF-6897-4514-AC85-C7DC74EE1F01}" type="datetimeFigureOut">
              <a:rPr lang="it-IT" smtClean="0"/>
              <a:t>27/05/23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20F9CBE7-9F45-4B49-8803-F4739F676127}" type="slidenum">
              <a:rPr lang="it-IT" smtClean="0"/>
              <a:t>‹n.›</a:t>
            </a:fld>
            <a:endParaRPr lang="it-IT"/>
          </a:p>
        </p:txBody>
      </p:sp>
    </p:spTree>
    <p:extLst>
      <p:ext uri="{BB962C8B-B14F-4D97-AF65-F5344CB8AC3E}">
        <p14:creationId xmlns:p14="http://schemas.microsoft.com/office/powerpoint/2010/main" val="3801605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708571" y="365127"/>
            <a:ext cx="8872538" cy="1325563"/>
          </a:xfrm>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708572" y="1681163"/>
            <a:ext cx="4351883"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708572" y="2505075"/>
            <a:ext cx="4351883"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5207794" y="1681163"/>
            <a:ext cx="437331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5207794" y="2505075"/>
            <a:ext cx="4373315"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4A2058CF-6897-4514-AC85-C7DC74EE1F01}" type="datetimeFigureOut">
              <a:rPr lang="it-IT" smtClean="0"/>
              <a:t>27/05/23</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20F9CBE7-9F45-4B49-8803-F4739F676127}" type="slidenum">
              <a:rPr lang="it-IT" smtClean="0"/>
              <a:t>‹n.›</a:t>
            </a:fld>
            <a:endParaRPr lang="it-IT"/>
          </a:p>
        </p:txBody>
      </p:sp>
    </p:spTree>
    <p:extLst>
      <p:ext uri="{BB962C8B-B14F-4D97-AF65-F5344CB8AC3E}">
        <p14:creationId xmlns:p14="http://schemas.microsoft.com/office/powerpoint/2010/main" val="2972375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4A2058CF-6897-4514-AC85-C7DC74EE1F01}" type="datetimeFigureOut">
              <a:rPr lang="it-IT" smtClean="0"/>
              <a:t>27/05/23</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20F9CBE7-9F45-4B49-8803-F4739F676127}" type="slidenum">
              <a:rPr lang="it-IT" smtClean="0"/>
              <a:t>‹n.›</a:t>
            </a:fld>
            <a:endParaRPr lang="it-IT"/>
          </a:p>
        </p:txBody>
      </p:sp>
    </p:spTree>
    <p:extLst>
      <p:ext uri="{BB962C8B-B14F-4D97-AF65-F5344CB8AC3E}">
        <p14:creationId xmlns:p14="http://schemas.microsoft.com/office/powerpoint/2010/main" val="761677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2058CF-6897-4514-AC85-C7DC74EE1F01}" type="datetimeFigureOut">
              <a:rPr lang="it-IT" smtClean="0"/>
              <a:t>27/05/23</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20F9CBE7-9F45-4B49-8803-F4739F676127}" type="slidenum">
              <a:rPr lang="it-IT" smtClean="0"/>
              <a:t>‹n.›</a:t>
            </a:fld>
            <a:endParaRPr lang="it-IT"/>
          </a:p>
        </p:txBody>
      </p:sp>
    </p:spTree>
    <p:extLst>
      <p:ext uri="{BB962C8B-B14F-4D97-AF65-F5344CB8AC3E}">
        <p14:creationId xmlns:p14="http://schemas.microsoft.com/office/powerpoint/2010/main" val="22516712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708571" y="457200"/>
            <a:ext cx="3317825" cy="1600200"/>
          </a:xfrm>
        </p:spPr>
        <p:txBody>
          <a:bodyPr anchor="b"/>
          <a:lstStyle>
            <a:lvl1pPr>
              <a:defRPr sz="3200"/>
            </a:lvl1pPr>
          </a:lstStyle>
          <a:p>
            <a:r>
              <a:rPr lang="it-IT" smtClean="0"/>
              <a:t>Fare clic per modificare lo stile del titolo</a:t>
            </a:r>
            <a:endParaRPr lang="en-US" dirty="0"/>
          </a:p>
        </p:txBody>
      </p:sp>
      <p:sp>
        <p:nvSpPr>
          <p:cNvPr id="3" name="Content Placeholder 2"/>
          <p:cNvSpPr>
            <a:spLocks noGrp="1"/>
          </p:cNvSpPr>
          <p:nvPr>
            <p:ph idx="1"/>
          </p:nvPr>
        </p:nvSpPr>
        <p:spPr>
          <a:xfrm>
            <a:off x="4373315" y="987427"/>
            <a:ext cx="5207794"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708571" y="2057400"/>
            <a:ext cx="331782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4A2058CF-6897-4514-AC85-C7DC74EE1F01}" type="datetimeFigureOut">
              <a:rPr lang="it-IT" smtClean="0"/>
              <a:t>27/05/23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20F9CBE7-9F45-4B49-8803-F4739F676127}" type="slidenum">
              <a:rPr lang="it-IT" smtClean="0"/>
              <a:t>‹n.›</a:t>
            </a:fld>
            <a:endParaRPr lang="it-IT"/>
          </a:p>
        </p:txBody>
      </p:sp>
    </p:spTree>
    <p:extLst>
      <p:ext uri="{BB962C8B-B14F-4D97-AF65-F5344CB8AC3E}">
        <p14:creationId xmlns:p14="http://schemas.microsoft.com/office/powerpoint/2010/main" val="4158147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708571" y="457200"/>
            <a:ext cx="3317825" cy="1600200"/>
          </a:xfrm>
        </p:spPr>
        <p:txBody>
          <a:bodyPr anchor="b"/>
          <a:lstStyle>
            <a:lvl1pPr>
              <a:defRPr sz="320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4373315" y="987427"/>
            <a:ext cx="5207794"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708571" y="2057400"/>
            <a:ext cx="331782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4A2058CF-6897-4514-AC85-C7DC74EE1F01}" type="datetimeFigureOut">
              <a:rPr lang="it-IT" smtClean="0"/>
              <a:t>27/05/23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20F9CBE7-9F45-4B49-8803-F4739F676127}" type="slidenum">
              <a:rPr lang="it-IT" smtClean="0"/>
              <a:t>‹n.›</a:t>
            </a:fld>
            <a:endParaRPr lang="it-IT"/>
          </a:p>
        </p:txBody>
      </p:sp>
    </p:spTree>
    <p:extLst>
      <p:ext uri="{BB962C8B-B14F-4D97-AF65-F5344CB8AC3E}">
        <p14:creationId xmlns:p14="http://schemas.microsoft.com/office/powerpoint/2010/main" val="420456927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7231" y="365127"/>
            <a:ext cx="8872538" cy="1325563"/>
          </a:xfrm>
          <a:prstGeom prst="rect">
            <a:avLst/>
          </a:prstGeom>
        </p:spPr>
        <p:txBody>
          <a:bodyPr vert="horz" lIns="91440" tIns="45720" rIns="91440" bIns="45720" rtlCol="0" anchor="ctr">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707231" y="1825625"/>
            <a:ext cx="8872538"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707231" y="6356352"/>
            <a:ext cx="2314575"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2058CF-6897-4514-AC85-C7DC74EE1F01}" type="datetimeFigureOut">
              <a:rPr lang="it-IT" smtClean="0"/>
              <a:t>27/05/23</a:t>
            </a:fld>
            <a:endParaRPr lang="it-IT"/>
          </a:p>
        </p:txBody>
      </p:sp>
      <p:sp>
        <p:nvSpPr>
          <p:cNvPr id="5" name="Footer Placeholder 4"/>
          <p:cNvSpPr>
            <a:spLocks noGrp="1"/>
          </p:cNvSpPr>
          <p:nvPr>
            <p:ph type="ftr" sz="quarter" idx="3"/>
          </p:nvPr>
        </p:nvSpPr>
        <p:spPr>
          <a:xfrm>
            <a:off x="3407569" y="6356352"/>
            <a:ext cx="3471863"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7265194" y="6356352"/>
            <a:ext cx="231457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F9CBE7-9F45-4B49-8803-F4739F676127}" type="slidenum">
              <a:rPr lang="it-IT" smtClean="0"/>
              <a:t>‹n.›</a:t>
            </a:fld>
            <a:endParaRPr lang="it-IT"/>
          </a:p>
        </p:txBody>
      </p:sp>
    </p:spTree>
    <p:extLst>
      <p:ext uri="{BB962C8B-B14F-4D97-AF65-F5344CB8AC3E}">
        <p14:creationId xmlns:p14="http://schemas.microsoft.com/office/powerpoint/2010/main" val="37695904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comments" Target="../comments/comment1.xml"/><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comments" Target="../comments/commen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 Id="rId3" Type="http://schemas.openxmlformats.org/officeDocument/2006/relationships/comments" Target="../comments/commen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comments" Target="../comments/commen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 Id="rId3" Type="http://schemas.openxmlformats.org/officeDocument/2006/relationships/comments" Target="../comments/commen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 Id="rId3" Type="http://schemas.openxmlformats.org/officeDocument/2006/relationships/comments" Target="../comments/commen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 Id="rId3" Type="http://schemas.openxmlformats.org/officeDocument/2006/relationships/comments" Target="../comments/commen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 Id="rId3" Type="http://schemas.openxmlformats.org/officeDocument/2006/relationships/comments" Target="../comments/commen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 Id="rId3" Type="http://schemas.openxmlformats.org/officeDocument/2006/relationships/comments" Target="../comments/commen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Line 100"/>
          <p:cNvSpPr>
            <a:spLocks noChangeShapeType="1"/>
          </p:cNvSpPr>
          <p:nvPr/>
        </p:nvSpPr>
        <p:spPr bwMode="auto">
          <a:xfrm>
            <a:off x="247650" y="4882735"/>
            <a:ext cx="9772650" cy="0"/>
          </a:xfrm>
          <a:prstGeom prst="line">
            <a:avLst/>
          </a:prstGeom>
          <a:noFill/>
          <a:ln w="57150">
            <a:solidFill>
              <a:srgbClr val="002060"/>
            </a:solidFill>
            <a:round/>
            <a:headEnd/>
            <a:tailEnd/>
          </a:ln>
          <a:extLst>
            <a:ext uri="{909E8E84-426E-40dd-AFC4-6F175D3DCCD1}">
              <a14:hiddenFill xmlns:a14="http://schemas.microsoft.com/office/drawing/2010/main" xmlns="">
                <a:noFill/>
              </a14:hiddenFill>
            </a:ext>
          </a:extLst>
        </p:spPr>
        <p:txBody>
          <a:bodyPr wrap="none" anchor="ctr"/>
          <a:lstStyle/>
          <a:p>
            <a:endParaRPr lang="it-IT"/>
          </a:p>
        </p:txBody>
      </p:sp>
      <p:sp>
        <p:nvSpPr>
          <p:cNvPr id="10" name="Line 100"/>
          <p:cNvSpPr>
            <a:spLocks noChangeShapeType="1"/>
          </p:cNvSpPr>
          <p:nvPr/>
        </p:nvSpPr>
        <p:spPr bwMode="auto">
          <a:xfrm>
            <a:off x="270429" y="2111927"/>
            <a:ext cx="9772650" cy="0"/>
          </a:xfrm>
          <a:prstGeom prst="line">
            <a:avLst/>
          </a:prstGeom>
          <a:noFill/>
          <a:ln w="57150">
            <a:solidFill>
              <a:srgbClr val="002060"/>
            </a:solidFill>
            <a:round/>
            <a:headEnd/>
            <a:tailEnd/>
          </a:ln>
          <a:extLst>
            <a:ext uri="{909E8E84-426E-40dd-AFC4-6F175D3DCCD1}">
              <a14:hiddenFill xmlns:a14="http://schemas.microsoft.com/office/drawing/2010/main" xmlns="">
                <a:noFill/>
              </a14:hiddenFill>
            </a:ext>
          </a:extLst>
        </p:spPr>
        <p:txBody>
          <a:bodyPr wrap="none" anchor="ctr"/>
          <a:lstStyle/>
          <a:p>
            <a:endParaRPr lang="it-IT"/>
          </a:p>
        </p:txBody>
      </p:sp>
      <p:sp>
        <p:nvSpPr>
          <p:cNvPr id="5" name="Rectangle 4"/>
          <p:cNvSpPr>
            <a:spLocks noChangeArrowheads="1"/>
          </p:cNvSpPr>
          <p:nvPr/>
        </p:nvSpPr>
        <p:spPr bwMode="auto">
          <a:xfrm>
            <a:off x="0" y="1079500"/>
            <a:ext cx="10287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x-none" altLang="x-none" sz="1800" b="0" i="0" u="none" strike="noStrike" cap="none" normalizeH="0" baseline="0">
                <a:ln>
                  <a:noFill/>
                </a:ln>
                <a:solidFill>
                  <a:schemeClr val="tx1"/>
                </a:solidFill>
                <a:effectLst/>
                <a:latin typeface="Arial" charset="0"/>
              </a:rPr>
              <a:t>                                                                       </a:t>
            </a:r>
          </a:p>
        </p:txBody>
      </p:sp>
      <p:sp>
        <p:nvSpPr>
          <p:cNvPr id="6" name="Rectangle 5"/>
          <p:cNvSpPr>
            <a:spLocks noChangeArrowheads="1"/>
          </p:cNvSpPr>
          <p:nvPr/>
        </p:nvSpPr>
        <p:spPr bwMode="auto">
          <a:xfrm>
            <a:off x="1775637" y="1911037"/>
            <a:ext cx="10287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11" name="CasellaDiTesto 10"/>
          <p:cNvSpPr txBox="1"/>
          <p:nvPr/>
        </p:nvSpPr>
        <p:spPr>
          <a:xfrm>
            <a:off x="2914650" y="527405"/>
            <a:ext cx="7372350" cy="1077218"/>
          </a:xfrm>
          <a:prstGeom prst="rect">
            <a:avLst/>
          </a:prstGeom>
          <a:noFill/>
        </p:spPr>
        <p:txBody>
          <a:bodyPr wrap="square" rtlCol="0">
            <a:spAutoFit/>
          </a:bodyPr>
          <a:lstStyle/>
          <a:p>
            <a:pPr algn="ctr"/>
            <a:r>
              <a:rPr lang="it-IT" sz="3200" b="1" dirty="0" smtClean="0">
                <a:solidFill>
                  <a:srgbClr val="002060"/>
                </a:solidFill>
              </a:rPr>
              <a:t>ASSOCIAZIONE PROFESSORI EMERITI FRIDERICIANI</a:t>
            </a:r>
            <a:endParaRPr lang="it-IT" sz="3200" b="1" dirty="0">
              <a:solidFill>
                <a:srgbClr val="002060"/>
              </a:solidFill>
            </a:endParaRPr>
          </a:p>
        </p:txBody>
      </p:sp>
      <p:pic>
        <p:nvPicPr>
          <p:cNvPr id="13" name="Immagine 12"/>
          <p:cNvPicPr/>
          <p:nvPr/>
        </p:nvPicPr>
        <p:blipFill>
          <a:blip r:embed="rId3">
            <a:extLst>
              <a:ext uri="{28A0092B-C50C-407E-A947-70E740481C1C}">
                <a14:useLocalDpi xmlns:a14="http://schemas.microsoft.com/office/drawing/2010/main" val="0"/>
              </a:ext>
            </a:extLst>
          </a:blip>
          <a:srcRect/>
          <a:stretch>
            <a:fillRect/>
          </a:stretch>
        </p:blipFill>
        <p:spPr bwMode="auto">
          <a:xfrm>
            <a:off x="431800" y="455454"/>
            <a:ext cx="2482850" cy="1248092"/>
          </a:xfrm>
          <a:prstGeom prst="rect">
            <a:avLst/>
          </a:prstGeom>
          <a:noFill/>
        </p:spPr>
      </p:pic>
      <p:grpSp>
        <p:nvGrpSpPr>
          <p:cNvPr id="18" name="Gruppo 17"/>
          <p:cNvGrpSpPr/>
          <p:nvPr/>
        </p:nvGrpSpPr>
        <p:grpSpPr>
          <a:xfrm>
            <a:off x="624840" y="5202406"/>
            <a:ext cx="10705148" cy="1248092"/>
            <a:chOff x="624840" y="5202406"/>
            <a:chExt cx="10705148" cy="1248092"/>
          </a:xfrm>
        </p:grpSpPr>
        <p:sp>
          <p:nvSpPr>
            <p:cNvPr id="18437" name="Rectangle 6"/>
            <p:cNvSpPr>
              <a:spLocks noChangeArrowheads="1"/>
            </p:cNvSpPr>
            <p:nvPr/>
          </p:nvSpPr>
          <p:spPr bwMode="auto">
            <a:xfrm>
              <a:off x="2224405" y="5383530"/>
              <a:ext cx="6014745" cy="9541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it-IT" altLang="it-IT" sz="2000" b="1" dirty="0">
                  <a:solidFill>
                    <a:srgbClr val="002060"/>
                  </a:solidFill>
                </a:rPr>
                <a:t>Franco </a:t>
              </a:r>
              <a:r>
                <a:rPr lang="it-IT" altLang="it-IT" sz="2000" b="1" dirty="0" smtClean="0">
                  <a:solidFill>
                    <a:srgbClr val="002060"/>
                  </a:solidFill>
                </a:rPr>
                <a:t>Rengo</a:t>
              </a:r>
              <a:endParaRPr lang="it-IT" altLang="it-IT" sz="2000" b="1" dirty="0">
                <a:solidFill>
                  <a:srgbClr val="002060"/>
                </a:solidFill>
              </a:endParaRPr>
            </a:p>
            <a:p>
              <a:pPr eaLnBrk="1" hangingPunct="1">
                <a:spcBef>
                  <a:spcPct val="0"/>
                </a:spcBef>
                <a:buFontTx/>
                <a:buNone/>
              </a:pPr>
              <a:r>
                <a:rPr lang="it-IT" altLang="it-IT" sz="1800" dirty="0">
                  <a:solidFill>
                    <a:srgbClr val="002060"/>
                  </a:solidFill>
                </a:rPr>
                <a:t>Emerito di Geriatria  </a:t>
              </a:r>
            </a:p>
            <a:p>
              <a:pPr eaLnBrk="1" hangingPunct="1">
                <a:spcBef>
                  <a:spcPct val="0"/>
                </a:spcBef>
                <a:buFontTx/>
                <a:buNone/>
              </a:pPr>
              <a:r>
                <a:rPr lang="it-IT" altLang="it-IT" sz="1800" dirty="0">
                  <a:solidFill>
                    <a:srgbClr val="002060"/>
                  </a:solidFill>
                </a:rPr>
                <a:t>Università degli Studi di Napoli  “Federico II”                  </a:t>
              </a:r>
            </a:p>
          </p:txBody>
        </p:sp>
        <p:pic>
          <p:nvPicPr>
            <p:cNvPr id="18438" name="Picture 7" descr="unin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4840" y="5270668"/>
              <a:ext cx="1254521" cy="11798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nvGrpSpPr>
            <p:cNvPr id="17" name="Gruppo 16"/>
            <p:cNvGrpSpPr/>
            <p:nvPr/>
          </p:nvGrpSpPr>
          <p:grpSpPr>
            <a:xfrm>
              <a:off x="8443912" y="5202406"/>
              <a:ext cx="2886076" cy="1248092"/>
              <a:chOff x="8443912" y="5202406"/>
              <a:chExt cx="2886076" cy="1248092"/>
            </a:xfrm>
          </p:grpSpPr>
          <p:pic>
            <p:nvPicPr>
              <p:cNvPr id="12" name="Immagine 11"/>
              <p:cNvPicPr/>
              <p:nvPr/>
            </p:nvPicPr>
            <p:blipFill>
              <a:blip r:embed="rId3">
                <a:extLst>
                  <a:ext uri="{28A0092B-C50C-407E-A947-70E740481C1C}">
                    <a14:useLocalDpi xmlns:a14="http://schemas.microsoft.com/office/drawing/2010/main" val="0"/>
                  </a:ext>
                </a:extLst>
              </a:blip>
              <a:srcRect/>
              <a:stretch>
                <a:fillRect/>
              </a:stretch>
            </p:blipFill>
            <p:spPr bwMode="auto">
              <a:xfrm>
                <a:off x="8443912" y="5202406"/>
                <a:ext cx="2482850" cy="1248092"/>
              </a:xfrm>
              <a:prstGeom prst="rect">
                <a:avLst/>
              </a:prstGeom>
              <a:noFill/>
            </p:spPr>
          </p:pic>
          <p:sp>
            <p:nvSpPr>
              <p:cNvPr id="16" name="CasellaDiTesto 15"/>
              <p:cNvSpPr txBox="1"/>
              <p:nvPr/>
            </p:nvSpPr>
            <p:spPr>
              <a:xfrm>
                <a:off x="9486901" y="5202406"/>
                <a:ext cx="1843087" cy="1248092"/>
              </a:xfrm>
              <a:prstGeom prst="rect">
                <a:avLst/>
              </a:prstGeom>
              <a:solidFill>
                <a:schemeClr val="bg1"/>
              </a:solidFill>
            </p:spPr>
            <p:txBody>
              <a:bodyPr wrap="square" rtlCol="0">
                <a:spAutoFit/>
              </a:bodyPr>
              <a:lstStyle/>
              <a:p>
                <a:endParaRPr lang="it-IT"/>
              </a:p>
            </p:txBody>
          </p:sp>
        </p:grpSp>
      </p:grpSp>
      <p:sp>
        <p:nvSpPr>
          <p:cNvPr id="19" name="Rettangolo 18"/>
          <p:cNvSpPr/>
          <p:nvPr/>
        </p:nvSpPr>
        <p:spPr>
          <a:xfrm>
            <a:off x="13254" y="2927042"/>
            <a:ext cx="10287000" cy="1077218"/>
          </a:xfrm>
          <a:prstGeom prst="rect">
            <a:avLst/>
          </a:prstGeom>
        </p:spPr>
        <p:txBody>
          <a:bodyPr wrap="square">
            <a:spAutoFit/>
          </a:bodyPr>
          <a:lstStyle/>
          <a:p>
            <a:pPr algn="ctr">
              <a:buFontTx/>
              <a:buNone/>
            </a:pPr>
            <a:r>
              <a:rPr lang="it-IT" altLang="it-IT" sz="3200" b="1" dirty="0">
                <a:solidFill>
                  <a:srgbClr val="002060"/>
                </a:solidFill>
              </a:rPr>
              <a:t>L’invecchiamento della popolazione in Italia                                           alla luce dell’attuale pandemia di Covit-19</a:t>
            </a:r>
            <a:endParaRPr lang="it-IT" altLang="it-IT" sz="3200" dirty="0">
              <a:solidFill>
                <a:srgbClr val="002060"/>
              </a:solidFill>
            </a:endParaRPr>
          </a:p>
        </p:txBody>
      </p:sp>
    </p:spTree>
    <p:extLst>
      <p:ext uri="{BB962C8B-B14F-4D97-AF65-F5344CB8AC3E}">
        <p14:creationId xmlns:p14="http://schemas.microsoft.com/office/powerpoint/2010/main" val="4831351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0" y="127579"/>
            <a:ext cx="10207256" cy="954107"/>
          </a:xfrm>
          <a:prstGeom prst="rect">
            <a:avLst/>
          </a:prstGeom>
          <a:noFill/>
        </p:spPr>
        <p:txBody>
          <a:bodyPr wrap="square" rtlCol="0">
            <a:spAutoFit/>
          </a:bodyPr>
          <a:lstStyle/>
          <a:p>
            <a:pPr algn="ctr"/>
            <a:r>
              <a:rPr lang="it-IT" sz="3200" b="1" dirty="0" smtClean="0">
                <a:solidFill>
                  <a:srgbClr val="002060"/>
                </a:solidFill>
              </a:rPr>
              <a:t>Indice della presentazione</a:t>
            </a:r>
          </a:p>
          <a:p>
            <a:pPr algn="ctr"/>
            <a:r>
              <a:rPr lang="it-IT" sz="2400" b="1" i="1" dirty="0">
                <a:solidFill>
                  <a:srgbClr val="002060"/>
                </a:solidFill>
              </a:rPr>
              <a:t>n</a:t>
            </a:r>
            <a:r>
              <a:rPr lang="it-IT" sz="2400" b="1" i="1" dirty="0" smtClean="0">
                <a:solidFill>
                  <a:srgbClr val="002060"/>
                </a:solidFill>
              </a:rPr>
              <a:t>umerazione delle diapositive</a:t>
            </a:r>
            <a:endParaRPr lang="it-IT" sz="2400" b="1" i="1" dirty="0">
              <a:solidFill>
                <a:srgbClr val="002060"/>
              </a:solidFill>
            </a:endParaRPr>
          </a:p>
        </p:txBody>
      </p:sp>
      <p:sp>
        <p:nvSpPr>
          <p:cNvPr id="3" name="Line 7"/>
          <p:cNvSpPr>
            <a:spLocks noChangeShapeType="1"/>
          </p:cNvSpPr>
          <p:nvPr/>
        </p:nvSpPr>
        <p:spPr bwMode="auto">
          <a:xfrm>
            <a:off x="536575" y="1122298"/>
            <a:ext cx="9275763" cy="22225"/>
          </a:xfrm>
          <a:prstGeom prst="line">
            <a:avLst/>
          </a:prstGeom>
          <a:noFill/>
          <a:ln w="57150">
            <a:solidFill>
              <a:srgbClr val="002060"/>
            </a:solidFill>
            <a:round/>
            <a:headEnd/>
            <a:tailEnd/>
          </a:ln>
          <a:extLst>
            <a:ext uri="{909E8E84-426E-40dd-AFC4-6F175D3DCCD1}">
              <a14:hiddenFill xmlns:a14="http://schemas.microsoft.com/office/drawing/2010/main" xmlns="">
                <a:noFill/>
              </a14:hiddenFill>
            </a:ext>
          </a:extLst>
        </p:spPr>
        <p:txBody>
          <a:bodyPr wrap="none" anchor="ctr"/>
          <a:lstStyle/>
          <a:p>
            <a:endParaRPr lang="it-IT"/>
          </a:p>
        </p:txBody>
      </p:sp>
      <p:sp>
        <p:nvSpPr>
          <p:cNvPr id="4" name="CasellaDiTesto 3"/>
          <p:cNvSpPr txBox="1"/>
          <p:nvPr/>
        </p:nvSpPr>
        <p:spPr>
          <a:xfrm>
            <a:off x="536576" y="1261284"/>
            <a:ext cx="9275762" cy="5262979"/>
          </a:xfrm>
          <a:prstGeom prst="rect">
            <a:avLst/>
          </a:prstGeom>
          <a:noFill/>
        </p:spPr>
        <p:txBody>
          <a:bodyPr wrap="square" rtlCol="0">
            <a:spAutoFit/>
          </a:bodyPr>
          <a:lstStyle/>
          <a:p>
            <a:pPr marL="358775" indent="-358775">
              <a:buFont typeface="Wingdings" charset="2"/>
              <a:buChar char="§"/>
              <a:tabLst>
                <a:tab pos="6743700" algn="l"/>
                <a:tab pos="6927850" algn="l"/>
                <a:tab pos="7732713" algn="l"/>
                <a:tab pos="8085138" algn="l"/>
              </a:tabLst>
            </a:pPr>
            <a:r>
              <a:rPr lang="it-IT" sz="1600" dirty="0" smtClean="0">
                <a:solidFill>
                  <a:srgbClr val="002060"/>
                </a:solidFill>
              </a:rPr>
              <a:t>Titolo della presentazione                                                                                                1</a:t>
            </a:r>
          </a:p>
          <a:p>
            <a:pPr marL="358775" indent="-358775">
              <a:buFont typeface="Wingdings" charset="2"/>
              <a:buChar char="§"/>
              <a:tabLst>
                <a:tab pos="6843713" algn="l"/>
                <a:tab pos="6970713" algn="l"/>
                <a:tab pos="8085138" algn="l"/>
              </a:tabLst>
            </a:pPr>
            <a:r>
              <a:rPr lang="it-IT" sz="1600" dirty="0" err="1" smtClean="0">
                <a:solidFill>
                  <a:srgbClr val="002060"/>
                </a:solidFill>
              </a:rPr>
              <a:t>Commeti</a:t>
            </a:r>
            <a:r>
              <a:rPr lang="it-IT" sz="1600" dirty="0" smtClean="0">
                <a:solidFill>
                  <a:srgbClr val="002060"/>
                </a:solidFill>
              </a:rPr>
              <a:t> alle </a:t>
            </a:r>
            <a:r>
              <a:rPr lang="it-IT" sz="1600" smtClean="0">
                <a:solidFill>
                  <a:srgbClr val="002060"/>
                </a:solidFill>
              </a:rPr>
              <a:t>diapositive                                                                                                  2 </a:t>
            </a:r>
            <a:r>
              <a:rPr lang="mr-IN" sz="1600" dirty="0" smtClean="0">
                <a:solidFill>
                  <a:srgbClr val="002060"/>
                </a:solidFill>
              </a:rPr>
              <a:t>–</a:t>
            </a:r>
            <a:r>
              <a:rPr lang="it-IT" sz="1600" dirty="0" smtClean="0">
                <a:solidFill>
                  <a:srgbClr val="002060"/>
                </a:solidFill>
              </a:rPr>
              <a:t> 8</a:t>
            </a:r>
          </a:p>
          <a:p>
            <a:pPr marL="358775" indent="-358775">
              <a:buFont typeface="Wingdings" charset="2"/>
              <a:buChar char="§"/>
              <a:tabLst>
                <a:tab pos="6786563" algn="l"/>
                <a:tab pos="6970713" algn="l"/>
                <a:tab pos="8085138" algn="l"/>
              </a:tabLst>
            </a:pPr>
            <a:r>
              <a:rPr lang="it-IT" sz="1600" dirty="0" smtClean="0">
                <a:solidFill>
                  <a:srgbClr val="002060"/>
                </a:solidFill>
              </a:rPr>
              <a:t>Indice della presentazione                                                                                               9</a:t>
            </a:r>
          </a:p>
          <a:p>
            <a:pPr marL="358775" indent="-358775">
              <a:buFont typeface="Wingdings" charset="2"/>
              <a:buChar char="§"/>
              <a:tabLst>
                <a:tab pos="8085138" algn="l"/>
              </a:tabLst>
            </a:pPr>
            <a:r>
              <a:rPr lang="it-IT" sz="1600" dirty="0" smtClean="0">
                <a:solidFill>
                  <a:srgbClr val="002060"/>
                </a:solidFill>
              </a:rPr>
              <a:t>Medicina della Complessità                                                                                     </a:t>
            </a:r>
            <a:r>
              <a:rPr lang="it-IT" sz="1600" dirty="0">
                <a:solidFill>
                  <a:srgbClr val="002060"/>
                </a:solidFill>
              </a:rPr>
              <a:t> </a:t>
            </a:r>
            <a:r>
              <a:rPr lang="it-IT" sz="1600" dirty="0" smtClean="0">
                <a:solidFill>
                  <a:srgbClr val="002060"/>
                </a:solidFill>
              </a:rPr>
              <a:t>       10 </a:t>
            </a:r>
            <a:r>
              <a:rPr lang="mr-IN" sz="1600" dirty="0" smtClean="0">
                <a:solidFill>
                  <a:srgbClr val="002060"/>
                </a:solidFill>
              </a:rPr>
              <a:t>–</a:t>
            </a:r>
            <a:r>
              <a:rPr lang="it-IT" sz="1600" dirty="0" smtClean="0">
                <a:solidFill>
                  <a:srgbClr val="002060"/>
                </a:solidFill>
              </a:rPr>
              <a:t> 46</a:t>
            </a:r>
          </a:p>
          <a:p>
            <a:pPr marL="358775" indent="-358775">
              <a:buFont typeface="Wingdings" charset="2"/>
              <a:buChar char="§"/>
              <a:tabLst>
                <a:tab pos="7054850" algn="l"/>
                <a:tab pos="8085138" algn="l"/>
              </a:tabLst>
            </a:pPr>
            <a:r>
              <a:rPr lang="it-IT" sz="1600" dirty="0" smtClean="0">
                <a:solidFill>
                  <a:srgbClr val="002060"/>
                </a:solidFill>
              </a:rPr>
              <a:t>Fattori condizionanti la Complessità in Geriatria                                           </a:t>
            </a:r>
            <a:r>
              <a:rPr lang="it-IT" sz="1600" dirty="0">
                <a:solidFill>
                  <a:srgbClr val="002060"/>
                </a:solidFill>
              </a:rPr>
              <a:t> </a:t>
            </a:r>
            <a:r>
              <a:rPr lang="it-IT" sz="1600" dirty="0" smtClean="0">
                <a:solidFill>
                  <a:srgbClr val="002060"/>
                </a:solidFill>
              </a:rPr>
              <a:t>             14 </a:t>
            </a:r>
            <a:r>
              <a:rPr lang="mr-IN" sz="1600" dirty="0" smtClean="0">
                <a:solidFill>
                  <a:srgbClr val="002060"/>
                </a:solidFill>
              </a:rPr>
              <a:t>–</a:t>
            </a:r>
            <a:r>
              <a:rPr lang="it-IT" sz="1600" dirty="0" smtClean="0">
                <a:solidFill>
                  <a:srgbClr val="002060"/>
                </a:solidFill>
              </a:rPr>
              <a:t> 46</a:t>
            </a:r>
            <a:endParaRPr lang="it-IT" sz="1600" dirty="0">
              <a:solidFill>
                <a:srgbClr val="002060"/>
              </a:solidFill>
            </a:endParaRPr>
          </a:p>
          <a:p>
            <a:pPr marL="898525" indent="-274638">
              <a:buFont typeface="Wingdings" charset="2"/>
              <a:buChar char="§"/>
            </a:pPr>
            <a:r>
              <a:rPr lang="it-IT" sz="1600" dirty="0" smtClean="0">
                <a:solidFill>
                  <a:srgbClr val="002060"/>
                </a:solidFill>
              </a:rPr>
              <a:t>Invecchiamento della popolazione			           15 </a:t>
            </a:r>
            <a:r>
              <a:rPr lang="mr-IN" sz="1600" dirty="0" smtClean="0">
                <a:solidFill>
                  <a:srgbClr val="002060"/>
                </a:solidFill>
              </a:rPr>
              <a:t>–</a:t>
            </a:r>
            <a:r>
              <a:rPr lang="it-IT" sz="1600" dirty="0">
                <a:solidFill>
                  <a:srgbClr val="002060"/>
                </a:solidFill>
              </a:rPr>
              <a:t> </a:t>
            </a:r>
            <a:r>
              <a:rPr lang="it-IT" sz="1600" dirty="0" smtClean="0">
                <a:solidFill>
                  <a:srgbClr val="002060"/>
                </a:solidFill>
              </a:rPr>
              <a:t>19</a:t>
            </a:r>
            <a:endParaRPr lang="it-IT" sz="1600" dirty="0">
              <a:solidFill>
                <a:srgbClr val="002060"/>
              </a:solidFill>
            </a:endParaRPr>
          </a:p>
          <a:p>
            <a:pPr marL="898525" indent="-274638">
              <a:buFont typeface="Wingdings" charset="2"/>
              <a:buChar char="§"/>
              <a:tabLst>
                <a:tab pos="8085138" algn="l"/>
              </a:tabLst>
            </a:pPr>
            <a:r>
              <a:rPr lang="it-IT" sz="1600" dirty="0" smtClean="0">
                <a:solidFill>
                  <a:srgbClr val="002060"/>
                </a:solidFill>
              </a:rPr>
              <a:t>Invecchiamento fisiologico degli organi e apparati: la Vulnerabilità             20 </a:t>
            </a:r>
            <a:r>
              <a:rPr lang="mr-IN" sz="1600" dirty="0">
                <a:solidFill>
                  <a:srgbClr val="002060"/>
                </a:solidFill>
              </a:rPr>
              <a:t>–</a:t>
            </a:r>
            <a:r>
              <a:rPr lang="it-IT" sz="1600" dirty="0">
                <a:solidFill>
                  <a:srgbClr val="002060"/>
                </a:solidFill>
              </a:rPr>
              <a:t> </a:t>
            </a:r>
            <a:r>
              <a:rPr lang="it-IT" sz="1600" dirty="0" smtClean="0">
                <a:solidFill>
                  <a:srgbClr val="002060"/>
                </a:solidFill>
              </a:rPr>
              <a:t>23</a:t>
            </a:r>
            <a:endParaRPr lang="it-IT" sz="1600" dirty="0">
              <a:solidFill>
                <a:srgbClr val="002060"/>
              </a:solidFill>
            </a:endParaRPr>
          </a:p>
          <a:p>
            <a:pPr marL="898525" indent="-274638">
              <a:buFont typeface="Wingdings" charset="2"/>
              <a:buChar char="§"/>
            </a:pPr>
            <a:r>
              <a:rPr lang="it-IT" sz="1600" dirty="0" smtClean="0">
                <a:solidFill>
                  <a:srgbClr val="002060"/>
                </a:solidFill>
              </a:rPr>
              <a:t>Invecchiamento patologico: la Fragilità                                                             24 </a:t>
            </a:r>
            <a:r>
              <a:rPr lang="mr-IN" sz="1600" dirty="0">
                <a:solidFill>
                  <a:srgbClr val="002060"/>
                </a:solidFill>
              </a:rPr>
              <a:t>–</a:t>
            </a:r>
            <a:r>
              <a:rPr lang="it-IT" sz="1600" dirty="0">
                <a:solidFill>
                  <a:srgbClr val="002060"/>
                </a:solidFill>
              </a:rPr>
              <a:t> </a:t>
            </a:r>
            <a:r>
              <a:rPr lang="it-IT" sz="1600" dirty="0" smtClean="0">
                <a:solidFill>
                  <a:srgbClr val="002060"/>
                </a:solidFill>
              </a:rPr>
              <a:t>32</a:t>
            </a:r>
          </a:p>
          <a:p>
            <a:pPr marL="898525" indent="-274638">
              <a:buFont typeface="Wingdings" charset="2"/>
              <a:buChar char="§"/>
              <a:tabLst>
                <a:tab pos="6786563" algn="l"/>
                <a:tab pos="7011988" algn="l"/>
                <a:tab pos="7905750" algn="l"/>
              </a:tabLst>
            </a:pPr>
            <a:r>
              <a:rPr lang="it-IT" sz="1600" dirty="0" smtClean="0">
                <a:solidFill>
                  <a:srgbClr val="002060"/>
                </a:solidFill>
              </a:rPr>
              <a:t>Disabilità                                                                                                                 33 </a:t>
            </a:r>
            <a:r>
              <a:rPr lang="mr-IN" sz="1600" dirty="0">
                <a:solidFill>
                  <a:srgbClr val="002060"/>
                </a:solidFill>
              </a:rPr>
              <a:t>–</a:t>
            </a:r>
            <a:r>
              <a:rPr lang="it-IT" sz="1600" dirty="0">
                <a:solidFill>
                  <a:srgbClr val="002060"/>
                </a:solidFill>
              </a:rPr>
              <a:t> </a:t>
            </a:r>
            <a:r>
              <a:rPr lang="it-IT" sz="1600" dirty="0" smtClean="0">
                <a:solidFill>
                  <a:srgbClr val="002060"/>
                </a:solidFill>
              </a:rPr>
              <a:t>35</a:t>
            </a:r>
          </a:p>
          <a:p>
            <a:pPr marL="401638" indent="-349250">
              <a:buFont typeface="Wingdings" charset="2"/>
              <a:buChar char="§"/>
            </a:pPr>
            <a:r>
              <a:rPr lang="it-IT" sz="1600" dirty="0" smtClean="0">
                <a:solidFill>
                  <a:srgbClr val="002060"/>
                </a:solidFill>
              </a:rPr>
              <a:t>Geriatria: Medicina della Complessità                                                                          36 </a:t>
            </a:r>
            <a:r>
              <a:rPr lang="mr-IN" sz="1600" dirty="0">
                <a:solidFill>
                  <a:srgbClr val="002060"/>
                </a:solidFill>
              </a:rPr>
              <a:t>–</a:t>
            </a:r>
            <a:r>
              <a:rPr lang="it-IT" sz="1600" dirty="0">
                <a:solidFill>
                  <a:srgbClr val="002060"/>
                </a:solidFill>
              </a:rPr>
              <a:t> </a:t>
            </a:r>
            <a:r>
              <a:rPr lang="it-IT" sz="1600" dirty="0" smtClean="0">
                <a:solidFill>
                  <a:srgbClr val="002060"/>
                </a:solidFill>
              </a:rPr>
              <a:t>46</a:t>
            </a:r>
          </a:p>
          <a:p>
            <a:pPr marL="401638" indent="-349250">
              <a:buFont typeface="Wingdings" charset="2"/>
              <a:buChar char="§"/>
            </a:pPr>
            <a:r>
              <a:rPr lang="it-IT" sz="1600" dirty="0" smtClean="0">
                <a:solidFill>
                  <a:srgbClr val="002060"/>
                </a:solidFill>
              </a:rPr>
              <a:t>La infezioni da virus </a:t>
            </a:r>
            <a:r>
              <a:rPr lang="it-IT" sz="1600" dirty="0">
                <a:solidFill>
                  <a:srgbClr val="002060"/>
                </a:solidFill>
              </a:rPr>
              <a:t>dell’Influenza </a:t>
            </a:r>
            <a:r>
              <a:rPr lang="it-IT" sz="1600" dirty="0" smtClean="0">
                <a:solidFill>
                  <a:srgbClr val="002060"/>
                </a:solidFill>
              </a:rPr>
              <a:t>                                                                                47 </a:t>
            </a:r>
            <a:r>
              <a:rPr lang="mr-IN" sz="1600" dirty="0" smtClean="0">
                <a:solidFill>
                  <a:srgbClr val="002060"/>
                </a:solidFill>
              </a:rPr>
              <a:t>–</a:t>
            </a:r>
            <a:r>
              <a:rPr lang="it-IT" sz="1600" dirty="0">
                <a:solidFill>
                  <a:srgbClr val="002060"/>
                </a:solidFill>
              </a:rPr>
              <a:t> </a:t>
            </a:r>
            <a:r>
              <a:rPr lang="it-IT" sz="1600" dirty="0" smtClean="0">
                <a:solidFill>
                  <a:srgbClr val="002060"/>
                </a:solidFill>
              </a:rPr>
              <a:t>56</a:t>
            </a:r>
          </a:p>
          <a:p>
            <a:pPr marL="401638" indent="-349250">
              <a:buFont typeface="Wingdings" charset="2"/>
              <a:buChar char="§"/>
              <a:tabLst>
                <a:tab pos="6659563" algn="l"/>
                <a:tab pos="6843713" algn="l"/>
                <a:tab pos="6927850" algn="l"/>
                <a:tab pos="7011988" algn="l"/>
              </a:tabLst>
            </a:pPr>
            <a:r>
              <a:rPr lang="it-IT" sz="1600" dirty="0" smtClean="0">
                <a:solidFill>
                  <a:srgbClr val="002060"/>
                </a:solidFill>
              </a:rPr>
              <a:t>La infezione da Covid-19                                                                                                 57 </a:t>
            </a:r>
            <a:r>
              <a:rPr lang="mr-IN" sz="1600" dirty="0" smtClean="0">
                <a:solidFill>
                  <a:srgbClr val="002060"/>
                </a:solidFill>
              </a:rPr>
              <a:t>–</a:t>
            </a:r>
            <a:r>
              <a:rPr lang="it-IT" sz="1600" dirty="0" smtClean="0">
                <a:solidFill>
                  <a:srgbClr val="002060"/>
                </a:solidFill>
              </a:rPr>
              <a:t>  65</a:t>
            </a:r>
          </a:p>
          <a:p>
            <a:pPr marL="623888" indent="-222250">
              <a:buFont typeface="Wingdings" charset="2"/>
              <a:buChar char="§"/>
              <a:tabLst>
                <a:tab pos="7011988" algn="l"/>
                <a:tab pos="8042275" algn="l"/>
              </a:tabLst>
            </a:pPr>
            <a:r>
              <a:rPr lang="it-IT" sz="1600" dirty="0" smtClean="0">
                <a:solidFill>
                  <a:srgbClr val="002060"/>
                </a:solidFill>
              </a:rPr>
              <a:t>Ruolo della Vulnerabilità nel condizionare la mortalità                                        66 </a:t>
            </a:r>
            <a:r>
              <a:rPr lang="mr-IN" sz="1600" dirty="0">
                <a:solidFill>
                  <a:srgbClr val="002060"/>
                </a:solidFill>
              </a:rPr>
              <a:t>–</a:t>
            </a:r>
            <a:r>
              <a:rPr lang="it-IT" sz="1600" dirty="0">
                <a:solidFill>
                  <a:srgbClr val="002060"/>
                </a:solidFill>
              </a:rPr>
              <a:t>  </a:t>
            </a:r>
            <a:r>
              <a:rPr lang="it-IT" sz="1600" dirty="0" smtClean="0">
                <a:solidFill>
                  <a:srgbClr val="002060"/>
                </a:solidFill>
              </a:rPr>
              <a:t>72</a:t>
            </a:r>
          </a:p>
          <a:p>
            <a:pPr marL="623888" indent="-222250">
              <a:buFont typeface="Wingdings" charset="2"/>
              <a:buChar char="§"/>
              <a:tabLst>
                <a:tab pos="8042275" algn="l"/>
              </a:tabLst>
            </a:pPr>
            <a:r>
              <a:rPr lang="it-IT" sz="1600" dirty="0" smtClean="0">
                <a:solidFill>
                  <a:srgbClr val="002060"/>
                </a:solidFill>
              </a:rPr>
              <a:t>Ruolo dell’invecchiamento fisiologico e patologico del </a:t>
            </a:r>
          </a:p>
          <a:p>
            <a:pPr marL="623888" indent="-222250">
              <a:tabLst>
                <a:tab pos="8042275" algn="l"/>
              </a:tabLst>
            </a:pPr>
            <a:r>
              <a:rPr lang="it-IT" sz="1600" dirty="0" smtClean="0">
                <a:solidFill>
                  <a:srgbClr val="002060"/>
                </a:solidFill>
              </a:rPr>
              <a:t>      cuore </a:t>
            </a:r>
            <a:r>
              <a:rPr lang="it-IT" sz="1600" dirty="0">
                <a:solidFill>
                  <a:srgbClr val="002060"/>
                </a:solidFill>
              </a:rPr>
              <a:t>nel condizionare la mortalità </a:t>
            </a:r>
            <a:r>
              <a:rPr lang="it-IT" sz="1600" dirty="0" smtClean="0">
                <a:solidFill>
                  <a:srgbClr val="002060"/>
                </a:solidFill>
              </a:rPr>
              <a:t>                                                                       73 </a:t>
            </a:r>
            <a:r>
              <a:rPr lang="mr-IN" sz="1600" dirty="0">
                <a:solidFill>
                  <a:srgbClr val="002060"/>
                </a:solidFill>
              </a:rPr>
              <a:t>–</a:t>
            </a:r>
            <a:r>
              <a:rPr lang="it-IT" sz="1600" dirty="0">
                <a:solidFill>
                  <a:srgbClr val="002060"/>
                </a:solidFill>
              </a:rPr>
              <a:t> </a:t>
            </a:r>
            <a:r>
              <a:rPr lang="it-IT" sz="1600" dirty="0" smtClean="0">
                <a:solidFill>
                  <a:srgbClr val="002060"/>
                </a:solidFill>
              </a:rPr>
              <a:t>84</a:t>
            </a:r>
            <a:endParaRPr lang="it-IT" sz="1600" dirty="0">
              <a:solidFill>
                <a:srgbClr val="002060"/>
              </a:solidFill>
            </a:endParaRPr>
          </a:p>
          <a:p>
            <a:pPr marL="623888" indent="-222250">
              <a:buFont typeface="Wingdings" charset="2"/>
              <a:buChar char="§"/>
              <a:tabLst>
                <a:tab pos="8042275" algn="l"/>
              </a:tabLst>
            </a:pPr>
            <a:r>
              <a:rPr lang="it-IT" sz="1600" dirty="0">
                <a:solidFill>
                  <a:srgbClr val="002060"/>
                </a:solidFill>
              </a:rPr>
              <a:t>Ruolo dell’invecchiamento fisiologico e patologico del </a:t>
            </a:r>
          </a:p>
          <a:p>
            <a:pPr marL="623888" indent="-222250">
              <a:tabLst>
                <a:tab pos="8042275" algn="l"/>
              </a:tabLst>
            </a:pPr>
            <a:r>
              <a:rPr lang="it-IT" sz="1600" dirty="0" smtClean="0">
                <a:solidFill>
                  <a:srgbClr val="002060"/>
                </a:solidFill>
              </a:rPr>
              <a:t>      polmone </a:t>
            </a:r>
            <a:r>
              <a:rPr lang="it-IT" sz="1600" dirty="0">
                <a:solidFill>
                  <a:srgbClr val="002060"/>
                </a:solidFill>
              </a:rPr>
              <a:t>nel condizionare la mortalità                                      </a:t>
            </a:r>
            <a:r>
              <a:rPr lang="it-IT" sz="1600" dirty="0" smtClean="0">
                <a:solidFill>
                  <a:srgbClr val="002060"/>
                </a:solidFill>
              </a:rPr>
              <a:t>                            85 </a:t>
            </a:r>
            <a:r>
              <a:rPr lang="mr-IN" sz="1600" dirty="0">
                <a:solidFill>
                  <a:srgbClr val="002060"/>
                </a:solidFill>
              </a:rPr>
              <a:t>–</a:t>
            </a:r>
            <a:r>
              <a:rPr lang="it-IT" sz="1600" dirty="0">
                <a:solidFill>
                  <a:srgbClr val="002060"/>
                </a:solidFill>
              </a:rPr>
              <a:t> </a:t>
            </a:r>
            <a:r>
              <a:rPr lang="it-IT" sz="1600" dirty="0" smtClean="0">
                <a:solidFill>
                  <a:srgbClr val="002060"/>
                </a:solidFill>
              </a:rPr>
              <a:t>105</a:t>
            </a:r>
          </a:p>
          <a:p>
            <a:pPr marL="623888" indent="-222250">
              <a:buFont typeface="Wingdings" charset="2"/>
              <a:buChar char="§"/>
              <a:tabLst>
                <a:tab pos="8042275" algn="l"/>
              </a:tabLst>
            </a:pPr>
            <a:r>
              <a:rPr lang="it-IT" sz="1600" dirty="0">
                <a:solidFill>
                  <a:srgbClr val="002060"/>
                </a:solidFill>
              </a:rPr>
              <a:t>Ruolo dell’invecchiamento fisiologico e patologico del </a:t>
            </a:r>
          </a:p>
          <a:p>
            <a:pPr marL="401638" indent="-42863">
              <a:tabLst>
                <a:tab pos="6843713" algn="l"/>
                <a:tab pos="8042275" algn="l"/>
              </a:tabLst>
            </a:pPr>
            <a:r>
              <a:rPr lang="it-IT" sz="1600" dirty="0" smtClean="0">
                <a:solidFill>
                  <a:srgbClr val="002060"/>
                </a:solidFill>
              </a:rPr>
              <a:t>    rene </a:t>
            </a:r>
            <a:r>
              <a:rPr lang="it-IT" sz="1600" dirty="0">
                <a:solidFill>
                  <a:srgbClr val="002060"/>
                </a:solidFill>
              </a:rPr>
              <a:t>nel condizionare la mortalità                                            </a:t>
            </a:r>
            <a:r>
              <a:rPr lang="it-IT" sz="1600" dirty="0" smtClean="0">
                <a:solidFill>
                  <a:srgbClr val="002060"/>
                </a:solidFill>
              </a:rPr>
              <a:t>                                106 </a:t>
            </a:r>
            <a:r>
              <a:rPr lang="mr-IN" sz="1600" dirty="0">
                <a:solidFill>
                  <a:srgbClr val="002060"/>
                </a:solidFill>
              </a:rPr>
              <a:t>–</a:t>
            </a:r>
            <a:r>
              <a:rPr lang="it-IT" sz="1600" dirty="0">
                <a:solidFill>
                  <a:srgbClr val="002060"/>
                </a:solidFill>
              </a:rPr>
              <a:t> </a:t>
            </a:r>
            <a:r>
              <a:rPr lang="it-IT" sz="1600" dirty="0" smtClean="0">
                <a:solidFill>
                  <a:srgbClr val="002060"/>
                </a:solidFill>
              </a:rPr>
              <a:t>119      </a:t>
            </a:r>
          </a:p>
          <a:p>
            <a:pPr marL="317500" indent="-265113">
              <a:buFont typeface="Wingdings" charset="2"/>
              <a:buChar char="§"/>
              <a:tabLst>
                <a:tab pos="7732713" algn="l"/>
                <a:tab pos="8042275" algn="l"/>
              </a:tabLst>
            </a:pPr>
            <a:r>
              <a:rPr lang="it-IT" sz="1600" dirty="0" smtClean="0">
                <a:solidFill>
                  <a:srgbClr val="002060"/>
                </a:solidFill>
              </a:rPr>
              <a:t> La Geriatria e le sue prospettive                                                                                    120 </a:t>
            </a:r>
            <a:r>
              <a:rPr lang="mr-IN" sz="1600" dirty="0" smtClean="0">
                <a:solidFill>
                  <a:srgbClr val="002060"/>
                </a:solidFill>
              </a:rPr>
              <a:t>–</a:t>
            </a:r>
            <a:r>
              <a:rPr lang="it-IT" sz="1600" dirty="0" smtClean="0">
                <a:solidFill>
                  <a:srgbClr val="002060"/>
                </a:solidFill>
              </a:rPr>
              <a:t> 121</a:t>
            </a:r>
          </a:p>
          <a:p>
            <a:pPr marL="317500" indent="-265113">
              <a:buFont typeface="Wingdings" charset="2"/>
              <a:buChar char="§"/>
              <a:tabLst>
                <a:tab pos="7732713" algn="l"/>
                <a:tab pos="8042275" algn="l"/>
              </a:tabLst>
            </a:pPr>
            <a:r>
              <a:rPr lang="it-IT" sz="1600" dirty="0">
                <a:solidFill>
                  <a:srgbClr val="002060"/>
                </a:solidFill>
              </a:rPr>
              <a:t> </a:t>
            </a:r>
            <a:r>
              <a:rPr lang="it-IT" sz="1600" dirty="0" smtClean="0">
                <a:solidFill>
                  <a:srgbClr val="002060"/>
                </a:solidFill>
              </a:rPr>
              <a:t>Fine presentazione</a:t>
            </a:r>
            <a:r>
              <a:rPr lang="it-IT" sz="1600" dirty="0">
                <a:solidFill>
                  <a:srgbClr val="002060"/>
                </a:solidFill>
              </a:rPr>
              <a:t> </a:t>
            </a:r>
            <a:r>
              <a:rPr lang="it-IT" sz="1600" dirty="0" smtClean="0">
                <a:solidFill>
                  <a:srgbClr val="002060"/>
                </a:solidFill>
              </a:rPr>
              <a:t>                                                                                                          122</a:t>
            </a:r>
            <a:endParaRPr lang="it-IT" sz="1600" dirty="0">
              <a:solidFill>
                <a:srgbClr val="002060"/>
              </a:solidFill>
            </a:endParaRPr>
          </a:p>
        </p:txBody>
      </p:sp>
    </p:spTree>
    <p:extLst>
      <p:ext uri="{BB962C8B-B14F-4D97-AF65-F5344CB8AC3E}">
        <p14:creationId xmlns:p14="http://schemas.microsoft.com/office/powerpoint/2010/main" val="7771139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1863767" y="1900612"/>
            <a:ext cx="6644146" cy="3989234"/>
          </a:xfrm>
          <a:prstGeom prst="rect">
            <a:avLst/>
          </a:prstGeom>
        </p:spPr>
        <p:txBody>
          <a:bodyPr wrap="square">
            <a:spAutoFit/>
          </a:bodyPr>
          <a:lstStyle/>
          <a:p>
            <a:pPr marL="343611" indent="-343611" algn="just"/>
            <a:r>
              <a:rPr lang="it-IT" sz="1013" dirty="0">
                <a:ea typeface="Calibri" charset="0"/>
                <a:cs typeface="Times New Roman" charset="0"/>
              </a:rPr>
              <a:t>Dia 1        Seminario ADEF</a:t>
            </a:r>
          </a:p>
          <a:p>
            <a:pPr marL="343611" indent="-343611" algn="just"/>
            <a:r>
              <a:rPr lang="it-IT" sz="1013" dirty="0">
                <a:ea typeface="Calibri" charset="0"/>
                <a:cs typeface="Times New Roman" charset="0"/>
              </a:rPr>
              <a:t>Dia 2-8    Commenti delle diapositive </a:t>
            </a:r>
          </a:p>
          <a:p>
            <a:pPr marL="494288" indent="-486251" algn="just"/>
            <a:r>
              <a:rPr lang="it-IT" sz="1013" dirty="0">
                <a:ea typeface="Calibri" charset="0"/>
                <a:cs typeface="Times New Roman" charset="0"/>
              </a:rPr>
              <a:t>Dia 9        Indice delle diapositive della presentazione</a:t>
            </a:r>
          </a:p>
          <a:p>
            <a:pPr marL="494288" indent="-494288" algn="just"/>
            <a:r>
              <a:rPr lang="it-IT" sz="1013" dirty="0">
                <a:ea typeface="Calibri" charset="0"/>
                <a:cs typeface="Times New Roman" charset="0"/>
              </a:rPr>
              <a:t>Dia 10      l significato di “Complessità Clinica” si è modificato nel tempo, tanto che negli anni ‘50 i criteri identificativi erano assolutamente soggettivi.</a:t>
            </a:r>
          </a:p>
          <a:p>
            <a:pPr marL="487590" indent="-487590" algn="just"/>
            <a:r>
              <a:rPr lang="it-IT" sz="1013" dirty="0">
                <a:ea typeface="Calibri" charset="0"/>
                <a:cs typeface="Times New Roman" charset="0"/>
              </a:rPr>
              <a:t>Dia 11    </a:t>
            </a:r>
            <a:r>
              <a:rPr lang="it-IT" sz="1013" dirty="0"/>
              <a:t>Dobbiamo a Zimmermann </a:t>
            </a:r>
            <a:r>
              <a:rPr lang="it-IT" sz="1013" dirty="0" err="1"/>
              <a:t>B.et</a:t>
            </a:r>
            <a:r>
              <a:rPr lang="it-IT" sz="1013" dirty="0"/>
              <a:t> al. e a </a:t>
            </a:r>
            <a:r>
              <a:rPr lang="it-IT" sz="1013" dirty="0" err="1"/>
              <a:t>Stacey</a:t>
            </a:r>
            <a:r>
              <a:rPr lang="it-IT" sz="1013" dirty="0"/>
              <a:t> R.D. e Ralph D. la razionalizzazione del concetto di  “Complessità” nelle aziende produttive con la definizione del diagramma denominato appunto “Diagramma di Zimmerman e </a:t>
            </a:r>
            <a:r>
              <a:rPr lang="it-IT" sz="1013" dirty="0" err="1"/>
              <a:t>Stasey</a:t>
            </a:r>
            <a:r>
              <a:rPr lang="it-IT" sz="1013" dirty="0"/>
              <a:t>”. Il diagramma individua nei due estremi la “Semplicità” ed il “Caos”, rispettivamente in corrispondenza del massimo di certezza e di consenso e in corrispondenza del minimo livello di di certezza e di consenso, mentre la “Zona Complessa” si individua nel campo intermedio del diagramma.</a:t>
            </a:r>
          </a:p>
          <a:p>
            <a:pPr marL="451423" indent="-451423" algn="just"/>
            <a:r>
              <a:rPr lang="it-IT" sz="1013" dirty="0"/>
              <a:t>Dia 12    La Complessità in Medicina è definita dalla tipologia del paziente, dal numero di problemi sanitari presenti, dalla mancata soluzione dei singoli problemi e dalla cattiva qualità della vita.</a:t>
            </a:r>
          </a:p>
          <a:p>
            <a:pPr marL="487590" indent="-487590" algn="just"/>
            <a:r>
              <a:rPr lang="it-IT" sz="1013" dirty="0"/>
              <a:t>Dia </a:t>
            </a:r>
            <a:r>
              <a:rPr lang="it-IT" sz="1013"/>
              <a:t>13     </a:t>
            </a:r>
            <a:r>
              <a:rPr lang="it-IT" sz="1013" smtClean="0"/>
              <a:t>Nell’ambito </a:t>
            </a:r>
            <a:r>
              <a:rPr lang="it-IT" sz="1013" dirty="0"/>
              <a:t>delle varie specialità mediche la Geriatria rappresenta la “Medicina della Complessità”, interessandosi di pz di Età avanzata, con Malattie Croniche, </a:t>
            </a:r>
            <a:r>
              <a:rPr lang="it-IT" sz="1013" dirty="0" err="1"/>
              <a:t>Comorbilità</a:t>
            </a:r>
            <a:r>
              <a:rPr lang="it-IT" sz="1013" dirty="0"/>
              <a:t>, Scompensi a cascata, Disabilità e scarsa Qualità della Vita.</a:t>
            </a:r>
          </a:p>
          <a:p>
            <a:pPr marL="343611" indent="-343611" algn="just"/>
            <a:r>
              <a:rPr lang="it-IT" sz="1013" dirty="0"/>
              <a:t>Dia 14     Vengono riportati i maggiori fattori condizionanti la Complessità in Geriatria.</a:t>
            </a:r>
          </a:p>
          <a:p>
            <a:pPr algn="just">
              <a:defRPr/>
            </a:pPr>
            <a:r>
              <a:rPr lang="it-IT" sz="1013" dirty="0"/>
              <a:t>Dia 15     Fattori condizionanti la complessità in geriatria: il ruolo dell’Invecchiamento della Popolazione.</a:t>
            </a:r>
          </a:p>
          <a:p>
            <a:pPr algn="just">
              <a:defRPr/>
            </a:pPr>
            <a:r>
              <a:rPr lang="it-IT" sz="1013" dirty="0"/>
              <a:t>Dia 16     L’Italia è compresa tra le Nazioni più vecchie del mondo.</a:t>
            </a:r>
          </a:p>
          <a:p>
            <a:pPr algn="just">
              <a:defRPr/>
            </a:pPr>
            <a:r>
              <a:rPr lang="it-IT" sz="1013" dirty="0"/>
              <a:t>Dia 17     L’Italia è compresa tra le Nazioni con la più alta percentuale di ultra-65enni</a:t>
            </a:r>
          </a:p>
          <a:p>
            <a:pPr marL="253186" indent="-253186" algn="just"/>
            <a:r>
              <a:rPr lang="it-IT" sz="1013" dirty="0"/>
              <a:t>Dia 18     Dal 2002 al 2019  in Italia si riducono i soggetti 0-14aa e 15-64aa e aumentano i soggetti &gt;64aa</a:t>
            </a:r>
          </a:p>
          <a:p>
            <a:pPr marL="487590" indent="-487590" algn="just"/>
            <a:r>
              <a:rPr lang="it-IT" sz="1013" dirty="0"/>
              <a:t>Dia 19     L’Italia è nota come il Paese più vecchio del mondo, avendo per prima raggiunto nel 1990 il punto in cui i soggetti 0-19aa hanno eguagliato gli ultra-60enni.</a:t>
            </a:r>
          </a:p>
          <a:p>
            <a:pPr marL="343611" indent="-343611" algn="just"/>
            <a:r>
              <a:rPr lang="it-IT" sz="1013" dirty="0"/>
              <a:t>Dia 20     Fattori condizionanti la complessità in geriatria: il ruolo dell’Invecchiamento Fisiologico </a:t>
            </a:r>
            <a:r>
              <a:rPr lang="mr-IN" sz="1013" dirty="0"/>
              <a:t>–</a:t>
            </a:r>
            <a:r>
              <a:rPr lang="it-IT" sz="1013" dirty="0"/>
              <a:t> la Vulnerabilità.</a:t>
            </a:r>
          </a:p>
          <a:p>
            <a:pPr marL="494288" indent="-494288" algn="just">
              <a:defRPr/>
            </a:pPr>
            <a:r>
              <a:rPr lang="it-IT" sz="1013" dirty="0"/>
              <a:t>Dia 21     L’invecchiamento fisiologico (</a:t>
            </a:r>
            <a:r>
              <a:rPr lang="it-IT" sz="1013" dirty="0" err="1"/>
              <a:t>Normal</a:t>
            </a:r>
            <a:r>
              <a:rPr lang="it-IT" sz="1013" dirty="0"/>
              <a:t> </a:t>
            </a:r>
            <a:r>
              <a:rPr lang="it-IT" sz="1013" dirty="0" err="1"/>
              <a:t>Aging</a:t>
            </a:r>
            <a:r>
              <a:rPr lang="it-IT" sz="1013" dirty="0"/>
              <a:t>) è condizionato  dall’Età, dallo Stile di Vita e dall’Ambiente in assenza di malattie.</a:t>
            </a:r>
          </a:p>
        </p:txBody>
      </p:sp>
      <p:sp>
        <p:nvSpPr>
          <p:cNvPr id="6" name="CasellaDiTesto 5"/>
          <p:cNvSpPr txBox="1"/>
          <p:nvPr/>
        </p:nvSpPr>
        <p:spPr>
          <a:xfrm>
            <a:off x="803672" y="937869"/>
            <a:ext cx="8679656" cy="399212"/>
          </a:xfrm>
          <a:prstGeom prst="rect">
            <a:avLst/>
          </a:prstGeom>
          <a:noFill/>
        </p:spPr>
        <p:txBody>
          <a:bodyPr wrap="square" rtlCol="0">
            <a:spAutoFit/>
          </a:bodyPr>
          <a:lstStyle/>
          <a:p>
            <a:pPr algn="ctr"/>
            <a:r>
              <a:rPr lang="it-IT" sz="1994" b="1" dirty="0">
                <a:solidFill>
                  <a:srgbClr val="002060"/>
                </a:solidFill>
              </a:rPr>
              <a:t>Commenti alle diapositive I</a:t>
            </a:r>
          </a:p>
        </p:txBody>
      </p:sp>
      <p:sp>
        <p:nvSpPr>
          <p:cNvPr id="7" name="Line 100"/>
          <p:cNvSpPr>
            <a:spLocks noChangeShapeType="1"/>
          </p:cNvSpPr>
          <p:nvPr/>
        </p:nvSpPr>
        <p:spPr bwMode="auto">
          <a:xfrm>
            <a:off x="1031847" y="1449745"/>
            <a:ext cx="8245673" cy="0"/>
          </a:xfrm>
          <a:prstGeom prst="line">
            <a:avLst/>
          </a:prstGeom>
          <a:noFill/>
          <a:ln w="57150">
            <a:solidFill>
              <a:srgbClr val="002060"/>
            </a:solidFill>
            <a:round/>
            <a:headEnd/>
            <a:tailEnd/>
          </a:ln>
          <a:extLst>
            <a:ext uri="{909E8E84-426E-40dd-AFC4-6F175D3DCCD1}">
              <a14:hiddenFill xmlns:a14="http://schemas.microsoft.com/office/drawing/2010/main" xmlns="">
                <a:noFill/>
              </a14:hiddenFill>
            </a:ext>
          </a:extLst>
        </p:spPr>
        <p:txBody>
          <a:bodyPr wrap="none" anchor="ctr"/>
          <a:lstStyle/>
          <a:p>
            <a:endParaRPr lang="it-IT" sz="1519"/>
          </a:p>
        </p:txBody>
      </p:sp>
    </p:spTree>
    <p:extLst>
      <p:ext uri="{BB962C8B-B14F-4D97-AF65-F5344CB8AC3E}">
        <p14:creationId xmlns:p14="http://schemas.microsoft.com/office/powerpoint/2010/main" val="4506002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803672" y="921543"/>
            <a:ext cx="8679656" cy="399212"/>
          </a:xfrm>
          <a:prstGeom prst="rect">
            <a:avLst/>
          </a:prstGeom>
          <a:noFill/>
        </p:spPr>
        <p:txBody>
          <a:bodyPr wrap="square" rtlCol="0">
            <a:spAutoFit/>
          </a:bodyPr>
          <a:lstStyle/>
          <a:p>
            <a:pPr algn="ctr"/>
            <a:r>
              <a:rPr lang="it-IT" sz="1994" b="1" dirty="0">
                <a:solidFill>
                  <a:srgbClr val="002060"/>
                </a:solidFill>
              </a:rPr>
              <a:t>Commenti alle diapositive II</a:t>
            </a:r>
          </a:p>
        </p:txBody>
      </p:sp>
      <p:sp>
        <p:nvSpPr>
          <p:cNvPr id="5" name="Rettangolo 4"/>
          <p:cNvSpPr/>
          <p:nvPr/>
        </p:nvSpPr>
        <p:spPr>
          <a:xfrm>
            <a:off x="1705323" y="1902954"/>
            <a:ext cx="6802590" cy="3677482"/>
          </a:xfrm>
          <a:prstGeom prst="rect">
            <a:avLst/>
          </a:prstGeom>
        </p:spPr>
        <p:txBody>
          <a:bodyPr wrap="square">
            <a:spAutoFit/>
          </a:bodyPr>
          <a:lstStyle/>
          <a:p>
            <a:pPr marL="492948" indent="-483572" algn="just">
              <a:defRPr/>
            </a:pPr>
            <a:r>
              <a:rPr lang="it-IT" sz="1013" dirty="0"/>
              <a:t>Dia 22   La cometa rossa indica il </a:t>
            </a:r>
            <a:r>
              <a:rPr lang="it-IT" sz="1013" dirty="0" err="1"/>
              <a:t>range</a:t>
            </a:r>
            <a:r>
              <a:rPr lang="it-IT" sz="1013" dirty="0"/>
              <a:t> nell’ambito del quale decadono le funzioni </a:t>
            </a:r>
            <a:r>
              <a:rPr lang="it-IT" sz="1013" dirty="0" err="1"/>
              <a:t>anatomo</a:t>
            </a:r>
            <a:r>
              <a:rPr lang="it-IT" sz="1013" dirty="0"/>
              <a:t>-funzionali residue degli organi ed apparati. Dai 64 anni si distingue lo “invecchiamento di Successo” dallo “Invecchiamento comune”.     </a:t>
            </a:r>
          </a:p>
          <a:p>
            <a:pPr algn="just">
              <a:defRPr/>
            </a:pPr>
            <a:r>
              <a:rPr lang="it-IT" sz="1013" dirty="0"/>
              <a:t>Dia 23     La “Vulnerabilità” cresce con il crescere dell’età geriatrica.</a:t>
            </a:r>
          </a:p>
          <a:p>
            <a:pPr algn="just">
              <a:defRPr/>
            </a:pPr>
            <a:r>
              <a:rPr lang="it-IT" sz="1013" dirty="0"/>
              <a:t>Dia 24     Fattori condizionanti la complessità in geriatria: il ruolo dell’Invecchiamento Patologico </a:t>
            </a:r>
            <a:r>
              <a:rPr lang="mr-IN" sz="1013" dirty="0"/>
              <a:t>–</a:t>
            </a:r>
            <a:r>
              <a:rPr lang="it-IT" sz="1013" dirty="0"/>
              <a:t> la Fragilità.  </a:t>
            </a:r>
          </a:p>
          <a:p>
            <a:pPr algn="just">
              <a:defRPr/>
            </a:pPr>
            <a:r>
              <a:rPr lang="it-IT" sz="1013" dirty="0"/>
              <a:t>Dia 25     L’invecchiamento patologico si verifica quando compaiono le malattie.  </a:t>
            </a:r>
          </a:p>
          <a:p>
            <a:pPr algn="just">
              <a:defRPr/>
            </a:pPr>
            <a:r>
              <a:rPr lang="it-IT" sz="1013" dirty="0"/>
              <a:t>Dia 26     L’invecchiamento patologico si verifica quando compaiono le malattie.                 </a:t>
            </a:r>
          </a:p>
          <a:p>
            <a:pPr marL="451423" indent="-451423" algn="just">
              <a:defRPr/>
            </a:pPr>
            <a:r>
              <a:rPr lang="it-IT" sz="1013" dirty="0"/>
              <a:t>Dia 27   La “Vulnerabilità” ha un ruolo importante nel definire la gravità della malattia in età geriatrica, Infatti, se una malattia della stessa entità colpisce un organo in età progressive, le conseguenze </a:t>
            </a:r>
            <a:r>
              <a:rPr lang="it-IT" sz="1013" dirty="0" err="1"/>
              <a:t>anatomo</a:t>
            </a:r>
            <a:r>
              <a:rPr lang="it-IT" sz="1013" dirty="0"/>
              <a:t>-funzionali sono progressivamente peggiori.</a:t>
            </a:r>
          </a:p>
          <a:p>
            <a:pPr marL="451423" indent="-451423" algn="just">
              <a:defRPr/>
            </a:pPr>
            <a:r>
              <a:rPr lang="it-IT" sz="1013" dirty="0"/>
              <a:t>Dia 28    In Italia le malattie croniche gravi (A) o le condizioni di </a:t>
            </a:r>
            <a:r>
              <a:rPr lang="it-IT" sz="1013" dirty="0" err="1"/>
              <a:t>multicronicità</a:t>
            </a:r>
            <a:r>
              <a:rPr lang="it-IT" sz="1013" dirty="0"/>
              <a:t> (B) aumentano con l’età nei due sessi, anche se nel sesso femminile la </a:t>
            </a:r>
            <a:r>
              <a:rPr lang="it-IT" sz="1013" dirty="0" err="1"/>
              <a:t>multicronicità</a:t>
            </a:r>
            <a:r>
              <a:rPr lang="it-IT" sz="1013" dirty="0"/>
              <a:t> predomina rispetto ai maschi, in considerazione della maggiore speranza di vita del sesso femminile.</a:t>
            </a:r>
          </a:p>
          <a:p>
            <a:pPr marL="451423" indent="-451423" algn="just">
              <a:defRPr/>
            </a:pPr>
            <a:r>
              <a:rPr lang="it-IT" sz="1013" dirty="0"/>
              <a:t>Dia 29  I triangoli rossi descrivano la eterogeneità del campione dello “Invecchiamento Patologico”, definito da differenti condizioni di compromissione </a:t>
            </a:r>
            <a:r>
              <a:rPr lang="it-IT" sz="1013" dirty="0" err="1"/>
              <a:t>anatomo</a:t>
            </a:r>
            <a:r>
              <a:rPr lang="it-IT" sz="1013" dirty="0"/>
              <a:t>-funzionale. Nel campo dell’Invecchiamento Patologico (area sotto la “Cometa rossa”) i casi riportati nella parte alta presentano una scarsa compromissione funzionale, nella parte bassa  vengono riportati i casi con grave o assoluta dipendenza (allettamento).</a:t>
            </a:r>
          </a:p>
          <a:p>
            <a:pPr marL="451423" indent="-451423" algn="just">
              <a:defRPr/>
            </a:pPr>
            <a:r>
              <a:rPr lang="it-IT" sz="1013" dirty="0"/>
              <a:t>Dia 30   Nell’ambito dell’Invecchiamento Patologico una quota del 10-20% degli ultra-65enni o del 50% degli ultra-80enni definisce il “</a:t>
            </a:r>
            <a:r>
              <a:rPr lang="it-IT" sz="1013" dirty="0" err="1"/>
              <a:t>Frail</a:t>
            </a:r>
            <a:r>
              <a:rPr lang="it-IT" sz="1013" dirty="0"/>
              <a:t> </a:t>
            </a:r>
            <a:r>
              <a:rPr lang="it-IT" sz="1013" dirty="0" err="1"/>
              <a:t>Elderly</a:t>
            </a:r>
            <a:r>
              <a:rPr lang="it-IT" sz="1013" dirty="0"/>
              <a:t>”, che rappresenta il vero oggetto clinico della Geriatria e stabilisce che la Geriatria è la più complessa tra le Specialità Mediche in riferimento alla tipologia dei propri pazienti.</a:t>
            </a:r>
          </a:p>
          <a:p>
            <a:pPr marL="316483" indent="-316483" algn="just">
              <a:defRPr/>
            </a:pPr>
            <a:r>
              <a:rPr lang="it-IT" sz="1013" dirty="0"/>
              <a:t>Dia 31    Distinzione schematica tra il “</a:t>
            </a:r>
            <a:r>
              <a:rPr lang="it-IT" sz="1013" dirty="0" err="1"/>
              <a:t>Frail</a:t>
            </a:r>
            <a:r>
              <a:rPr lang="it-IT" sz="1013" dirty="0"/>
              <a:t> </a:t>
            </a:r>
            <a:r>
              <a:rPr lang="it-IT" sz="1013" dirty="0" err="1"/>
              <a:t>Elderly</a:t>
            </a:r>
            <a:r>
              <a:rPr lang="it-IT" sz="1013" dirty="0"/>
              <a:t>” ed il paziente anziano affetto da una sola malattia.</a:t>
            </a:r>
            <a:endParaRPr lang="it-IT" sz="1013" dirty="0">
              <a:ea typeface="Calibri" charset="0"/>
              <a:cs typeface="Times New Roman" charset="0"/>
            </a:endParaRPr>
          </a:p>
          <a:p>
            <a:pPr algn="just"/>
            <a:r>
              <a:rPr lang="it-IT" sz="1013" dirty="0">
                <a:ea typeface="Calibri" charset="0"/>
                <a:cs typeface="Times New Roman" charset="0"/>
              </a:rPr>
              <a:t>Dia 32    </a:t>
            </a:r>
            <a:r>
              <a:rPr lang="it-IT" sz="1013" dirty="0"/>
              <a:t>La </a:t>
            </a:r>
            <a:r>
              <a:rPr lang="it-IT" sz="1013" dirty="0" err="1"/>
              <a:t>Multimorbidità</a:t>
            </a:r>
            <a:r>
              <a:rPr lang="it-IT" sz="1013" dirty="0"/>
              <a:t> condiziona significativamente la sopravvivenza in età geriatrica.</a:t>
            </a:r>
          </a:p>
          <a:p>
            <a:pPr marL="451423" indent="-451423" algn="just">
              <a:tabLst>
                <a:tab pos="475534" algn="l"/>
              </a:tabLst>
            </a:pPr>
            <a:r>
              <a:rPr lang="it-IT" sz="1013" dirty="0"/>
              <a:t>Dia 33  La disabilità è condizionata dalla compromissione fisica e/o da quella mentale e dalle condizioni socio-economico-ambientali.</a:t>
            </a:r>
          </a:p>
        </p:txBody>
      </p:sp>
      <p:sp>
        <p:nvSpPr>
          <p:cNvPr id="6" name="Line 100"/>
          <p:cNvSpPr>
            <a:spLocks noChangeShapeType="1"/>
          </p:cNvSpPr>
          <p:nvPr/>
        </p:nvSpPr>
        <p:spPr bwMode="auto">
          <a:xfrm>
            <a:off x="1031847" y="1365357"/>
            <a:ext cx="8245673" cy="0"/>
          </a:xfrm>
          <a:prstGeom prst="line">
            <a:avLst/>
          </a:prstGeom>
          <a:noFill/>
          <a:ln w="57150">
            <a:solidFill>
              <a:srgbClr val="002060"/>
            </a:solidFill>
            <a:round/>
            <a:headEnd/>
            <a:tailEnd/>
          </a:ln>
          <a:extLst>
            <a:ext uri="{909E8E84-426E-40dd-AFC4-6F175D3DCCD1}">
              <a14:hiddenFill xmlns:a14="http://schemas.microsoft.com/office/drawing/2010/main" xmlns="">
                <a:noFill/>
              </a14:hiddenFill>
            </a:ext>
          </a:extLst>
        </p:spPr>
        <p:txBody>
          <a:bodyPr wrap="none" anchor="ctr"/>
          <a:lstStyle/>
          <a:p>
            <a:endParaRPr lang="it-IT" sz="1519"/>
          </a:p>
        </p:txBody>
      </p:sp>
    </p:spTree>
    <p:extLst>
      <p:ext uri="{BB962C8B-B14F-4D97-AF65-F5344CB8AC3E}">
        <p14:creationId xmlns:p14="http://schemas.microsoft.com/office/powerpoint/2010/main" val="18885973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825711" y="922709"/>
            <a:ext cx="8679656" cy="399212"/>
          </a:xfrm>
          <a:prstGeom prst="rect">
            <a:avLst/>
          </a:prstGeom>
          <a:noFill/>
        </p:spPr>
        <p:txBody>
          <a:bodyPr wrap="square" rtlCol="0">
            <a:spAutoFit/>
          </a:bodyPr>
          <a:lstStyle/>
          <a:p>
            <a:pPr algn="ctr"/>
            <a:r>
              <a:rPr lang="it-IT" sz="1994" b="1" dirty="0">
                <a:solidFill>
                  <a:srgbClr val="002060"/>
                </a:solidFill>
              </a:rPr>
              <a:t>Commenti alle diapositive III</a:t>
            </a:r>
          </a:p>
        </p:txBody>
      </p:sp>
      <p:sp>
        <p:nvSpPr>
          <p:cNvPr id="5" name="Rettangolo 4"/>
          <p:cNvSpPr/>
          <p:nvPr/>
        </p:nvSpPr>
        <p:spPr>
          <a:xfrm>
            <a:off x="1848750" y="1873268"/>
            <a:ext cx="6633577" cy="3833357"/>
          </a:xfrm>
          <a:prstGeom prst="rect">
            <a:avLst/>
          </a:prstGeom>
        </p:spPr>
        <p:txBody>
          <a:bodyPr wrap="square">
            <a:spAutoFit/>
          </a:bodyPr>
          <a:lstStyle/>
          <a:p>
            <a:pPr marL="451423" indent="-451423" algn="just">
              <a:defRPr/>
            </a:pPr>
            <a:r>
              <a:rPr lang="it-IT" sz="1013" dirty="0"/>
              <a:t>Dia 34   La Disabilità condiziona  significativamente la sopravvivenza in età geriatrica ed in maniera maggiore rispetto alla </a:t>
            </a:r>
            <a:r>
              <a:rPr lang="it-IT" sz="1013" dirty="0" err="1"/>
              <a:t>Multimorbidità</a:t>
            </a:r>
            <a:r>
              <a:rPr lang="it-IT" sz="1013" dirty="0"/>
              <a:t>.</a:t>
            </a:r>
          </a:p>
          <a:p>
            <a:pPr marL="451423" indent="-451423" algn="just">
              <a:defRPr/>
            </a:pPr>
            <a:r>
              <a:rPr lang="it-IT" sz="1013" dirty="0"/>
              <a:t>Dia 35  Confronto tra la sopravvivenza in età geriatrica condizionata dalla </a:t>
            </a:r>
            <a:r>
              <a:rPr lang="it-IT" sz="1013" dirty="0" err="1"/>
              <a:t>Multimorbidità</a:t>
            </a:r>
            <a:r>
              <a:rPr lang="it-IT" sz="1013" dirty="0"/>
              <a:t> o dalla Disabilità o dalle loro diverse associazioni.</a:t>
            </a:r>
          </a:p>
          <a:p>
            <a:pPr marL="451423" indent="-451423" algn="just">
              <a:defRPr/>
            </a:pPr>
            <a:r>
              <a:rPr lang="it-IT" sz="1013" dirty="0"/>
              <a:t>Dia 36   Animazione che distingue la </a:t>
            </a:r>
            <a:r>
              <a:rPr lang="it-IT" sz="1013" dirty="0" err="1"/>
              <a:t>Comorbidità</a:t>
            </a:r>
            <a:r>
              <a:rPr lang="it-IT" sz="1013" dirty="0"/>
              <a:t>, la </a:t>
            </a:r>
            <a:r>
              <a:rPr lang="it-IT" sz="1013" dirty="0" err="1"/>
              <a:t>Polimorbidità</a:t>
            </a:r>
            <a:r>
              <a:rPr lang="it-IT" sz="1013" dirty="0"/>
              <a:t> e gli  altri fattori sanitari e non sanitari condizionanti la Complessità del paziente.</a:t>
            </a:r>
          </a:p>
          <a:p>
            <a:pPr marL="451423" indent="-451423" algn="just">
              <a:defRPr/>
            </a:pPr>
            <a:r>
              <a:rPr lang="it-IT" sz="1013" dirty="0"/>
              <a:t>Dia 37   Nell’ambito delle varie specialità mediche la Geriatria rappresenta la “Medicina della Complessità”, interessandosi di pz di Età avanzata, con Malattie Croniche, </a:t>
            </a:r>
            <a:r>
              <a:rPr lang="it-IT" sz="1013" dirty="0" err="1"/>
              <a:t>Comorbilità</a:t>
            </a:r>
            <a:r>
              <a:rPr lang="it-IT" sz="1013" dirty="0"/>
              <a:t>, Scompensi a cascata, Disabilità, scarsa Qualità della Vita.</a:t>
            </a:r>
          </a:p>
          <a:p>
            <a:pPr marL="451423" indent="-451423" algn="just"/>
            <a:r>
              <a:rPr lang="it-IT" sz="1013" dirty="0"/>
              <a:t>Dia 38   Principali acquisizioni gerontologico-geriatriche negli ultimo ‘50 anni del XX sec, che hanno definito la moderna Geriatria nei Paesi industrializzati.</a:t>
            </a:r>
          </a:p>
          <a:p>
            <a:pPr marL="451423" indent="-451423" algn="just"/>
            <a:r>
              <a:rPr lang="it-IT" sz="1013" dirty="0"/>
              <a:t>Dia 39   La Complessità clinica del “</a:t>
            </a:r>
            <a:r>
              <a:rPr lang="it-IT" sz="1013" dirty="0" err="1"/>
              <a:t>Frail</a:t>
            </a:r>
            <a:r>
              <a:rPr lang="it-IT" sz="1013" dirty="0"/>
              <a:t> </a:t>
            </a:r>
            <a:r>
              <a:rPr lang="it-IT" sz="1013" dirty="0" err="1"/>
              <a:t>Elderly”può</a:t>
            </a:r>
            <a:r>
              <a:rPr lang="it-IT" sz="1013" dirty="0"/>
              <a:t> essere </a:t>
            </a:r>
            <a:r>
              <a:rPr lang="it-IT" sz="1013" dirty="0" err="1"/>
              <a:t>affrontatp</a:t>
            </a:r>
            <a:r>
              <a:rPr lang="it-IT" sz="1013" dirty="0"/>
              <a:t> esclusivamente con l’integrazione delle competenze dell’UVG, la VMG ed il modello assistenziale socio-sanitario riportato in slide, diffuso nei Paesi industrializzati.</a:t>
            </a:r>
          </a:p>
          <a:p>
            <a:pPr marL="451423" indent="-451423" algn="just"/>
            <a:r>
              <a:rPr lang="it-IT" sz="1013" dirty="0"/>
              <a:t>Dia 40   La Geriatria si distingue dalla Medicina Interna per la coesistenza nei suoi pz di Età avanzata, </a:t>
            </a:r>
            <a:r>
              <a:rPr lang="it-IT" sz="1013" dirty="0" err="1"/>
              <a:t>Comorbilità</a:t>
            </a:r>
            <a:r>
              <a:rPr lang="it-IT" sz="1013" dirty="0"/>
              <a:t>, </a:t>
            </a:r>
            <a:r>
              <a:rPr lang="it-IT" sz="1013" dirty="0" err="1"/>
              <a:t>Disabiilità</a:t>
            </a:r>
            <a:r>
              <a:rPr lang="it-IT" sz="1013" dirty="0"/>
              <a:t> e gradi elevati di Fragilità.</a:t>
            </a:r>
          </a:p>
          <a:p>
            <a:pPr marL="451423" indent="-451423" algn="just"/>
            <a:r>
              <a:rPr lang="it-IT" sz="1013" dirty="0"/>
              <a:t>Dia 41  Distinzione schematica della cosiddetta “Medicina Riduzionistica” e della “Medicina Sistematica. La “Medicina Riduzionistica” opera le sue scelte in rapporto alla malattia ed affronta i singoli problemi specialistici. La Medicina Sistematica” è orientata dal singolo paziente, individuando i diversi problemi e gerarchizzandoli, in modo da assicurare una valutazione globale del paziente e un intervento globale ed integrato.</a:t>
            </a:r>
          </a:p>
          <a:p>
            <a:pPr marL="451423" indent="-451423" algn="just">
              <a:defRPr/>
            </a:pPr>
            <a:r>
              <a:rPr lang="it-IT" sz="1013" dirty="0"/>
              <a:t>Dia 42   La strategia della “Medicina Sistematica” opera in maniera corretta se riesce a scomporre nel singolo caso clinico i diversi problemi, senza occultarne alcuno, ed affrontarli dopo averli inquadrarti secondo una gerarchia corretta. L’esempio dello smontaggio ed il rimontaggio dell’orologio è pertinente: nello smontaggio non bisogna perdere alcun pezzo e nel rimontaggio non deve restarne alcuno. </a:t>
            </a:r>
          </a:p>
          <a:p>
            <a:pPr algn="just"/>
            <a:r>
              <a:rPr lang="it-IT" sz="1013" dirty="0"/>
              <a:t>Dia 43    Prospettive degli sviluppi della Geriatria.</a:t>
            </a:r>
          </a:p>
          <a:p>
            <a:pPr algn="just"/>
            <a:r>
              <a:rPr lang="it-IT" sz="1013" dirty="0"/>
              <a:t>Dia 44    Incremento lineare del numero di pubblicazioni scientifiche sulla “Valutazione Geriatrica”.</a:t>
            </a:r>
          </a:p>
        </p:txBody>
      </p:sp>
      <p:sp>
        <p:nvSpPr>
          <p:cNvPr id="6" name="Line 100"/>
          <p:cNvSpPr>
            <a:spLocks noChangeShapeType="1"/>
          </p:cNvSpPr>
          <p:nvPr/>
        </p:nvSpPr>
        <p:spPr bwMode="auto">
          <a:xfrm>
            <a:off x="1019791" y="1449745"/>
            <a:ext cx="8245673" cy="0"/>
          </a:xfrm>
          <a:prstGeom prst="line">
            <a:avLst/>
          </a:prstGeom>
          <a:noFill/>
          <a:ln w="57150">
            <a:solidFill>
              <a:srgbClr val="002060"/>
            </a:solidFill>
            <a:round/>
            <a:headEnd/>
            <a:tailEnd/>
          </a:ln>
          <a:extLst>
            <a:ext uri="{909E8E84-426E-40dd-AFC4-6F175D3DCCD1}">
              <a14:hiddenFill xmlns:a14="http://schemas.microsoft.com/office/drawing/2010/main" xmlns="">
                <a:noFill/>
              </a14:hiddenFill>
            </a:ext>
          </a:extLst>
        </p:spPr>
        <p:txBody>
          <a:bodyPr wrap="none" anchor="ctr"/>
          <a:lstStyle/>
          <a:p>
            <a:endParaRPr lang="it-IT" sz="1519"/>
          </a:p>
        </p:txBody>
      </p:sp>
    </p:spTree>
    <p:extLst>
      <p:ext uri="{BB962C8B-B14F-4D97-AF65-F5344CB8AC3E}">
        <p14:creationId xmlns:p14="http://schemas.microsoft.com/office/powerpoint/2010/main" val="8600454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803672" y="960813"/>
            <a:ext cx="8679656" cy="399212"/>
          </a:xfrm>
          <a:prstGeom prst="rect">
            <a:avLst/>
          </a:prstGeom>
          <a:noFill/>
        </p:spPr>
        <p:txBody>
          <a:bodyPr wrap="square" rtlCol="0">
            <a:spAutoFit/>
          </a:bodyPr>
          <a:lstStyle/>
          <a:p>
            <a:pPr algn="ctr"/>
            <a:r>
              <a:rPr lang="it-IT" sz="1994" b="1" dirty="0">
                <a:solidFill>
                  <a:srgbClr val="002060"/>
                </a:solidFill>
              </a:rPr>
              <a:t>Commenti alle diapositive IV</a:t>
            </a:r>
          </a:p>
        </p:txBody>
      </p:sp>
      <p:sp>
        <p:nvSpPr>
          <p:cNvPr id="5" name="Rettangolo 4"/>
          <p:cNvSpPr/>
          <p:nvPr/>
        </p:nvSpPr>
        <p:spPr>
          <a:xfrm>
            <a:off x="1832662" y="1896842"/>
            <a:ext cx="6675251" cy="3677482"/>
          </a:xfrm>
          <a:prstGeom prst="rect">
            <a:avLst/>
          </a:prstGeom>
        </p:spPr>
        <p:txBody>
          <a:bodyPr wrap="square">
            <a:spAutoFit/>
          </a:bodyPr>
          <a:lstStyle/>
          <a:p>
            <a:pPr marL="451423" indent="-451423" algn="just"/>
            <a:r>
              <a:rPr lang="it-IT" sz="1013" dirty="0"/>
              <a:t>Dia 45 Esemplificazione di che cosa è un “Geriatra” per </a:t>
            </a:r>
            <a:r>
              <a:rPr lang="it-IT" sz="1013" dirty="0" err="1"/>
              <a:t>Hazzard</a:t>
            </a:r>
            <a:r>
              <a:rPr lang="it-IT" sz="1013" dirty="0"/>
              <a:t> A </a:t>
            </a:r>
            <a:r>
              <a:rPr lang="it-IT" sz="1013" dirty="0" err="1"/>
              <a:t>R</a:t>
            </a:r>
            <a:r>
              <a:rPr lang="it-IT" sz="1013" dirty="0"/>
              <a:t>, autore di “</a:t>
            </a:r>
            <a:r>
              <a:rPr lang="it-IT" sz="1013" dirty="0" err="1"/>
              <a:t>Hazzard’s</a:t>
            </a:r>
            <a:r>
              <a:rPr lang="it-IT" sz="1013" dirty="0"/>
              <a:t> </a:t>
            </a:r>
            <a:r>
              <a:rPr lang="it-IT" sz="1013" dirty="0" err="1"/>
              <a:t>Geriatrics</a:t>
            </a:r>
            <a:r>
              <a:rPr lang="it-IT" sz="1013" dirty="0"/>
              <a:t> Medicine &amp; </a:t>
            </a:r>
            <a:r>
              <a:rPr lang="it-IT" sz="1013" dirty="0" err="1"/>
              <a:t>Gerontology</a:t>
            </a:r>
            <a:r>
              <a:rPr lang="it-IT" sz="1013" dirty="0"/>
              <a:t>”.</a:t>
            </a:r>
          </a:p>
          <a:p>
            <a:pPr marL="451423" indent="-451423" algn="just"/>
            <a:r>
              <a:rPr lang="it-IT" altLang="x-none" sz="1013" dirty="0"/>
              <a:t>Dia 46  </a:t>
            </a:r>
            <a:r>
              <a:rPr lang="en-GB" altLang="x-none" sz="1013" dirty="0"/>
              <a:t>Un </a:t>
            </a:r>
            <a:r>
              <a:rPr lang="en-GB" altLang="x-none" sz="1013" dirty="0" err="1"/>
              <a:t>grande</a:t>
            </a:r>
            <a:r>
              <a:rPr lang="en-GB" altLang="x-none" sz="1013" dirty="0"/>
              <a:t> </a:t>
            </a:r>
            <a:r>
              <a:rPr lang="en-GB" altLang="x-none" sz="1013" dirty="0" err="1"/>
              <a:t>cardiologo</a:t>
            </a:r>
            <a:r>
              <a:rPr lang="en-GB" altLang="x-none" sz="1013" dirty="0"/>
              <a:t> come Williams W. </a:t>
            </a:r>
            <a:r>
              <a:rPr lang="en-GB" altLang="x-none" sz="1013" dirty="0" err="1"/>
              <a:t>Parmley</a:t>
            </a:r>
            <a:r>
              <a:rPr lang="en-GB" altLang="x-none" sz="1013" dirty="0"/>
              <a:t>, </a:t>
            </a:r>
            <a:r>
              <a:rPr lang="en-GB" altLang="x-none" sz="1013" dirty="0" err="1"/>
              <a:t>allora</a:t>
            </a:r>
            <a:r>
              <a:rPr lang="en-GB" altLang="x-none" sz="1013" dirty="0"/>
              <a:t> Editor in Chief di JAAC, </a:t>
            </a:r>
            <a:r>
              <a:rPr lang="en-GB" altLang="x-none" sz="1013" dirty="0" err="1"/>
              <a:t>sottolineava</a:t>
            </a:r>
            <a:r>
              <a:rPr lang="en-GB" altLang="x-none" sz="1013" dirty="0"/>
              <a:t> la </a:t>
            </a:r>
            <a:r>
              <a:rPr lang="en-GB" altLang="x-none" sz="1013" dirty="0" err="1"/>
              <a:t>necessità</a:t>
            </a:r>
            <a:r>
              <a:rPr lang="en-GB" altLang="x-none" sz="1013" dirty="0"/>
              <a:t> di fare “</a:t>
            </a:r>
            <a:r>
              <a:rPr lang="en-GB" altLang="x-none" sz="1013" dirty="0" err="1"/>
              <a:t>pratica</a:t>
            </a:r>
            <a:r>
              <a:rPr lang="en-GB" altLang="x-none" sz="1013" dirty="0"/>
              <a:t> di </a:t>
            </a:r>
            <a:r>
              <a:rPr lang="en-GB" altLang="x-none" sz="1013" dirty="0" err="1"/>
              <a:t>Cardiologia</a:t>
            </a:r>
            <a:r>
              <a:rPr lang="en-GB" altLang="x-none" sz="1013" dirty="0"/>
              <a:t> </a:t>
            </a:r>
            <a:r>
              <a:rPr lang="en-GB" altLang="x-none" sz="1013" dirty="0" err="1"/>
              <a:t>Geriatrica</a:t>
            </a:r>
            <a:r>
              <a:rPr lang="en-GB" altLang="x-none" sz="1013" dirty="0"/>
              <a:t>”.</a:t>
            </a:r>
            <a:endParaRPr lang="it-IT" sz="1013" dirty="0"/>
          </a:p>
          <a:p>
            <a:pPr algn="just"/>
            <a:r>
              <a:rPr lang="it-IT" sz="1013" dirty="0"/>
              <a:t>Dia 47    In rosso l’Italia è compresa tra i Paesi a  alto tasso di vaccinazione per l’influenza.</a:t>
            </a:r>
          </a:p>
          <a:p>
            <a:pPr marL="451423" indent="-451423"/>
            <a:r>
              <a:rPr lang="it-IT" sz="1013" dirty="0"/>
              <a:t>Dia 48    La freccia indica la curva dell’incidenza in Italia delle sindromi influenzali negli ultra-65enni relativa alla stagione 2018-2019.</a:t>
            </a:r>
          </a:p>
          <a:p>
            <a:pPr marL="451423" indent="-451423" algn="just"/>
            <a:r>
              <a:rPr lang="it-IT" sz="1013" dirty="0"/>
              <a:t>Dia 49    Mortalità nel mondo per influenza negli anni 2003-2018.</a:t>
            </a:r>
          </a:p>
          <a:p>
            <a:pPr marL="451423" indent="-451423" algn="just"/>
            <a:r>
              <a:rPr lang="it-IT" sz="1013" dirty="0"/>
              <a:t>Dia 50 Mortalità in Italia per influenza nella </a:t>
            </a:r>
            <a:r>
              <a:rPr lang="it-IT" sz="1013" dirty="0" err="1"/>
              <a:t>stabione</a:t>
            </a:r>
            <a:r>
              <a:rPr lang="it-IT" sz="1013" dirty="0"/>
              <a:t> 2016-2017: i casi osservati superano di molto i casi attesi, probabilmente per il calo delle vaccinazioni anti-influenzale.</a:t>
            </a:r>
          </a:p>
          <a:p>
            <a:pPr algn="just"/>
            <a:r>
              <a:rPr lang="it-IT" sz="1013" dirty="0"/>
              <a:t>Dia 51     L’Influenza rappresenta in Italia la 3^ causa di morte negli anziani con patologie croniche concomitanti.</a:t>
            </a:r>
          </a:p>
          <a:p>
            <a:pPr algn="just"/>
            <a:r>
              <a:rPr lang="it-IT" sz="1013" dirty="0"/>
              <a:t>Dia 52    Casi gravi e decessi per Influenza in Italia nelle stagioni 2009-2019.</a:t>
            </a:r>
          </a:p>
          <a:p>
            <a:pPr algn="just"/>
            <a:r>
              <a:rPr lang="it-IT" sz="1013" dirty="0"/>
              <a:t>Dia 53    Caratteristiche epidemiologiche dell’Influenza in Italia nella stagione 2018-2019.</a:t>
            </a:r>
          </a:p>
          <a:p>
            <a:pPr algn="just"/>
            <a:r>
              <a:rPr lang="it-IT" sz="1013" dirty="0"/>
              <a:t>Dia 54    Caratteristiche del “</a:t>
            </a:r>
            <a:r>
              <a:rPr lang="it-IT" sz="1013" dirty="0" err="1"/>
              <a:t>Frail</a:t>
            </a:r>
            <a:r>
              <a:rPr lang="it-IT" sz="1013" dirty="0"/>
              <a:t> </a:t>
            </a:r>
            <a:r>
              <a:rPr lang="it-IT" sz="1013" dirty="0" err="1"/>
              <a:t>Elderly</a:t>
            </a:r>
            <a:r>
              <a:rPr lang="it-IT" sz="1013" dirty="0"/>
              <a:t>”.</a:t>
            </a:r>
          </a:p>
          <a:p>
            <a:pPr algn="just"/>
            <a:r>
              <a:rPr lang="it-IT" sz="1013" dirty="0"/>
              <a:t>Dia 55    Caratteristiche cliniche dell’Influenza nel “</a:t>
            </a:r>
            <a:r>
              <a:rPr lang="it-IT" sz="1013" dirty="0" err="1"/>
              <a:t>Frail</a:t>
            </a:r>
            <a:r>
              <a:rPr lang="it-IT" sz="1013" dirty="0"/>
              <a:t> </a:t>
            </a:r>
            <a:r>
              <a:rPr lang="it-IT" sz="1013" dirty="0" err="1"/>
              <a:t>Elderly</a:t>
            </a:r>
            <a:r>
              <a:rPr lang="it-IT" sz="1013" dirty="0"/>
              <a:t>”.</a:t>
            </a:r>
          </a:p>
          <a:p>
            <a:r>
              <a:rPr lang="it-IT" sz="1013" dirty="0"/>
              <a:t>Dia 56    I pericoli per il medico di sottovalutazione dell’Influenza.</a:t>
            </a:r>
          </a:p>
          <a:p>
            <a:pPr algn="just"/>
            <a:r>
              <a:rPr lang="it-IT" sz="1013" dirty="0"/>
              <a:t>Dia 57    Esperienza cinese: caratteristiche epidemiologiche dell’infezione da Covid-19.</a:t>
            </a:r>
            <a:endParaRPr lang="it-IT" sz="1013" dirty="0">
              <a:ea typeface="Calibri" charset="0"/>
              <a:cs typeface="Times New Roman" charset="0"/>
            </a:endParaRPr>
          </a:p>
          <a:p>
            <a:pPr marL="451423" indent="-451423" algn="just"/>
            <a:r>
              <a:rPr lang="it-IT" sz="1013" dirty="0">
                <a:ea typeface="Calibri" charset="0"/>
                <a:cs typeface="Times New Roman" charset="0"/>
              </a:rPr>
              <a:t>Dia 58    </a:t>
            </a:r>
            <a:r>
              <a:rPr lang="it-IT" sz="1013" dirty="0"/>
              <a:t>Alcune evidenze scientifiche riportate in letteratura.</a:t>
            </a:r>
          </a:p>
          <a:p>
            <a:pPr algn="just"/>
            <a:r>
              <a:rPr lang="it-IT" sz="1013" dirty="0"/>
              <a:t>Dia 59   Caratteristiche clinico-epidemiologiche della SARS e della MERS.</a:t>
            </a:r>
          </a:p>
          <a:p>
            <a:pPr algn="just"/>
            <a:r>
              <a:rPr lang="it-IT" sz="1013" dirty="0"/>
              <a:t>Dia 60    Raccomandazione dello “American College of </a:t>
            </a:r>
            <a:r>
              <a:rPr lang="it-IT" sz="1013" dirty="0" err="1"/>
              <a:t>Cardiology</a:t>
            </a:r>
            <a:r>
              <a:rPr lang="it-IT" sz="1013" dirty="0"/>
              <a:t>” per i cardiopatici con Covid-19.</a:t>
            </a:r>
          </a:p>
          <a:p>
            <a:pPr marL="451423" indent="-451423" algn="just"/>
            <a:r>
              <a:rPr lang="it-IT" sz="1013" dirty="0"/>
              <a:t>Dia 61   Mortalità per infezione da Covid-19 per classi di età: l’età geriatrica paga il più alto contributo. La più bassa mortalità negli ultra-90enni è dovuta alla contrazione del campione.</a:t>
            </a:r>
          </a:p>
          <a:p>
            <a:pPr algn="just">
              <a:defRPr/>
            </a:pPr>
            <a:r>
              <a:rPr lang="it-IT" sz="1013" dirty="0"/>
              <a:t>Dia 62   Confronto Italia-Cina della mortalità e di alcune caratteristiche cliniche. </a:t>
            </a:r>
          </a:p>
        </p:txBody>
      </p:sp>
      <p:sp>
        <p:nvSpPr>
          <p:cNvPr id="6" name="Line 100"/>
          <p:cNvSpPr>
            <a:spLocks noChangeShapeType="1"/>
          </p:cNvSpPr>
          <p:nvPr/>
        </p:nvSpPr>
        <p:spPr bwMode="auto">
          <a:xfrm>
            <a:off x="1031847" y="1449746"/>
            <a:ext cx="8245673" cy="0"/>
          </a:xfrm>
          <a:prstGeom prst="line">
            <a:avLst/>
          </a:prstGeom>
          <a:noFill/>
          <a:ln w="57150">
            <a:solidFill>
              <a:srgbClr val="002060"/>
            </a:solidFill>
            <a:round/>
            <a:headEnd/>
            <a:tailEnd/>
          </a:ln>
          <a:extLst>
            <a:ext uri="{909E8E84-426E-40dd-AFC4-6F175D3DCCD1}">
              <a14:hiddenFill xmlns:a14="http://schemas.microsoft.com/office/drawing/2010/main" xmlns="">
                <a:noFill/>
              </a14:hiddenFill>
            </a:ext>
          </a:extLst>
        </p:spPr>
        <p:txBody>
          <a:bodyPr wrap="none" anchor="ctr"/>
          <a:lstStyle/>
          <a:p>
            <a:endParaRPr lang="it-IT" sz="1519"/>
          </a:p>
        </p:txBody>
      </p:sp>
    </p:spTree>
    <p:extLst>
      <p:ext uri="{BB962C8B-B14F-4D97-AF65-F5344CB8AC3E}">
        <p14:creationId xmlns:p14="http://schemas.microsoft.com/office/powerpoint/2010/main" val="4166763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803673" y="924841"/>
            <a:ext cx="8739179" cy="399212"/>
          </a:xfrm>
          <a:prstGeom prst="rect">
            <a:avLst/>
          </a:prstGeom>
          <a:noFill/>
        </p:spPr>
        <p:txBody>
          <a:bodyPr wrap="square" rtlCol="0">
            <a:spAutoFit/>
          </a:bodyPr>
          <a:lstStyle/>
          <a:p>
            <a:pPr algn="ctr"/>
            <a:r>
              <a:rPr lang="it-IT" sz="1994" b="1" dirty="0">
                <a:solidFill>
                  <a:srgbClr val="002060"/>
                </a:solidFill>
              </a:rPr>
              <a:t>Commenti alle diapositive V</a:t>
            </a:r>
          </a:p>
        </p:txBody>
      </p:sp>
      <p:sp>
        <p:nvSpPr>
          <p:cNvPr id="5" name="Rettangolo 4"/>
          <p:cNvSpPr/>
          <p:nvPr/>
        </p:nvSpPr>
        <p:spPr>
          <a:xfrm>
            <a:off x="1871489" y="1883649"/>
            <a:ext cx="6603546" cy="4300986"/>
          </a:xfrm>
          <a:prstGeom prst="rect">
            <a:avLst/>
          </a:prstGeom>
        </p:spPr>
        <p:txBody>
          <a:bodyPr wrap="square">
            <a:spAutoFit/>
          </a:bodyPr>
          <a:lstStyle/>
          <a:p>
            <a:pPr algn="just">
              <a:defRPr/>
            </a:pPr>
            <a:r>
              <a:rPr lang="it-IT" sz="1013" dirty="0"/>
              <a:t>Dia 63    Caratteristiche clinico-epidemiologiche dei deceduti per Covid-19 in Italia.</a:t>
            </a:r>
          </a:p>
          <a:p>
            <a:pPr marL="419274" indent="-419274" algn="just">
              <a:defRPr/>
            </a:pPr>
            <a:r>
              <a:rPr lang="it-IT" sz="1013" dirty="0"/>
              <a:t>Dia 64    Fattori della differente mortalità Lombardia-Cina per Covid-19.</a:t>
            </a:r>
          </a:p>
          <a:p>
            <a:pPr marL="419274" indent="-419274" algn="just">
              <a:defRPr/>
            </a:pPr>
            <a:r>
              <a:rPr lang="it-IT" sz="1013" dirty="0"/>
              <a:t>Dia 65    Fattori della differente mortalità Lombardia-Cina per Covid-19: altre ipotesi da verificare.</a:t>
            </a:r>
          </a:p>
          <a:p>
            <a:pPr algn="just">
              <a:defRPr/>
            </a:pPr>
            <a:r>
              <a:rPr lang="it-IT" sz="1013" dirty="0"/>
              <a:t>Dia 66     L’invecchiamento fisiologico è condizionato  dall’Età, dallo Stile di Vita e dall’Ambiente in assenza di malattie.</a:t>
            </a:r>
          </a:p>
          <a:p>
            <a:pPr marL="451423" indent="-451423" algn="just">
              <a:defRPr/>
            </a:pPr>
            <a:r>
              <a:rPr lang="it-IT" sz="1013" dirty="0"/>
              <a:t>Dia 67   Nella “cometa rossa” è sintetizzata la riduzione della riserva </a:t>
            </a:r>
            <a:r>
              <a:rPr lang="it-IT" sz="1013" dirty="0" err="1"/>
              <a:t>anatomo</a:t>
            </a:r>
            <a:r>
              <a:rPr lang="it-IT" sz="1013" dirty="0"/>
              <a:t>-funzionale (Vulnerabilità) degli organi vitali con il crescere  all’età in assenza di malattie, nel cui contesto distinguiamo lo “Invecchiamento di Successo” con scarsa perdita delle riserve </a:t>
            </a:r>
            <a:r>
              <a:rPr lang="it-IT" sz="1013" dirty="0" err="1"/>
              <a:t>anatomo</a:t>
            </a:r>
            <a:r>
              <a:rPr lang="it-IT" sz="1013" dirty="0"/>
              <a:t>-funzionali e il cosiddetto “Invecchiamento Comune” in cui tale perdita è decisamente maggiore. L’area al di sotto della cometa rossa comprende l’Invecchiamento Patologico. Dia 68     L’invecchiamento fisiologico è condizionato  dall’Età, dallo Stile di Vita e dall’Ambiente in assenza di malattie.</a:t>
            </a:r>
          </a:p>
          <a:p>
            <a:pPr marL="492948" indent="-492948" algn="just"/>
            <a:r>
              <a:rPr lang="it-IT" sz="1013" dirty="0"/>
              <a:t>Dia 68    La “Vulnerabilità” cresce con il crescere dell’età geriatrica.</a:t>
            </a:r>
          </a:p>
          <a:p>
            <a:pPr marL="487590" indent="-487590" algn="just"/>
            <a:r>
              <a:rPr lang="it-IT" sz="1013" dirty="0"/>
              <a:t>Dia69  Capacità funzionali residue di alcuni organi ed apparati: soglia dell’Invecchiamento fisiologico e soglia dell’Invecchiamento Patologico.</a:t>
            </a:r>
          </a:p>
          <a:p>
            <a:pPr algn="just"/>
            <a:r>
              <a:rPr lang="it-IT" sz="1013" dirty="0"/>
              <a:t>Dia 70     Diversa velocità di caduta delle capacità funzionali residue nei diversi organi ed apparati.</a:t>
            </a:r>
          </a:p>
          <a:p>
            <a:pPr marL="487590" indent="-487590" algn="just"/>
            <a:r>
              <a:rPr lang="it-IT" sz="1013" dirty="0"/>
              <a:t>Dia 71     In Gerontologia la “Norma” definisce quei fattori di più comune riscontro in età geriatrica ma non sempre presenti in tutti mentre la “Normalità” definisce quei fattori presenti in tutti gli individui di una certa età.</a:t>
            </a:r>
          </a:p>
          <a:p>
            <a:pPr algn="just"/>
            <a:r>
              <a:rPr lang="it-IT" altLang="x-none" sz="1013" dirty="0"/>
              <a:t>Dia 72     </a:t>
            </a:r>
            <a:r>
              <a:rPr lang="it-IT" sz="1013" dirty="0"/>
              <a:t>Si riportano i motivi per cui occorre distinguere la “Norma” dalla “Normalità”.</a:t>
            </a:r>
          </a:p>
          <a:p>
            <a:pPr algn="just"/>
            <a:r>
              <a:rPr lang="it-IT" sz="1013" dirty="0"/>
              <a:t>Dia 73     L’invecchiamento fisiologico del sistema cardio-vascolare è condizionato dall’Età, dallo Stile di Vita e dall’</a:t>
            </a:r>
            <a:r>
              <a:rPr lang="it-IT" sz="1013" dirty="0" err="1"/>
              <a:t>Anbiente</a:t>
            </a:r>
            <a:r>
              <a:rPr lang="it-IT" sz="1013" dirty="0"/>
              <a:t>.</a:t>
            </a:r>
          </a:p>
          <a:p>
            <a:pPr marL="487590" indent="-487590" algn="just"/>
            <a:r>
              <a:rPr lang="it-IT" sz="1013" dirty="0"/>
              <a:t>Dia 74   Il gruppo di Anversa, in particolare Giorgio Olivetti, ha studiato nell’uomo le caratteristiche isto-morfologiche dell’invecchiamento fisiologico del cuore (cuore senile), definite da una riduzione dei </a:t>
            </a:r>
            <a:r>
              <a:rPr lang="it-IT" sz="1013" dirty="0" err="1"/>
              <a:t>miociti</a:t>
            </a:r>
            <a:r>
              <a:rPr lang="it-IT" sz="1013" dirty="0"/>
              <a:t>, un aumento del loro volume ed un aumento del tessuto fibroso interstiziale.</a:t>
            </a:r>
          </a:p>
          <a:p>
            <a:pPr marL="487590" indent="-487590" algn="just"/>
            <a:r>
              <a:rPr lang="it-IT" sz="1013" dirty="0"/>
              <a:t>Dia 75   Alle suddette caratteristiche isto-morfologiche, il cuore invecchiato fisiologicamente (cuore senile) a livello di funzione di pompa non si distingue da un cuore più giovane se non per sfruttare il fenomeno di Maestrini-</a:t>
            </a:r>
            <a:r>
              <a:rPr lang="it-IT" sz="1013" dirty="0" err="1"/>
              <a:t>Starling</a:t>
            </a:r>
            <a:r>
              <a:rPr lang="it-IT" sz="1013" dirty="0"/>
              <a:t>, cioè di adeguare la portata cardiaca allo sforzo con volumi </a:t>
            </a:r>
            <a:r>
              <a:rPr lang="it-IT" sz="1013" dirty="0" err="1"/>
              <a:t>sisto</a:t>
            </a:r>
            <a:r>
              <a:rPr lang="it-IT" sz="1013" dirty="0"/>
              <a:t>-diastolici maggiori e con più basse frequenza.</a:t>
            </a:r>
          </a:p>
          <a:p>
            <a:pPr algn="just"/>
            <a:r>
              <a:rPr lang="it-IT" sz="1013" dirty="0"/>
              <a:t>Dia 76      L’invecchiamento patologico si verifica quando compaiono le malattie. </a:t>
            </a:r>
          </a:p>
          <a:p>
            <a:pPr algn="just"/>
            <a:r>
              <a:rPr lang="it-IT" sz="1013" dirty="0"/>
              <a:t>Dia 77      L’invecchiamento patologico si verifica quando compaiono le malattie.  </a:t>
            </a:r>
          </a:p>
        </p:txBody>
      </p:sp>
      <p:sp>
        <p:nvSpPr>
          <p:cNvPr id="6" name="Line 100"/>
          <p:cNvSpPr>
            <a:spLocks noChangeShapeType="1"/>
          </p:cNvSpPr>
          <p:nvPr/>
        </p:nvSpPr>
        <p:spPr bwMode="auto">
          <a:xfrm>
            <a:off x="1031847" y="1425635"/>
            <a:ext cx="8245673" cy="0"/>
          </a:xfrm>
          <a:prstGeom prst="line">
            <a:avLst/>
          </a:prstGeom>
          <a:noFill/>
          <a:ln w="57150">
            <a:solidFill>
              <a:srgbClr val="002060"/>
            </a:solidFill>
            <a:round/>
            <a:headEnd/>
            <a:tailEnd/>
          </a:ln>
          <a:extLst>
            <a:ext uri="{909E8E84-426E-40dd-AFC4-6F175D3DCCD1}">
              <a14:hiddenFill xmlns:a14="http://schemas.microsoft.com/office/drawing/2010/main" xmlns="">
                <a:noFill/>
              </a14:hiddenFill>
            </a:ext>
          </a:extLst>
        </p:spPr>
        <p:txBody>
          <a:bodyPr wrap="none" anchor="ctr"/>
          <a:lstStyle/>
          <a:p>
            <a:endParaRPr lang="it-IT" sz="1519"/>
          </a:p>
        </p:txBody>
      </p:sp>
    </p:spTree>
    <p:extLst>
      <p:ext uri="{BB962C8B-B14F-4D97-AF65-F5344CB8AC3E}">
        <p14:creationId xmlns:p14="http://schemas.microsoft.com/office/powerpoint/2010/main" val="11411026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803672" y="936919"/>
            <a:ext cx="8679656" cy="399212"/>
          </a:xfrm>
          <a:prstGeom prst="rect">
            <a:avLst/>
          </a:prstGeom>
          <a:noFill/>
        </p:spPr>
        <p:txBody>
          <a:bodyPr wrap="square" rtlCol="0">
            <a:spAutoFit/>
          </a:bodyPr>
          <a:lstStyle/>
          <a:p>
            <a:pPr algn="ctr"/>
            <a:r>
              <a:rPr lang="it-IT" sz="1994" b="1" dirty="0">
                <a:solidFill>
                  <a:srgbClr val="002060"/>
                </a:solidFill>
              </a:rPr>
              <a:t>Commenti alle diapositive VI</a:t>
            </a:r>
          </a:p>
        </p:txBody>
      </p:sp>
      <p:sp>
        <p:nvSpPr>
          <p:cNvPr id="5" name="Rettangolo 4"/>
          <p:cNvSpPr/>
          <p:nvPr/>
        </p:nvSpPr>
        <p:spPr>
          <a:xfrm>
            <a:off x="1852910" y="1941023"/>
            <a:ext cx="6676141" cy="3859646"/>
          </a:xfrm>
          <a:prstGeom prst="rect">
            <a:avLst/>
          </a:prstGeom>
        </p:spPr>
        <p:txBody>
          <a:bodyPr wrap="square">
            <a:spAutoFit/>
          </a:bodyPr>
          <a:lstStyle/>
          <a:p>
            <a:pPr marL="419274" indent="-419274" algn="just"/>
            <a:r>
              <a:rPr lang="it-IT" sz="844" dirty="0"/>
              <a:t>Dia 78     La situazione globale delle malattie nel mondo: le modificazioni della prevalenza delle principali patologie vascolari nel 2020 rispetto al 1990. </a:t>
            </a:r>
          </a:p>
          <a:p>
            <a:pPr algn="just"/>
            <a:r>
              <a:rPr lang="it-IT" sz="844" dirty="0"/>
              <a:t>Dia 79      La </a:t>
            </a:r>
            <a:r>
              <a:rPr lang="it-IT" sz="844" dirty="0" err="1"/>
              <a:t>Polimorbilità</a:t>
            </a:r>
            <a:r>
              <a:rPr lang="it-IT" sz="844" dirty="0"/>
              <a:t> e la </a:t>
            </a:r>
            <a:r>
              <a:rPr lang="it-IT" sz="844" dirty="0" err="1"/>
              <a:t>Comorbilità</a:t>
            </a:r>
            <a:r>
              <a:rPr lang="it-IT" sz="844" dirty="0"/>
              <a:t> nello scompenso cardiaco soprattutto in età geriatrica.</a:t>
            </a:r>
          </a:p>
          <a:p>
            <a:pPr algn="just"/>
            <a:r>
              <a:rPr lang="it-IT" sz="844" dirty="0"/>
              <a:t>Dia 80      Le </a:t>
            </a:r>
            <a:r>
              <a:rPr lang="it-IT" sz="844" dirty="0" err="1"/>
              <a:t>Comorbilità</a:t>
            </a:r>
            <a:r>
              <a:rPr lang="it-IT" sz="844" dirty="0"/>
              <a:t> tra le malattie croniche nei pazienti assistiti dal “Medicare” negli USA.</a:t>
            </a:r>
          </a:p>
          <a:p>
            <a:pPr algn="just"/>
            <a:r>
              <a:rPr lang="it-IT" sz="844" dirty="0"/>
              <a:t>Dia 81      Le diverse </a:t>
            </a:r>
            <a:r>
              <a:rPr lang="it-IT" sz="844" dirty="0" err="1"/>
              <a:t>Comorbilità</a:t>
            </a:r>
            <a:r>
              <a:rPr lang="it-IT" sz="844" dirty="0"/>
              <a:t> in corso di Insufficienza Cardiaca.</a:t>
            </a:r>
          </a:p>
          <a:p>
            <a:pPr algn="just"/>
            <a:r>
              <a:rPr lang="it-IT" sz="844" dirty="0"/>
              <a:t>Dia 82      Le </a:t>
            </a:r>
            <a:r>
              <a:rPr lang="it-IT" sz="844" dirty="0" err="1"/>
              <a:t>Comorbilità</a:t>
            </a:r>
            <a:r>
              <a:rPr lang="it-IT" sz="844" dirty="0"/>
              <a:t> in corso di Insufficienza Cardiaca nel trial “ARISE-HF”.</a:t>
            </a:r>
            <a:endParaRPr lang="it-IT" sz="844" dirty="0">
              <a:ea typeface="Calibri" charset="0"/>
              <a:cs typeface="Times New Roman" charset="0"/>
            </a:endParaRPr>
          </a:p>
          <a:p>
            <a:pPr algn="just"/>
            <a:r>
              <a:rPr lang="it-IT" sz="844" dirty="0">
                <a:ea typeface="Calibri" charset="0"/>
                <a:cs typeface="Times New Roman" charset="0"/>
              </a:rPr>
              <a:t>Dia 83      </a:t>
            </a:r>
            <a:r>
              <a:rPr lang="it-IT" sz="844" dirty="0"/>
              <a:t>Fattori precipitanti l’aggravamento dell’Insufficienza Cardiaca in età geriatrica.</a:t>
            </a:r>
          </a:p>
          <a:p>
            <a:pPr marL="419274" indent="-419274" algn="just"/>
            <a:r>
              <a:rPr lang="it-IT" sz="844" dirty="0"/>
              <a:t>Dia 84   Sintesi delle </a:t>
            </a:r>
            <a:r>
              <a:rPr lang="it-IT" sz="844" dirty="0" err="1"/>
              <a:t>Comorbilità</a:t>
            </a:r>
            <a:r>
              <a:rPr lang="it-IT" sz="844" dirty="0"/>
              <a:t> e dei Fattori Precipitanti in corso di Insufficienza Cardiaca. Nel soggetto adulto predominano i Fattori Cardiovascolari, nel soggetto anziano predominano i Fattori non Cardiovascolari. Dia 85   Sintesi delle </a:t>
            </a:r>
            <a:r>
              <a:rPr lang="it-IT" sz="844" dirty="0" err="1"/>
              <a:t>Comorbilità</a:t>
            </a:r>
            <a:r>
              <a:rPr lang="it-IT" sz="844" dirty="0"/>
              <a:t> e dei Fattori Precipitanti in corso di Insufficienza Cardiaca. Nel soggetto adulto predominano i Fattori Cardiovascolari, nel soggetto anziano predominano i Fattori non Cardiovascolari.</a:t>
            </a:r>
          </a:p>
          <a:p>
            <a:pPr algn="just">
              <a:defRPr/>
            </a:pPr>
            <a:r>
              <a:rPr lang="it-IT" sz="844" dirty="0"/>
              <a:t>Dia 85      L’invecchiamento fisiologico dell’Apparato Respiratorio è condizionato dall’Età, dallo Stile di Vita e dall’</a:t>
            </a:r>
            <a:r>
              <a:rPr lang="it-IT" sz="844" dirty="0" err="1"/>
              <a:t>Anbiente</a:t>
            </a:r>
            <a:r>
              <a:rPr lang="it-IT" sz="844" dirty="0"/>
              <a:t>.</a:t>
            </a:r>
          </a:p>
          <a:p>
            <a:pPr marL="416595" indent="-416595" algn="just"/>
            <a:r>
              <a:rPr lang="it-IT" sz="844" dirty="0"/>
              <a:t>Dia 86    Sintesi delle modificazioni fisiologiche della cassa toracica, del polmone (Polmone Senile) e del cuore con le relative modifiche funzionali dell’Apparato Respiratorio.</a:t>
            </a:r>
          </a:p>
          <a:p>
            <a:pPr algn="just"/>
            <a:r>
              <a:rPr lang="it-IT" sz="844" dirty="0"/>
              <a:t>Dia 87      Profilo delle modificazione di 12 parametri funzionali dell’apparato Respiratorio nell’Anziano rispetto al Giovane.</a:t>
            </a:r>
          </a:p>
          <a:p>
            <a:pPr marL="379780" indent="-379780" algn="just">
              <a:defRPr/>
            </a:pPr>
            <a:r>
              <a:rPr lang="it-IT" sz="844" dirty="0"/>
              <a:t>Dia 88      Differenti  velocità delle modificazione di 8 parametri funzionali respiratori in rapporto all’età. </a:t>
            </a:r>
          </a:p>
          <a:p>
            <a:pPr algn="just"/>
            <a:r>
              <a:rPr lang="it-IT" sz="844" dirty="0"/>
              <a:t>Dia 89      Principali modifiche dei meccanismi di difesa del “Polmone Senile”.</a:t>
            </a:r>
          </a:p>
          <a:p>
            <a:pPr algn="just"/>
            <a:r>
              <a:rPr lang="it-IT" sz="844" dirty="0"/>
              <a:t>Dia 90      L’invecchiamento patologico si verifica quando compaiono le malattie.  </a:t>
            </a:r>
          </a:p>
          <a:p>
            <a:pPr algn="just"/>
            <a:r>
              <a:rPr lang="it-IT" sz="844" dirty="0"/>
              <a:t>Dia 91      L’invecchiamento patologico si verifica quando compaiono le malattie.  </a:t>
            </a:r>
          </a:p>
          <a:p>
            <a:pPr marL="379780" indent="-379780" algn="just"/>
            <a:r>
              <a:rPr lang="it-IT" sz="844" dirty="0"/>
              <a:t>Dia 92      La storia naturale della BPCO che rappresenta la più frequente patologia polmonare nei Paesi Industrializzati.</a:t>
            </a:r>
          </a:p>
          <a:p>
            <a:pPr algn="just">
              <a:defRPr/>
            </a:pPr>
            <a:r>
              <a:rPr lang="it-IT" sz="844" dirty="0"/>
              <a:t>Dia 93      La situazione globale delle malattie nel mondo: le modificazioni della prevalenza della BPCO nel 2020 rispetto al 1990. </a:t>
            </a:r>
          </a:p>
          <a:p>
            <a:pPr algn="just"/>
            <a:r>
              <a:rPr lang="it-IT" sz="844" dirty="0"/>
              <a:t>Dia 94      </a:t>
            </a:r>
            <a:r>
              <a:rPr lang="it-IT" altLang="x-none" sz="844" dirty="0"/>
              <a:t>Le diverse </a:t>
            </a:r>
            <a:r>
              <a:rPr lang="it-IT" altLang="x-none" sz="844" dirty="0" err="1"/>
              <a:t>Comorbilità</a:t>
            </a:r>
            <a:r>
              <a:rPr lang="it-IT" altLang="x-none" sz="844" dirty="0"/>
              <a:t> in corso di BPCO.</a:t>
            </a:r>
            <a:endParaRPr lang="it-IT" sz="844" dirty="0"/>
          </a:p>
          <a:p>
            <a:pPr algn="just"/>
            <a:r>
              <a:rPr lang="it-IT" sz="844" dirty="0"/>
              <a:t>Dia 95      Le principali </a:t>
            </a:r>
            <a:r>
              <a:rPr lang="it-IT" sz="844" dirty="0" err="1"/>
              <a:t>Comorbilità</a:t>
            </a:r>
            <a:r>
              <a:rPr lang="it-IT" sz="844" dirty="0"/>
              <a:t> in corso di BPCO in Età Geriatrica.</a:t>
            </a:r>
          </a:p>
          <a:p>
            <a:pPr marL="379780" indent="-379780" algn="just"/>
            <a:r>
              <a:rPr lang="it-IT" sz="844" dirty="0"/>
              <a:t>Dia 96      Principali condizioni che aggravano clinicamente la BPCO.</a:t>
            </a:r>
          </a:p>
          <a:p>
            <a:pPr algn="just"/>
            <a:r>
              <a:rPr lang="it-IT" altLang="x-none" sz="844" dirty="0"/>
              <a:t>Dia 97      </a:t>
            </a:r>
            <a:r>
              <a:rPr lang="it-IT" sz="844" dirty="0"/>
              <a:t>L’Infiammazione Sistemica in corso di BPCO.</a:t>
            </a:r>
          </a:p>
          <a:p>
            <a:pPr algn="just"/>
            <a:r>
              <a:rPr lang="it-IT" sz="844" dirty="0"/>
              <a:t>Dia 98      Significativo aumento della Proteina C-reattiva in corso di BPCO rispetto ai fumatori senza BPCO e ai non- o ex fumatori.</a:t>
            </a:r>
          </a:p>
          <a:p>
            <a:pPr algn="just"/>
            <a:r>
              <a:rPr lang="it-IT" sz="844" dirty="0"/>
              <a:t>Dia 99     Incrementi di Fibrinogeno e di Interleuchine-6 in corso di esacerbazione da BPCO.</a:t>
            </a:r>
          </a:p>
          <a:p>
            <a:pPr marL="379780" indent="-379780" algn="just"/>
            <a:r>
              <a:rPr lang="it-IT" sz="844" dirty="0"/>
              <a:t>Dia 100   Eventi cardiaci in rapporto ai quartili di Capacità Vitale e di Proteine Infiammatorie.</a:t>
            </a:r>
          </a:p>
          <a:p>
            <a:pPr marL="377748" indent="-377748" algn="just"/>
            <a:r>
              <a:rPr lang="it-IT" sz="844" dirty="0"/>
              <a:t>Dia 101  </a:t>
            </a:r>
            <a:r>
              <a:rPr lang="it-IT" altLang="x-none" sz="844" dirty="0"/>
              <a:t>Cascata della coagulazione intravascolare determinata dalla modificazione del rapporto “Fattore Tessutale” e “Inibitore della via del Fattore Tessutale”.</a:t>
            </a:r>
          </a:p>
        </p:txBody>
      </p:sp>
      <p:sp>
        <p:nvSpPr>
          <p:cNvPr id="6" name="Line 100"/>
          <p:cNvSpPr>
            <a:spLocks noChangeShapeType="1"/>
          </p:cNvSpPr>
          <p:nvPr/>
        </p:nvSpPr>
        <p:spPr bwMode="auto">
          <a:xfrm>
            <a:off x="1031847" y="1437690"/>
            <a:ext cx="8245673" cy="0"/>
          </a:xfrm>
          <a:prstGeom prst="line">
            <a:avLst/>
          </a:prstGeom>
          <a:noFill/>
          <a:ln w="57150">
            <a:solidFill>
              <a:srgbClr val="002060"/>
            </a:solidFill>
            <a:round/>
            <a:headEnd/>
            <a:tailEnd/>
          </a:ln>
          <a:extLst>
            <a:ext uri="{909E8E84-426E-40dd-AFC4-6F175D3DCCD1}">
              <a14:hiddenFill xmlns:a14="http://schemas.microsoft.com/office/drawing/2010/main" xmlns="">
                <a:noFill/>
              </a14:hiddenFill>
            </a:ext>
          </a:extLst>
        </p:spPr>
        <p:txBody>
          <a:bodyPr wrap="none" anchor="ctr"/>
          <a:lstStyle/>
          <a:p>
            <a:endParaRPr lang="it-IT" sz="1519"/>
          </a:p>
        </p:txBody>
      </p:sp>
    </p:spTree>
    <p:extLst>
      <p:ext uri="{BB962C8B-B14F-4D97-AF65-F5344CB8AC3E}">
        <p14:creationId xmlns:p14="http://schemas.microsoft.com/office/powerpoint/2010/main" val="5532463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803672" y="936919"/>
            <a:ext cx="8679656" cy="399212"/>
          </a:xfrm>
          <a:prstGeom prst="rect">
            <a:avLst/>
          </a:prstGeom>
          <a:noFill/>
        </p:spPr>
        <p:txBody>
          <a:bodyPr wrap="square" rtlCol="0">
            <a:spAutoFit/>
          </a:bodyPr>
          <a:lstStyle/>
          <a:p>
            <a:pPr algn="ctr"/>
            <a:r>
              <a:rPr lang="it-IT" sz="1994" b="1" dirty="0">
                <a:solidFill>
                  <a:srgbClr val="002060"/>
                </a:solidFill>
              </a:rPr>
              <a:t>Commenti alle diapositive VII</a:t>
            </a:r>
          </a:p>
        </p:txBody>
      </p:sp>
      <p:sp>
        <p:nvSpPr>
          <p:cNvPr id="5" name="Rettangolo 4"/>
          <p:cNvSpPr/>
          <p:nvPr/>
        </p:nvSpPr>
        <p:spPr>
          <a:xfrm>
            <a:off x="1887878" y="1739349"/>
            <a:ext cx="6603546" cy="3803092"/>
          </a:xfrm>
          <a:prstGeom prst="rect">
            <a:avLst/>
          </a:prstGeom>
        </p:spPr>
        <p:txBody>
          <a:bodyPr wrap="square">
            <a:spAutoFit/>
          </a:bodyPr>
          <a:lstStyle/>
          <a:p>
            <a:pPr marL="419274" indent="-419274" algn="just"/>
            <a:r>
              <a:rPr lang="it-IT" sz="844" dirty="0"/>
              <a:t>Dia 102   Le Citochine rappresentano la chiave del danno endoteliale e della complicanza della placca vulnerabile </a:t>
            </a:r>
            <a:r>
              <a:rPr lang="it-IT" sz="844" dirty="0" err="1"/>
              <a:t>endovascolare</a:t>
            </a:r>
            <a:r>
              <a:rPr lang="it-IT" sz="844" dirty="0"/>
              <a:t> svolta dall’attività infiammatoria sistemica.</a:t>
            </a:r>
          </a:p>
          <a:p>
            <a:pPr marL="450850" indent="-450850" algn="just"/>
            <a:r>
              <a:rPr lang="it-IT" sz="844" dirty="0"/>
              <a:t>Dia 103 </a:t>
            </a:r>
            <a:r>
              <a:rPr lang="it-IT" sz="844" dirty="0" smtClean="0"/>
              <a:t>    I </a:t>
            </a:r>
            <a:r>
              <a:rPr lang="it-IT" sz="844" dirty="0" err="1" smtClean="0"/>
              <a:t>rocessi</a:t>
            </a:r>
            <a:r>
              <a:rPr lang="it-IT" sz="844" dirty="0" smtClean="0"/>
              <a:t> </a:t>
            </a:r>
            <a:r>
              <a:rPr lang="it-IT" sz="844" dirty="0"/>
              <a:t>infettivi, attraverso il meccanismo dell’infiammazione sistemica, possono provocare processi trombotici. In particolare, i processi infettivi bronco-polmonari possono innescare trombosi vascolari in corrispondenza di placche aterosclerotiche, clinicamente silenti, o attraverso l’innesco di una CID. Alcuni recenti reperti autoptici hanno dimostrato che il Covid-19 può portare alla morte attraverso polmoniti bilaterali e secondarie trombosi diffuse in vari organi ed apparati. </a:t>
            </a:r>
            <a:endParaRPr lang="it-IT" sz="844" dirty="0" smtClean="0"/>
          </a:p>
          <a:p>
            <a:pPr marL="450850" indent="-450850" algn="just"/>
            <a:r>
              <a:rPr lang="it-IT" sz="844" dirty="0" smtClean="0"/>
              <a:t>Dia </a:t>
            </a:r>
            <a:r>
              <a:rPr lang="it-IT" sz="844"/>
              <a:t>104   </a:t>
            </a:r>
            <a:r>
              <a:rPr lang="it-IT" sz="844" smtClean="0"/>
              <a:t>  </a:t>
            </a:r>
            <a:r>
              <a:rPr lang="it-IT" sz="844" dirty="0"/>
              <a:t>Mortalità in corso di BPCO per Cardiopatia Ischemica, Malattie Cerebro-vascolare ed Insufficienza Cardiaca in rapporto all’età.</a:t>
            </a:r>
          </a:p>
          <a:p>
            <a:pPr marL="419274" indent="-419274" algn="just"/>
            <a:r>
              <a:rPr lang="it-IT" sz="844" dirty="0"/>
              <a:t>Dia 105   </a:t>
            </a:r>
            <a:r>
              <a:rPr lang="it-IT" sz="844" dirty="0" smtClean="0"/>
              <a:t> Score </a:t>
            </a:r>
            <a:r>
              <a:rPr lang="it-IT" sz="844" dirty="0"/>
              <a:t>dell’Infarto miocardico in corso di BPCO in rapporto alla CPR, all’entità dell’ostruzione bronchiale e alla combinazione di elevata CPR + ostruzione bronchiale severa o </a:t>
            </a:r>
            <a:r>
              <a:rPr lang="it-IT" sz="844" dirty="0" err="1"/>
              <a:t>moderata.Dia</a:t>
            </a:r>
            <a:r>
              <a:rPr lang="it-IT" sz="844" dirty="0"/>
              <a:t> 102      Le diverse </a:t>
            </a:r>
            <a:r>
              <a:rPr lang="it-IT" sz="844" dirty="0" err="1"/>
              <a:t>Comorbilità</a:t>
            </a:r>
            <a:r>
              <a:rPr lang="it-IT" sz="844" dirty="0"/>
              <a:t> in corso di Insufficienza Cardiaca.</a:t>
            </a:r>
          </a:p>
          <a:p>
            <a:pPr marL="379780" indent="-379780" algn="just"/>
            <a:r>
              <a:rPr lang="it-IT" sz="844" dirty="0"/>
              <a:t>Dia 106    L’invecchiamento fisiologico del Rene (Rene Senile) è condizionato dall’Età, dallo Stile di Vita e dall’</a:t>
            </a:r>
            <a:r>
              <a:rPr lang="it-IT" sz="844" dirty="0" err="1"/>
              <a:t>Anbiente</a:t>
            </a:r>
            <a:r>
              <a:rPr lang="it-IT" sz="844" dirty="0"/>
              <a:t>.</a:t>
            </a:r>
          </a:p>
          <a:p>
            <a:pPr marL="379780" indent="-379780" algn="just"/>
            <a:r>
              <a:rPr lang="it-IT" sz="844" dirty="0"/>
              <a:t>.Dia 107   Modificazioni fisiologica morfo-funzionali del rene con l’età.  </a:t>
            </a:r>
          </a:p>
          <a:p>
            <a:pPr marL="379780" indent="-379780" algn="just"/>
            <a:r>
              <a:rPr lang="it-IT" sz="844" dirty="0"/>
              <a:t>Dia 108    Le principali perdite di capacità funzionali del Rene Senile.</a:t>
            </a:r>
            <a:endParaRPr lang="it-IT" sz="844" dirty="0">
              <a:ea typeface="Calibri" charset="0"/>
              <a:cs typeface="Times New Roman" charset="0"/>
            </a:endParaRPr>
          </a:p>
          <a:p>
            <a:pPr algn="just"/>
            <a:r>
              <a:rPr lang="it-IT" sz="844" dirty="0">
                <a:ea typeface="Calibri" charset="0"/>
                <a:cs typeface="Times New Roman" charset="0"/>
              </a:rPr>
              <a:t>Dia 109    </a:t>
            </a:r>
            <a:r>
              <a:rPr lang="it-IT" sz="844" dirty="0"/>
              <a:t>Modificazioni del filtrato glomerulare stimato in rapporto all’età.</a:t>
            </a:r>
          </a:p>
          <a:p>
            <a:pPr algn="just"/>
            <a:r>
              <a:rPr lang="it-IT" sz="844" dirty="0"/>
              <a:t>Dia 110    Sono riportate n. 6 diverse equazioni per la stima del filtrato </a:t>
            </a:r>
            <a:r>
              <a:rPr lang="it-IT" sz="844" dirty="0" err="1"/>
              <a:t>clomerulare</a:t>
            </a:r>
            <a:r>
              <a:rPr lang="it-IT" sz="844" dirty="0"/>
              <a:t>, sottolineandone i pro ed i contro per ciascuna di esse.</a:t>
            </a:r>
          </a:p>
          <a:p>
            <a:pPr algn="just"/>
            <a:r>
              <a:rPr lang="it-IT" sz="844" dirty="0"/>
              <a:t>Dia 111    Le diverse equazione dimostrano differente precisione nel calcolo del Filtrato Glomerulare  in diverse situazioni.</a:t>
            </a:r>
          </a:p>
          <a:p>
            <a:pPr algn="just"/>
            <a:r>
              <a:rPr lang="it-IT" sz="844" dirty="0"/>
              <a:t>Dia 112    L’invecchiamento patologico si verifica quando compaiono le malattie.  </a:t>
            </a:r>
          </a:p>
          <a:p>
            <a:pPr algn="just"/>
            <a:r>
              <a:rPr lang="it-IT" sz="844" dirty="0"/>
              <a:t>Dia 113    L’invecchiamento patologico si verifica quando compaiono le malattie.  </a:t>
            </a:r>
          </a:p>
          <a:p>
            <a:pPr algn="just"/>
            <a:r>
              <a:rPr lang="it-IT" sz="844" dirty="0"/>
              <a:t>Dia 114    Incidenza della malattia renale cronica in trattamento sostitutivo per classi di età.</a:t>
            </a:r>
          </a:p>
          <a:p>
            <a:pPr algn="just"/>
            <a:r>
              <a:rPr lang="it-IT" sz="844" dirty="0"/>
              <a:t>Dia 115    Variazione della prevalenza della malattia renale </a:t>
            </a:r>
            <a:r>
              <a:rPr lang="it-IT" sz="844" dirty="0" err="1"/>
              <a:t>cronicain</a:t>
            </a:r>
            <a:r>
              <a:rPr lang="it-IT" sz="844" dirty="0"/>
              <a:t> rapporto all’età.</a:t>
            </a:r>
          </a:p>
          <a:p>
            <a:pPr marL="451423" indent="-451423" algn="just"/>
            <a:r>
              <a:rPr lang="it-IT" sz="844" dirty="0"/>
              <a:t>Dia 116  In età geriatrica è frequente la “Insufficienza Renale Cronica” con apparentemente normali tassi di creatinina e con riduzione della clearance della creatinina endogena. L’insufficienza renale si può aggravare acutamente soprattutto per cause iatrogene,</a:t>
            </a:r>
          </a:p>
          <a:p>
            <a:pPr algn="just"/>
            <a:r>
              <a:rPr lang="it-IT" sz="844" dirty="0"/>
              <a:t>Dia 117    Sono riportate le più frequenti </a:t>
            </a:r>
            <a:r>
              <a:rPr lang="it-IT" sz="844" dirty="0" err="1"/>
              <a:t>Comorbilità</a:t>
            </a:r>
            <a:r>
              <a:rPr lang="it-IT" sz="844" dirty="0"/>
              <a:t> e le </a:t>
            </a:r>
            <a:r>
              <a:rPr lang="it-IT" sz="844" dirty="0" err="1"/>
              <a:t>Multipatologie</a:t>
            </a:r>
            <a:r>
              <a:rPr lang="it-IT" sz="844" dirty="0"/>
              <a:t> presenti nell’anziano.  </a:t>
            </a:r>
            <a:endParaRPr lang="it-IT" sz="783" dirty="0"/>
          </a:p>
          <a:p>
            <a:pPr algn="just">
              <a:defRPr/>
            </a:pPr>
            <a:r>
              <a:rPr lang="it-IT" sz="783" dirty="0"/>
              <a:t>Dia 118     Criteri clinici per la diagnosi di Patologia Ostruttiva Renale.</a:t>
            </a:r>
          </a:p>
          <a:p>
            <a:pPr marL="379780" indent="-379780" algn="just"/>
            <a:r>
              <a:rPr lang="it-IT" sz="783" dirty="0"/>
              <a:t>Dia 119     Criteri clinici per la diagnosi di </a:t>
            </a:r>
            <a:r>
              <a:rPr lang="it-IT" sz="783" dirty="0" err="1"/>
              <a:t>Nefro-angiosclerosi</a:t>
            </a:r>
            <a:r>
              <a:rPr lang="it-IT" sz="783" dirty="0"/>
              <a:t>.</a:t>
            </a:r>
          </a:p>
          <a:p>
            <a:pPr marL="419274" indent="-419274" algn="just">
              <a:defRPr/>
            </a:pPr>
            <a:r>
              <a:rPr lang="it-IT" sz="783" dirty="0"/>
              <a:t>Dia 120   Da quanto esposto si ribadisce che la Geriatria si distingue dalla Medicina Interna per la coesistenza nei suoi pz di Età avanzata, </a:t>
            </a:r>
            <a:r>
              <a:rPr lang="it-IT" sz="783" dirty="0" err="1"/>
              <a:t>Comorbilità</a:t>
            </a:r>
            <a:r>
              <a:rPr lang="it-IT" sz="783" dirty="0"/>
              <a:t>, </a:t>
            </a:r>
            <a:r>
              <a:rPr lang="it-IT" sz="783" dirty="0" err="1"/>
              <a:t>Disabiilità</a:t>
            </a:r>
            <a:r>
              <a:rPr lang="it-IT" sz="783" dirty="0"/>
              <a:t> e gradi elevati di Fragilità.</a:t>
            </a:r>
          </a:p>
          <a:p>
            <a:pPr algn="just"/>
            <a:r>
              <a:rPr lang="it-IT" sz="783" dirty="0"/>
              <a:t>Dia 121     La Geriatria, come tutte le branche della Medicina,  è protesa verso ulteriori avanzamenti e nuove acquisizioni, di cui se ne elencano alcune.</a:t>
            </a:r>
          </a:p>
          <a:p>
            <a:pPr algn="just">
              <a:tabLst>
                <a:tab pos="410299" algn="l"/>
                <a:tab pos="500722" algn="l"/>
              </a:tabLst>
            </a:pPr>
            <a:r>
              <a:rPr lang="it-IT" sz="783" dirty="0"/>
              <a:t>Dia 122    Fine della presentazione.</a:t>
            </a:r>
          </a:p>
          <a:p>
            <a:pPr marL="379780" indent="-379780" algn="just"/>
            <a:endParaRPr lang="it-IT" sz="844" dirty="0"/>
          </a:p>
        </p:txBody>
      </p:sp>
      <p:sp>
        <p:nvSpPr>
          <p:cNvPr id="6" name="Line 100"/>
          <p:cNvSpPr>
            <a:spLocks noChangeShapeType="1"/>
          </p:cNvSpPr>
          <p:nvPr/>
        </p:nvSpPr>
        <p:spPr bwMode="auto">
          <a:xfrm>
            <a:off x="1031847" y="1437690"/>
            <a:ext cx="8245673" cy="0"/>
          </a:xfrm>
          <a:prstGeom prst="line">
            <a:avLst/>
          </a:prstGeom>
          <a:noFill/>
          <a:ln w="57150">
            <a:solidFill>
              <a:srgbClr val="002060"/>
            </a:solidFill>
            <a:round/>
            <a:headEnd/>
            <a:tailEnd/>
          </a:ln>
          <a:extLst>
            <a:ext uri="{909E8E84-426E-40dd-AFC4-6F175D3DCCD1}">
              <a14:hiddenFill xmlns:a14="http://schemas.microsoft.com/office/drawing/2010/main" xmlns="">
                <a:noFill/>
              </a14:hiddenFill>
            </a:ext>
          </a:extLst>
        </p:spPr>
        <p:txBody>
          <a:bodyPr wrap="none" anchor="ctr"/>
          <a:lstStyle/>
          <a:p>
            <a:endParaRPr lang="it-IT" sz="1519"/>
          </a:p>
        </p:txBody>
      </p:sp>
    </p:spTree>
    <p:extLst>
      <p:ext uri="{BB962C8B-B14F-4D97-AF65-F5344CB8AC3E}">
        <p14:creationId xmlns:p14="http://schemas.microsoft.com/office/powerpoint/2010/main" val="151396567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Tema di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i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13147</TotalTime>
  <Words>2759</Words>
  <Application>Microsoft Macintosh PowerPoint</Application>
  <PresentationFormat>Diapositive 35 mm</PresentationFormat>
  <Paragraphs>169</Paragraphs>
  <Slides>9</Slides>
  <Notes>9</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9</vt:i4>
      </vt:variant>
    </vt:vector>
  </HeadingPairs>
  <TitlesOfParts>
    <vt:vector size="16" baseType="lpstr">
      <vt:lpstr>Calibri</vt:lpstr>
      <vt:lpstr>Calibri Light</vt:lpstr>
      <vt:lpstr>Mangal</vt:lpstr>
      <vt:lpstr>Times New Roman</vt:lpstr>
      <vt:lpstr>Wingdings</vt:lpstr>
      <vt:lpstr>Arial</vt:lpstr>
      <vt:lpstr>Tema di Office</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vector>
  </TitlesOfParts>
  <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DinoVitale</dc:creator>
  <cp:lastModifiedBy>Rengo Franco</cp:lastModifiedBy>
  <cp:revision>658</cp:revision>
  <cp:lastPrinted>2020-04-14T13:32:45Z</cp:lastPrinted>
  <dcterms:created xsi:type="dcterms:W3CDTF">2017-03-14T10:58:28Z</dcterms:created>
  <dcterms:modified xsi:type="dcterms:W3CDTF">2023-05-27T10:25:02Z</dcterms:modified>
</cp:coreProperties>
</file>