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57" r:id="rId3"/>
    <p:sldId id="288" r:id="rId4"/>
    <p:sldId id="292" r:id="rId5"/>
    <p:sldId id="285" r:id="rId6"/>
    <p:sldId id="572" r:id="rId7"/>
    <p:sldId id="573" r:id="rId8"/>
    <p:sldId id="316" r:id="rId9"/>
    <p:sldId id="562" r:id="rId10"/>
    <p:sldId id="564" r:id="rId11"/>
    <p:sldId id="561" r:id="rId12"/>
    <p:sldId id="259" r:id="rId13"/>
    <p:sldId id="264" r:id="rId14"/>
    <p:sldId id="570" r:id="rId15"/>
    <p:sldId id="571" r:id="rId16"/>
    <p:sldId id="276" r:id="rId17"/>
    <p:sldId id="256" r:id="rId18"/>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54"/>
  </p:normalViewPr>
  <p:slideViewPr>
    <p:cSldViewPr snapToGrid="0" snapToObjects="1" showGuides="1">
      <p:cViewPr varScale="1">
        <p:scale>
          <a:sx n="40" d="100"/>
          <a:sy n="40" d="100"/>
        </p:scale>
        <p:origin x="343" y="23"/>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Sheet2!$B$1</c:f>
              <c:strCache>
                <c:ptCount val="1"/>
                <c:pt idx="0">
                  <c:v>Percentuale</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invertIfNegative val="0"/>
          <c:dPt>
            <c:idx val="4"/>
            <c:invertIfNegative val="0"/>
            <c:bubble3D val="0"/>
            <c:spPr>
              <a:solidFill>
                <a:srgbClr val="FFC000"/>
              </a:soli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0-F16C-4143-9ACA-A38F08118760}"/>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Sheet2!$A$2:$A$10</c:f>
              <c:strCache>
                <c:ptCount val="9"/>
                <c:pt idx="0">
                  <c:v>Austria</c:v>
                </c:pt>
                <c:pt idx="1">
                  <c:v>Belgio</c:v>
                </c:pt>
                <c:pt idx="2">
                  <c:v>Francia</c:v>
                </c:pt>
                <c:pt idx="3">
                  <c:v>Germania</c:v>
                </c:pt>
                <c:pt idx="4">
                  <c:v>Italia</c:v>
                </c:pt>
                <c:pt idx="5">
                  <c:v>Olanda</c:v>
                </c:pt>
                <c:pt idx="6">
                  <c:v>Spagna</c:v>
                </c:pt>
                <c:pt idx="7">
                  <c:v>Svizzera</c:v>
                </c:pt>
                <c:pt idx="8">
                  <c:v>Regno Unito</c:v>
                </c:pt>
              </c:strCache>
            </c:strRef>
          </c:cat>
          <c:val>
            <c:numRef>
              <c:f>Sheet2!$B$2:$B$10</c:f>
              <c:numCache>
                <c:formatCode>0%</c:formatCode>
                <c:ptCount val="9"/>
                <c:pt idx="0">
                  <c:v>7.0000000000000007E-2</c:v>
                </c:pt>
                <c:pt idx="1">
                  <c:v>7.0000000000000007E-2</c:v>
                </c:pt>
                <c:pt idx="2">
                  <c:v>0.02</c:v>
                </c:pt>
                <c:pt idx="3">
                  <c:v>0.1</c:v>
                </c:pt>
                <c:pt idx="4">
                  <c:v>0.08</c:v>
                </c:pt>
                <c:pt idx="5">
                  <c:v>0.03</c:v>
                </c:pt>
                <c:pt idx="6">
                  <c:v>0.03</c:v>
                </c:pt>
                <c:pt idx="7">
                  <c:v>7.0000000000000007E-2</c:v>
                </c:pt>
                <c:pt idx="8">
                  <c:v>7.0000000000000007E-2</c:v>
                </c:pt>
              </c:numCache>
            </c:numRef>
          </c:val>
          <c:extLst>
            <c:ext xmlns:c16="http://schemas.microsoft.com/office/drawing/2014/chart" uri="{C3380CC4-5D6E-409C-BE32-E72D297353CC}">
              <c16:uniqueId val="{00000000-3C7B-2140-BCAD-845CC6A88A6E}"/>
            </c:ext>
          </c:extLst>
        </c:ser>
        <c:dLbls>
          <c:dLblPos val="inEnd"/>
          <c:showLegendKey val="0"/>
          <c:showVal val="1"/>
          <c:showCatName val="0"/>
          <c:showSerName val="0"/>
          <c:showPercent val="0"/>
          <c:showBubbleSize val="0"/>
        </c:dLbls>
        <c:gapWidth val="100"/>
        <c:overlap val="-24"/>
        <c:axId val="90715904"/>
        <c:axId val="89432560"/>
      </c:barChart>
      <c:catAx>
        <c:axId val="9071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89432560"/>
        <c:crosses val="autoZero"/>
        <c:auto val="1"/>
        <c:lblAlgn val="ctr"/>
        <c:lblOffset val="100"/>
        <c:noMultiLvlLbl val="0"/>
      </c:catAx>
      <c:valAx>
        <c:axId val="89432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9071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83DA4-1B91-8F46-B6E1-46531C669681}" type="datetimeFigureOut">
              <a:rPr lang="en-IT" smtClean="0"/>
              <a:t>05/02/2023</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0E7F2-B6D1-E941-B6CC-E349E3C31AF3}" type="slidenum">
              <a:rPr lang="en-IT" smtClean="0"/>
              <a:t>‹N›</a:t>
            </a:fld>
            <a:endParaRPr lang="en-IT"/>
          </a:p>
        </p:txBody>
      </p:sp>
    </p:spTree>
    <p:extLst>
      <p:ext uri="{BB962C8B-B14F-4D97-AF65-F5344CB8AC3E}">
        <p14:creationId xmlns:p14="http://schemas.microsoft.com/office/powerpoint/2010/main" val="311715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xfrm>
            <a:off x="90488" y="744538"/>
            <a:ext cx="6616700" cy="3722687"/>
          </a:xfrm>
          <a:ln/>
        </p:spPr>
      </p:sp>
      <p:sp>
        <p:nvSpPr>
          <p:cNvPr id="10342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dirty="0" err="1">
                <a:latin typeface="Times New Roman" charset="0"/>
              </a:rPr>
              <a:t>Libro</a:t>
            </a:r>
            <a:r>
              <a:rPr lang="en-US" baseline="0" dirty="0">
                <a:latin typeface="Times New Roman" charset="0"/>
              </a:rPr>
              <a:t> Aging The Longevity Dividend</a:t>
            </a:r>
            <a:endParaRPr lang="en-US" dirty="0">
              <a:latin typeface="Times New Roman" charset="0"/>
            </a:endParaRPr>
          </a:p>
        </p:txBody>
      </p:sp>
      <p:sp>
        <p:nvSpPr>
          <p:cNvPr id="103427"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400">
                <a:solidFill>
                  <a:srgbClr val="00FFCC"/>
                </a:solidFill>
                <a:latin typeface="Comic Sans MS" charset="0"/>
                <a:ea typeface="ＭＳ Ｐゴシック" charset="0"/>
                <a:cs typeface="MS PGothic" charset="0"/>
              </a:defRPr>
            </a:lvl1pPr>
            <a:lvl2pPr marL="742846" indent="-285710" eaLnBrk="0" hangingPunct="0">
              <a:defRPr sz="5400">
                <a:solidFill>
                  <a:srgbClr val="00FFCC"/>
                </a:solidFill>
                <a:latin typeface="Comic Sans MS" charset="0"/>
                <a:ea typeface="MS PGothic" charset="0"/>
                <a:cs typeface="MS PGothic" charset="0"/>
              </a:defRPr>
            </a:lvl2pPr>
            <a:lvl3pPr marL="1142841" indent="-228568" eaLnBrk="0" hangingPunct="0">
              <a:defRPr sz="5400">
                <a:solidFill>
                  <a:srgbClr val="00FFCC"/>
                </a:solidFill>
                <a:latin typeface="Comic Sans MS" charset="0"/>
                <a:ea typeface="MS PGothic" charset="0"/>
                <a:cs typeface="MS PGothic" charset="0"/>
              </a:defRPr>
            </a:lvl3pPr>
            <a:lvl4pPr marL="1599977" indent="-228568" eaLnBrk="0" hangingPunct="0">
              <a:defRPr sz="5400">
                <a:solidFill>
                  <a:srgbClr val="00FFCC"/>
                </a:solidFill>
                <a:latin typeface="Comic Sans MS" charset="0"/>
                <a:ea typeface="MS PGothic" charset="0"/>
                <a:cs typeface="MS PGothic" charset="0"/>
              </a:defRPr>
            </a:lvl4pPr>
            <a:lvl5pPr marL="2057113" indent="-228568" eaLnBrk="0" hangingPunct="0">
              <a:defRPr sz="5400">
                <a:solidFill>
                  <a:srgbClr val="00FFCC"/>
                </a:solidFill>
                <a:latin typeface="Comic Sans MS" charset="0"/>
                <a:ea typeface="MS PGothic" charset="0"/>
                <a:cs typeface="MS PGothic" charset="0"/>
              </a:defRPr>
            </a:lvl5pPr>
            <a:lvl6pPr marL="2514249" indent="-228568" eaLnBrk="0" fontAlgn="base" hangingPunct="0">
              <a:spcBef>
                <a:spcPct val="0"/>
              </a:spcBef>
              <a:spcAft>
                <a:spcPct val="0"/>
              </a:spcAft>
              <a:defRPr sz="5400">
                <a:solidFill>
                  <a:srgbClr val="00FFCC"/>
                </a:solidFill>
                <a:latin typeface="Comic Sans MS" charset="0"/>
                <a:ea typeface="MS PGothic" charset="0"/>
                <a:cs typeface="MS PGothic" charset="0"/>
              </a:defRPr>
            </a:lvl6pPr>
            <a:lvl7pPr marL="2971386" indent="-228568" eaLnBrk="0" fontAlgn="base" hangingPunct="0">
              <a:spcBef>
                <a:spcPct val="0"/>
              </a:spcBef>
              <a:spcAft>
                <a:spcPct val="0"/>
              </a:spcAft>
              <a:defRPr sz="5400">
                <a:solidFill>
                  <a:srgbClr val="00FFCC"/>
                </a:solidFill>
                <a:latin typeface="Comic Sans MS" charset="0"/>
                <a:ea typeface="MS PGothic" charset="0"/>
                <a:cs typeface="MS PGothic" charset="0"/>
              </a:defRPr>
            </a:lvl7pPr>
            <a:lvl8pPr marL="3428522" indent="-228568" eaLnBrk="0" fontAlgn="base" hangingPunct="0">
              <a:spcBef>
                <a:spcPct val="0"/>
              </a:spcBef>
              <a:spcAft>
                <a:spcPct val="0"/>
              </a:spcAft>
              <a:defRPr sz="5400">
                <a:solidFill>
                  <a:srgbClr val="00FFCC"/>
                </a:solidFill>
                <a:latin typeface="Comic Sans MS" charset="0"/>
                <a:ea typeface="MS PGothic" charset="0"/>
                <a:cs typeface="MS PGothic" charset="0"/>
              </a:defRPr>
            </a:lvl8pPr>
            <a:lvl9pPr marL="3885658" indent="-228568" eaLnBrk="0" fontAlgn="base" hangingPunct="0">
              <a:spcBef>
                <a:spcPct val="0"/>
              </a:spcBef>
              <a:spcAft>
                <a:spcPct val="0"/>
              </a:spcAft>
              <a:defRPr sz="5400">
                <a:solidFill>
                  <a:srgbClr val="00FFCC"/>
                </a:solidFill>
                <a:latin typeface="Comic Sans MS" charset="0"/>
                <a:ea typeface="MS PGothic" charset="0"/>
                <a:cs typeface="MS PGothic" charset="0"/>
              </a:defRPr>
            </a:lvl9pPr>
          </a:lstStyle>
          <a:p>
            <a:pPr eaLnBrk="1" hangingPunct="1"/>
            <a:fld id="{29E27407-EAA0-7445-A383-D03547BA4915}" type="datetime1">
              <a:rPr lang="en-US" sz="1200">
                <a:solidFill>
                  <a:prstClr val="black"/>
                </a:solidFill>
              </a:rPr>
              <a:pPr eaLnBrk="1" hangingPunct="1"/>
              <a:t>5/2/2023</a:t>
            </a:fld>
            <a:endParaRPr lang="en-US" sz="1200">
              <a:solidFill>
                <a:prstClr val="black"/>
              </a:solidFill>
            </a:endParaRPr>
          </a:p>
        </p:txBody>
      </p:sp>
      <p:sp>
        <p:nvSpPr>
          <p:cNvPr id="10342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400">
                <a:solidFill>
                  <a:srgbClr val="00FFCC"/>
                </a:solidFill>
                <a:latin typeface="Comic Sans MS" charset="0"/>
                <a:ea typeface="ＭＳ Ｐゴシック" charset="0"/>
                <a:cs typeface="MS PGothic" charset="0"/>
              </a:defRPr>
            </a:lvl1pPr>
            <a:lvl2pPr marL="742846" indent="-285710" eaLnBrk="0" hangingPunct="0">
              <a:defRPr sz="5400">
                <a:solidFill>
                  <a:srgbClr val="00FFCC"/>
                </a:solidFill>
                <a:latin typeface="Comic Sans MS" charset="0"/>
                <a:ea typeface="MS PGothic" charset="0"/>
                <a:cs typeface="MS PGothic" charset="0"/>
              </a:defRPr>
            </a:lvl2pPr>
            <a:lvl3pPr marL="1142841" indent="-228568" eaLnBrk="0" hangingPunct="0">
              <a:defRPr sz="5400">
                <a:solidFill>
                  <a:srgbClr val="00FFCC"/>
                </a:solidFill>
                <a:latin typeface="Comic Sans MS" charset="0"/>
                <a:ea typeface="MS PGothic" charset="0"/>
                <a:cs typeface="MS PGothic" charset="0"/>
              </a:defRPr>
            </a:lvl3pPr>
            <a:lvl4pPr marL="1599977" indent="-228568" eaLnBrk="0" hangingPunct="0">
              <a:defRPr sz="5400">
                <a:solidFill>
                  <a:srgbClr val="00FFCC"/>
                </a:solidFill>
                <a:latin typeface="Comic Sans MS" charset="0"/>
                <a:ea typeface="MS PGothic" charset="0"/>
                <a:cs typeface="MS PGothic" charset="0"/>
              </a:defRPr>
            </a:lvl4pPr>
            <a:lvl5pPr marL="2057113" indent="-228568" eaLnBrk="0" hangingPunct="0">
              <a:defRPr sz="5400">
                <a:solidFill>
                  <a:srgbClr val="00FFCC"/>
                </a:solidFill>
                <a:latin typeface="Comic Sans MS" charset="0"/>
                <a:ea typeface="MS PGothic" charset="0"/>
                <a:cs typeface="MS PGothic" charset="0"/>
              </a:defRPr>
            </a:lvl5pPr>
            <a:lvl6pPr marL="2514249" indent="-228568" eaLnBrk="0" fontAlgn="base" hangingPunct="0">
              <a:spcBef>
                <a:spcPct val="0"/>
              </a:spcBef>
              <a:spcAft>
                <a:spcPct val="0"/>
              </a:spcAft>
              <a:defRPr sz="5400">
                <a:solidFill>
                  <a:srgbClr val="00FFCC"/>
                </a:solidFill>
                <a:latin typeface="Comic Sans MS" charset="0"/>
                <a:ea typeface="MS PGothic" charset="0"/>
                <a:cs typeface="MS PGothic" charset="0"/>
              </a:defRPr>
            </a:lvl6pPr>
            <a:lvl7pPr marL="2971386" indent="-228568" eaLnBrk="0" fontAlgn="base" hangingPunct="0">
              <a:spcBef>
                <a:spcPct val="0"/>
              </a:spcBef>
              <a:spcAft>
                <a:spcPct val="0"/>
              </a:spcAft>
              <a:defRPr sz="5400">
                <a:solidFill>
                  <a:srgbClr val="00FFCC"/>
                </a:solidFill>
                <a:latin typeface="Comic Sans MS" charset="0"/>
                <a:ea typeface="MS PGothic" charset="0"/>
                <a:cs typeface="MS PGothic" charset="0"/>
              </a:defRPr>
            </a:lvl7pPr>
            <a:lvl8pPr marL="3428522" indent="-228568" eaLnBrk="0" fontAlgn="base" hangingPunct="0">
              <a:spcBef>
                <a:spcPct val="0"/>
              </a:spcBef>
              <a:spcAft>
                <a:spcPct val="0"/>
              </a:spcAft>
              <a:defRPr sz="5400">
                <a:solidFill>
                  <a:srgbClr val="00FFCC"/>
                </a:solidFill>
                <a:latin typeface="Comic Sans MS" charset="0"/>
                <a:ea typeface="MS PGothic" charset="0"/>
                <a:cs typeface="MS PGothic" charset="0"/>
              </a:defRPr>
            </a:lvl8pPr>
            <a:lvl9pPr marL="3885658" indent="-228568" eaLnBrk="0" fontAlgn="base" hangingPunct="0">
              <a:spcBef>
                <a:spcPct val="0"/>
              </a:spcBef>
              <a:spcAft>
                <a:spcPct val="0"/>
              </a:spcAft>
              <a:defRPr sz="5400">
                <a:solidFill>
                  <a:srgbClr val="00FFCC"/>
                </a:solidFill>
                <a:latin typeface="Comic Sans MS" charset="0"/>
                <a:ea typeface="MS PGothic" charset="0"/>
                <a:cs typeface="MS PGothic" charset="0"/>
              </a:defRPr>
            </a:lvl9pPr>
          </a:lstStyle>
          <a:p>
            <a:pPr eaLnBrk="1" hangingPunct="1"/>
            <a:fld id="{1DC82D07-5555-5F4E-98B2-E93603BA9BE6}" type="slidenum">
              <a:rPr lang="it-IT" sz="1200">
                <a:solidFill>
                  <a:prstClr val="black"/>
                </a:solidFill>
              </a:rPr>
              <a:pPr eaLnBrk="1" hangingPunct="1"/>
              <a:t>3</a:t>
            </a:fld>
            <a:endParaRPr lang="it-IT" sz="1200">
              <a:solidFill>
                <a:prstClr val="black"/>
              </a:solidFill>
            </a:endParaRPr>
          </a:p>
        </p:txBody>
      </p:sp>
    </p:spTree>
    <p:extLst>
      <p:ext uri="{BB962C8B-B14F-4D97-AF65-F5344CB8AC3E}">
        <p14:creationId xmlns:p14="http://schemas.microsoft.com/office/powerpoint/2010/main" val="243398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42950"/>
            <a:ext cx="9250363" cy="5203825"/>
          </a:xfrm>
        </p:spPr>
      </p:sp>
      <p:sp>
        <p:nvSpPr>
          <p:cNvPr id="3" name="Notes Placeholder 2"/>
          <p:cNvSpPr>
            <a:spLocks noGrp="1"/>
          </p:cNvSpPr>
          <p:nvPr>
            <p:ph type="body" idx="1"/>
          </p:nvPr>
        </p:nvSpPr>
        <p:spPr/>
        <p:txBody>
          <a:bodyPr/>
          <a:lstStyle/>
          <a:p>
            <a:endParaRPr lang="en-US" dirty="0"/>
          </a:p>
          <a:p>
            <a:endParaRPr lang="en-US" dirty="0"/>
          </a:p>
          <a:p>
            <a:endParaRPr lang="nl-NL" dirty="0"/>
          </a:p>
        </p:txBody>
      </p:sp>
      <p:sp>
        <p:nvSpPr>
          <p:cNvPr id="4" name="Slide Number Placeholder 3"/>
          <p:cNvSpPr>
            <a:spLocks noGrp="1"/>
          </p:cNvSpPr>
          <p:nvPr>
            <p:ph type="sldNum" sz="quarter" idx="10"/>
          </p:nvPr>
        </p:nvSpPr>
        <p:spPr/>
        <p:txBody>
          <a:bodyPr/>
          <a:lstStyle/>
          <a:p>
            <a:fld id="{8117BC03-B6C8-D94B-92D4-FCED20BD91D7}" type="slidenum">
              <a:rPr lang="en-US" smtClean="0">
                <a:solidFill>
                  <a:prstClr val="black"/>
                </a:solidFill>
              </a:rPr>
              <a:pPr/>
              <a:t>5</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Nutritional genomics - 1 June 2013</a:t>
            </a:r>
          </a:p>
        </p:txBody>
      </p:sp>
      <p:sp>
        <p:nvSpPr>
          <p:cNvPr id="6" name="Date Placeholder 5"/>
          <p:cNvSpPr>
            <a:spLocks noGrp="1"/>
          </p:cNvSpPr>
          <p:nvPr>
            <p:ph type="dt" idx="12"/>
          </p:nvPr>
        </p:nvSpPr>
        <p:spPr/>
        <p:txBody>
          <a:bodyPr/>
          <a:lstStyle/>
          <a:p>
            <a:fld id="{8AD17227-08DE-CF41-AEE6-8A30430E8140}" type="datetime3">
              <a:rPr lang="en-US" smtClean="0">
                <a:solidFill>
                  <a:prstClr val="black"/>
                </a:solidFill>
              </a:rPr>
              <a:pPr/>
              <a:t>2 May 2023</a:t>
            </a:fld>
            <a:endParaRPr lang="en-US">
              <a:solidFill>
                <a:prstClr val="black"/>
              </a:solidFill>
            </a:endParaRPr>
          </a:p>
        </p:txBody>
      </p:sp>
    </p:spTree>
    <p:extLst>
      <p:ext uri="{BB962C8B-B14F-4D97-AF65-F5344CB8AC3E}">
        <p14:creationId xmlns:p14="http://schemas.microsoft.com/office/powerpoint/2010/main" val="395072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49533443-24AB-F743-9508-C7306C961120}" type="slidenum">
              <a:rPr lang="it-IT" smtClean="0"/>
              <a:pPr/>
              <a:t>14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83D1-D07D-7B65-89D8-26AD497F407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729362AE-306C-4BBF-F553-1F2189727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4F21CDD8-732C-7CA8-F4CC-8312BBC049D7}"/>
              </a:ext>
            </a:extLst>
          </p:cNvPr>
          <p:cNvSpPr>
            <a:spLocks noGrp="1"/>
          </p:cNvSpPr>
          <p:nvPr>
            <p:ph type="dt" sz="half" idx="10"/>
          </p:nvPr>
        </p:nvSpPr>
        <p:spPr/>
        <p:txBody>
          <a:bodyPr/>
          <a:lstStyle/>
          <a:p>
            <a:fld id="{F93B33C7-1444-9442-9599-7BF01B65F1BD}" type="datetime1">
              <a:rPr lang="it-IT" smtClean="0"/>
              <a:t>02/05/2023</a:t>
            </a:fld>
            <a:endParaRPr lang="en-IT"/>
          </a:p>
        </p:txBody>
      </p:sp>
      <p:sp>
        <p:nvSpPr>
          <p:cNvPr id="5" name="Footer Placeholder 4">
            <a:extLst>
              <a:ext uri="{FF2B5EF4-FFF2-40B4-BE49-F238E27FC236}">
                <a16:creationId xmlns:a16="http://schemas.microsoft.com/office/drawing/2014/main" id="{FA38EEB0-5370-5435-346A-D245D3F2B823}"/>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238E24D6-30E9-AB56-F823-8F61A0A155EA}"/>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213365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CE85F-324E-80C0-ACCF-68FD2F8A0829}"/>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84746ED6-4EF5-0894-7E8C-3DB0C2E86F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DEA9024-0B4E-0E1B-4A08-C115EA351B77}"/>
              </a:ext>
            </a:extLst>
          </p:cNvPr>
          <p:cNvSpPr>
            <a:spLocks noGrp="1"/>
          </p:cNvSpPr>
          <p:nvPr>
            <p:ph type="dt" sz="half" idx="10"/>
          </p:nvPr>
        </p:nvSpPr>
        <p:spPr/>
        <p:txBody>
          <a:bodyPr/>
          <a:lstStyle/>
          <a:p>
            <a:fld id="{A1D51770-9AA3-5247-8078-B5256897D297}" type="datetime1">
              <a:rPr lang="it-IT" smtClean="0"/>
              <a:t>02/05/2023</a:t>
            </a:fld>
            <a:endParaRPr lang="en-IT"/>
          </a:p>
        </p:txBody>
      </p:sp>
      <p:sp>
        <p:nvSpPr>
          <p:cNvPr id="5" name="Footer Placeholder 4">
            <a:extLst>
              <a:ext uri="{FF2B5EF4-FFF2-40B4-BE49-F238E27FC236}">
                <a16:creationId xmlns:a16="http://schemas.microsoft.com/office/drawing/2014/main" id="{AB9583E2-48DB-94DD-D25D-09D3183A835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086A6DC-850D-E0B2-D327-37A3C8BD08E6}"/>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12246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90843-5C15-1C74-7CC5-462D73F291E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4F6121C7-E658-79AF-6B12-B6AEE318EDC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383BE2A-0C56-02F7-6C59-642B1BEA34C3}"/>
              </a:ext>
            </a:extLst>
          </p:cNvPr>
          <p:cNvSpPr>
            <a:spLocks noGrp="1"/>
          </p:cNvSpPr>
          <p:nvPr>
            <p:ph type="dt" sz="half" idx="10"/>
          </p:nvPr>
        </p:nvSpPr>
        <p:spPr/>
        <p:txBody>
          <a:bodyPr/>
          <a:lstStyle/>
          <a:p>
            <a:fld id="{15DE4E99-07E0-4047-8D44-35BE872B3EF4}" type="datetime1">
              <a:rPr lang="it-IT" smtClean="0"/>
              <a:t>02/05/2023</a:t>
            </a:fld>
            <a:endParaRPr lang="en-IT"/>
          </a:p>
        </p:txBody>
      </p:sp>
      <p:sp>
        <p:nvSpPr>
          <p:cNvPr id="5" name="Footer Placeholder 4">
            <a:extLst>
              <a:ext uri="{FF2B5EF4-FFF2-40B4-BE49-F238E27FC236}">
                <a16:creationId xmlns:a16="http://schemas.microsoft.com/office/drawing/2014/main" id="{029F2364-9AEF-A59D-03E4-1E4E8C315C1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165F8175-ECAB-E04B-FACF-677523BBC875}"/>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340529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DA93-EA3C-7EE2-FA95-12608363DBF8}"/>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43CC5D8-BB54-1767-8A99-028A0BFCE9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5475A6E1-DCEA-007D-039E-630F1E7B1F73}"/>
              </a:ext>
            </a:extLst>
          </p:cNvPr>
          <p:cNvSpPr>
            <a:spLocks noGrp="1"/>
          </p:cNvSpPr>
          <p:nvPr>
            <p:ph type="dt" sz="half" idx="10"/>
          </p:nvPr>
        </p:nvSpPr>
        <p:spPr/>
        <p:txBody>
          <a:bodyPr/>
          <a:lstStyle/>
          <a:p>
            <a:fld id="{A85A1702-6F2E-D849-B819-949E06E65085}" type="datetime1">
              <a:rPr lang="it-IT" smtClean="0"/>
              <a:t>02/05/2023</a:t>
            </a:fld>
            <a:endParaRPr lang="en-IT"/>
          </a:p>
        </p:txBody>
      </p:sp>
      <p:sp>
        <p:nvSpPr>
          <p:cNvPr id="5" name="Footer Placeholder 4">
            <a:extLst>
              <a:ext uri="{FF2B5EF4-FFF2-40B4-BE49-F238E27FC236}">
                <a16:creationId xmlns:a16="http://schemas.microsoft.com/office/drawing/2014/main" id="{F1DB19D5-C7A4-65FC-5572-D3A3D320E86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91C20DE-91AE-CD69-9F30-E85F40FB2DCD}"/>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312155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3A9D-BA9E-B899-8E2E-A4D02B15CB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90EADDDE-66D4-D092-C884-CB1074CCC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48BCB4-0433-B0A6-FFAC-60A351A6562F}"/>
              </a:ext>
            </a:extLst>
          </p:cNvPr>
          <p:cNvSpPr>
            <a:spLocks noGrp="1"/>
          </p:cNvSpPr>
          <p:nvPr>
            <p:ph type="dt" sz="half" idx="10"/>
          </p:nvPr>
        </p:nvSpPr>
        <p:spPr/>
        <p:txBody>
          <a:bodyPr/>
          <a:lstStyle/>
          <a:p>
            <a:fld id="{C0058657-35AA-9347-B616-E4661CEF63FA}" type="datetime1">
              <a:rPr lang="it-IT" smtClean="0"/>
              <a:t>02/05/2023</a:t>
            </a:fld>
            <a:endParaRPr lang="en-IT"/>
          </a:p>
        </p:txBody>
      </p:sp>
      <p:sp>
        <p:nvSpPr>
          <p:cNvPr id="5" name="Footer Placeholder 4">
            <a:extLst>
              <a:ext uri="{FF2B5EF4-FFF2-40B4-BE49-F238E27FC236}">
                <a16:creationId xmlns:a16="http://schemas.microsoft.com/office/drawing/2014/main" id="{4F53A399-82F2-8B4D-A4F9-75BF9C635BA6}"/>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7E0FA754-4AFB-B4E1-CA2A-B30C0040624C}"/>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276250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878E-5D7E-FD60-8559-58FB2EE64A41}"/>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1DAF1056-7DF5-6A0C-FF71-716A39E127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B04A7D30-750F-C619-847D-380DADB74F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DA5BD338-9444-DAE2-82EC-1721BA9BB207}"/>
              </a:ext>
            </a:extLst>
          </p:cNvPr>
          <p:cNvSpPr>
            <a:spLocks noGrp="1"/>
          </p:cNvSpPr>
          <p:nvPr>
            <p:ph type="dt" sz="half" idx="10"/>
          </p:nvPr>
        </p:nvSpPr>
        <p:spPr/>
        <p:txBody>
          <a:bodyPr/>
          <a:lstStyle/>
          <a:p>
            <a:fld id="{9E9BD3F4-95F0-D84B-828E-796A0BE061FC}" type="datetime1">
              <a:rPr lang="it-IT" smtClean="0"/>
              <a:t>02/05/2023</a:t>
            </a:fld>
            <a:endParaRPr lang="en-IT"/>
          </a:p>
        </p:txBody>
      </p:sp>
      <p:sp>
        <p:nvSpPr>
          <p:cNvPr id="6" name="Footer Placeholder 5">
            <a:extLst>
              <a:ext uri="{FF2B5EF4-FFF2-40B4-BE49-F238E27FC236}">
                <a16:creationId xmlns:a16="http://schemas.microsoft.com/office/drawing/2014/main" id="{18E972CF-8F07-7CD6-F88A-3FEEF192415B}"/>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8F2DA22-68F7-E547-C860-3A09FEFD765F}"/>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100640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21D1-6695-C06C-9526-552820C5DCED}"/>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35663E77-544E-9A1D-5540-760951813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4F6A80B-DBE6-A17B-8CD1-2E14CF0AD7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32F86001-FA07-26E9-51BC-BC7422862C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624287-45D2-86E2-B9CE-6085A7DCE5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7A2BD12F-F9FD-84B5-2B82-F03BDE8819F1}"/>
              </a:ext>
            </a:extLst>
          </p:cNvPr>
          <p:cNvSpPr>
            <a:spLocks noGrp="1"/>
          </p:cNvSpPr>
          <p:nvPr>
            <p:ph type="dt" sz="half" idx="10"/>
          </p:nvPr>
        </p:nvSpPr>
        <p:spPr/>
        <p:txBody>
          <a:bodyPr/>
          <a:lstStyle/>
          <a:p>
            <a:fld id="{4EF92853-B474-F645-9914-C262362D21C0}" type="datetime1">
              <a:rPr lang="it-IT" smtClean="0"/>
              <a:t>02/05/2023</a:t>
            </a:fld>
            <a:endParaRPr lang="en-IT"/>
          </a:p>
        </p:txBody>
      </p:sp>
      <p:sp>
        <p:nvSpPr>
          <p:cNvPr id="8" name="Footer Placeholder 7">
            <a:extLst>
              <a:ext uri="{FF2B5EF4-FFF2-40B4-BE49-F238E27FC236}">
                <a16:creationId xmlns:a16="http://schemas.microsoft.com/office/drawing/2014/main" id="{8BE83F7C-B4A4-E6E3-DF83-2C5C4A4E9BA9}"/>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A930AE3B-53CF-0258-BB8C-8C797C46C40B}"/>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8239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BBB8-5A14-4E05-6390-E2FC38D236A4}"/>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A186A807-EB3A-E9D9-764F-4566302070EF}"/>
              </a:ext>
            </a:extLst>
          </p:cNvPr>
          <p:cNvSpPr>
            <a:spLocks noGrp="1"/>
          </p:cNvSpPr>
          <p:nvPr>
            <p:ph type="dt" sz="half" idx="10"/>
          </p:nvPr>
        </p:nvSpPr>
        <p:spPr/>
        <p:txBody>
          <a:bodyPr/>
          <a:lstStyle/>
          <a:p>
            <a:fld id="{B10BB772-6968-7241-AE61-AE403D29790D}" type="datetime1">
              <a:rPr lang="it-IT" smtClean="0"/>
              <a:t>02/05/2023</a:t>
            </a:fld>
            <a:endParaRPr lang="en-IT"/>
          </a:p>
        </p:txBody>
      </p:sp>
      <p:sp>
        <p:nvSpPr>
          <p:cNvPr id="4" name="Footer Placeholder 3">
            <a:extLst>
              <a:ext uri="{FF2B5EF4-FFF2-40B4-BE49-F238E27FC236}">
                <a16:creationId xmlns:a16="http://schemas.microsoft.com/office/drawing/2014/main" id="{6772E451-50DF-4544-24AE-4752028241D8}"/>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825D2AB4-CB58-7953-17E6-984F03801C19}"/>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11309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53948-9BC3-33D7-026D-88108B7302D1}"/>
              </a:ext>
            </a:extLst>
          </p:cNvPr>
          <p:cNvSpPr>
            <a:spLocks noGrp="1"/>
          </p:cNvSpPr>
          <p:nvPr>
            <p:ph type="dt" sz="half" idx="10"/>
          </p:nvPr>
        </p:nvSpPr>
        <p:spPr/>
        <p:txBody>
          <a:bodyPr/>
          <a:lstStyle/>
          <a:p>
            <a:fld id="{4AC790F2-1F6B-DE41-B11B-ED1C99401BAF}" type="datetime1">
              <a:rPr lang="it-IT" smtClean="0"/>
              <a:t>02/05/2023</a:t>
            </a:fld>
            <a:endParaRPr lang="en-IT"/>
          </a:p>
        </p:txBody>
      </p:sp>
      <p:sp>
        <p:nvSpPr>
          <p:cNvPr id="3" name="Footer Placeholder 2">
            <a:extLst>
              <a:ext uri="{FF2B5EF4-FFF2-40B4-BE49-F238E27FC236}">
                <a16:creationId xmlns:a16="http://schemas.microsoft.com/office/drawing/2014/main" id="{09DBBFCE-971C-6A2F-8A39-08134ABD128B}"/>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196FDBF8-95F3-D09C-7A09-3B0D91E91444}"/>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35521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8ADE-D315-05A0-32E2-D0612E26C6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906434FA-056C-2BC4-72DC-537D48237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E661B315-676B-7A59-B82D-03A0D4883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4FDA9E-E50D-6A72-1D52-3AE5EF897A3D}"/>
              </a:ext>
            </a:extLst>
          </p:cNvPr>
          <p:cNvSpPr>
            <a:spLocks noGrp="1"/>
          </p:cNvSpPr>
          <p:nvPr>
            <p:ph type="dt" sz="half" idx="10"/>
          </p:nvPr>
        </p:nvSpPr>
        <p:spPr/>
        <p:txBody>
          <a:bodyPr/>
          <a:lstStyle/>
          <a:p>
            <a:fld id="{EC5AFF56-3DAB-7A43-AD05-1D7F990780DF}" type="datetime1">
              <a:rPr lang="it-IT" smtClean="0"/>
              <a:t>02/05/2023</a:t>
            </a:fld>
            <a:endParaRPr lang="en-IT"/>
          </a:p>
        </p:txBody>
      </p:sp>
      <p:sp>
        <p:nvSpPr>
          <p:cNvPr id="6" name="Footer Placeholder 5">
            <a:extLst>
              <a:ext uri="{FF2B5EF4-FFF2-40B4-BE49-F238E27FC236}">
                <a16:creationId xmlns:a16="http://schemas.microsoft.com/office/drawing/2014/main" id="{B66371A4-04E6-AC1A-8C8D-4D4C0F7F5AF3}"/>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776B0E2B-BAB5-33D2-4EBF-FF8D4A9BF9F8}"/>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189374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BC53-4010-E3C1-0F82-16D14EF993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0D2DC7A0-65B4-453A-4FA9-A53218824D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3D4513FD-EED2-1420-3DCF-CA675AD7D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E8718-FF62-4F05-D6BA-CBB4F7CDF492}"/>
              </a:ext>
            </a:extLst>
          </p:cNvPr>
          <p:cNvSpPr>
            <a:spLocks noGrp="1"/>
          </p:cNvSpPr>
          <p:nvPr>
            <p:ph type="dt" sz="half" idx="10"/>
          </p:nvPr>
        </p:nvSpPr>
        <p:spPr/>
        <p:txBody>
          <a:bodyPr/>
          <a:lstStyle/>
          <a:p>
            <a:fld id="{E07D66D6-3C68-A443-8FAB-2654CC431E2F}" type="datetime1">
              <a:rPr lang="it-IT" smtClean="0"/>
              <a:t>02/05/2023</a:t>
            </a:fld>
            <a:endParaRPr lang="en-IT"/>
          </a:p>
        </p:txBody>
      </p:sp>
      <p:sp>
        <p:nvSpPr>
          <p:cNvPr id="6" name="Footer Placeholder 5">
            <a:extLst>
              <a:ext uri="{FF2B5EF4-FFF2-40B4-BE49-F238E27FC236}">
                <a16:creationId xmlns:a16="http://schemas.microsoft.com/office/drawing/2014/main" id="{A4D3A34B-AAB1-5DC2-B88C-8F145428B75A}"/>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631A6AFE-2D3F-9757-F6AA-0D5C5370BE8C}"/>
              </a:ext>
            </a:extLst>
          </p:cNvPr>
          <p:cNvSpPr>
            <a:spLocks noGrp="1"/>
          </p:cNvSpPr>
          <p:nvPr>
            <p:ph type="sldNum" sz="quarter" idx="12"/>
          </p:nvPr>
        </p:nvSpPr>
        <p:spPr/>
        <p:txBody>
          <a:bodyPr/>
          <a:lstStyle/>
          <a:p>
            <a:fld id="{3D19C126-0F24-CE4A-B9B5-132AC94B9942}" type="slidenum">
              <a:rPr lang="en-IT" smtClean="0"/>
              <a:t>‹N›</a:t>
            </a:fld>
            <a:endParaRPr lang="en-IT"/>
          </a:p>
        </p:txBody>
      </p:sp>
    </p:spTree>
    <p:extLst>
      <p:ext uri="{BB962C8B-B14F-4D97-AF65-F5344CB8AC3E}">
        <p14:creationId xmlns:p14="http://schemas.microsoft.com/office/powerpoint/2010/main" val="270751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CAB61-EA66-B38B-F036-45EFA282C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F25F04FA-643D-ABC4-F405-703632DE0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FD7BFC6-6D46-24B7-D775-855FE18FE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F5BB5-AC99-CE45-970D-E1BBDC46C8CA}" type="datetime1">
              <a:rPr lang="it-IT" smtClean="0"/>
              <a:t>02/05/2023</a:t>
            </a:fld>
            <a:endParaRPr lang="en-IT"/>
          </a:p>
        </p:txBody>
      </p:sp>
      <p:sp>
        <p:nvSpPr>
          <p:cNvPr id="5" name="Footer Placeholder 4">
            <a:extLst>
              <a:ext uri="{FF2B5EF4-FFF2-40B4-BE49-F238E27FC236}">
                <a16:creationId xmlns:a16="http://schemas.microsoft.com/office/drawing/2014/main" id="{7D7F486B-66DE-07AC-9D17-AC7D4943C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3F01ECA5-810A-57A9-84EE-A06E9889D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9C126-0F24-CE4A-B9B5-132AC94B9942}" type="slidenum">
              <a:rPr lang="en-IT" smtClean="0"/>
              <a:t>‹N›</a:t>
            </a:fld>
            <a:endParaRPr lang="en-IT"/>
          </a:p>
        </p:txBody>
      </p:sp>
    </p:spTree>
    <p:extLst>
      <p:ext uri="{BB962C8B-B14F-4D97-AF65-F5344CB8AC3E}">
        <p14:creationId xmlns:p14="http://schemas.microsoft.com/office/powerpoint/2010/main" val="1470961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file:////var/folders/p2/hb9_kbh15mnb6qlp_70h_h6h0000gp/T/com.microsoft.Word/WebArchiveCopyPasteTempFiles/page1image177203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file:////var/folders/p2/hb9_kbh15mnb6qlp_70h_h6h0000gp/T/com.microsoft.Word/WebArchiveCopyPasteTempFiles/page1image177203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file:////var/folders/p2/hb9_kbh15mnb6qlp_70h_h6h0000gp/T/com.microsoft.Word/WebArchiveCopyPasteTempFiles/page1image177203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file:////var/folders/p2/hb9_kbh15mnb6qlp_70h_h6h0000gp/T/com.microsoft.Word/WebArchiveCopyPasteTempFiles/page1image1772032"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file:////var/folders/p2/hb9_kbh15mnb6qlp_70h_h6h0000gp/T/com.microsoft.Word/WebArchiveCopyPasteTempFiles/page1image1772032"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file:////var/folders/p2/hb9_kbh15mnb6qlp_70h_h6h0000gp/T/com.microsoft.Word/WebArchiveCopyPasteTempFiles/page1image177203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file:////var/folders/p2/hb9_kbh15mnb6qlp_70h_h6h0000gp/T/com.microsoft.Word/WebArchiveCopyPasteTempFiles/page1image177203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file:////var/folders/p2/hb9_kbh15mnb6qlp_70h_h6h0000gp/T/com.microsoft.Word/WebArchiveCopyPasteTempFiles/page1image177203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file:////var/folders/p2/hb9_kbh15mnb6qlp_70h_h6h0000gp/T/com.microsoft.Word/WebArchiveCopyPasteTempFiles/page1image177203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var/folders/p2/hb9_kbh15mnb6qlp_70h_h6h0000gp/T/com.microsoft.Word/WebArchiveCopyPasteTempFiles/page1image177203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file:////var/folders/p2/hb9_kbh15mnb6qlp_70h_h6h0000gp/T/com.microsoft.Word/WebArchiveCopyPasteTempFiles/page1image177203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file:////var/folders/p2/hb9_kbh15mnb6qlp_70h_h6h0000gp/T/com.microsoft.Word/WebArchiveCopyPasteTempFiles/page1image177203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file:////var/folders/p2/hb9_kbh15mnb6qlp_70h_h6h0000gp/T/com.microsoft.Word/WebArchiveCopyPasteTempFiles/page1image177203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file:////var/folders/p2/hb9_kbh15mnb6qlp_70h_h6h0000gp/T/com.microsoft.Word/WebArchiveCopyPasteTempFiles/page1image177203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file:////var/folders/p2/hb9_kbh15mnb6qlp_70h_h6h0000gp/T/com.microsoft.Word/WebArchiveCopyPasteTempFiles/page1image1772032"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file:////var/folders/p2/hb9_kbh15mnb6qlp_70h_h6h0000gp/T/com.microsoft.Word/WebArchiveCopyPasteTempFiles/page1image17720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A24E3-4E77-0101-34F7-F6C49C5AC6A9}"/>
              </a:ext>
            </a:extLst>
          </p:cNvPr>
          <p:cNvPicPr>
            <a:picLocks noChangeAspect="1"/>
          </p:cNvPicPr>
          <p:nvPr/>
        </p:nvPicPr>
        <p:blipFill>
          <a:blip r:embed="rId2"/>
          <a:stretch>
            <a:fillRect/>
          </a:stretch>
        </p:blipFill>
        <p:spPr>
          <a:xfrm>
            <a:off x="897698" y="0"/>
            <a:ext cx="10396602" cy="3683005"/>
          </a:xfrm>
          <a:prstGeom prst="rect">
            <a:avLst/>
          </a:prstGeom>
        </p:spPr>
      </p:pic>
      <p:sp>
        <p:nvSpPr>
          <p:cNvPr id="7" name="TextBox 6">
            <a:extLst>
              <a:ext uri="{FF2B5EF4-FFF2-40B4-BE49-F238E27FC236}">
                <a16:creationId xmlns:a16="http://schemas.microsoft.com/office/drawing/2014/main" id="{EED203C9-8B4A-D821-0A27-EAE4A4A3D8C2}"/>
              </a:ext>
            </a:extLst>
          </p:cNvPr>
          <p:cNvSpPr txBox="1"/>
          <p:nvPr/>
        </p:nvSpPr>
        <p:spPr>
          <a:xfrm>
            <a:off x="2133077" y="3683005"/>
            <a:ext cx="7925844" cy="2708434"/>
          </a:xfrm>
          <a:prstGeom prst="rect">
            <a:avLst/>
          </a:prstGeom>
          <a:noFill/>
        </p:spPr>
        <p:txBody>
          <a:bodyPr wrap="square">
            <a:spAutoFit/>
          </a:bodyPr>
          <a:lstStyle/>
          <a:p>
            <a:pPr algn="ctr"/>
            <a:endParaRPr lang="it-IT" sz="3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it-IT" sz="3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Francesco Salvatore – </a:t>
            </a:r>
            <a:r>
              <a:rPr lang="it-IT" sz="3200" b="1" dirty="0" err="1">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Ceinge</a:t>
            </a:r>
            <a:endParaRPr lang="it-IT" sz="3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algn="ctr"/>
            <a:endParaRPr lang="it-IT" sz="14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it-IT"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Città, Anziani e Sostenibilità</a:t>
            </a:r>
            <a:endParaRPr lang="it-IT" sz="32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endParaRPr lang="it-IT" sz="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ctr"/>
            <a:r>
              <a:rPr lang="it-IT" sz="2800" b="1" dirty="0">
                <a:solidFill>
                  <a:srgbClr val="FF0000"/>
                </a:solidFill>
                <a:latin typeface="Arial" panose="020B0604020202020204" pitchFamily="34" charset="0"/>
                <a:ea typeface="Calibri" panose="020F0502020204030204" pitchFamily="34" charset="0"/>
                <a:cs typeface="Arial" panose="020B0604020202020204" pitchFamily="34" charset="0"/>
              </a:rPr>
              <a:t>Introduzione</a:t>
            </a:r>
            <a:r>
              <a:rPr lang="it-IT" sz="28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  </a:t>
            </a:r>
          </a:p>
          <a:p>
            <a:pPr algn="ctr"/>
            <a:r>
              <a:rPr lang="it-IT"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n-IT"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5495A15-DEA9-8007-F355-748DCC20DE09}"/>
              </a:ext>
            </a:extLst>
          </p:cNvPr>
          <p:cNvSpPr>
            <a:spLocks noGrp="1"/>
          </p:cNvSpPr>
          <p:nvPr>
            <p:ph type="sldNum" sz="quarter" idx="12"/>
          </p:nvPr>
        </p:nvSpPr>
        <p:spPr/>
        <p:txBody>
          <a:bodyPr/>
          <a:lstStyle/>
          <a:p>
            <a:fld id="{3D19C126-0F24-CE4A-B9B5-132AC94B9942}" type="slidenum">
              <a:rPr lang="en-IT" smtClean="0"/>
              <a:t>1</a:t>
            </a:fld>
            <a:endParaRPr lang="en-IT"/>
          </a:p>
        </p:txBody>
      </p:sp>
    </p:spTree>
    <p:extLst>
      <p:ext uri="{BB962C8B-B14F-4D97-AF65-F5344CB8AC3E}">
        <p14:creationId xmlns:p14="http://schemas.microsoft.com/office/powerpoint/2010/main" val="115339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NA.gif">
            <a:extLst>
              <a:ext uri="{FF2B5EF4-FFF2-40B4-BE49-F238E27FC236}">
                <a16:creationId xmlns:a16="http://schemas.microsoft.com/office/drawing/2014/main" id="{E21F7BB1-DCAC-F416-0AE1-5AE2FBBE5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13" y="12471"/>
            <a:ext cx="1036887" cy="1036887"/>
          </a:xfrm>
          <a:prstGeom prst="rect">
            <a:avLst/>
          </a:prstGeom>
        </p:spPr>
      </p:pic>
      <p:pic>
        <p:nvPicPr>
          <p:cNvPr id="5" name="Picture 1" descr="page1image1772032">
            <a:extLst>
              <a:ext uri="{FF2B5EF4-FFF2-40B4-BE49-F238E27FC236}">
                <a16:creationId xmlns:a16="http://schemas.microsoft.com/office/drawing/2014/main" id="{CE052A2E-1D3A-9189-82EC-471482B55D34}"/>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749542"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3DDBE7-496C-9A4E-A936-F45565D7CB9B}"/>
              </a:ext>
            </a:extLst>
          </p:cNvPr>
          <p:cNvSpPr txBox="1"/>
          <p:nvPr/>
        </p:nvSpPr>
        <p:spPr>
          <a:xfrm>
            <a:off x="4488169" y="159812"/>
            <a:ext cx="3153043" cy="461665"/>
          </a:xfrm>
          <a:prstGeom prst="rect">
            <a:avLst/>
          </a:prstGeom>
          <a:noFill/>
        </p:spPr>
        <p:txBody>
          <a:bodyPr wrap="none" rtlCol="0">
            <a:spAutoFit/>
          </a:bodyPr>
          <a:lstStyle/>
          <a:p>
            <a:r>
              <a:rPr lang="en-GB" sz="2400" b="1" dirty="0">
                <a:solidFill>
                  <a:srgbClr val="FF0000"/>
                </a:solidFill>
                <a:latin typeface="Arial" panose="020B0604020202020204" pitchFamily="34" charset="0"/>
                <a:cs typeface="Arial" panose="020B0604020202020204" pitchFamily="34" charset="0"/>
              </a:rPr>
              <a:t>DATI DEMOGRAFICI</a:t>
            </a:r>
            <a:endParaRPr lang="en-IT" sz="2400" b="1"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8EE8DA1-B37D-963B-43A5-96161A7684C9}"/>
              </a:ext>
            </a:extLst>
          </p:cNvPr>
          <p:cNvSpPr txBox="1"/>
          <p:nvPr/>
        </p:nvSpPr>
        <p:spPr>
          <a:xfrm>
            <a:off x="5643739" y="6082460"/>
            <a:ext cx="654346" cy="318100"/>
          </a:xfrm>
          <a:prstGeom prst="rect">
            <a:avLst/>
          </a:prstGeom>
          <a:noFill/>
        </p:spPr>
        <p:txBody>
          <a:bodyPr wrap="none" rtlCol="0">
            <a:spAutoFit/>
          </a:bodyPr>
          <a:lstStyle/>
          <a:p>
            <a:r>
              <a:rPr lang="en-IT" sz="1467" dirty="0">
                <a:latin typeface="Arial" panose="020B0604020202020204" pitchFamily="34" charset="0"/>
                <a:cs typeface="Arial" panose="020B0604020202020204" pitchFamily="34" charset="0"/>
              </a:rPr>
              <a:t>Paesi</a:t>
            </a:r>
          </a:p>
        </p:txBody>
      </p:sp>
      <p:sp>
        <p:nvSpPr>
          <p:cNvPr id="11" name="TextBox 10">
            <a:extLst>
              <a:ext uri="{FF2B5EF4-FFF2-40B4-BE49-F238E27FC236}">
                <a16:creationId xmlns:a16="http://schemas.microsoft.com/office/drawing/2014/main" id="{3605F6E7-8427-F99F-0631-2ED7AD80E298}"/>
              </a:ext>
            </a:extLst>
          </p:cNvPr>
          <p:cNvSpPr txBox="1"/>
          <p:nvPr/>
        </p:nvSpPr>
        <p:spPr>
          <a:xfrm rot="16200000">
            <a:off x="-7558" y="3208178"/>
            <a:ext cx="2659702" cy="318100"/>
          </a:xfrm>
          <a:prstGeom prst="rect">
            <a:avLst/>
          </a:prstGeom>
          <a:noFill/>
        </p:spPr>
        <p:txBody>
          <a:bodyPr wrap="none" rtlCol="0">
            <a:spAutoFit/>
          </a:bodyPr>
          <a:lstStyle/>
          <a:p>
            <a:r>
              <a:rPr lang="en-IT" sz="1467" dirty="0">
                <a:latin typeface="Arial" panose="020B0604020202020204" pitchFamily="34" charset="0"/>
                <a:cs typeface="Arial" panose="020B0604020202020204" pitchFamily="34" charset="0"/>
              </a:rPr>
              <a:t>Percentuale (%) degli over 80</a:t>
            </a:r>
          </a:p>
        </p:txBody>
      </p:sp>
      <p:graphicFrame>
        <p:nvGraphicFramePr>
          <p:cNvPr id="12" name="Chart 11">
            <a:extLst>
              <a:ext uri="{FF2B5EF4-FFF2-40B4-BE49-F238E27FC236}">
                <a16:creationId xmlns:a16="http://schemas.microsoft.com/office/drawing/2014/main" id="{C61D41D4-49CD-6110-58CE-7017585182A6}"/>
              </a:ext>
            </a:extLst>
          </p:cNvPr>
          <p:cNvGraphicFramePr>
            <a:graphicFrameLocks/>
          </p:cNvGraphicFramePr>
          <p:nvPr/>
        </p:nvGraphicFramePr>
        <p:xfrm>
          <a:off x="1842269" y="889000"/>
          <a:ext cx="8724131" cy="50800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1FC1E6B7-FCA4-B2EE-16CB-ABC6292DB46A}"/>
              </a:ext>
            </a:extLst>
          </p:cNvPr>
          <p:cNvSpPr txBox="1"/>
          <p:nvPr/>
        </p:nvSpPr>
        <p:spPr>
          <a:xfrm>
            <a:off x="2585264" y="535095"/>
            <a:ext cx="7032694" cy="338554"/>
          </a:xfrm>
          <a:prstGeom prst="rect">
            <a:avLst/>
          </a:prstGeom>
          <a:noFill/>
        </p:spPr>
        <p:txBody>
          <a:bodyPr wrap="none" rtlCol="0">
            <a:spAutoFit/>
          </a:bodyPr>
          <a:lstStyle/>
          <a:p>
            <a:r>
              <a:rPr lang="en-IT" sz="1600" b="1" dirty="0">
                <a:solidFill>
                  <a:srgbClr val="FF0000"/>
                </a:solidFill>
                <a:latin typeface="Arial" panose="020B0604020202020204" pitchFamily="34" charset="0"/>
                <a:cs typeface="Arial" panose="020B0604020202020204" pitchFamily="34" charset="0"/>
              </a:rPr>
              <a:t>Percentuale di ultra-ottantenni in alcuni Paesi dell’Europa Occidentale</a:t>
            </a:r>
          </a:p>
        </p:txBody>
      </p:sp>
      <p:sp>
        <p:nvSpPr>
          <p:cNvPr id="2" name="Slide Number Placeholder 1">
            <a:extLst>
              <a:ext uri="{FF2B5EF4-FFF2-40B4-BE49-F238E27FC236}">
                <a16:creationId xmlns:a16="http://schemas.microsoft.com/office/drawing/2014/main" id="{0EBB4B77-88D7-DEE1-CAAF-3320C8AC971B}"/>
              </a:ext>
            </a:extLst>
          </p:cNvPr>
          <p:cNvSpPr>
            <a:spLocks noGrp="1"/>
          </p:cNvSpPr>
          <p:nvPr>
            <p:ph type="sldNum" sz="quarter" idx="12"/>
          </p:nvPr>
        </p:nvSpPr>
        <p:spPr/>
        <p:txBody>
          <a:bodyPr/>
          <a:lstStyle/>
          <a:p>
            <a:fld id="{02F1E309-8BD3-4D5D-96E6-033947863993}" type="slidenum">
              <a:rPr lang="en-US" smtClean="0"/>
              <a:t>10</a:t>
            </a:fld>
            <a:endParaRPr lang="en-US"/>
          </a:p>
        </p:txBody>
      </p:sp>
      <p:sp>
        <p:nvSpPr>
          <p:cNvPr id="14" name="Text Box 2">
            <a:extLst>
              <a:ext uri="{FF2B5EF4-FFF2-40B4-BE49-F238E27FC236}">
                <a16:creationId xmlns:a16="http://schemas.microsoft.com/office/drawing/2014/main" id="{897D2620-17FB-33C6-1B5B-DECDD6B52245}"/>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15" name="Text Box 2">
            <a:extLst>
              <a:ext uri="{FF2B5EF4-FFF2-40B4-BE49-F238E27FC236}">
                <a16:creationId xmlns:a16="http://schemas.microsoft.com/office/drawing/2014/main" id="{C0F4A1CE-5411-4DBA-A1E1-E67246158B8F}"/>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7701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8B79428-4424-8CCE-2D75-4BB47650B3CB}"/>
              </a:ext>
            </a:extLst>
          </p:cNvPr>
          <p:cNvGraphicFramePr>
            <a:graphicFrameLocks noGrp="1"/>
          </p:cNvGraphicFramePr>
          <p:nvPr/>
        </p:nvGraphicFramePr>
        <p:xfrm>
          <a:off x="609602" y="1409012"/>
          <a:ext cx="10972798" cy="4356787"/>
        </p:xfrm>
        <a:graphic>
          <a:graphicData uri="http://schemas.openxmlformats.org/drawingml/2006/table">
            <a:tbl>
              <a:tblPr>
                <a:tableStyleId>{93296810-A885-4BE3-A3E7-6D5BEEA58F35}</a:tableStyleId>
              </a:tblPr>
              <a:tblGrid>
                <a:gridCol w="1822683">
                  <a:extLst>
                    <a:ext uri="{9D8B030D-6E8A-4147-A177-3AD203B41FA5}">
                      <a16:colId xmlns:a16="http://schemas.microsoft.com/office/drawing/2014/main" val="1839786942"/>
                    </a:ext>
                  </a:extLst>
                </a:gridCol>
                <a:gridCol w="1651425">
                  <a:extLst>
                    <a:ext uri="{9D8B030D-6E8A-4147-A177-3AD203B41FA5}">
                      <a16:colId xmlns:a16="http://schemas.microsoft.com/office/drawing/2014/main" val="284200620"/>
                    </a:ext>
                  </a:extLst>
                </a:gridCol>
                <a:gridCol w="990855">
                  <a:extLst>
                    <a:ext uri="{9D8B030D-6E8A-4147-A177-3AD203B41FA5}">
                      <a16:colId xmlns:a16="http://schemas.microsoft.com/office/drawing/2014/main" val="3187670220"/>
                    </a:ext>
                  </a:extLst>
                </a:gridCol>
                <a:gridCol w="1516864">
                  <a:extLst>
                    <a:ext uri="{9D8B030D-6E8A-4147-A177-3AD203B41FA5}">
                      <a16:colId xmlns:a16="http://schemas.microsoft.com/office/drawing/2014/main" val="2243947219"/>
                    </a:ext>
                  </a:extLst>
                </a:gridCol>
                <a:gridCol w="1712589">
                  <a:extLst>
                    <a:ext uri="{9D8B030D-6E8A-4147-A177-3AD203B41FA5}">
                      <a16:colId xmlns:a16="http://schemas.microsoft.com/office/drawing/2014/main" val="1958053428"/>
                    </a:ext>
                  </a:extLst>
                </a:gridCol>
                <a:gridCol w="1480165">
                  <a:extLst>
                    <a:ext uri="{9D8B030D-6E8A-4147-A177-3AD203B41FA5}">
                      <a16:colId xmlns:a16="http://schemas.microsoft.com/office/drawing/2014/main" val="3838457593"/>
                    </a:ext>
                  </a:extLst>
                </a:gridCol>
                <a:gridCol w="1798217">
                  <a:extLst>
                    <a:ext uri="{9D8B030D-6E8A-4147-A177-3AD203B41FA5}">
                      <a16:colId xmlns:a16="http://schemas.microsoft.com/office/drawing/2014/main" val="2161490078"/>
                    </a:ext>
                  </a:extLst>
                </a:gridCol>
              </a:tblGrid>
              <a:tr h="568277">
                <a:tc gridSpan="7">
                  <a:txBody>
                    <a:bodyPr/>
                    <a:lstStyle/>
                    <a:p>
                      <a:pPr algn="ctr" fontAlgn="ctr"/>
                      <a:r>
                        <a:rPr lang="en-GB" sz="1500" b="1" u="none" strike="noStrike" dirty="0" err="1">
                          <a:effectLst/>
                          <a:latin typeface="Arial" panose="020B0604020202020204" pitchFamily="34" charset="0"/>
                          <a:cs typeface="Arial" panose="020B0604020202020204" pitchFamily="34" charset="0"/>
                        </a:rPr>
                        <a:t>Tassi</a:t>
                      </a:r>
                      <a:r>
                        <a:rPr lang="en-GB" sz="1500" b="1" u="none" strike="noStrike" dirty="0">
                          <a:effectLst/>
                          <a:latin typeface="Arial" panose="020B0604020202020204" pitchFamily="34" charset="0"/>
                          <a:cs typeface="Arial" panose="020B0604020202020204" pitchFamily="34" charset="0"/>
                        </a:rPr>
                        <a:t> di </a:t>
                      </a:r>
                      <a:r>
                        <a:rPr lang="en-GB" sz="1500" b="1" u="none" strike="noStrike" dirty="0" err="1">
                          <a:effectLst/>
                          <a:latin typeface="Arial" panose="020B0604020202020204" pitchFamily="34" charset="0"/>
                          <a:cs typeface="Arial" panose="020B0604020202020204" pitchFamily="34" charset="0"/>
                        </a:rPr>
                        <a:t>mortalità</a:t>
                      </a:r>
                      <a:r>
                        <a:rPr lang="en-GB" sz="1500" b="1" u="none" strike="noStrike" dirty="0">
                          <a:effectLst/>
                          <a:latin typeface="Arial" panose="020B0604020202020204" pitchFamily="34" charset="0"/>
                          <a:cs typeface="Arial" panose="020B0604020202020204" pitchFamily="34" charset="0"/>
                        </a:rPr>
                        <a:t> </a:t>
                      </a:r>
                      <a:r>
                        <a:rPr lang="en-GB" sz="1500" b="1" u="none" strike="noStrike" dirty="0" err="1">
                          <a:effectLst/>
                          <a:latin typeface="Arial" panose="020B0604020202020204" pitchFamily="34" charset="0"/>
                          <a:cs typeface="Arial" panose="020B0604020202020204" pitchFamily="34" charset="0"/>
                        </a:rPr>
                        <a:t>totale</a:t>
                      </a:r>
                      <a:r>
                        <a:rPr lang="en-GB" sz="1500" b="1" u="none" strike="noStrike" dirty="0">
                          <a:effectLst/>
                          <a:latin typeface="Arial" panose="020B0604020202020204" pitchFamily="34" charset="0"/>
                          <a:cs typeface="Arial" panose="020B0604020202020204" pitchFamily="34" charset="0"/>
                        </a:rPr>
                        <a:t> e in </a:t>
                      </a:r>
                      <a:r>
                        <a:rPr lang="en-GB" sz="1500" b="1" u="none" strike="noStrike" dirty="0" err="1">
                          <a:effectLst/>
                          <a:latin typeface="Arial" panose="020B0604020202020204" pitchFamily="34" charset="0"/>
                          <a:cs typeface="Arial" panose="020B0604020202020204" pitchFamily="34" charset="0"/>
                        </a:rPr>
                        <a:t>percentuale</a:t>
                      </a:r>
                      <a:r>
                        <a:rPr lang="en-GB" sz="1500" b="1" u="none" strike="noStrike" dirty="0">
                          <a:effectLst/>
                          <a:latin typeface="Arial" panose="020B0604020202020204" pitchFamily="34" charset="0"/>
                          <a:cs typeface="Arial" panose="020B0604020202020204" pitchFamily="34" charset="0"/>
                        </a:rPr>
                        <a:t> per </a:t>
                      </a:r>
                      <a:r>
                        <a:rPr lang="en-GB" sz="1500" b="1" u="none" strike="noStrike" dirty="0" err="1">
                          <a:effectLst/>
                          <a:latin typeface="Arial" panose="020B0604020202020204" pitchFamily="34" charset="0"/>
                          <a:cs typeface="Arial" panose="020B0604020202020204" pitchFamily="34" charset="0"/>
                        </a:rPr>
                        <a:t>età</a:t>
                      </a:r>
                      <a:r>
                        <a:rPr lang="en-GB" sz="1500" b="1" u="none" strike="noStrike" dirty="0">
                          <a:effectLst/>
                          <a:latin typeface="Arial" panose="020B0604020202020204" pitchFamily="34" charset="0"/>
                          <a:cs typeface="Arial" panose="020B0604020202020204" pitchFamily="34" charset="0"/>
                        </a:rPr>
                        <a:t> (%) per </a:t>
                      </a:r>
                      <a:r>
                        <a:rPr lang="en-GB" sz="1500" b="1" u="none" strike="noStrike" dirty="0" err="1">
                          <a:effectLst/>
                          <a:latin typeface="Arial" panose="020B0604020202020204" pitchFamily="34" charset="0"/>
                          <a:cs typeface="Arial" panose="020B0604020202020204" pitchFamily="34" charset="0"/>
                        </a:rPr>
                        <a:t>ciascun</a:t>
                      </a:r>
                      <a:r>
                        <a:rPr lang="en-GB" sz="1500" b="1" u="none" strike="noStrike" dirty="0">
                          <a:effectLst/>
                          <a:latin typeface="Arial" panose="020B0604020202020204" pitchFamily="34" charset="0"/>
                          <a:cs typeface="Arial" panose="020B0604020202020204" pitchFamily="34" charset="0"/>
                        </a:rPr>
                        <a:t> </a:t>
                      </a:r>
                      <a:r>
                        <a:rPr lang="en-GB" sz="1500" b="1" u="none" strike="noStrike" dirty="0" err="1">
                          <a:effectLst/>
                          <a:latin typeface="Arial" panose="020B0604020202020204" pitchFamily="34" charset="0"/>
                          <a:cs typeface="Arial" panose="020B0604020202020204" pitchFamily="34" charset="0"/>
                        </a:rPr>
                        <a:t>paese</a:t>
                      </a:r>
                      <a:r>
                        <a:rPr lang="en-GB" sz="1500" b="1" u="none" strike="noStrike" dirty="0">
                          <a:effectLst/>
                          <a:latin typeface="Arial" panose="020B0604020202020204" pitchFamily="34" charset="0"/>
                          <a:cs typeface="Arial" panose="020B0604020202020204" pitchFamily="34" charset="0"/>
                        </a:rPr>
                        <a:t> </a:t>
                      </a:r>
                      <a:r>
                        <a:rPr lang="en-GB" sz="1500" b="1" u="none" strike="noStrike" dirty="0" err="1">
                          <a:effectLst/>
                          <a:latin typeface="Arial" panose="020B0604020202020204" pitchFamily="34" charset="0"/>
                          <a:cs typeface="Arial" panose="020B0604020202020204" pitchFamily="34" charset="0"/>
                        </a:rPr>
                        <a:t>Europeo</a:t>
                      </a:r>
                      <a:endParaRPr lang="en-GB" sz="1500" b="1" i="0"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extLst>
                  <a:ext uri="{0D108BD9-81ED-4DB2-BD59-A6C34878D82A}">
                    <a16:rowId xmlns:a16="http://schemas.microsoft.com/office/drawing/2014/main" val="1064332953"/>
                  </a:ext>
                </a:extLst>
              </a:tr>
              <a:tr h="378851">
                <a:tc>
                  <a:txBody>
                    <a:bodyPr/>
                    <a:lstStyle/>
                    <a:p>
                      <a:pPr algn="ctr" fontAlgn="ctr"/>
                      <a:r>
                        <a:rPr lang="en-IT" sz="1500" u="none" strike="noStrike">
                          <a:effectLst/>
                          <a:latin typeface="Arial" panose="020B0604020202020204" pitchFamily="34" charset="0"/>
                          <a:cs typeface="Arial" panose="020B0604020202020204" pitchFamily="34" charset="0"/>
                        </a:rPr>
                        <a:t> </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ctr" fontAlgn="ctr"/>
                      <a:r>
                        <a:rPr lang="en-GB" sz="1200" b="1" u="none" strike="noStrike" dirty="0" err="1">
                          <a:effectLst/>
                          <a:latin typeface="Arial" panose="020B0604020202020204" pitchFamily="34" charset="0"/>
                          <a:cs typeface="Arial" panose="020B0604020202020204" pitchFamily="34" charset="0"/>
                        </a:rPr>
                        <a:t>Mortalità</a:t>
                      </a:r>
                      <a:r>
                        <a:rPr lang="en-GB" sz="1200" b="1" u="none" strike="noStrike" dirty="0">
                          <a:effectLst/>
                          <a:latin typeface="Arial" panose="020B0604020202020204" pitchFamily="34" charset="0"/>
                          <a:cs typeface="Arial" panose="020B0604020202020204" pitchFamily="34" charset="0"/>
                        </a:rPr>
                        <a:t> </a:t>
                      </a:r>
                      <a:r>
                        <a:rPr lang="en-GB" sz="1200" b="1" u="none" strike="noStrike" dirty="0" err="1">
                          <a:effectLst/>
                          <a:latin typeface="Arial" panose="020B0604020202020204" pitchFamily="34" charset="0"/>
                          <a:cs typeface="Arial" panose="020B0604020202020204" pitchFamily="34" charset="0"/>
                        </a:rPr>
                        <a:t>totale</a:t>
                      </a:r>
                      <a:r>
                        <a:rPr lang="en-GB" sz="1200" b="1" u="none" strike="noStrike" dirty="0">
                          <a:effectLst/>
                          <a:latin typeface="Arial" panose="020B0604020202020204" pitchFamily="34" charset="0"/>
                          <a:cs typeface="Arial" panose="020B0604020202020204" pitchFamily="34" charset="0"/>
                        </a:rPr>
                        <a:t> (2021)</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0-18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19-40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41-60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61-80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over 80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4056137195"/>
                  </a:ext>
                </a:extLst>
              </a:tr>
              <a:tr h="378851">
                <a:tc>
                  <a:txBody>
                    <a:bodyPr/>
                    <a:lstStyle/>
                    <a:p>
                      <a:pPr algn="l" fontAlgn="b"/>
                      <a:r>
                        <a:rPr lang="en-GB" sz="1500" b="1" i="1" u="none" strike="noStrike" dirty="0">
                          <a:effectLst/>
                          <a:latin typeface="Arial" panose="020B0604020202020204" pitchFamily="34" charset="0"/>
                          <a:cs typeface="Arial" panose="020B0604020202020204" pitchFamily="34" charset="0"/>
                        </a:rPr>
                        <a:t>Austria</a:t>
                      </a:r>
                      <a:endParaRPr lang="en-GB" sz="1500" b="1" i="1"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91.962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0,5%</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1,2%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7,8%</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33,5%</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57%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2636771171"/>
                  </a:ext>
                </a:extLst>
              </a:tr>
              <a:tr h="378851">
                <a:tc>
                  <a:txBody>
                    <a:bodyPr/>
                    <a:lstStyle/>
                    <a:p>
                      <a:pPr algn="l" fontAlgn="b"/>
                      <a:r>
                        <a:rPr lang="en-GB" sz="1500" b="1" i="1" u="none" strike="noStrike" dirty="0" err="1">
                          <a:effectLst/>
                          <a:latin typeface="Arial" panose="020B0604020202020204" pitchFamily="34" charset="0"/>
                          <a:cs typeface="Arial" panose="020B0604020202020204" pitchFamily="34" charset="0"/>
                        </a:rPr>
                        <a:t>Belgio</a:t>
                      </a:r>
                      <a:endParaRPr lang="en-GB" sz="1500" b="1" i="1"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112.331</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0,5%</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1,3%</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7,7%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33,5%</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57%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3455582884"/>
                  </a:ext>
                </a:extLst>
              </a:tr>
              <a:tr h="378851">
                <a:tc>
                  <a:txBody>
                    <a:bodyPr/>
                    <a:lstStyle/>
                    <a:p>
                      <a:pPr algn="l" fontAlgn="b"/>
                      <a:r>
                        <a:rPr lang="en-GB" sz="1500" b="1" i="1" u="none" strike="noStrike" dirty="0">
                          <a:solidFill>
                            <a:schemeClr val="tx1"/>
                          </a:solidFill>
                          <a:effectLst/>
                          <a:latin typeface="Arial" panose="020B0604020202020204" pitchFamily="34" charset="0"/>
                          <a:cs typeface="Arial" panose="020B0604020202020204" pitchFamily="34" charset="0"/>
                        </a:rPr>
                        <a:t>Francia</a:t>
                      </a:r>
                    </a:p>
                  </a:txBody>
                  <a:tcPr marL="12228" marR="12228" marT="12228" marB="0" anchor="ctr"/>
                </a:tc>
                <a:tc>
                  <a:txBody>
                    <a:bodyPr/>
                    <a:lstStyle/>
                    <a:p>
                      <a:pPr algn="r" fontAlgn="b"/>
                      <a:r>
                        <a:rPr lang="en-IT" sz="1500" u="none" strike="noStrike">
                          <a:solidFill>
                            <a:schemeClr val="tx1"/>
                          </a:solidFill>
                          <a:effectLst/>
                          <a:latin typeface="Arial" panose="020B0604020202020204" pitchFamily="34" charset="0"/>
                          <a:cs typeface="Arial" panose="020B0604020202020204" pitchFamily="34" charset="0"/>
                        </a:rPr>
                        <a:t>657.134</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chemeClr val="tx1"/>
                          </a:solidFill>
                          <a:effectLst/>
                          <a:latin typeface="Arial" panose="020B0604020202020204" pitchFamily="34" charset="0"/>
                          <a:cs typeface="Arial" panose="020B0604020202020204" pitchFamily="34" charset="0"/>
                        </a:rPr>
                        <a:t>0,6%</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chemeClr val="tx1"/>
                          </a:solidFill>
                          <a:effectLst/>
                          <a:latin typeface="Arial" panose="020B0604020202020204" pitchFamily="34" charset="0"/>
                          <a:cs typeface="Arial" panose="020B0604020202020204" pitchFamily="34" charset="0"/>
                        </a:rPr>
                        <a:t>1,5%</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chemeClr val="tx1"/>
                          </a:solidFill>
                          <a:effectLst/>
                          <a:latin typeface="Arial" panose="020B0604020202020204" pitchFamily="34" charset="0"/>
                          <a:cs typeface="Arial" panose="020B0604020202020204" pitchFamily="34" charset="0"/>
                        </a:rPr>
                        <a:t>8%</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chemeClr val="tx1"/>
                          </a:solidFill>
                          <a:effectLst/>
                          <a:latin typeface="Arial" panose="020B0604020202020204" pitchFamily="34" charset="0"/>
                          <a:cs typeface="Arial" panose="020B0604020202020204" pitchFamily="34" charset="0"/>
                        </a:rPr>
                        <a:t>29,4%</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dirty="0">
                          <a:solidFill>
                            <a:srgbClr val="00B050"/>
                          </a:solidFill>
                          <a:effectLst/>
                          <a:latin typeface="Arial" panose="020B0604020202020204" pitchFamily="34" charset="0"/>
                          <a:cs typeface="Arial" panose="020B0604020202020204" pitchFamily="34" charset="0"/>
                        </a:rPr>
                        <a:t>60,5%</a:t>
                      </a:r>
                      <a:endParaRPr lang="en-IT" sz="1500" b="0" i="0" u="none" strike="noStrike" dirty="0">
                        <a:solidFill>
                          <a:srgbClr val="00B050"/>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3001008972"/>
                  </a:ext>
                </a:extLst>
              </a:tr>
              <a:tr h="378851">
                <a:tc>
                  <a:txBody>
                    <a:bodyPr/>
                    <a:lstStyle/>
                    <a:p>
                      <a:pPr algn="l" fontAlgn="b"/>
                      <a:r>
                        <a:rPr lang="en-GB" sz="1500" b="1" i="1" u="none" strike="noStrike" dirty="0">
                          <a:solidFill>
                            <a:schemeClr val="tx1"/>
                          </a:solidFill>
                          <a:effectLst/>
                          <a:latin typeface="Arial" panose="020B0604020202020204" pitchFamily="34" charset="0"/>
                          <a:cs typeface="Arial" panose="020B0604020202020204" pitchFamily="34" charset="0"/>
                        </a:rPr>
                        <a:t>Germania</a:t>
                      </a:r>
                    </a:p>
                  </a:txBody>
                  <a:tcPr marL="12228" marR="12228" marT="12228" marB="0" anchor="ctr"/>
                </a:tc>
                <a:tc>
                  <a:txBody>
                    <a:bodyPr/>
                    <a:lstStyle/>
                    <a:p>
                      <a:pPr algn="r" fontAlgn="ctr"/>
                      <a:r>
                        <a:rPr lang="en-IT" sz="1500" u="none" strike="noStrike">
                          <a:solidFill>
                            <a:schemeClr val="tx1"/>
                          </a:solidFill>
                          <a:effectLst/>
                          <a:latin typeface="Arial" panose="020B0604020202020204" pitchFamily="34" charset="0"/>
                          <a:cs typeface="Arial" panose="020B0604020202020204" pitchFamily="34" charset="0"/>
                        </a:rPr>
                        <a:t>1.023.687</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chemeClr val="tx1"/>
                          </a:solidFill>
                          <a:effectLst/>
                          <a:latin typeface="Arial" panose="020B0604020202020204" pitchFamily="34" charset="0"/>
                          <a:cs typeface="Arial" panose="020B0604020202020204" pitchFamily="34" charset="0"/>
                        </a:rPr>
                        <a:t>0,4%</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chemeClr val="tx1"/>
                          </a:solidFill>
                          <a:effectLst/>
                          <a:latin typeface="Arial" panose="020B0604020202020204" pitchFamily="34" charset="0"/>
                          <a:cs typeface="Arial" panose="020B0604020202020204" pitchFamily="34" charset="0"/>
                        </a:rPr>
                        <a:t>1,2%</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chemeClr val="tx1"/>
                          </a:solidFill>
                          <a:effectLst/>
                          <a:latin typeface="Arial" panose="020B0604020202020204" pitchFamily="34" charset="0"/>
                          <a:cs typeface="Arial" panose="020B0604020202020204" pitchFamily="34" charset="0"/>
                        </a:rPr>
                        <a:t>8%</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chemeClr val="tx1"/>
                          </a:solidFill>
                          <a:effectLst/>
                          <a:latin typeface="Arial" panose="020B0604020202020204" pitchFamily="34" charset="0"/>
                          <a:cs typeface="Arial" panose="020B0604020202020204" pitchFamily="34" charset="0"/>
                        </a:rPr>
                        <a:t>35,4%</a:t>
                      </a:r>
                      <a:endParaRPr lang="en-IT" sz="1500" b="0" i="0" u="none" strike="noStrike">
                        <a:solidFill>
                          <a:schemeClr val="tx1"/>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dirty="0">
                          <a:solidFill>
                            <a:schemeClr val="tx1"/>
                          </a:solidFill>
                          <a:effectLst/>
                          <a:latin typeface="Arial" panose="020B0604020202020204" pitchFamily="34" charset="0"/>
                          <a:cs typeface="Arial" panose="020B0604020202020204" pitchFamily="34" charset="0"/>
                        </a:rPr>
                        <a:t>55%</a:t>
                      </a:r>
                      <a:endParaRPr lang="en-IT" sz="1500" b="0" i="0" u="none" strike="noStrike" dirty="0">
                        <a:solidFill>
                          <a:schemeClr val="tx1"/>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2111787638"/>
                  </a:ext>
                </a:extLst>
              </a:tr>
              <a:tr h="378851">
                <a:tc>
                  <a:txBody>
                    <a:bodyPr/>
                    <a:lstStyle/>
                    <a:p>
                      <a:pPr algn="l" fontAlgn="b"/>
                      <a:r>
                        <a:rPr lang="en-GB" sz="1500" b="1" i="1" u="none" strike="noStrike" dirty="0">
                          <a:solidFill>
                            <a:srgbClr val="FF0000"/>
                          </a:solidFill>
                          <a:effectLst/>
                          <a:latin typeface="Arial" panose="020B0604020202020204" pitchFamily="34" charset="0"/>
                          <a:cs typeface="Arial" panose="020B0604020202020204" pitchFamily="34" charset="0"/>
                        </a:rPr>
                        <a:t>Italia</a:t>
                      </a:r>
                    </a:p>
                  </a:txBody>
                  <a:tcPr marL="12228" marR="12228" marT="12228" marB="0" anchor="ctr"/>
                </a:tc>
                <a:tc>
                  <a:txBody>
                    <a:bodyPr/>
                    <a:lstStyle/>
                    <a:p>
                      <a:pPr algn="r" fontAlgn="b"/>
                      <a:r>
                        <a:rPr lang="en-IT" sz="1500" u="none" strike="noStrike">
                          <a:solidFill>
                            <a:srgbClr val="FF0000"/>
                          </a:solidFill>
                          <a:effectLst/>
                          <a:latin typeface="Arial" panose="020B0604020202020204" pitchFamily="34" charset="0"/>
                          <a:cs typeface="Arial" panose="020B0604020202020204" pitchFamily="34" charset="0"/>
                        </a:rPr>
                        <a:t>709.135</a:t>
                      </a:r>
                      <a:endParaRPr lang="en-IT" sz="1500" b="0" i="0" u="none" strike="noStrike">
                        <a:solidFill>
                          <a:srgbClr val="FF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rgbClr val="FF0000"/>
                          </a:solidFill>
                          <a:effectLst/>
                          <a:latin typeface="Arial" panose="020B0604020202020204" pitchFamily="34" charset="0"/>
                          <a:cs typeface="Arial" panose="020B0604020202020204" pitchFamily="34" charset="0"/>
                        </a:rPr>
                        <a:t>0,3%</a:t>
                      </a:r>
                      <a:endParaRPr lang="en-IT" sz="1500" b="0" i="0" u="none" strike="noStrike">
                        <a:solidFill>
                          <a:srgbClr val="FF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rgbClr val="FF0000"/>
                          </a:solidFill>
                          <a:effectLst/>
                          <a:latin typeface="Arial" panose="020B0604020202020204" pitchFamily="34" charset="0"/>
                          <a:cs typeface="Arial" panose="020B0604020202020204" pitchFamily="34" charset="0"/>
                        </a:rPr>
                        <a:t>0,7%</a:t>
                      </a:r>
                      <a:endParaRPr lang="en-IT" sz="1500" b="0" i="0" u="none" strike="noStrike">
                        <a:solidFill>
                          <a:srgbClr val="FF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rgbClr val="FF0000"/>
                          </a:solidFill>
                          <a:effectLst/>
                          <a:latin typeface="Arial" panose="020B0604020202020204" pitchFamily="34" charset="0"/>
                          <a:cs typeface="Arial" panose="020B0604020202020204" pitchFamily="34" charset="0"/>
                        </a:rPr>
                        <a:t>6%</a:t>
                      </a:r>
                      <a:endParaRPr lang="en-IT" sz="1500" b="0" i="0" u="none" strike="noStrike">
                        <a:solidFill>
                          <a:srgbClr val="FF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solidFill>
                            <a:srgbClr val="FF0000"/>
                          </a:solidFill>
                          <a:effectLst/>
                          <a:latin typeface="Arial" panose="020B0604020202020204" pitchFamily="34" charset="0"/>
                          <a:cs typeface="Arial" panose="020B0604020202020204" pitchFamily="34" charset="0"/>
                        </a:rPr>
                        <a:t>28%</a:t>
                      </a:r>
                      <a:endParaRPr lang="en-IT" sz="1500" b="0" i="0" u="none" strike="noStrike">
                        <a:solidFill>
                          <a:srgbClr val="FF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dirty="0">
                          <a:solidFill>
                            <a:srgbClr val="FF0000"/>
                          </a:solidFill>
                          <a:effectLst/>
                          <a:latin typeface="Arial" panose="020B0604020202020204" pitchFamily="34" charset="0"/>
                          <a:cs typeface="Arial" panose="020B0604020202020204" pitchFamily="34" charset="0"/>
                        </a:rPr>
                        <a:t>65%</a:t>
                      </a:r>
                      <a:endParaRPr lang="en-IT" sz="1500" b="0" i="0" u="none" strike="noStrike" dirty="0">
                        <a:solidFill>
                          <a:srgbClr val="FF0000"/>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4277002993"/>
                  </a:ext>
                </a:extLst>
              </a:tr>
              <a:tr h="378851">
                <a:tc>
                  <a:txBody>
                    <a:bodyPr/>
                    <a:lstStyle/>
                    <a:p>
                      <a:pPr algn="l" fontAlgn="b"/>
                      <a:r>
                        <a:rPr lang="en-GB" sz="1500" b="1" i="1" u="none" strike="noStrike" dirty="0" err="1">
                          <a:effectLst/>
                          <a:latin typeface="Arial" panose="020B0604020202020204" pitchFamily="34" charset="0"/>
                          <a:cs typeface="Arial" panose="020B0604020202020204" pitchFamily="34" charset="0"/>
                        </a:rPr>
                        <a:t>Olanda</a:t>
                      </a:r>
                      <a:endParaRPr lang="en-GB" sz="1500" b="1" i="1"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170.972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0,6%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1,4%</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36%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55%</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81085914"/>
                  </a:ext>
                </a:extLst>
              </a:tr>
              <a:tr h="378851">
                <a:tc>
                  <a:txBody>
                    <a:bodyPr/>
                    <a:lstStyle/>
                    <a:p>
                      <a:pPr algn="l" fontAlgn="b"/>
                      <a:r>
                        <a:rPr lang="en-GB" sz="1500" b="1" i="1" u="none" strike="noStrike" dirty="0" err="1">
                          <a:effectLst/>
                          <a:latin typeface="Arial" panose="020B0604020202020204" pitchFamily="34" charset="0"/>
                          <a:cs typeface="Arial" panose="020B0604020202020204" pitchFamily="34" charset="0"/>
                        </a:rPr>
                        <a:t>Spagna</a:t>
                      </a:r>
                      <a:endParaRPr lang="en-GB" sz="1500" b="1" i="1"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449.270</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0,4%</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1%</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7,6%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29%</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dirty="0">
                          <a:solidFill>
                            <a:srgbClr val="00B050"/>
                          </a:solidFill>
                          <a:effectLst/>
                          <a:latin typeface="Arial" panose="020B0604020202020204" pitchFamily="34" charset="0"/>
                          <a:cs typeface="Arial" panose="020B0604020202020204" pitchFamily="34" charset="0"/>
                        </a:rPr>
                        <a:t>62%</a:t>
                      </a:r>
                      <a:endParaRPr lang="en-IT" sz="1500" b="0" i="0" u="none" strike="noStrike" dirty="0">
                        <a:solidFill>
                          <a:srgbClr val="00B050"/>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3871382487"/>
                  </a:ext>
                </a:extLst>
              </a:tr>
              <a:tr h="378851">
                <a:tc>
                  <a:txBody>
                    <a:bodyPr/>
                    <a:lstStyle/>
                    <a:p>
                      <a:pPr algn="l" fontAlgn="b"/>
                      <a:r>
                        <a:rPr lang="en-GB" sz="1500" b="1" i="1" u="none" strike="noStrike" dirty="0" err="1">
                          <a:effectLst/>
                          <a:latin typeface="Arial" panose="020B0604020202020204" pitchFamily="34" charset="0"/>
                          <a:cs typeface="Arial" panose="020B0604020202020204" pitchFamily="34" charset="0"/>
                        </a:rPr>
                        <a:t>Svizzera</a:t>
                      </a:r>
                      <a:endParaRPr lang="en-GB" sz="1500" b="1" i="1"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ctr"/>
                      <a:r>
                        <a:rPr lang="en-IT" sz="1500" u="none" strike="noStrike">
                          <a:effectLst/>
                          <a:latin typeface="Arial" panose="020B0604020202020204" pitchFamily="34" charset="0"/>
                          <a:cs typeface="Arial" panose="020B0604020202020204" pitchFamily="34" charset="0"/>
                        </a:rPr>
                        <a:t>71.192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0,7%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1,3%</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29%</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dirty="0">
                          <a:solidFill>
                            <a:srgbClr val="00B050"/>
                          </a:solidFill>
                          <a:effectLst/>
                          <a:latin typeface="Arial" panose="020B0604020202020204" pitchFamily="34" charset="0"/>
                          <a:cs typeface="Arial" panose="020B0604020202020204" pitchFamily="34" charset="0"/>
                        </a:rPr>
                        <a:t>63%</a:t>
                      </a:r>
                      <a:endParaRPr lang="en-IT" sz="1500" b="0" i="0" u="none" strike="noStrike" dirty="0">
                        <a:solidFill>
                          <a:srgbClr val="00B050"/>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133714553"/>
                  </a:ext>
                </a:extLst>
              </a:tr>
              <a:tr h="378851">
                <a:tc>
                  <a:txBody>
                    <a:bodyPr/>
                    <a:lstStyle/>
                    <a:p>
                      <a:pPr algn="l" fontAlgn="b"/>
                      <a:r>
                        <a:rPr lang="en-GB" sz="1500" b="1" i="1" u="none" strike="noStrike" dirty="0">
                          <a:effectLst/>
                          <a:latin typeface="Arial" panose="020B0604020202020204" pitchFamily="34" charset="0"/>
                          <a:cs typeface="Arial" panose="020B0604020202020204" pitchFamily="34" charset="0"/>
                        </a:rPr>
                        <a:t>Regno </a:t>
                      </a:r>
                      <a:r>
                        <a:rPr lang="en-GB" sz="1500" b="1" i="1" u="none" strike="noStrike" dirty="0" err="1">
                          <a:effectLst/>
                          <a:latin typeface="Arial" panose="020B0604020202020204" pitchFamily="34" charset="0"/>
                          <a:cs typeface="Arial" panose="020B0604020202020204" pitchFamily="34" charset="0"/>
                        </a:rPr>
                        <a:t>Unito</a:t>
                      </a:r>
                      <a:endParaRPr lang="en-GB" sz="1500" b="1" i="1"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ctr"/>
                      <a:r>
                        <a:rPr lang="en-IT" sz="1500" u="none" strike="noStrike">
                          <a:effectLst/>
                          <a:latin typeface="Arial" panose="020B0604020202020204" pitchFamily="34" charset="0"/>
                          <a:cs typeface="Arial" panose="020B0604020202020204" pitchFamily="34" charset="0"/>
                        </a:rPr>
                        <a:t>697.642*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0,6%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1,6%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8,2%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a:effectLst/>
                          <a:latin typeface="Arial" panose="020B0604020202020204" pitchFamily="34" charset="0"/>
                          <a:cs typeface="Arial" panose="020B0604020202020204" pitchFamily="34" charset="0"/>
                        </a:rPr>
                        <a:t>33,6%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228" marR="12228" marT="12228"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56%</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228" marR="12228" marT="12228" marB="0" anchor="ctr"/>
                </a:tc>
                <a:extLst>
                  <a:ext uri="{0D108BD9-81ED-4DB2-BD59-A6C34878D82A}">
                    <a16:rowId xmlns:a16="http://schemas.microsoft.com/office/drawing/2014/main" val="2196538254"/>
                  </a:ext>
                </a:extLst>
              </a:tr>
            </a:tbl>
          </a:graphicData>
        </a:graphic>
      </p:graphicFrame>
      <p:sp>
        <p:nvSpPr>
          <p:cNvPr id="7" name="TextBox 6">
            <a:extLst>
              <a:ext uri="{FF2B5EF4-FFF2-40B4-BE49-F238E27FC236}">
                <a16:creationId xmlns:a16="http://schemas.microsoft.com/office/drawing/2014/main" id="{176D5985-32EC-BEE8-FF16-F92E2013D3D8}"/>
              </a:ext>
            </a:extLst>
          </p:cNvPr>
          <p:cNvSpPr txBox="1"/>
          <p:nvPr/>
        </p:nvSpPr>
        <p:spPr>
          <a:xfrm>
            <a:off x="609600" y="5938574"/>
            <a:ext cx="6096000" cy="543867"/>
          </a:xfrm>
          <a:prstGeom prst="rect">
            <a:avLst/>
          </a:prstGeom>
          <a:noFill/>
        </p:spPr>
        <p:txBody>
          <a:bodyPr wrap="square">
            <a:spAutoFit/>
          </a:bodyPr>
          <a:lstStyle/>
          <a:p>
            <a:pPr algn="l" fontAlgn="b"/>
            <a:r>
              <a:rPr lang="en-GB" sz="1467" dirty="0">
                <a:latin typeface="Arial" panose="020B0604020202020204" pitchFamily="34" charset="0"/>
                <a:cs typeface="Arial" panose="020B0604020202020204" pitchFamily="34" charset="0"/>
              </a:rPr>
              <a:t>*report al 2020</a:t>
            </a:r>
          </a:p>
          <a:p>
            <a:pPr algn="l" fontAlgn="b"/>
            <a:r>
              <a:rPr lang="en-GB" sz="1467" dirty="0">
                <a:latin typeface="Arial" panose="020B0604020202020204" pitchFamily="34" charset="0"/>
                <a:cs typeface="Arial" panose="020B0604020202020204" pitchFamily="34" charset="0"/>
              </a:rPr>
              <a:t>Data </a:t>
            </a:r>
            <a:r>
              <a:rPr lang="en-GB" sz="1467" dirty="0" err="1">
                <a:latin typeface="Arial" panose="020B0604020202020204" pitchFamily="34" charset="0"/>
                <a:cs typeface="Arial" panose="020B0604020202020204" pitchFamily="34" charset="0"/>
              </a:rPr>
              <a:t>ri-organizzati</a:t>
            </a:r>
            <a:r>
              <a:rPr lang="en-GB" sz="1467" dirty="0">
                <a:latin typeface="Arial" panose="020B0604020202020204" pitchFamily="34" charset="0"/>
                <a:cs typeface="Arial" panose="020B0604020202020204" pitchFamily="34" charset="0"/>
              </a:rPr>
              <a:t> dal </a:t>
            </a:r>
            <a:r>
              <a:rPr lang="en-GB" sz="1467" dirty="0" err="1">
                <a:latin typeface="Arial" panose="020B0604020202020204" pitchFamily="34" charset="0"/>
                <a:cs typeface="Arial" panose="020B0604020202020204" pitchFamily="34" charset="0"/>
              </a:rPr>
              <a:t>sito</a:t>
            </a:r>
            <a:r>
              <a:rPr lang="en-GB" sz="1467" dirty="0">
                <a:latin typeface="Arial" panose="020B0604020202020204" pitchFamily="34" charset="0"/>
                <a:cs typeface="Arial" panose="020B0604020202020204" pitchFamily="34" charset="0"/>
              </a:rPr>
              <a:t> </a:t>
            </a:r>
            <a:r>
              <a:rPr lang="en-GB" sz="1467" dirty="0" err="1">
                <a:latin typeface="Arial" panose="020B0604020202020204" pitchFamily="34" charset="0"/>
                <a:cs typeface="Arial" panose="020B0604020202020204" pitchFamily="34" charset="0"/>
              </a:rPr>
              <a:t>countrieconomy.com</a:t>
            </a:r>
            <a:endParaRPr lang="en-GB" sz="1467" b="1" dirty="0">
              <a:solidFill>
                <a:srgbClr val="000000"/>
              </a:solidFill>
              <a:latin typeface="Arial" panose="020B0604020202020204" pitchFamily="34" charset="0"/>
              <a:cs typeface="Arial" panose="020B0604020202020204" pitchFamily="34" charset="0"/>
            </a:endParaRPr>
          </a:p>
        </p:txBody>
      </p:sp>
      <p:pic>
        <p:nvPicPr>
          <p:cNvPr id="8" name="Picture 7" descr="UNINA.gif">
            <a:extLst>
              <a:ext uri="{FF2B5EF4-FFF2-40B4-BE49-F238E27FC236}">
                <a16:creationId xmlns:a16="http://schemas.microsoft.com/office/drawing/2014/main" id="{2C973AE7-AB68-399F-8D23-CE8AA0BABD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13" y="12471"/>
            <a:ext cx="1036887" cy="1036887"/>
          </a:xfrm>
          <a:prstGeom prst="rect">
            <a:avLst/>
          </a:prstGeom>
        </p:spPr>
      </p:pic>
      <p:pic>
        <p:nvPicPr>
          <p:cNvPr id="9" name="Picture 1" descr="page1image1772032">
            <a:extLst>
              <a:ext uri="{FF2B5EF4-FFF2-40B4-BE49-F238E27FC236}">
                <a16:creationId xmlns:a16="http://schemas.microsoft.com/office/drawing/2014/main" id="{424A8F78-3815-BFB9-F48F-62C1531BD0CB}"/>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749542"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300A646-DE8F-5EDF-1728-11F974D9ED93}"/>
              </a:ext>
            </a:extLst>
          </p:cNvPr>
          <p:cNvSpPr txBox="1"/>
          <p:nvPr/>
        </p:nvSpPr>
        <p:spPr>
          <a:xfrm>
            <a:off x="4488169" y="134772"/>
            <a:ext cx="3153043" cy="461665"/>
          </a:xfrm>
          <a:prstGeom prst="rect">
            <a:avLst/>
          </a:prstGeom>
          <a:noFill/>
        </p:spPr>
        <p:txBody>
          <a:bodyPr wrap="none" rtlCol="0">
            <a:spAutoFit/>
          </a:bodyPr>
          <a:lstStyle/>
          <a:p>
            <a:r>
              <a:rPr lang="en-IT" sz="2400" b="1" dirty="0">
                <a:solidFill>
                  <a:srgbClr val="FF0000"/>
                </a:solidFill>
                <a:latin typeface="Arial" panose="020B0604020202020204" pitchFamily="34" charset="0"/>
                <a:cs typeface="Arial" panose="020B0604020202020204" pitchFamily="34" charset="0"/>
              </a:rPr>
              <a:t>DATI DEMOGRAFICI</a:t>
            </a:r>
          </a:p>
        </p:txBody>
      </p:sp>
      <p:sp>
        <p:nvSpPr>
          <p:cNvPr id="11" name="TextBox 10">
            <a:extLst>
              <a:ext uri="{FF2B5EF4-FFF2-40B4-BE49-F238E27FC236}">
                <a16:creationId xmlns:a16="http://schemas.microsoft.com/office/drawing/2014/main" id="{E6EDC854-8465-3D0F-3F43-96702F209E38}"/>
              </a:ext>
            </a:extLst>
          </p:cNvPr>
          <p:cNvSpPr txBox="1"/>
          <p:nvPr/>
        </p:nvSpPr>
        <p:spPr>
          <a:xfrm>
            <a:off x="5545424" y="587226"/>
            <a:ext cx="1042273" cy="338554"/>
          </a:xfrm>
          <a:prstGeom prst="rect">
            <a:avLst/>
          </a:prstGeom>
          <a:noFill/>
        </p:spPr>
        <p:txBody>
          <a:bodyPr wrap="none" rtlCol="0">
            <a:spAutoFit/>
          </a:bodyPr>
          <a:lstStyle/>
          <a:p>
            <a:r>
              <a:rPr lang="en-IT" sz="1600" b="1" dirty="0">
                <a:solidFill>
                  <a:srgbClr val="FF0000"/>
                </a:solidFill>
                <a:latin typeface="Arial" panose="020B0604020202020204" pitchFamily="34" charset="0"/>
                <a:cs typeface="Arial" panose="020B0604020202020204" pitchFamily="34" charset="0"/>
              </a:rPr>
              <a:t>Mortalità</a:t>
            </a:r>
          </a:p>
        </p:txBody>
      </p:sp>
      <p:sp>
        <p:nvSpPr>
          <p:cNvPr id="3" name="Slide Number Placeholder 2">
            <a:extLst>
              <a:ext uri="{FF2B5EF4-FFF2-40B4-BE49-F238E27FC236}">
                <a16:creationId xmlns:a16="http://schemas.microsoft.com/office/drawing/2014/main" id="{17DAFE19-E097-25EA-3011-ACE3E9D0414F}"/>
              </a:ext>
            </a:extLst>
          </p:cNvPr>
          <p:cNvSpPr>
            <a:spLocks noGrp="1"/>
          </p:cNvSpPr>
          <p:nvPr>
            <p:ph type="sldNum" sz="quarter" idx="12"/>
          </p:nvPr>
        </p:nvSpPr>
        <p:spPr/>
        <p:txBody>
          <a:bodyPr/>
          <a:lstStyle/>
          <a:p>
            <a:fld id="{02F1E309-8BD3-4D5D-96E6-033947863993}" type="slidenum">
              <a:rPr lang="en-US" smtClean="0"/>
              <a:t>11</a:t>
            </a:fld>
            <a:endParaRPr lang="en-US"/>
          </a:p>
        </p:txBody>
      </p:sp>
      <p:sp>
        <p:nvSpPr>
          <p:cNvPr id="14" name="Text Box 2">
            <a:extLst>
              <a:ext uri="{FF2B5EF4-FFF2-40B4-BE49-F238E27FC236}">
                <a16:creationId xmlns:a16="http://schemas.microsoft.com/office/drawing/2014/main" id="{80768310-5C84-EBE5-A222-6CB5CD72D2C0}"/>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15" name="Text Box 2">
            <a:extLst>
              <a:ext uri="{FF2B5EF4-FFF2-40B4-BE49-F238E27FC236}">
                <a16:creationId xmlns:a16="http://schemas.microsoft.com/office/drawing/2014/main" id="{4E464FE3-DE5B-1D71-8B54-8F827AE658A2}"/>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1204709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03529" y="675631"/>
            <a:ext cx="9584943" cy="1508683"/>
          </a:xfrm>
          <a:prstGeom prst="rect">
            <a:avLst/>
          </a:prstGeom>
        </p:spPr>
        <p:txBody>
          <a:bodyPr wrap="square" lIns="91440" tIns="45720" rIns="91440" bIns="45720">
            <a:spAutoFit/>
          </a:bodyPr>
          <a:lstStyle/>
          <a:p>
            <a:pPr defTabSz="1219080">
              <a:lnSpc>
                <a:spcPct val="150000"/>
              </a:lnSpc>
            </a:pPr>
            <a:r>
              <a:rPr lang="it-IT" sz="2133" b="1" dirty="0">
                <a:solidFill>
                  <a:prstClr val="black"/>
                </a:solidFill>
                <a:latin typeface="Arial" panose="020B0604020202020204" pitchFamily="34" charset="0"/>
                <a:cs typeface="Arial" panose="020B0604020202020204" pitchFamily="34" charset="0"/>
              </a:rPr>
              <a:t>Invecchiamento: </a:t>
            </a:r>
            <a:r>
              <a:rPr lang="it-IT" sz="2133" dirty="0">
                <a:solidFill>
                  <a:prstClr val="black"/>
                </a:solidFill>
                <a:latin typeface="Arial" panose="020B0604020202020204" pitchFamily="34" charset="0"/>
                <a:cs typeface="Arial" panose="020B0604020202020204" pitchFamily="34" charset="0"/>
              </a:rPr>
              <a:t>la diminuzione dello “stato di salute” (di salute fisica e mentale) </a:t>
            </a:r>
            <a:r>
              <a:rPr lang="it-IT" sz="2133" dirty="0">
                <a:solidFill>
                  <a:srgbClr val="FF0000"/>
                </a:solidFill>
                <a:latin typeface="Arial" panose="020B0604020202020204" pitchFamily="34" charset="0"/>
                <a:cs typeface="Arial" panose="020B0604020202020204" pitchFamily="34" charset="0"/>
              </a:rPr>
              <a:t>che accompagna una serie di alterazioni/malattie </a:t>
            </a:r>
            <a:r>
              <a:rPr lang="it-IT" sz="2133" dirty="0">
                <a:solidFill>
                  <a:prstClr val="black"/>
                </a:solidFill>
                <a:latin typeface="Arial" panose="020B0604020202020204" pitchFamily="34" charset="0"/>
                <a:cs typeface="Arial" panose="020B0604020202020204" pitchFamily="34" charset="0"/>
              </a:rPr>
              <a:t>che si accumulano in un individuo nel corso della sua vita (età cronologica)</a:t>
            </a:r>
          </a:p>
        </p:txBody>
      </p:sp>
      <p:sp>
        <p:nvSpPr>
          <p:cNvPr id="5" name="Text Box 5"/>
          <p:cNvSpPr txBox="1">
            <a:spLocks noChangeArrowheads="1"/>
          </p:cNvSpPr>
          <p:nvPr/>
        </p:nvSpPr>
        <p:spPr bwMode="auto">
          <a:xfrm>
            <a:off x="2963563" y="96315"/>
            <a:ext cx="6122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defTabSz="1219080"/>
            <a:r>
              <a:rPr lang="it-IT" altLang="it-IT" sz="2400" b="1" dirty="0">
                <a:solidFill>
                  <a:srgbClr val="FF0000"/>
                </a:solidFill>
                <a:latin typeface="Arial" panose="020B0604020202020204" pitchFamily="34" charset="0"/>
                <a:cs typeface="Arial" panose="020B0604020202020204" pitchFamily="34" charset="0"/>
              </a:rPr>
              <a:t>L’ INVECCHIAMENTO</a:t>
            </a:r>
          </a:p>
        </p:txBody>
      </p:sp>
      <p:pic>
        <p:nvPicPr>
          <p:cNvPr id="7" name="Picture 6" descr="UNINA.gif">
            <a:extLst>
              <a:ext uri="{FF2B5EF4-FFF2-40B4-BE49-F238E27FC236}">
                <a16:creationId xmlns:a16="http://schemas.microsoft.com/office/drawing/2014/main" id="{A75EF43A-BA85-8042-BE7D-41EAD8127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11" y="12469"/>
            <a:ext cx="1036887" cy="1036887"/>
          </a:xfrm>
          <a:prstGeom prst="rect">
            <a:avLst/>
          </a:prstGeom>
        </p:spPr>
      </p:pic>
      <p:pic>
        <p:nvPicPr>
          <p:cNvPr id="9" name="Picture 1" descr="page1image1772032">
            <a:extLst>
              <a:ext uri="{FF2B5EF4-FFF2-40B4-BE49-F238E27FC236}">
                <a16:creationId xmlns:a16="http://schemas.microsoft.com/office/drawing/2014/main" id="{CA78D678-51FF-2AEB-ED15-5199474E0A0D}"/>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749541"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57A2A64-16E7-AD97-6CF0-B94DB9CA5D49}"/>
              </a:ext>
            </a:extLst>
          </p:cNvPr>
          <p:cNvSpPr>
            <a:spLocks noGrp="1"/>
          </p:cNvSpPr>
          <p:nvPr>
            <p:ph type="sldNum" sz="quarter" idx="12"/>
          </p:nvPr>
        </p:nvSpPr>
        <p:spPr/>
        <p:txBody>
          <a:bodyPr/>
          <a:lstStyle/>
          <a:p>
            <a:fld id="{6347E562-681A-494E-BDB0-62B5EDF9317C}" type="slidenum">
              <a:rPr lang="it-IT" smtClean="0"/>
              <a:pPr/>
              <a:t>12</a:t>
            </a:fld>
            <a:endParaRPr lang="it-IT"/>
          </a:p>
        </p:txBody>
      </p:sp>
      <p:sp>
        <p:nvSpPr>
          <p:cNvPr id="13" name="Rectangle 6">
            <a:extLst>
              <a:ext uri="{FF2B5EF4-FFF2-40B4-BE49-F238E27FC236}">
                <a16:creationId xmlns:a16="http://schemas.microsoft.com/office/drawing/2014/main" id="{EF41E74E-CD42-4D80-A212-8D9BBD24BDE8}"/>
              </a:ext>
            </a:extLst>
          </p:cNvPr>
          <p:cNvSpPr>
            <a:spLocks noChangeArrowheads="1"/>
          </p:cNvSpPr>
          <p:nvPr/>
        </p:nvSpPr>
        <p:spPr bwMode="auto">
          <a:xfrm>
            <a:off x="2001785" y="3315296"/>
            <a:ext cx="8117569" cy="3178947"/>
          </a:xfrm>
          <a:prstGeom prst="rect">
            <a:avLst/>
          </a:prstGeom>
          <a:noFill/>
          <a:ln w="9525">
            <a:noFill/>
            <a:miter lim="800000"/>
            <a:headEnd/>
            <a:tailEnd/>
          </a:ln>
          <a:effectLst/>
        </p:spPr>
        <p:txBody>
          <a:bodyPr wrap="square" lIns="91440" tIns="45720" rIns="91440" bIns="45720">
            <a:spAutoFit/>
          </a:bodyPr>
          <a:lstStyle/>
          <a:p>
            <a:pPr algn="ctr" fontAlgn="base">
              <a:lnSpc>
                <a:spcPct val="150000"/>
              </a:lnSpc>
              <a:spcBef>
                <a:spcPct val="0"/>
              </a:spcBef>
              <a:spcAft>
                <a:spcPct val="0"/>
              </a:spcAft>
            </a:pPr>
            <a:r>
              <a:rPr lang="en-GB" sz="2133" dirty="0" err="1">
                <a:latin typeface="Arial" charset="0"/>
                <a:ea typeface="ＭＳ Ｐゴシック" charset="0"/>
                <a:cs typeface="Times New Roman" charset="0"/>
              </a:rPr>
              <a:t>Progressivo</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deterioramento</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delle</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strutture</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fisiche</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delle</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funzioni</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biologiche</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che</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si</a:t>
            </a:r>
            <a:r>
              <a:rPr lang="en-GB" sz="2133" dirty="0">
                <a:latin typeface="Arial" charset="0"/>
                <a:ea typeface="ＭＳ Ｐゴシック" charset="0"/>
                <a:cs typeface="Times New Roman" charset="0"/>
              </a:rPr>
              <a:t> </a:t>
            </a:r>
            <a:r>
              <a:rPr lang="en-GB" sz="2133" dirty="0" err="1">
                <a:latin typeface="Arial" charset="0"/>
                <a:ea typeface="ＭＳ Ｐゴシック" charset="0"/>
                <a:cs typeface="Times New Roman" charset="0"/>
              </a:rPr>
              <a:t>verificano</a:t>
            </a:r>
            <a:r>
              <a:rPr lang="en-GB" sz="2133" dirty="0">
                <a:latin typeface="Arial" charset="0"/>
                <a:ea typeface="ＭＳ Ｐゴシック" charset="0"/>
                <a:cs typeface="Times New Roman" charset="0"/>
              </a:rPr>
              <a:t> </a:t>
            </a:r>
            <a:r>
              <a:rPr lang="en-GB" sz="2133" dirty="0">
                <a:solidFill>
                  <a:srgbClr val="FF0000"/>
                </a:solidFill>
                <a:latin typeface="Arial" charset="0"/>
                <a:ea typeface="ＭＳ Ｐゴシック" charset="0"/>
                <a:cs typeface="Times New Roman" charset="0"/>
              </a:rPr>
              <a:t>col </a:t>
            </a:r>
            <a:r>
              <a:rPr lang="en-GB" sz="2133" dirty="0" err="1">
                <a:solidFill>
                  <a:srgbClr val="FF0000"/>
                </a:solidFill>
                <a:latin typeface="Arial" charset="0"/>
                <a:ea typeface="ＭＳ Ｐゴシック" charset="0"/>
                <a:cs typeface="Times New Roman" charset="0"/>
              </a:rPr>
              <a:t>passare</a:t>
            </a:r>
            <a:r>
              <a:rPr lang="en-GB" sz="2133" dirty="0">
                <a:solidFill>
                  <a:srgbClr val="FF0000"/>
                </a:solidFill>
                <a:latin typeface="Arial" charset="0"/>
                <a:ea typeface="ＭＳ Ｐゴシック" charset="0"/>
                <a:cs typeface="Times New Roman" charset="0"/>
              </a:rPr>
              <a:t> </a:t>
            </a:r>
            <a:r>
              <a:rPr lang="en-GB" sz="2133" dirty="0" err="1">
                <a:solidFill>
                  <a:srgbClr val="FF0000"/>
                </a:solidFill>
                <a:latin typeface="Arial" charset="0"/>
                <a:ea typeface="ＭＳ Ｐゴシック" charset="0"/>
                <a:cs typeface="Times New Roman" charset="0"/>
              </a:rPr>
              <a:t>degli</a:t>
            </a:r>
            <a:r>
              <a:rPr lang="en-GB" sz="2133" dirty="0">
                <a:solidFill>
                  <a:srgbClr val="FF0000"/>
                </a:solidFill>
                <a:latin typeface="Arial" charset="0"/>
                <a:ea typeface="ＭＳ Ｐゴシック" charset="0"/>
                <a:cs typeface="Times New Roman" charset="0"/>
              </a:rPr>
              <a:t> anni</a:t>
            </a:r>
          </a:p>
          <a:p>
            <a:pPr algn="ctr" fontAlgn="base">
              <a:lnSpc>
                <a:spcPct val="150000"/>
              </a:lnSpc>
              <a:spcBef>
                <a:spcPct val="0"/>
              </a:spcBef>
              <a:spcAft>
                <a:spcPct val="0"/>
              </a:spcAft>
            </a:pPr>
            <a:endParaRPr lang="en-GB" sz="1867" dirty="0">
              <a:latin typeface="Arial" charset="0"/>
              <a:ea typeface="ＭＳ Ｐゴシック" charset="0"/>
              <a:cs typeface="Times New Roman" charset="0"/>
            </a:endParaRPr>
          </a:p>
          <a:p>
            <a:pPr algn="ctr" fontAlgn="base">
              <a:lnSpc>
                <a:spcPct val="150000"/>
              </a:lnSpc>
              <a:spcBef>
                <a:spcPct val="0"/>
              </a:spcBef>
              <a:spcAft>
                <a:spcPct val="0"/>
              </a:spcAft>
            </a:pPr>
            <a:endParaRPr lang="en-GB" sz="1867" dirty="0">
              <a:latin typeface="Arial" charset="0"/>
              <a:ea typeface="ＭＳ Ｐゴシック" charset="0"/>
              <a:cs typeface="Times New Roman" charset="0"/>
            </a:endParaRPr>
          </a:p>
          <a:p>
            <a:pPr algn="ctr" fontAlgn="base">
              <a:lnSpc>
                <a:spcPct val="150000"/>
              </a:lnSpc>
              <a:spcBef>
                <a:spcPct val="0"/>
              </a:spcBef>
              <a:spcAft>
                <a:spcPct val="0"/>
              </a:spcAft>
            </a:pPr>
            <a:r>
              <a:rPr lang="en-GB" sz="1867" dirty="0">
                <a:solidFill>
                  <a:srgbClr val="000000"/>
                </a:solidFill>
                <a:latin typeface="Arial" charset="0"/>
                <a:ea typeface="ＭＳ Ｐゴシック" charset="0"/>
                <a:cs typeface="Times New Roman" charset="0"/>
              </a:rPr>
              <a:t>(</a:t>
            </a:r>
            <a:r>
              <a:rPr lang="en-GB" sz="1867" dirty="0" err="1">
                <a:solidFill>
                  <a:srgbClr val="000000"/>
                </a:solidFill>
                <a:latin typeface="Arial" charset="0"/>
                <a:ea typeface="ＭＳ Ｐゴシック" charset="0"/>
                <a:cs typeface="Times New Roman" charset="0"/>
              </a:rPr>
              <a:t>ingrigirsi</a:t>
            </a:r>
            <a:r>
              <a:rPr lang="en-GB" sz="1867" dirty="0">
                <a:solidFill>
                  <a:srgbClr val="000000"/>
                </a:solidFill>
                <a:latin typeface="Arial" charset="0"/>
                <a:ea typeface="ＭＳ Ｐゴシック" charset="0"/>
                <a:cs typeface="Times New Roman" charset="0"/>
              </a:rPr>
              <a:t> e poi </a:t>
            </a:r>
            <a:r>
              <a:rPr lang="en-GB" sz="1867" dirty="0" err="1">
                <a:solidFill>
                  <a:srgbClr val="000000"/>
                </a:solidFill>
                <a:latin typeface="Arial" charset="0"/>
                <a:ea typeface="ＭＳ Ｐゴシック" charset="0"/>
                <a:cs typeface="Times New Roman" charset="0"/>
              </a:rPr>
              <a:t>imbiancarsi</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dei</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capelli</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perdita</a:t>
            </a:r>
            <a:r>
              <a:rPr lang="en-GB" sz="1867" dirty="0">
                <a:solidFill>
                  <a:srgbClr val="000000"/>
                </a:solidFill>
                <a:latin typeface="Arial" charset="0"/>
                <a:ea typeface="ＭＳ Ｐゴシック" charset="0"/>
                <a:cs typeface="Times New Roman" charset="0"/>
              </a:rPr>
              <a:t> di </a:t>
            </a:r>
            <a:r>
              <a:rPr lang="en-GB" sz="1867" dirty="0" err="1">
                <a:solidFill>
                  <a:srgbClr val="000000"/>
                </a:solidFill>
                <a:latin typeface="Arial" charset="0"/>
                <a:ea typeface="ＭＳ Ｐゴシック" charset="0"/>
                <a:cs typeface="Times New Roman" charset="0"/>
              </a:rPr>
              <a:t>elasticità</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della</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pelle</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grado</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della</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visione</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dell’udito</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perdita</a:t>
            </a:r>
            <a:r>
              <a:rPr lang="en-GB" sz="1867" dirty="0">
                <a:solidFill>
                  <a:srgbClr val="000000"/>
                </a:solidFill>
                <a:latin typeface="Arial" charset="0"/>
                <a:ea typeface="ＭＳ Ｐゴシック" charset="0"/>
                <a:cs typeface="Times New Roman" charset="0"/>
              </a:rPr>
              <a:t> di forza </a:t>
            </a:r>
            <a:r>
              <a:rPr lang="en-GB" sz="1867" dirty="0" err="1">
                <a:solidFill>
                  <a:srgbClr val="000000"/>
                </a:solidFill>
                <a:latin typeface="Arial" charset="0"/>
                <a:ea typeface="ＭＳ Ｐゴシック" charset="0"/>
                <a:cs typeface="Times New Roman" charset="0"/>
              </a:rPr>
              <a:t>muscolare</a:t>
            </a:r>
            <a:r>
              <a:rPr lang="en-GB" sz="1867" dirty="0">
                <a:solidFill>
                  <a:srgbClr val="000000"/>
                </a:solidFill>
                <a:latin typeface="Arial" charset="0"/>
                <a:ea typeface="ＭＳ Ｐゴシック" charset="0"/>
                <a:cs typeface="Times New Roman" charset="0"/>
              </a:rPr>
              <a:t> e </a:t>
            </a:r>
            <a:r>
              <a:rPr lang="en-GB" sz="1867" dirty="0" err="1">
                <a:solidFill>
                  <a:srgbClr val="000000"/>
                </a:solidFill>
                <a:latin typeface="Arial" charset="0"/>
                <a:ea typeface="ＭＳ Ｐゴシック" charset="0"/>
                <a:cs typeface="Times New Roman" charset="0"/>
              </a:rPr>
              <a:t>dei</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tessuti</a:t>
            </a:r>
            <a:r>
              <a:rPr lang="en-GB" sz="1867" dirty="0">
                <a:solidFill>
                  <a:srgbClr val="000000"/>
                </a:solidFill>
                <a:latin typeface="Arial" charset="0"/>
                <a:ea typeface="ＭＳ Ｐゴシック" charset="0"/>
                <a:cs typeface="Times New Roman" charset="0"/>
              </a:rPr>
              <a:t> </a:t>
            </a:r>
            <a:r>
              <a:rPr lang="en-GB" sz="1867" dirty="0" err="1">
                <a:solidFill>
                  <a:srgbClr val="000000"/>
                </a:solidFill>
                <a:latin typeface="Arial" charset="0"/>
                <a:ea typeface="ＭＳ Ｐゴシック" charset="0"/>
                <a:cs typeface="Times New Roman" charset="0"/>
              </a:rPr>
              <a:t>osteoarticolari</a:t>
            </a:r>
            <a:r>
              <a:rPr lang="en-GB" sz="1867" dirty="0">
                <a:solidFill>
                  <a:srgbClr val="000000"/>
                </a:solidFill>
                <a:latin typeface="Arial" charset="0"/>
                <a:ea typeface="ＭＳ Ｐゴシック" charset="0"/>
                <a:cs typeface="Times New Roman" charset="0"/>
              </a:rPr>
              <a:t>, etc. ).</a:t>
            </a:r>
            <a:endParaRPr lang="en-US" sz="1867" dirty="0">
              <a:solidFill>
                <a:srgbClr val="000000"/>
              </a:solidFill>
              <a:latin typeface="Arial" charset="0"/>
              <a:ea typeface="ＭＳ Ｐゴシック" charset="0"/>
              <a:cs typeface="Times New Roman" charset="0"/>
            </a:endParaRPr>
          </a:p>
        </p:txBody>
      </p:sp>
      <p:sp>
        <p:nvSpPr>
          <p:cNvPr id="14" name="Rectangle 8">
            <a:extLst>
              <a:ext uri="{FF2B5EF4-FFF2-40B4-BE49-F238E27FC236}">
                <a16:creationId xmlns:a16="http://schemas.microsoft.com/office/drawing/2014/main" id="{B3CF3B79-6649-29E8-99FC-DC2D05CA24A1}"/>
              </a:ext>
            </a:extLst>
          </p:cNvPr>
          <p:cNvSpPr>
            <a:spLocks noChangeArrowheads="1"/>
          </p:cNvSpPr>
          <p:nvPr/>
        </p:nvSpPr>
        <p:spPr bwMode="auto">
          <a:xfrm>
            <a:off x="3525217" y="4546600"/>
            <a:ext cx="5141567" cy="480179"/>
          </a:xfrm>
          <a:prstGeom prst="rect">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lIns="91440" tIns="45720" rIns="91440" bIns="45720" anchor="ctr"/>
          <a:lstStyle/>
          <a:p>
            <a:pPr algn="ctr" fontAlgn="base">
              <a:spcBef>
                <a:spcPct val="0"/>
              </a:spcBef>
              <a:spcAft>
                <a:spcPct val="0"/>
              </a:spcAft>
            </a:pPr>
            <a:r>
              <a:rPr lang="en-GB" sz="1600" b="1" dirty="0">
                <a:solidFill>
                  <a:srgbClr val="FF0000"/>
                </a:solidFill>
                <a:latin typeface="Arial" charset="0"/>
                <a:ea typeface="ＭＳ Ｐゴシック" charset="0"/>
                <a:cs typeface="Times New Roman" charset="0"/>
              </a:rPr>
              <a:t>INDIPENDENTE DA MALATTIE</a:t>
            </a:r>
          </a:p>
        </p:txBody>
      </p:sp>
      <p:grpSp>
        <p:nvGrpSpPr>
          <p:cNvPr id="17" name="Group 16">
            <a:extLst>
              <a:ext uri="{FF2B5EF4-FFF2-40B4-BE49-F238E27FC236}">
                <a16:creationId xmlns:a16="http://schemas.microsoft.com/office/drawing/2014/main" id="{803D5CFF-0633-5581-1413-EB43F061B424}"/>
              </a:ext>
            </a:extLst>
          </p:cNvPr>
          <p:cNvGrpSpPr/>
          <p:nvPr/>
        </p:nvGrpSpPr>
        <p:grpSpPr>
          <a:xfrm>
            <a:off x="3962401" y="2453521"/>
            <a:ext cx="4051935" cy="830997"/>
            <a:chOff x="2976325" y="1934247"/>
            <a:chExt cx="3038951" cy="623248"/>
          </a:xfrm>
        </p:grpSpPr>
        <p:sp>
          <p:nvSpPr>
            <p:cNvPr id="4" name="TextBox 3">
              <a:extLst>
                <a:ext uri="{FF2B5EF4-FFF2-40B4-BE49-F238E27FC236}">
                  <a16:creationId xmlns:a16="http://schemas.microsoft.com/office/drawing/2014/main" id="{E570BEDE-C9FC-3A58-9220-2AFA0B1025C8}"/>
                </a:ext>
              </a:extLst>
            </p:cNvPr>
            <p:cNvSpPr txBox="1"/>
            <p:nvPr/>
          </p:nvSpPr>
          <p:spPr>
            <a:xfrm>
              <a:off x="4672286" y="1934247"/>
              <a:ext cx="1149593" cy="623248"/>
            </a:xfrm>
            <a:prstGeom prst="rect">
              <a:avLst/>
            </a:prstGeom>
            <a:noFill/>
          </p:spPr>
          <p:txBody>
            <a:bodyPr wrap="none" rtlCol="0">
              <a:spAutoFit/>
            </a:bodyPr>
            <a:lstStyle/>
            <a:p>
              <a:pPr algn="ctr" fontAlgn="base">
                <a:spcBef>
                  <a:spcPct val="0"/>
                </a:spcBef>
                <a:spcAft>
                  <a:spcPct val="0"/>
                </a:spcAft>
              </a:pPr>
              <a:r>
                <a:rPr lang="en-GB" sz="1600" b="1" dirty="0">
                  <a:solidFill>
                    <a:srgbClr val="FF0000"/>
                  </a:solidFill>
                  <a:latin typeface="Arial" charset="0"/>
                  <a:ea typeface="ＭＳ Ｐゴシック" charset="0"/>
                  <a:cs typeface="Times New Roman" charset="0"/>
                </a:rPr>
                <a:t>INTRINSECO </a:t>
              </a:r>
            </a:p>
            <a:p>
              <a:pPr algn="ctr" fontAlgn="base">
                <a:spcBef>
                  <a:spcPct val="0"/>
                </a:spcBef>
                <a:spcAft>
                  <a:spcPct val="0"/>
                </a:spcAft>
              </a:pPr>
              <a:r>
                <a:rPr lang="en-GB" sz="1600" b="1" dirty="0">
                  <a:solidFill>
                    <a:srgbClr val="FF0000"/>
                  </a:solidFill>
                  <a:latin typeface="Arial" charset="0"/>
                  <a:ea typeface="ＭＳ Ｐゴシック" charset="0"/>
                  <a:cs typeface="Times New Roman" charset="0"/>
                </a:rPr>
                <a:t>O</a:t>
              </a:r>
            </a:p>
            <a:p>
              <a:pPr algn="ctr" fontAlgn="base">
                <a:spcBef>
                  <a:spcPct val="0"/>
                </a:spcBef>
                <a:spcAft>
                  <a:spcPct val="0"/>
                </a:spcAft>
              </a:pPr>
              <a:r>
                <a:rPr lang="en-GB" sz="1600" b="1" dirty="0">
                  <a:solidFill>
                    <a:srgbClr val="FF0000"/>
                  </a:solidFill>
                  <a:latin typeface="Arial" charset="0"/>
                  <a:ea typeface="ＭＳ Ｐゴシック" charset="0"/>
                  <a:cs typeface="Times New Roman" charset="0"/>
                </a:rPr>
                <a:t>FISIOLOGICO</a:t>
              </a:r>
              <a:endParaRPr lang="en-IT" sz="1600" b="1" dirty="0">
                <a:solidFill>
                  <a:srgbClr val="FF0000"/>
                </a:solidFill>
                <a:latin typeface="Arial" charset="0"/>
                <a:ea typeface="ＭＳ Ｐゴシック" charset="0"/>
                <a:cs typeface="Times New Roman" charset="0"/>
              </a:endParaRPr>
            </a:p>
          </p:txBody>
        </p:sp>
        <p:sp>
          <p:nvSpPr>
            <p:cNvPr id="6" name="TextBox 5">
              <a:extLst>
                <a:ext uri="{FF2B5EF4-FFF2-40B4-BE49-F238E27FC236}">
                  <a16:creationId xmlns:a16="http://schemas.microsoft.com/office/drawing/2014/main" id="{D17C3266-4382-980A-94F1-B8CF44DAA664}"/>
                </a:ext>
              </a:extLst>
            </p:cNvPr>
            <p:cNvSpPr txBox="1"/>
            <p:nvPr/>
          </p:nvSpPr>
          <p:spPr>
            <a:xfrm>
              <a:off x="3048000" y="2121810"/>
              <a:ext cx="1752600" cy="253916"/>
            </a:xfrm>
            <a:prstGeom prst="rect">
              <a:avLst/>
            </a:prstGeom>
            <a:noFill/>
          </p:spPr>
          <p:txBody>
            <a:bodyPr wrap="square" rtlCol="0">
              <a:spAutoFit/>
            </a:bodyPr>
            <a:lstStyle/>
            <a:p>
              <a:r>
                <a:rPr lang="en-GB" sz="1600" b="1" dirty="0">
                  <a:solidFill>
                    <a:srgbClr val="FF0000"/>
                  </a:solidFill>
                  <a:latin typeface="Arial" charset="0"/>
                  <a:ea typeface="ＭＳ Ｐゴシック" charset="0"/>
                  <a:cs typeface="Times New Roman" charset="0"/>
                </a:rPr>
                <a:t>INVECCHIAMENTO </a:t>
              </a:r>
            </a:p>
          </p:txBody>
        </p:sp>
        <p:sp>
          <p:nvSpPr>
            <p:cNvPr id="16" name="Rectangle 15">
              <a:extLst>
                <a:ext uri="{FF2B5EF4-FFF2-40B4-BE49-F238E27FC236}">
                  <a16:creationId xmlns:a16="http://schemas.microsoft.com/office/drawing/2014/main" id="{C086AA34-03FE-AA2F-F565-93A4C50B8DDA}"/>
                </a:ext>
              </a:extLst>
            </p:cNvPr>
            <p:cNvSpPr/>
            <p:nvPr/>
          </p:nvSpPr>
          <p:spPr>
            <a:xfrm>
              <a:off x="2976325" y="1934247"/>
              <a:ext cx="3038951" cy="596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2400"/>
            </a:p>
          </p:txBody>
        </p:sp>
      </p:grpSp>
      <p:sp>
        <p:nvSpPr>
          <p:cNvPr id="15" name="Text Box 2">
            <a:extLst>
              <a:ext uri="{FF2B5EF4-FFF2-40B4-BE49-F238E27FC236}">
                <a16:creationId xmlns:a16="http://schemas.microsoft.com/office/drawing/2014/main" id="{158FE669-D4E5-92A2-6E82-5FB38924A427}"/>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18" name="Text Box 2">
            <a:extLst>
              <a:ext uri="{FF2B5EF4-FFF2-40B4-BE49-F238E27FC236}">
                <a16:creationId xmlns:a16="http://schemas.microsoft.com/office/drawing/2014/main" id="{9313C429-428E-B1CC-C976-4C4F042406F1}"/>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228871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2963566" y="96302"/>
            <a:ext cx="6122060" cy="83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9" tIns="45719" rIns="91439" bIns="45719">
            <a:spAutoFit/>
          </a:bodyPr>
          <a:lstStyle/>
          <a:p>
            <a:pPr algn="ctr" defTabSz="457167"/>
            <a:r>
              <a:rPr lang="it-IT" altLang="it-IT" sz="2400" b="1" dirty="0">
                <a:solidFill>
                  <a:srgbClr val="FF0000"/>
                </a:solidFill>
                <a:latin typeface="Arial" panose="020B0604020202020204" pitchFamily="34" charset="0"/>
                <a:cs typeface="Arial" panose="020B0604020202020204" pitchFamily="34" charset="0"/>
              </a:rPr>
              <a:t>IL MODELLO “HOUR-GLASS” PER LA FORMAZIONE E LA RICERCA</a:t>
            </a:r>
          </a:p>
        </p:txBody>
      </p:sp>
      <p:sp>
        <p:nvSpPr>
          <p:cNvPr id="4" name="TextBox 3"/>
          <p:cNvSpPr txBox="1"/>
          <p:nvPr/>
        </p:nvSpPr>
        <p:spPr>
          <a:xfrm>
            <a:off x="6212422" y="1233636"/>
            <a:ext cx="1667191" cy="707884"/>
          </a:xfrm>
          <a:prstGeom prst="rect">
            <a:avLst/>
          </a:prstGeom>
          <a:noFill/>
        </p:spPr>
        <p:txBody>
          <a:bodyPr wrap="square" lIns="91439" tIns="45719" rIns="91439" bIns="45719" rtlCol="0">
            <a:spAutoFit/>
          </a:bodyPr>
          <a:lstStyle/>
          <a:p>
            <a:pPr marL="285730" indent="-285730" defTabSz="457167">
              <a:buFont typeface="Arial" panose="020B0604020202020204" pitchFamily="34" charset="0"/>
              <a:buChar char="•"/>
            </a:pPr>
            <a:r>
              <a:rPr lang="it-IT" sz="2000" b="1" dirty="0">
                <a:solidFill>
                  <a:srgbClr val="002060"/>
                </a:solidFill>
                <a:latin typeface="Arial" panose="020B0604020202020204" pitchFamily="34" charset="0"/>
                <a:cs typeface="Arial" panose="020B0604020202020204" pitchFamily="34" charset="0"/>
              </a:rPr>
              <a:t>Splitters</a:t>
            </a:r>
          </a:p>
          <a:p>
            <a:pPr marL="285730" indent="-285730" defTabSz="457167">
              <a:buFont typeface="Arial" panose="020B0604020202020204" pitchFamily="34" charset="0"/>
              <a:buChar char="•"/>
            </a:pPr>
            <a:r>
              <a:rPr lang="it-IT" sz="2000" b="1" dirty="0">
                <a:solidFill>
                  <a:srgbClr val="002060"/>
                </a:solidFill>
                <a:latin typeface="Arial" panose="020B0604020202020204" pitchFamily="34" charset="0"/>
                <a:cs typeface="Arial" panose="020B0604020202020204" pitchFamily="34" charset="0"/>
              </a:rPr>
              <a:t>Lumpers</a:t>
            </a:r>
          </a:p>
        </p:txBody>
      </p:sp>
      <p:grpSp>
        <p:nvGrpSpPr>
          <p:cNvPr id="39" name="Gruppo 38"/>
          <p:cNvGrpSpPr/>
          <p:nvPr/>
        </p:nvGrpSpPr>
        <p:grpSpPr>
          <a:xfrm>
            <a:off x="549537" y="944193"/>
            <a:ext cx="5570573" cy="5615831"/>
            <a:chOff x="412152" y="708144"/>
            <a:chExt cx="4177930" cy="4211873"/>
          </a:xfrm>
        </p:grpSpPr>
        <p:grpSp>
          <p:nvGrpSpPr>
            <p:cNvPr id="5" name="Group 7"/>
            <p:cNvGrpSpPr>
              <a:grpSpLocks/>
            </p:cNvGrpSpPr>
            <p:nvPr/>
          </p:nvGrpSpPr>
          <p:grpSpPr bwMode="auto">
            <a:xfrm>
              <a:off x="412152" y="708144"/>
              <a:ext cx="3850217" cy="4140994"/>
              <a:chOff x="1380" y="585"/>
              <a:chExt cx="3638" cy="3478"/>
            </a:xfrm>
          </p:grpSpPr>
          <p:grpSp>
            <p:nvGrpSpPr>
              <p:cNvPr id="16" name="Group 2"/>
              <p:cNvGrpSpPr>
                <a:grpSpLocks/>
              </p:cNvGrpSpPr>
              <p:nvPr/>
            </p:nvGrpSpPr>
            <p:grpSpPr bwMode="auto">
              <a:xfrm>
                <a:off x="1380" y="585"/>
                <a:ext cx="3638" cy="3478"/>
                <a:chOff x="1252" y="465"/>
                <a:chExt cx="3782" cy="3718"/>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2" y="465"/>
                  <a:ext cx="3782" cy="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p:cNvSpPr>
                  <a:spLocks noChangeArrowheads="1"/>
                </p:cNvSpPr>
                <p:nvPr/>
              </p:nvSpPr>
              <p:spPr bwMode="auto">
                <a:xfrm>
                  <a:off x="4696" y="536"/>
                  <a:ext cx="288" cy="22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67"/>
                  <a:endParaRPr lang="it-IT" sz="1867" dirty="0">
                    <a:solidFill>
                      <a:prstClr val="black"/>
                    </a:solidFill>
                  </a:endParaRPr>
                </a:p>
              </p:txBody>
            </p:sp>
          </p:grpSp>
          <p:sp>
            <p:nvSpPr>
              <p:cNvPr id="8198" name="Rectangle 6"/>
              <p:cNvSpPr>
                <a:spLocks noChangeArrowheads="1"/>
              </p:cNvSpPr>
              <p:nvPr/>
            </p:nvSpPr>
            <p:spPr bwMode="auto">
              <a:xfrm>
                <a:off x="4601" y="618"/>
                <a:ext cx="408"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167"/>
                <a:endParaRPr lang="it-IT" sz="1867" dirty="0">
                  <a:solidFill>
                    <a:prstClr val="black"/>
                  </a:solidFill>
                </a:endParaRPr>
              </a:p>
            </p:txBody>
          </p:sp>
        </p:grpSp>
        <p:grpSp>
          <p:nvGrpSpPr>
            <p:cNvPr id="17" name="Group 4"/>
            <p:cNvGrpSpPr/>
            <p:nvPr/>
          </p:nvGrpSpPr>
          <p:grpSpPr>
            <a:xfrm>
              <a:off x="763650" y="805484"/>
              <a:ext cx="3826432" cy="4114533"/>
              <a:chOff x="1018191" y="1073978"/>
              <a:chExt cx="5101908" cy="5486044"/>
            </a:xfrm>
          </p:grpSpPr>
          <p:sp>
            <p:nvSpPr>
              <p:cNvPr id="2" name="Rectangle 1"/>
              <p:cNvSpPr/>
              <p:nvPr/>
            </p:nvSpPr>
            <p:spPr>
              <a:xfrm>
                <a:off x="1519510" y="1109362"/>
                <a:ext cx="3575207" cy="284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endParaRPr lang="it-IT" sz="1867" dirty="0">
                  <a:solidFill>
                    <a:prstClr val="white"/>
                  </a:solidFill>
                </a:endParaRPr>
              </a:p>
            </p:txBody>
          </p:sp>
          <p:sp>
            <p:nvSpPr>
              <p:cNvPr id="3" name="TextBox 2"/>
              <p:cNvSpPr txBox="1"/>
              <p:nvPr/>
            </p:nvSpPr>
            <p:spPr>
              <a:xfrm>
                <a:off x="1018191" y="1073978"/>
                <a:ext cx="5101908" cy="276999"/>
              </a:xfrm>
              <a:prstGeom prst="rect">
                <a:avLst/>
              </a:prstGeom>
              <a:noFill/>
            </p:spPr>
            <p:txBody>
              <a:bodyPr wrap="none" rtlCol="0">
                <a:spAutoFit/>
              </a:bodyPr>
              <a:lstStyle/>
              <a:p>
                <a:pPr defTabSz="457167"/>
                <a:r>
                  <a:rPr lang="it-IT" sz="1200" b="1" dirty="0">
                    <a:solidFill>
                      <a:prstClr val="black"/>
                    </a:solidFill>
                    <a:latin typeface="Arial" panose="020B0604020202020204" pitchFamily="34" charset="0"/>
                    <a:cs typeface="Arial" panose="020B0604020202020204" pitchFamily="34" charset="0"/>
                  </a:rPr>
                  <a:t>F. Salvatore, L. Sacchetti / Clinica Chimica Acta 245 / (1996) 113-124</a:t>
                </a:r>
              </a:p>
            </p:txBody>
          </p:sp>
          <p:sp>
            <p:nvSpPr>
              <p:cNvPr id="6" name="Rectangle 5"/>
              <p:cNvSpPr/>
              <p:nvPr/>
            </p:nvSpPr>
            <p:spPr>
              <a:xfrm>
                <a:off x="3863752" y="2204864"/>
                <a:ext cx="987580"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endParaRPr lang="it-IT" sz="1867" dirty="0">
                  <a:solidFill>
                    <a:prstClr val="white"/>
                  </a:solidFill>
                </a:endParaRPr>
              </a:p>
            </p:txBody>
          </p:sp>
          <p:sp>
            <p:nvSpPr>
              <p:cNvPr id="7" name="TextBox 6"/>
              <p:cNvSpPr txBox="1"/>
              <p:nvPr/>
            </p:nvSpPr>
            <p:spPr>
              <a:xfrm>
                <a:off x="3569145" y="2189877"/>
                <a:ext cx="1433406" cy="194990"/>
              </a:xfrm>
              <a:prstGeom prst="rect">
                <a:avLst/>
              </a:prstGeom>
              <a:noFill/>
            </p:spPr>
            <p:txBody>
              <a:bodyPr wrap="none" rtlCol="0">
                <a:spAutoFit/>
              </a:bodyPr>
              <a:lstStyle/>
              <a:p>
                <a:pPr defTabSz="457167"/>
                <a:r>
                  <a:rPr lang="it-IT" sz="667" b="1" dirty="0">
                    <a:solidFill>
                      <a:prstClr val="black"/>
                    </a:solidFill>
                    <a:latin typeface="Arial" panose="020B0604020202020204" pitchFamily="34" charset="0"/>
                    <a:cs typeface="Arial" panose="020B0604020202020204" pitchFamily="34" charset="0"/>
                  </a:rPr>
                  <a:t>Multi – disciplinary knowledge</a:t>
                </a:r>
              </a:p>
            </p:txBody>
          </p:sp>
          <p:sp>
            <p:nvSpPr>
              <p:cNvPr id="8" name="Rectangle 7"/>
              <p:cNvSpPr/>
              <p:nvPr/>
            </p:nvSpPr>
            <p:spPr>
              <a:xfrm>
                <a:off x="1524001" y="3457601"/>
                <a:ext cx="682880" cy="263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endParaRPr lang="it-IT" sz="1867" dirty="0">
                  <a:solidFill>
                    <a:prstClr val="white"/>
                  </a:solidFill>
                </a:endParaRPr>
              </a:p>
            </p:txBody>
          </p:sp>
          <p:sp>
            <p:nvSpPr>
              <p:cNvPr id="20" name="TextBox 19"/>
              <p:cNvSpPr txBox="1"/>
              <p:nvPr/>
            </p:nvSpPr>
            <p:spPr>
              <a:xfrm>
                <a:off x="1492876" y="3398326"/>
                <a:ext cx="631904" cy="194990"/>
              </a:xfrm>
              <a:prstGeom prst="rect">
                <a:avLst/>
              </a:prstGeom>
              <a:noFill/>
            </p:spPr>
            <p:txBody>
              <a:bodyPr wrap="none" rtlCol="0">
                <a:spAutoFit/>
              </a:bodyPr>
              <a:lstStyle/>
              <a:p>
                <a:pPr defTabSz="457167"/>
                <a:r>
                  <a:rPr lang="it-IT" sz="667" b="1" dirty="0">
                    <a:solidFill>
                      <a:prstClr val="black"/>
                    </a:solidFill>
                    <a:latin typeface="Arial" panose="020B0604020202020204" pitchFamily="34" charset="0"/>
                    <a:cs typeface="Arial" panose="020B0604020202020204" pitchFamily="34" charset="0"/>
                  </a:rPr>
                  <a:t>knowledge</a:t>
                </a:r>
              </a:p>
            </p:txBody>
          </p:sp>
          <p:sp>
            <p:nvSpPr>
              <p:cNvPr id="9" name="Rectangle 8"/>
              <p:cNvSpPr/>
              <p:nvPr/>
            </p:nvSpPr>
            <p:spPr>
              <a:xfrm>
                <a:off x="3546636" y="3697504"/>
                <a:ext cx="1722499" cy="240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endParaRPr lang="it-IT" sz="1867" dirty="0">
                  <a:solidFill>
                    <a:prstClr val="white"/>
                  </a:solidFill>
                </a:endParaRPr>
              </a:p>
            </p:txBody>
          </p:sp>
          <p:sp>
            <p:nvSpPr>
              <p:cNvPr id="23" name="TextBox 22"/>
              <p:cNvSpPr txBox="1"/>
              <p:nvPr/>
            </p:nvSpPr>
            <p:spPr>
              <a:xfrm>
                <a:off x="3626854" y="3358605"/>
                <a:ext cx="1468672" cy="235898"/>
              </a:xfrm>
              <a:prstGeom prst="rect">
                <a:avLst/>
              </a:prstGeom>
              <a:noFill/>
              <a:ln>
                <a:solidFill>
                  <a:srgbClr val="BEBAB9"/>
                </a:solidFill>
              </a:ln>
            </p:spPr>
            <p:txBody>
              <a:bodyPr wrap="none" rtlCol="0">
                <a:spAutoFit/>
              </a:bodyPr>
              <a:lstStyle/>
              <a:p>
                <a:pPr defTabSz="457167"/>
                <a:r>
                  <a:rPr lang="it-IT" sz="933" b="1" dirty="0">
                    <a:solidFill>
                      <a:prstClr val="black"/>
                    </a:solidFill>
                  </a:rPr>
                  <a:t>Ante - </a:t>
                </a:r>
                <a:r>
                  <a:rPr lang="it-IT" sz="933" b="1" dirty="0" err="1">
                    <a:solidFill>
                      <a:prstClr val="black"/>
                    </a:solidFill>
                  </a:rPr>
                  <a:t>disciplinary</a:t>
                </a:r>
                <a:r>
                  <a:rPr lang="it-IT" sz="933" b="1" dirty="0">
                    <a:solidFill>
                      <a:prstClr val="black"/>
                    </a:solidFill>
                  </a:rPr>
                  <a:t> science</a:t>
                </a:r>
                <a:endParaRPr lang="it-IT" sz="933" b="1" dirty="0">
                  <a:solidFill>
                    <a:prstClr val="black"/>
                  </a:solidFill>
                  <a:latin typeface="Arial" panose="020B0604020202020204" pitchFamily="34" charset="0"/>
                  <a:cs typeface="Arial" panose="020B0604020202020204" pitchFamily="34" charset="0"/>
                </a:endParaRPr>
              </a:p>
            </p:txBody>
          </p:sp>
          <p:sp>
            <p:nvSpPr>
              <p:cNvPr id="25" name="TextBox 24"/>
              <p:cNvSpPr txBox="1"/>
              <p:nvPr/>
            </p:nvSpPr>
            <p:spPr>
              <a:xfrm>
                <a:off x="3569145" y="3721273"/>
                <a:ext cx="1909497" cy="235898"/>
              </a:xfrm>
              <a:prstGeom prst="rect">
                <a:avLst/>
              </a:prstGeom>
              <a:noFill/>
            </p:spPr>
            <p:txBody>
              <a:bodyPr wrap="none" rtlCol="0">
                <a:spAutoFit/>
              </a:bodyPr>
              <a:lstStyle/>
              <a:p>
                <a:pPr defTabSz="457167"/>
                <a:r>
                  <a:rPr lang="it-IT" sz="933" b="1" dirty="0">
                    <a:solidFill>
                      <a:prstClr val="black"/>
                    </a:solidFill>
                    <a:latin typeface="Arial" panose="020B0604020202020204" pitchFamily="34" charset="0"/>
                    <a:cs typeface="Arial" panose="020B0604020202020204" pitchFamily="34" charset="0"/>
                  </a:rPr>
                  <a:t>Inter – disciplinary knowledge</a:t>
                </a:r>
              </a:p>
            </p:txBody>
          </p:sp>
          <p:sp>
            <p:nvSpPr>
              <p:cNvPr id="26" name="TextBox 25"/>
              <p:cNvSpPr txBox="1"/>
              <p:nvPr/>
            </p:nvSpPr>
            <p:spPr>
              <a:xfrm>
                <a:off x="2669448" y="6189539"/>
                <a:ext cx="1090363" cy="235898"/>
              </a:xfrm>
              <a:prstGeom prst="rect">
                <a:avLst/>
              </a:prstGeom>
              <a:noFill/>
            </p:spPr>
            <p:txBody>
              <a:bodyPr wrap="none" rtlCol="0">
                <a:spAutoFit/>
              </a:bodyPr>
              <a:lstStyle/>
              <a:p>
                <a:pPr defTabSz="457167"/>
                <a:r>
                  <a:rPr lang="it-IT" sz="933" b="1" dirty="0">
                    <a:solidFill>
                      <a:prstClr val="black"/>
                    </a:solidFill>
                    <a:latin typeface="Arial" panose="020B0604020202020204" pitchFamily="34" charset="0"/>
                    <a:cs typeface="Arial" panose="020B0604020202020204" pitchFamily="34" charset="0"/>
                  </a:rPr>
                  <a:t>New disciplines</a:t>
                </a:r>
              </a:p>
            </p:txBody>
          </p:sp>
          <p:sp>
            <p:nvSpPr>
              <p:cNvPr id="10" name="Rectangle 9"/>
              <p:cNvSpPr/>
              <p:nvPr/>
            </p:nvSpPr>
            <p:spPr>
              <a:xfrm>
                <a:off x="4167642" y="6049888"/>
                <a:ext cx="1056713" cy="510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endParaRPr lang="it-IT" sz="1867" dirty="0">
                  <a:solidFill>
                    <a:prstClr val="white"/>
                  </a:solidFill>
                </a:endParaRPr>
              </a:p>
            </p:txBody>
          </p:sp>
          <p:sp>
            <p:nvSpPr>
              <p:cNvPr id="28" name="TextBox 27"/>
              <p:cNvSpPr txBox="1"/>
              <p:nvPr/>
            </p:nvSpPr>
            <p:spPr>
              <a:xfrm>
                <a:off x="4044429" y="6049889"/>
                <a:ext cx="1090363" cy="235898"/>
              </a:xfrm>
              <a:prstGeom prst="rect">
                <a:avLst/>
              </a:prstGeom>
              <a:noFill/>
            </p:spPr>
            <p:txBody>
              <a:bodyPr wrap="none" rtlCol="0">
                <a:spAutoFit/>
              </a:bodyPr>
              <a:lstStyle/>
              <a:p>
                <a:pPr defTabSz="457167"/>
                <a:r>
                  <a:rPr lang="it-IT" sz="933" b="1" dirty="0">
                    <a:solidFill>
                      <a:prstClr val="black"/>
                    </a:solidFill>
                    <a:latin typeface="Arial" panose="020B0604020202020204" pitchFamily="34" charset="0"/>
                    <a:cs typeface="Arial" panose="020B0604020202020204" pitchFamily="34" charset="0"/>
                  </a:rPr>
                  <a:t>New disciplines</a:t>
                </a:r>
              </a:p>
            </p:txBody>
          </p:sp>
        </p:grpSp>
      </p:grpSp>
      <p:sp>
        <p:nvSpPr>
          <p:cNvPr id="11" name="TextBox 10"/>
          <p:cNvSpPr txBox="1"/>
          <p:nvPr/>
        </p:nvSpPr>
        <p:spPr>
          <a:xfrm>
            <a:off x="6212413" y="2036006"/>
            <a:ext cx="5678811" cy="707884"/>
          </a:xfrm>
          <a:prstGeom prst="rect">
            <a:avLst/>
          </a:prstGeom>
          <a:noFill/>
        </p:spPr>
        <p:txBody>
          <a:bodyPr wrap="square" lIns="91439" tIns="45719" rIns="91439" bIns="45719" rtlCol="0">
            <a:spAutoFit/>
          </a:bodyPr>
          <a:lstStyle/>
          <a:p>
            <a:pPr defTabSz="457167"/>
            <a:r>
              <a:rPr lang="it-IT" sz="2000" b="1" dirty="0">
                <a:solidFill>
                  <a:srgbClr val="FF0000"/>
                </a:solidFill>
                <a:latin typeface="Arial" panose="020B0604020202020204" pitchFamily="34" charset="0"/>
                <a:cs typeface="Arial" panose="020B0604020202020204" pitchFamily="34" charset="0"/>
              </a:rPr>
              <a:t>Elogio da</a:t>
            </a:r>
          </a:p>
          <a:p>
            <a:pPr defTabSz="457167"/>
            <a:r>
              <a:rPr lang="it-IT" sz="2000" b="1" i="1" dirty="0">
                <a:solidFill>
                  <a:srgbClr val="FF0000"/>
                </a:solidFill>
                <a:latin typeface="Arial" panose="020B0604020202020204" pitchFamily="34" charset="0"/>
                <a:cs typeface="Arial" panose="020B0604020202020204" pitchFamily="34" charset="0"/>
              </a:rPr>
              <a:t>Undisciplined</a:t>
            </a:r>
            <a:r>
              <a:rPr lang="it-IT" sz="2000" b="1" dirty="0">
                <a:solidFill>
                  <a:srgbClr val="FF0000"/>
                </a:solidFill>
                <a:latin typeface="Arial" panose="020B0604020202020204" pitchFamily="34" charset="0"/>
                <a:cs typeface="Arial" panose="020B0604020202020204" pitchFamily="34" charset="0"/>
              </a:rPr>
              <a:t> </a:t>
            </a:r>
            <a:r>
              <a:rPr lang="it-IT" sz="2000" b="1" i="1" dirty="0">
                <a:solidFill>
                  <a:srgbClr val="FF0000"/>
                </a:solidFill>
                <a:latin typeface="Arial" panose="020B0604020202020204" pitchFamily="34" charset="0"/>
                <a:cs typeface="Arial" panose="020B0604020202020204" pitchFamily="34" charset="0"/>
              </a:rPr>
              <a:t>Science (Sean R. Eddy, 2005)</a:t>
            </a:r>
          </a:p>
        </p:txBody>
      </p:sp>
      <p:pic>
        <p:nvPicPr>
          <p:cNvPr id="33" name="Picture 32" descr="UNINA.gif">
            <a:extLst>
              <a:ext uri="{FF2B5EF4-FFF2-40B4-BE49-F238E27FC236}">
                <a16:creationId xmlns:a16="http://schemas.microsoft.com/office/drawing/2014/main" id="{A75EF43A-BA85-8042-BE7D-41EAD8127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11" y="12470"/>
            <a:ext cx="1036887" cy="1036887"/>
          </a:xfrm>
          <a:prstGeom prst="rect">
            <a:avLst/>
          </a:prstGeom>
        </p:spPr>
      </p:pic>
      <p:sp>
        <p:nvSpPr>
          <p:cNvPr id="13" name="Rectangle 12"/>
          <p:cNvSpPr/>
          <p:nvPr/>
        </p:nvSpPr>
        <p:spPr>
          <a:xfrm>
            <a:off x="6448724" y="3691669"/>
            <a:ext cx="5142128" cy="2558134"/>
          </a:xfrm>
          <a:prstGeom prst="rect">
            <a:avLst/>
          </a:prstGeom>
        </p:spPr>
        <p:txBody>
          <a:bodyPr wrap="square" lIns="91439" tIns="45719" rIns="91439" bIns="45719">
            <a:spAutoFit/>
          </a:bodyPr>
          <a:lstStyle/>
          <a:p>
            <a:pPr algn="ctr" defTabSz="457167">
              <a:lnSpc>
                <a:spcPct val="150000"/>
              </a:lnSpc>
            </a:pPr>
            <a:r>
              <a:rPr lang="it-IT" sz="1600" b="1" dirty="0">
                <a:solidFill>
                  <a:prstClr val="black"/>
                </a:solidFill>
                <a:latin typeface="Arial" panose="020B0604020202020204" pitchFamily="34" charset="0"/>
                <a:cs typeface="Arial" panose="020B0604020202020204" pitchFamily="34" charset="0"/>
              </a:rPr>
              <a:t>“Ho dovuto definirmi “</a:t>
            </a:r>
            <a:r>
              <a:rPr lang="it-IT" sz="1600" b="1" dirty="0">
                <a:solidFill>
                  <a:srgbClr val="FF0000"/>
                </a:solidFill>
                <a:latin typeface="Arial" panose="020B0604020202020204" pitchFamily="34" charset="0"/>
                <a:cs typeface="Arial" panose="020B0604020202020204" pitchFamily="34" charset="0"/>
              </a:rPr>
              <a:t>biologo molecolare</a:t>
            </a:r>
            <a:r>
              <a:rPr lang="it-IT" sz="1600" b="1" dirty="0">
                <a:solidFill>
                  <a:prstClr val="black"/>
                </a:solidFill>
                <a:latin typeface="Arial" panose="020B0604020202020204" pitchFamily="34" charset="0"/>
                <a:cs typeface="Arial" panose="020B0604020202020204" pitchFamily="34" charset="0"/>
              </a:rPr>
              <a:t>” perché ero stanco di rispondere che ero a metà tra un cristallografo, un biofisico, un biochimico e un genetista, e questa precisazione era difficile da capire”</a:t>
            </a:r>
          </a:p>
          <a:p>
            <a:pPr algn="ctr" defTabSz="457167">
              <a:lnSpc>
                <a:spcPct val="150000"/>
              </a:lnSpc>
            </a:pPr>
            <a:endParaRPr lang="en-US" sz="1600" b="1" i="1" dirty="0">
              <a:solidFill>
                <a:prstClr val="black"/>
              </a:solidFill>
              <a:latin typeface="Arial" panose="020B0604020202020204" pitchFamily="34" charset="0"/>
              <a:cs typeface="Arial" panose="020B0604020202020204" pitchFamily="34" charset="0"/>
            </a:endParaRPr>
          </a:p>
          <a:p>
            <a:pPr marL="1828664" lvl="4" algn="ctr" defTabSz="457167">
              <a:lnSpc>
                <a:spcPct val="110000"/>
              </a:lnSpc>
            </a:pPr>
            <a:r>
              <a:rPr lang="en-US" sz="1600" b="1" i="1" dirty="0">
                <a:solidFill>
                  <a:prstClr val="black"/>
                </a:solidFill>
                <a:latin typeface="Arial" panose="020B0604020202020204" pitchFamily="34" charset="0"/>
                <a:cs typeface="Arial" panose="020B0604020202020204" pitchFamily="34" charset="0"/>
              </a:rPr>
              <a:t>Francis Crick, Nobel Laureate</a:t>
            </a:r>
            <a:endParaRPr lang="it-IT" sz="1600" dirty="0">
              <a:solidFill>
                <a:prstClr val="black"/>
              </a:solidFill>
              <a:latin typeface="Arial" panose="020B0604020202020204" pitchFamily="34" charset="0"/>
              <a:cs typeface="Arial" panose="020B0604020202020204" pitchFamily="34" charset="0"/>
            </a:endParaRPr>
          </a:p>
        </p:txBody>
      </p:sp>
      <p:sp>
        <p:nvSpPr>
          <p:cNvPr id="14" name="Rectangle 13"/>
          <p:cNvSpPr/>
          <p:nvPr/>
        </p:nvSpPr>
        <p:spPr>
          <a:xfrm>
            <a:off x="7729177" y="3317932"/>
            <a:ext cx="2784735" cy="379654"/>
          </a:xfrm>
          <a:prstGeom prst="rect">
            <a:avLst/>
          </a:prstGeom>
        </p:spPr>
        <p:txBody>
          <a:bodyPr wrap="none" lIns="91439" tIns="45719" rIns="91439" bIns="45719">
            <a:spAutoFit/>
          </a:bodyPr>
          <a:lstStyle/>
          <a:p>
            <a:pPr defTabSz="457167"/>
            <a:r>
              <a:rPr lang="it-IT" sz="1867" b="1" dirty="0">
                <a:solidFill>
                  <a:srgbClr val="FF0000"/>
                </a:solidFill>
                <a:latin typeface="Arial" panose="020B0604020202020204" pitchFamily="34" charset="0"/>
                <a:cs typeface="Arial" panose="020B0604020202020204" pitchFamily="34" charset="0"/>
              </a:rPr>
              <a:t>Undisciplined Science </a:t>
            </a:r>
          </a:p>
        </p:txBody>
      </p:sp>
      <p:sp>
        <p:nvSpPr>
          <p:cNvPr id="15" name="TextBox 14">
            <a:extLst>
              <a:ext uri="{FF2B5EF4-FFF2-40B4-BE49-F238E27FC236}">
                <a16:creationId xmlns:a16="http://schemas.microsoft.com/office/drawing/2014/main" id="{87304F9F-155D-7646-AB87-84817B4AD9A1}"/>
              </a:ext>
            </a:extLst>
          </p:cNvPr>
          <p:cNvSpPr txBox="1"/>
          <p:nvPr/>
        </p:nvSpPr>
        <p:spPr>
          <a:xfrm>
            <a:off x="6448750" y="3254911"/>
            <a:ext cx="5308460" cy="461665"/>
          </a:xfrm>
          <a:prstGeom prst="rect">
            <a:avLst/>
          </a:prstGeom>
          <a:noFill/>
          <a:ln w="50800">
            <a:solidFill>
              <a:srgbClr val="FF0000"/>
            </a:solidFill>
          </a:ln>
        </p:spPr>
        <p:txBody>
          <a:bodyPr wrap="square" lIns="91440" tIns="45720" rIns="91440" bIns="45720" rtlCol="0">
            <a:spAutoFit/>
          </a:bodyPr>
          <a:lstStyle/>
          <a:p>
            <a:pPr defTabSz="1219080"/>
            <a:endParaRPr lang="it-IT" sz="2400" dirty="0">
              <a:solidFill>
                <a:prstClr val="black"/>
              </a:solidFill>
            </a:endParaRPr>
          </a:p>
        </p:txBody>
      </p:sp>
      <p:pic>
        <p:nvPicPr>
          <p:cNvPr id="35" name="Picture 1" descr="page1image1772032">
            <a:extLst>
              <a:ext uri="{FF2B5EF4-FFF2-40B4-BE49-F238E27FC236}">
                <a16:creationId xmlns:a16="http://schemas.microsoft.com/office/drawing/2014/main" id="{3D7B6EAA-0B3D-3D48-9DB5-9AEDEA8452AB}"/>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0749541"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24EFD2EE-25EC-C7F3-5B7C-32E8795D39BC}"/>
              </a:ext>
            </a:extLst>
          </p:cNvPr>
          <p:cNvSpPr>
            <a:spLocks noGrp="1"/>
          </p:cNvSpPr>
          <p:nvPr>
            <p:ph type="sldNum" sz="quarter" idx="12"/>
          </p:nvPr>
        </p:nvSpPr>
        <p:spPr/>
        <p:txBody>
          <a:bodyPr/>
          <a:lstStyle/>
          <a:p>
            <a:fld id="{6347E562-681A-494E-BDB0-62B5EDF9317C}" type="slidenum">
              <a:rPr lang="it-IT" smtClean="0"/>
              <a:pPr/>
              <a:t>13</a:t>
            </a:fld>
            <a:endParaRPr lang="it-IT"/>
          </a:p>
        </p:txBody>
      </p:sp>
      <p:sp>
        <p:nvSpPr>
          <p:cNvPr id="34" name="Text Box 2">
            <a:extLst>
              <a:ext uri="{FF2B5EF4-FFF2-40B4-BE49-F238E27FC236}">
                <a16:creationId xmlns:a16="http://schemas.microsoft.com/office/drawing/2014/main" id="{0A078C64-D6E2-173E-93DA-3C75233146CB}"/>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36" name="Text Box 2">
            <a:extLst>
              <a:ext uri="{FF2B5EF4-FFF2-40B4-BE49-F238E27FC236}">
                <a16:creationId xmlns:a16="http://schemas.microsoft.com/office/drawing/2014/main" id="{EF58C986-2003-E051-E15D-C04B209C0BBF}"/>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39458512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2295" y="213838"/>
            <a:ext cx="7776864" cy="830995"/>
          </a:xfrm>
          <a:prstGeom prst="rect">
            <a:avLst/>
          </a:prstGeom>
          <a:noFill/>
        </p:spPr>
        <p:txBody>
          <a:bodyPr wrap="square" lIns="91439" tIns="45719" rIns="91439" bIns="45719" rtlCol="0">
            <a:spAutoFit/>
          </a:bodyPr>
          <a:lstStyle/>
          <a:p>
            <a:pPr algn="ctr" defTabSz="457167"/>
            <a:r>
              <a:rPr lang="it-IT" sz="2400" b="1" dirty="0">
                <a:solidFill>
                  <a:srgbClr val="FF0000"/>
                </a:solidFill>
                <a:latin typeface="Arial" panose="020B0604020202020204" pitchFamily="34" charset="0"/>
                <a:cs typeface="Arial" panose="020B0604020202020204" pitchFamily="34" charset="0"/>
              </a:rPr>
              <a:t>I PROBLEMI PIU’ INTERESSANTI DELLA NOSTRA ERA SCIENTIFICA (I)</a:t>
            </a:r>
          </a:p>
        </p:txBody>
      </p:sp>
      <p:sp>
        <p:nvSpPr>
          <p:cNvPr id="7" name="TextBox 6"/>
          <p:cNvSpPr txBox="1"/>
          <p:nvPr/>
        </p:nvSpPr>
        <p:spPr>
          <a:xfrm>
            <a:off x="716450" y="992826"/>
            <a:ext cx="10408919" cy="3987115"/>
          </a:xfrm>
          <a:prstGeom prst="rect">
            <a:avLst/>
          </a:prstGeom>
          <a:noFill/>
        </p:spPr>
        <p:txBody>
          <a:bodyPr wrap="square" lIns="91439" tIns="45719" rIns="91439" bIns="45719" rtlCol="0">
            <a:spAutoFit/>
          </a:bodyPr>
          <a:lstStyle/>
          <a:p>
            <a:pPr algn="ctr" defTabSz="457167">
              <a:lnSpc>
                <a:spcPct val="150000"/>
              </a:lnSpc>
            </a:pPr>
            <a:r>
              <a:rPr lang="it-IT" sz="2000" i="1" u="sng" dirty="0">
                <a:solidFill>
                  <a:prstClr val="black"/>
                </a:solidFill>
                <a:latin typeface="Arial" panose="020B0604020202020204" pitchFamily="34" charset="0"/>
                <a:cs typeface="Arial" panose="020B0604020202020204" pitchFamily="34" charset="0"/>
              </a:rPr>
              <a:t>Alcune premesse della relazione</a:t>
            </a:r>
            <a:endParaRPr lang="it-IT" sz="1600" dirty="0">
              <a:solidFill>
                <a:prstClr val="black"/>
              </a:solidFill>
              <a:latin typeface="Arial" panose="020B0604020202020204" pitchFamily="34" charset="0"/>
              <a:cs typeface="Arial" panose="020B0604020202020204" pitchFamily="34" charset="0"/>
            </a:endParaRPr>
          </a:p>
          <a:p>
            <a:pPr marL="342874" indent="-342874" defTabSz="457167">
              <a:lnSpc>
                <a:spcPct val="150000"/>
              </a:lnSpc>
              <a:buFont typeface="+mj-lt"/>
              <a:buAutoNum type="arabicPeriod"/>
            </a:pPr>
            <a:r>
              <a:rPr lang="it-IT" sz="1867" dirty="0">
                <a:latin typeface="Arial" panose="020B0604020202020204" pitchFamily="34" charset="0"/>
                <a:cs typeface="Arial" panose="020B0604020202020204" pitchFamily="34" charset="0"/>
              </a:rPr>
              <a:t>L’era della </a:t>
            </a:r>
            <a:r>
              <a:rPr lang="it-IT" sz="1867" b="1" dirty="0">
                <a:latin typeface="Arial" panose="020B0604020202020204" pitchFamily="34" charset="0"/>
                <a:cs typeface="Arial" panose="020B0604020202020204" pitchFamily="34" charset="0"/>
              </a:rPr>
              <a:t>complessità</a:t>
            </a:r>
            <a:r>
              <a:rPr lang="it-IT" sz="1867" dirty="0">
                <a:latin typeface="Arial" panose="020B0604020202020204" pitchFamily="34" charset="0"/>
                <a:cs typeface="Arial" panose="020B0604020202020204" pitchFamily="34" charset="0"/>
              </a:rPr>
              <a:t> anche nei fenomeni e nei meccanismi delle scienze della vita; (Edgar Morin, Mauro Ceruti); uno dei sistemi più complessi è l’uomo; pertanto, lo sono anche i meccanismi che regolano minutamente le sue funzioni integrandosi spazialmente e temporalmente.</a:t>
            </a:r>
          </a:p>
          <a:p>
            <a:pPr defTabSz="457167">
              <a:lnSpc>
                <a:spcPct val="150000"/>
              </a:lnSpc>
            </a:pPr>
            <a:endParaRPr lang="it-IT" sz="1867" dirty="0">
              <a:latin typeface="Arial" panose="020B0604020202020204" pitchFamily="34" charset="0"/>
              <a:cs typeface="Arial" panose="020B0604020202020204" pitchFamily="34" charset="0"/>
            </a:endParaRPr>
          </a:p>
          <a:p>
            <a:pPr marL="838158" lvl="1" indent="-228589" defTabSz="457167">
              <a:lnSpc>
                <a:spcPct val="150000"/>
              </a:lnSpc>
              <a:buFont typeface="Arial" panose="020B0604020202020204" pitchFamily="34" charset="0"/>
              <a:buChar char="•"/>
            </a:pPr>
            <a:r>
              <a:rPr lang="it-IT" sz="1867" dirty="0">
                <a:solidFill>
                  <a:srgbClr val="FF0000"/>
                </a:solidFill>
                <a:latin typeface="Arial" panose="020B0604020202020204" pitchFamily="34" charset="0"/>
                <a:cs typeface="Arial" panose="020B0604020202020204" pitchFamily="34" charset="0"/>
              </a:rPr>
              <a:t>La complessità di qualsiasi sistema è maggiore della somma delle sue parti, anche su base filosofica;</a:t>
            </a:r>
          </a:p>
          <a:p>
            <a:pPr marL="838158" lvl="1" indent="-228589" defTabSz="457167">
              <a:lnSpc>
                <a:spcPct val="200000"/>
              </a:lnSpc>
              <a:buFont typeface="Arial" panose="020B0604020202020204" pitchFamily="34" charset="0"/>
              <a:buChar char="•"/>
            </a:pPr>
            <a:endParaRPr lang="it-IT" sz="1600" dirty="0">
              <a:solidFill>
                <a:srgbClr val="FF0000"/>
              </a:solidFill>
              <a:latin typeface="Arial" panose="020B0604020202020204" pitchFamily="34" charset="0"/>
              <a:cs typeface="Arial" panose="020B0604020202020204" pitchFamily="34" charset="0"/>
            </a:endParaRPr>
          </a:p>
        </p:txBody>
      </p:sp>
      <p:pic>
        <p:nvPicPr>
          <p:cNvPr id="9" name="Picture 8" descr="UNINA.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11" y="12470"/>
            <a:ext cx="1036887" cy="1036887"/>
          </a:xfrm>
          <a:prstGeom prst="rect">
            <a:avLst/>
          </a:prstGeom>
        </p:spPr>
      </p:pic>
      <p:sp>
        <p:nvSpPr>
          <p:cNvPr id="4" name="TextBox 3"/>
          <p:cNvSpPr txBox="1"/>
          <p:nvPr/>
        </p:nvSpPr>
        <p:spPr>
          <a:xfrm>
            <a:off x="9220509" y="5697887"/>
            <a:ext cx="2037737" cy="318100"/>
          </a:xfrm>
          <a:prstGeom prst="rect">
            <a:avLst/>
          </a:prstGeom>
          <a:noFill/>
        </p:spPr>
        <p:txBody>
          <a:bodyPr wrap="none" rtlCol="0">
            <a:spAutoFit/>
          </a:bodyPr>
          <a:lstStyle/>
          <a:p>
            <a:r>
              <a:rPr lang="it-IT" sz="1467" dirty="0">
                <a:latin typeface="Arial" panose="020B0604020202020204" pitchFamily="34" charset="0"/>
                <a:cs typeface="Arial" panose="020B0604020202020204" pitchFamily="34" charset="0"/>
              </a:rPr>
              <a:t>F. Salvatore (...), 2021</a:t>
            </a:r>
          </a:p>
        </p:txBody>
      </p:sp>
      <p:pic>
        <p:nvPicPr>
          <p:cNvPr id="13" name="Picture 1" descr="page1image1772032">
            <a:extLst>
              <a:ext uri="{FF2B5EF4-FFF2-40B4-BE49-F238E27FC236}">
                <a16:creationId xmlns:a16="http://schemas.microsoft.com/office/drawing/2014/main" id="{5C6258CF-1CCA-EF46-93B5-77126298882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749541"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14CDD1C-A9D1-0275-610F-AC5C280732B3}"/>
              </a:ext>
            </a:extLst>
          </p:cNvPr>
          <p:cNvSpPr>
            <a:spLocks noGrp="1"/>
          </p:cNvSpPr>
          <p:nvPr>
            <p:ph type="sldNum" sz="quarter" idx="12"/>
          </p:nvPr>
        </p:nvSpPr>
        <p:spPr/>
        <p:txBody>
          <a:bodyPr/>
          <a:lstStyle/>
          <a:p>
            <a:fld id="{6347E562-681A-494E-BDB0-62B5EDF9317C}" type="slidenum">
              <a:rPr lang="it-IT" smtClean="0"/>
              <a:pPr/>
              <a:t>14</a:t>
            </a:fld>
            <a:endParaRPr lang="it-IT"/>
          </a:p>
        </p:txBody>
      </p:sp>
      <p:sp>
        <p:nvSpPr>
          <p:cNvPr id="6" name="TextBox 5">
            <a:extLst>
              <a:ext uri="{FF2B5EF4-FFF2-40B4-BE49-F238E27FC236}">
                <a16:creationId xmlns:a16="http://schemas.microsoft.com/office/drawing/2014/main" id="{B7E86A39-844F-3466-CE31-FEE96C9FFC44}"/>
              </a:ext>
            </a:extLst>
          </p:cNvPr>
          <p:cNvSpPr txBox="1"/>
          <p:nvPr/>
        </p:nvSpPr>
        <p:spPr>
          <a:xfrm>
            <a:off x="716449" y="4423997"/>
            <a:ext cx="10508739" cy="1615827"/>
          </a:xfrm>
          <a:prstGeom prst="rect">
            <a:avLst/>
          </a:prstGeom>
          <a:noFill/>
        </p:spPr>
        <p:txBody>
          <a:bodyPr wrap="square" rtlCol="0">
            <a:spAutoFit/>
          </a:bodyPr>
          <a:lstStyle/>
          <a:p>
            <a:pPr marL="838158" lvl="1" indent="-228589" defTabSz="457167">
              <a:lnSpc>
                <a:spcPct val="150000"/>
              </a:lnSpc>
              <a:buFont typeface="Arial" panose="020B0604020202020204" pitchFamily="34" charset="0"/>
              <a:buChar char="•"/>
            </a:pPr>
            <a:r>
              <a:rPr lang="it-IT" dirty="0">
                <a:latin typeface="Arial" panose="020B0604020202020204" pitchFamily="34" charset="0"/>
                <a:cs typeface="Arial" panose="020B0604020202020204" pitchFamily="34" charset="0"/>
              </a:rPr>
              <a:t>Thomas Huxley, amico di Darwin, nel 1868 era solito dire che l'acqua (H</a:t>
            </a:r>
            <a:r>
              <a:rPr lang="it-IT" baseline="-25000" dirty="0">
                <a:latin typeface="Arial" panose="020B0604020202020204" pitchFamily="34" charset="0"/>
                <a:cs typeface="Arial" panose="020B0604020202020204" pitchFamily="34" charset="0"/>
              </a:rPr>
              <a:t>2</a:t>
            </a:r>
            <a:r>
              <a:rPr lang="it-IT" dirty="0">
                <a:latin typeface="Arial" panose="020B0604020202020204" pitchFamily="34" charset="0"/>
                <a:cs typeface="Arial" panose="020B0604020202020204" pitchFamily="34" charset="0"/>
              </a:rPr>
              <a:t>O) è qualcosa di più dell'idrogeno e dell'ossigeno: l'acqua è liquida a temperature convenzionali, ma anche ghiaccio e anche gas.</a:t>
            </a:r>
          </a:p>
          <a:p>
            <a:endParaRPr lang="en-IT" dirty="0"/>
          </a:p>
        </p:txBody>
      </p:sp>
      <p:sp>
        <p:nvSpPr>
          <p:cNvPr id="11" name="Text Box 2">
            <a:extLst>
              <a:ext uri="{FF2B5EF4-FFF2-40B4-BE49-F238E27FC236}">
                <a16:creationId xmlns:a16="http://schemas.microsoft.com/office/drawing/2014/main" id="{C86036C6-681F-9C2A-1B18-2153EC2CAA57}"/>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14" name="Text Box 2">
            <a:extLst>
              <a:ext uri="{FF2B5EF4-FFF2-40B4-BE49-F238E27FC236}">
                <a16:creationId xmlns:a16="http://schemas.microsoft.com/office/drawing/2014/main" id="{D62A7366-DD3C-E2AB-1C37-0784E3D3E220}"/>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420316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2295" y="213838"/>
            <a:ext cx="7776864" cy="830995"/>
          </a:xfrm>
          <a:prstGeom prst="rect">
            <a:avLst/>
          </a:prstGeom>
          <a:noFill/>
        </p:spPr>
        <p:txBody>
          <a:bodyPr wrap="square" lIns="91439" tIns="45719" rIns="91439" bIns="45719" rtlCol="0">
            <a:spAutoFit/>
          </a:bodyPr>
          <a:lstStyle/>
          <a:p>
            <a:pPr algn="ctr" defTabSz="457167"/>
            <a:r>
              <a:rPr lang="it-IT" sz="2400" b="1" dirty="0">
                <a:solidFill>
                  <a:srgbClr val="FF0000"/>
                </a:solidFill>
                <a:latin typeface="Arial" panose="020B0604020202020204" pitchFamily="34" charset="0"/>
                <a:cs typeface="Arial" panose="020B0604020202020204" pitchFamily="34" charset="0"/>
              </a:rPr>
              <a:t>I PROBLEMI PIU’ INTERESSANTI DELLA NOSTRA ERA SCIENTIFICA (II)</a:t>
            </a:r>
            <a:endParaRPr lang="it-IT" sz="2400" b="1" dirty="0">
              <a:solidFill>
                <a:prstClr val="black"/>
              </a:solidFill>
              <a:latin typeface="Arial" panose="020B0604020202020204" pitchFamily="34" charset="0"/>
              <a:cs typeface="Arial" panose="020B0604020202020204" pitchFamily="34" charset="0"/>
            </a:endParaRPr>
          </a:p>
        </p:txBody>
      </p:sp>
      <p:pic>
        <p:nvPicPr>
          <p:cNvPr id="7" name="Picture 6" descr="UNINA.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11" y="12470"/>
            <a:ext cx="1036887" cy="1036887"/>
          </a:xfrm>
          <a:prstGeom prst="rect">
            <a:avLst/>
          </a:prstGeom>
        </p:spPr>
      </p:pic>
      <p:sp>
        <p:nvSpPr>
          <p:cNvPr id="11" name="TextBox 10"/>
          <p:cNvSpPr txBox="1"/>
          <p:nvPr/>
        </p:nvSpPr>
        <p:spPr>
          <a:xfrm>
            <a:off x="8870457" y="5514106"/>
            <a:ext cx="2037737" cy="318100"/>
          </a:xfrm>
          <a:prstGeom prst="rect">
            <a:avLst/>
          </a:prstGeom>
          <a:noFill/>
        </p:spPr>
        <p:txBody>
          <a:bodyPr wrap="none" rtlCol="0">
            <a:spAutoFit/>
          </a:bodyPr>
          <a:lstStyle/>
          <a:p>
            <a:r>
              <a:rPr lang="it-IT" sz="1467" dirty="0">
                <a:latin typeface="Arial" panose="020B0604020202020204" pitchFamily="34" charset="0"/>
                <a:cs typeface="Arial" panose="020B0604020202020204" pitchFamily="34" charset="0"/>
              </a:rPr>
              <a:t>F. Salvatore (...), 2021</a:t>
            </a:r>
          </a:p>
        </p:txBody>
      </p:sp>
      <p:pic>
        <p:nvPicPr>
          <p:cNvPr id="13" name="Picture 1" descr="page1image1772032">
            <a:extLst>
              <a:ext uri="{FF2B5EF4-FFF2-40B4-BE49-F238E27FC236}">
                <a16:creationId xmlns:a16="http://schemas.microsoft.com/office/drawing/2014/main" id="{BBF937AD-A8D8-764D-A62D-1A1A9AC3A61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749541"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C05834F-172B-20B7-8660-E29FB5AD37B4}"/>
              </a:ext>
            </a:extLst>
          </p:cNvPr>
          <p:cNvSpPr>
            <a:spLocks noGrp="1"/>
          </p:cNvSpPr>
          <p:nvPr>
            <p:ph type="sldNum" sz="quarter" idx="12"/>
          </p:nvPr>
        </p:nvSpPr>
        <p:spPr/>
        <p:txBody>
          <a:bodyPr/>
          <a:lstStyle/>
          <a:p>
            <a:fld id="{6347E562-681A-494E-BDB0-62B5EDF9317C}" type="slidenum">
              <a:rPr lang="it-IT" smtClean="0"/>
              <a:pPr/>
              <a:t>15</a:t>
            </a:fld>
            <a:endParaRPr lang="it-IT"/>
          </a:p>
        </p:txBody>
      </p:sp>
      <p:grpSp>
        <p:nvGrpSpPr>
          <p:cNvPr id="6" name="Group 5">
            <a:extLst>
              <a:ext uri="{FF2B5EF4-FFF2-40B4-BE49-F238E27FC236}">
                <a16:creationId xmlns:a16="http://schemas.microsoft.com/office/drawing/2014/main" id="{6C3AB353-E114-3796-3F45-AE57C22ADB3E}"/>
              </a:ext>
            </a:extLst>
          </p:cNvPr>
          <p:cNvGrpSpPr/>
          <p:nvPr/>
        </p:nvGrpSpPr>
        <p:grpSpPr>
          <a:xfrm>
            <a:off x="1186275" y="1395293"/>
            <a:ext cx="9668903" cy="4005071"/>
            <a:chOff x="810478" y="2098413"/>
            <a:chExt cx="7251677" cy="3003803"/>
          </a:xfrm>
        </p:grpSpPr>
        <p:sp>
          <p:nvSpPr>
            <p:cNvPr id="8" name="TextBox 7"/>
            <p:cNvSpPr txBox="1"/>
            <p:nvPr/>
          </p:nvSpPr>
          <p:spPr>
            <a:xfrm>
              <a:off x="879141" y="2098413"/>
              <a:ext cx="7121859" cy="3003803"/>
            </a:xfrm>
            <a:prstGeom prst="rect">
              <a:avLst/>
            </a:prstGeom>
            <a:noFill/>
          </p:spPr>
          <p:txBody>
            <a:bodyPr wrap="square" rtlCol="0">
              <a:spAutoFit/>
            </a:bodyPr>
            <a:lstStyle/>
            <a:p>
              <a:pPr marL="342874" indent="-342874" defTabSz="457167">
                <a:lnSpc>
                  <a:spcPct val="200000"/>
                </a:lnSpc>
                <a:buFont typeface="+mj-lt"/>
                <a:buAutoNum type="arabicPeriod" startAt="2"/>
              </a:pPr>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complessità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aumenta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altresì</a:t>
              </a:r>
              <a:r>
                <a:rPr lang="en-US" dirty="0">
                  <a:latin typeface="Arial" panose="020B0604020202020204" pitchFamily="34" charset="0"/>
                  <a:cs typeface="Arial" panose="020B0604020202020204" pitchFamily="34" charset="0"/>
                </a:rPr>
                <a:t>, in tutti </a:t>
              </a:r>
              <a:r>
                <a:rPr lang="en-US" dirty="0" err="1">
                  <a:latin typeface="Arial" panose="020B0604020202020204" pitchFamily="34" charset="0"/>
                  <a:cs typeface="Arial" panose="020B0604020202020204" pitchFamily="34" charset="0"/>
                </a:rPr>
                <a:t>gli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aspetti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della</a:t>
              </a:r>
              <a:r>
                <a:rPr lang="en-US" dirty="0">
                  <a:latin typeface="Arial" panose="020B0604020202020204" pitchFamily="34" charset="0"/>
                  <a:cs typeface="Arial" panose="020B0604020202020204" pitchFamily="34" charset="0"/>
                </a:rPr>
                <a:t> nostra </a:t>
              </a:r>
              <a:r>
                <a:rPr lang="en-US" dirty="0" err="1">
                  <a:latin typeface="Arial" panose="020B0604020202020204" pitchFamily="34" charset="0"/>
                  <a:cs typeface="Arial" panose="020B0604020202020204" pitchFamily="34" charset="0"/>
                </a:rPr>
                <a:t>conoscenza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della</a:t>
              </a:r>
              <a:r>
                <a:rPr lang="en-US" dirty="0">
                  <a:latin typeface="Arial" panose="020B0604020202020204" pitchFamily="34" charset="0"/>
                  <a:cs typeface="Arial" panose="020B0604020202020204" pitchFamily="34" charset="0"/>
                </a:rPr>
                <a:t> nostra vita, </a:t>
              </a:r>
              <a:r>
                <a:rPr lang="en-US" dirty="0" err="1">
                  <a:latin typeface="Arial" panose="020B0604020202020204" pitchFamily="34" charset="0"/>
                  <a:cs typeface="Arial" panose="020B0604020202020204" pitchFamily="34" charset="0"/>
                </a:rPr>
                <a:t>anche</a:t>
              </a:r>
              <a:r>
                <a:rPr lang="en-US" dirty="0">
                  <a:latin typeface="Arial" panose="020B0604020202020204" pitchFamily="34" charset="0"/>
                  <a:cs typeface="Arial" panose="020B0604020202020204" pitchFamily="34" charset="0"/>
                </a:rPr>
                <a:t> in campo </a:t>
              </a:r>
              <a:r>
                <a:rPr lang="en-US" dirty="0" err="1">
                  <a:latin typeface="Arial" panose="020B0604020202020204" pitchFamily="34" charset="0"/>
                  <a:cs typeface="Arial" panose="020B0604020202020204" pitchFamily="34" charset="0"/>
                </a:rPr>
                <a:t>sociale</a:t>
              </a:r>
              <a:r>
                <a:rPr lang="en-US" dirty="0">
                  <a:latin typeface="Arial" panose="020B0604020202020204" pitchFamily="34" charset="0"/>
                  <a:cs typeface="Arial" panose="020B0604020202020204" pitchFamily="34" charset="0"/>
                </a:rPr>
                <a:t> e medico “The global village”</a:t>
              </a:r>
              <a:r>
                <a:rPr lang="it-IT" sz="1867" dirty="0">
                  <a:latin typeface="Arial" panose="020B0604020202020204" pitchFamily="34" charset="0"/>
                  <a:cs typeface="Arial" panose="020B0604020202020204" pitchFamily="34" charset="0"/>
                </a:rPr>
                <a:t>; </a:t>
              </a:r>
            </a:p>
            <a:p>
              <a:pPr defTabSz="457167">
                <a:lnSpc>
                  <a:spcPct val="200000"/>
                </a:lnSpc>
              </a:pPr>
              <a:endParaRPr lang="it-IT" sz="1867" dirty="0">
                <a:latin typeface="Arial" panose="020B0604020202020204" pitchFamily="34" charset="0"/>
                <a:cs typeface="Arial" panose="020B0604020202020204" pitchFamily="34" charset="0"/>
              </a:endParaRPr>
            </a:p>
            <a:p>
              <a:pPr marL="342874" indent="-342874" defTabSz="457167">
                <a:lnSpc>
                  <a:spcPct val="200000"/>
                </a:lnSpc>
                <a:buFont typeface="+mj-lt"/>
                <a:buAutoNum type="arabicPeriod" startAt="2"/>
              </a:pPr>
              <a:endParaRPr lang="it-IT" sz="1867" dirty="0">
                <a:latin typeface="Arial" panose="020B0604020202020204" pitchFamily="34" charset="0"/>
                <a:cs typeface="Arial" panose="020B0604020202020204" pitchFamily="34" charset="0"/>
              </a:endParaRPr>
            </a:p>
            <a:p>
              <a:pPr defTabSz="457167">
                <a:lnSpc>
                  <a:spcPct val="200000"/>
                </a:lnSpc>
              </a:pPr>
              <a:r>
                <a:rPr lang="it-IT" sz="1867" dirty="0">
                  <a:latin typeface="Arial" panose="020B0604020202020204" pitchFamily="34" charset="0"/>
                  <a:cs typeface="Arial" panose="020B0604020202020204" pitchFamily="34" charset="0"/>
                </a:rPr>
                <a:t>3. L’era delle difficoltà del linguaggio, a causa dell'ambiguità esistente nel parlare, oltre che nello scrivere (per «vestire» o «abitare» le singole parole o le frasi, in cui le parole appaiono).</a:t>
              </a:r>
            </a:p>
          </p:txBody>
        </p:sp>
        <p:sp>
          <p:nvSpPr>
            <p:cNvPr id="12" name="TextBox 11">
              <a:extLst>
                <a:ext uri="{FF2B5EF4-FFF2-40B4-BE49-F238E27FC236}">
                  <a16:creationId xmlns:a16="http://schemas.microsoft.com/office/drawing/2014/main" id="{32CA997A-65A0-F77F-73C9-A38C77B4F613}"/>
                </a:ext>
              </a:extLst>
            </p:cNvPr>
            <p:cNvSpPr txBox="1"/>
            <p:nvPr/>
          </p:nvSpPr>
          <p:spPr>
            <a:xfrm>
              <a:off x="810478" y="3020851"/>
              <a:ext cx="7251677" cy="675858"/>
            </a:xfrm>
            <a:prstGeom prst="rect">
              <a:avLst/>
            </a:prstGeom>
            <a:noFill/>
          </p:spPr>
          <p:txBody>
            <a:bodyPr wrap="square">
              <a:spAutoFit/>
            </a:bodyPr>
            <a:lstStyle/>
            <a:p>
              <a:pPr marL="838158" lvl="1" indent="-228589" defTabSz="457167">
                <a:lnSpc>
                  <a:spcPct val="150000"/>
                </a:lnSpc>
                <a:buFont typeface="Arial" panose="020B0604020202020204" pitchFamily="34" charset="0"/>
                <a:buChar char="•"/>
              </a:pPr>
              <a:r>
                <a:rPr lang="it-IT" sz="1867" dirty="0">
                  <a:solidFill>
                    <a:srgbClr val="FF0000"/>
                  </a:solidFill>
                  <a:latin typeface="Arial" panose="020B0604020202020204" pitchFamily="34" charset="0"/>
                  <a:cs typeface="Arial" panose="020B0604020202020204" pitchFamily="34" charset="0"/>
                </a:rPr>
                <a:t>Una cosa è la Scienza di un singolo mattone, altra è l’architettura*</a:t>
              </a:r>
            </a:p>
            <a:p>
              <a:pPr marL="838158" lvl="1" indent="-228589" defTabSz="457167">
                <a:lnSpc>
                  <a:spcPct val="150000"/>
                </a:lnSpc>
                <a:buFont typeface="Arial" panose="020B0604020202020204" pitchFamily="34" charset="0"/>
                <a:buChar char="•"/>
              </a:pPr>
              <a:r>
                <a:rPr lang="it-IT" sz="1867" dirty="0">
                  <a:solidFill>
                    <a:srgbClr val="FF0000"/>
                  </a:solidFill>
                  <a:latin typeface="Arial" panose="020B0604020202020204" pitchFamily="34" charset="0"/>
                  <a:cs typeface="Arial" panose="020B0604020202020204" pitchFamily="34" charset="0"/>
                </a:rPr>
                <a:t>Un singolo neurone non costituisce la memoria, tanti neuroni insieme sì!*</a:t>
              </a:r>
            </a:p>
          </p:txBody>
        </p:sp>
      </p:grpSp>
      <p:grpSp>
        <p:nvGrpSpPr>
          <p:cNvPr id="4" name="Group 3">
            <a:extLst>
              <a:ext uri="{FF2B5EF4-FFF2-40B4-BE49-F238E27FC236}">
                <a16:creationId xmlns:a16="http://schemas.microsoft.com/office/drawing/2014/main" id="{3D36C02E-7AE6-1A73-DFD3-F4A8F6E4766E}"/>
              </a:ext>
            </a:extLst>
          </p:cNvPr>
          <p:cNvGrpSpPr/>
          <p:nvPr/>
        </p:nvGrpSpPr>
        <p:grpSpPr>
          <a:xfrm>
            <a:off x="9829436" y="2697506"/>
            <a:ext cx="2234585" cy="874476"/>
            <a:chOff x="7200256" y="3973804"/>
            <a:chExt cx="1675939" cy="655857"/>
          </a:xfrm>
        </p:grpSpPr>
        <p:sp>
          <p:nvSpPr>
            <p:cNvPr id="17" name="Right Brace 16">
              <a:extLst>
                <a:ext uri="{FF2B5EF4-FFF2-40B4-BE49-F238E27FC236}">
                  <a16:creationId xmlns:a16="http://schemas.microsoft.com/office/drawing/2014/main" id="{7D0BBBCD-D8E3-7EA4-65FA-1D46BF06A062}"/>
                </a:ext>
              </a:extLst>
            </p:cNvPr>
            <p:cNvSpPr/>
            <p:nvPr/>
          </p:nvSpPr>
          <p:spPr>
            <a:xfrm>
              <a:off x="7200256" y="3973804"/>
              <a:ext cx="72008" cy="655857"/>
            </a:xfrm>
            <a:prstGeom prst="rightBrac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sz="2400"/>
            </a:p>
          </p:txBody>
        </p:sp>
        <p:sp>
          <p:nvSpPr>
            <p:cNvPr id="18" name="TextBox 17">
              <a:extLst>
                <a:ext uri="{FF2B5EF4-FFF2-40B4-BE49-F238E27FC236}">
                  <a16:creationId xmlns:a16="http://schemas.microsoft.com/office/drawing/2014/main" id="{29C860B3-0CF1-530E-98AC-70FA0B7A88B5}"/>
                </a:ext>
              </a:extLst>
            </p:cNvPr>
            <p:cNvSpPr txBox="1"/>
            <p:nvPr/>
          </p:nvSpPr>
          <p:spPr>
            <a:xfrm>
              <a:off x="7313918" y="4105525"/>
              <a:ext cx="1562277" cy="392415"/>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*G.Parisi, 2021, Nobel laureate </a:t>
              </a:r>
            </a:p>
          </p:txBody>
        </p:sp>
      </p:grpSp>
      <p:sp>
        <p:nvSpPr>
          <p:cNvPr id="19" name="Text Box 2">
            <a:extLst>
              <a:ext uri="{FF2B5EF4-FFF2-40B4-BE49-F238E27FC236}">
                <a16:creationId xmlns:a16="http://schemas.microsoft.com/office/drawing/2014/main" id="{0D865CB0-B9C2-2282-0020-F67E2BE31502}"/>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20" name="Text Box 2">
            <a:extLst>
              <a:ext uri="{FF2B5EF4-FFF2-40B4-BE49-F238E27FC236}">
                <a16:creationId xmlns:a16="http://schemas.microsoft.com/office/drawing/2014/main" id="{95099711-2EFF-D549-8745-CDE4D4A1E42B}"/>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46795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INA.gif">
            <a:extLst>
              <a:ext uri="{FF2B5EF4-FFF2-40B4-BE49-F238E27FC236}">
                <a16:creationId xmlns:a16="http://schemas.microsoft.com/office/drawing/2014/main" id="{933E5CB7-8EE4-0845-B70C-C04183DF1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11" y="12471"/>
            <a:ext cx="1036887" cy="1036887"/>
          </a:xfrm>
          <a:prstGeom prst="rect">
            <a:avLst/>
          </a:prstGeom>
        </p:spPr>
      </p:pic>
      <p:grpSp>
        <p:nvGrpSpPr>
          <p:cNvPr id="3" name="Group 12"/>
          <p:cNvGrpSpPr/>
          <p:nvPr/>
        </p:nvGrpSpPr>
        <p:grpSpPr>
          <a:xfrm>
            <a:off x="1269509" y="165276"/>
            <a:ext cx="9533323" cy="1571842"/>
            <a:chOff x="1269508" y="165264"/>
            <a:chExt cx="9172942" cy="1571839"/>
          </a:xfrm>
        </p:grpSpPr>
        <p:sp>
          <p:nvSpPr>
            <p:cNvPr id="9" name="TextBox 8"/>
            <p:cNvSpPr txBox="1"/>
            <p:nvPr/>
          </p:nvSpPr>
          <p:spPr>
            <a:xfrm>
              <a:off x="1269508" y="888987"/>
              <a:ext cx="9172942" cy="848116"/>
            </a:xfrm>
            <a:prstGeom prst="rect">
              <a:avLst/>
            </a:prstGeom>
            <a:noFill/>
          </p:spPr>
          <p:txBody>
            <a:bodyPr wrap="square" rtlCol="0">
              <a:spAutoFit/>
            </a:bodyPr>
            <a:lstStyle/>
            <a:p>
              <a:pPr algn="just" defTabSz="457167">
                <a:lnSpc>
                  <a:spcPct val="150000"/>
                </a:lnSpc>
              </a:pPr>
              <a:r>
                <a:rPr lang="en-US" sz="1600" b="1" u="sng" dirty="0">
                  <a:solidFill>
                    <a:prstClr val="black"/>
                  </a:solidFill>
                  <a:latin typeface="Arial"/>
                  <a:cs typeface="Arial"/>
                </a:rPr>
                <a:t>Heidegger, Sartre, Bergson, </a:t>
              </a:r>
              <a:r>
                <a:rPr lang="en-US" sz="1600" b="1" u="sng" dirty="0" err="1">
                  <a:solidFill>
                    <a:prstClr val="black"/>
                  </a:solidFill>
                  <a:latin typeface="Arial"/>
                  <a:cs typeface="Arial"/>
                </a:rPr>
                <a:t>Rovelli</a:t>
              </a:r>
              <a:r>
                <a:rPr lang="en-US" sz="1600" b="1" u="sng" dirty="0">
                  <a:solidFill>
                    <a:prstClr val="black"/>
                  </a:solidFill>
                  <a:latin typeface="Arial"/>
                  <a:cs typeface="Arial"/>
                </a:rPr>
                <a:t>, Mazur</a:t>
              </a:r>
            </a:p>
            <a:p>
              <a:pPr algn="just" defTabSz="457167">
                <a:lnSpc>
                  <a:spcPct val="150000"/>
                </a:lnSpc>
              </a:pPr>
              <a:endParaRPr lang="it-IT" sz="1867" dirty="0">
                <a:solidFill>
                  <a:prstClr val="black"/>
                </a:solidFill>
              </a:endParaRPr>
            </a:p>
          </p:txBody>
        </p:sp>
        <p:sp>
          <p:nvSpPr>
            <p:cNvPr id="10" name="Rectangle 11"/>
            <p:cNvSpPr>
              <a:spLocks noChangeArrowheads="1"/>
            </p:cNvSpPr>
            <p:nvPr/>
          </p:nvSpPr>
          <p:spPr bwMode="auto">
            <a:xfrm>
              <a:off x="3099473" y="165264"/>
              <a:ext cx="6147351" cy="77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62556" tIns="81279" rIns="162556" bIns="81279">
              <a:spAutoFit/>
            </a:bodyPr>
            <a:lstStyle/>
            <a:p>
              <a:pPr algn="ctr" defTabSz="457167"/>
              <a:r>
                <a:rPr lang="it-IT" sz="2133" b="1" dirty="0">
                  <a:solidFill>
                    <a:prstClr val="black"/>
                  </a:solidFill>
                  <a:latin typeface="Arial" panose="020B0604020202020204" pitchFamily="34" charset="0"/>
                  <a:cs typeface="Arial" panose="020B0604020202020204" pitchFamily="34" charset="0"/>
                </a:rPr>
                <a:t>IL CONCETTO DEL TEMPO:</a:t>
              </a:r>
            </a:p>
            <a:p>
              <a:pPr algn="ctr" defTabSz="457167"/>
              <a:r>
                <a:rPr lang="it-IT" sz="1867" b="1" dirty="0">
                  <a:solidFill>
                    <a:srgbClr val="FF0000"/>
                  </a:solidFill>
                  <a:latin typeface="Arial" panose="020B0604020202020204" pitchFamily="34" charset="0"/>
                  <a:cs typeface="Arial" panose="020B0604020202020204" pitchFamily="34" charset="0"/>
                </a:rPr>
                <a:t> FISICO, FILOSOFICO, MEDICO</a:t>
              </a:r>
            </a:p>
          </p:txBody>
        </p:sp>
        <p:cxnSp>
          <p:nvCxnSpPr>
            <p:cNvPr id="11" name="Straight Connector 10"/>
            <p:cNvCxnSpPr/>
            <p:nvPr/>
          </p:nvCxnSpPr>
          <p:spPr>
            <a:xfrm>
              <a:off x="5351278" y="888987"/>
              <a:ext cx="250227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1225414" y="4343431"/>
            <a:ext cx="10107415" cy="1763173"/>
          </a:xfrm>
          <a:prstGeom prst="rect">
            <a:avLst/>
          </a:prstGeom>
          <a:noFill/>
        </p:spPr>
        <p:txBody>
          <a:bodyPr wrap="square" lIns="91436" tIns="45719" rIns="91436" bIns="45719" rtlCol="0">
            <a:spAutoFit/>
          </a:bodyPr>
          <a:lstStyle/>
          <a:p>
            <a:pPr marL="380981" indent="-380981" defTabSz="457167">
              <a:lnSpc>
                <a:spcPct val="150000"/>
              </a:lnSpc>
              <a:buFont typeface="Arial" panose="020B0604020202020204" pitchFamily="34" charset="0"/>
              <a:buChar char="•"/>
            </a:pPr>
            <a:r>
              <a:rPr lang="it-IT" sz="1867" dirty="0">
                <a:solidFill>
                  <a:srgbClr val="FF0000"/>
                </a:solidFill>
                <a:latin typeface="Arial" panose="020B0604020202020204" pitchFamily="34" charset="0"/>
                <a:cs typeface="Arial" panose="020B0604020202020204" pitchFamily="34" charset="0"/>
              </a:rPr>
              <a:t>Tuttavia lo “stato di salute” di ogni individuo dovrebbe essere adeguatamente “misurato”, perché questo è ciò che è rilevante per la nostra esistenza che da sana diventa ammalata e per le Scienze Mediche che possono prendersi cura di noi;</a:t>
            </a:r>
          </a:p>
          <a:p>
            <a:pPr marL="380981" indent="-380981" defTabSz="457167">
              <a:lnSpc>
                <a:spcPct val="150000"/>
              </a:lnSpc>
              <a:buFont typeface="Arial" panose="020B0604020202020204" pitchFamily="34" charset="0"/>
              <a:buChar char="•"/>
            </a:pPr>
            <a:r>
              <a:rPr lang="en-US" sz="1867" dirty="0" err="1">
                <a:latin typeface="Arial" panose="020B0604020202020204" pitchFamily="34" charset="0"/>
                <a:cs typeface="Arial" panose="020B0604020202020204" pitchFamily="34" charset="0"/>
              </a:rPr>
              <a:t>Perchè</a:t>
            </a:r>
            <a:r>
              <a:rPr lang="en-US" sz="1867" dirty="0">
                <a:latin typeface="Arial" panose="020B0604020202020204" pitchFamily="34" charset="0"/>
                <a:cs typeface="Arial" panose="020B0604020202020204" pitchFamily="34" charset="0"/>
              </a:rPr>
              <a:t> non </a:t>
            </a:r>
            <a:r>
              <a:rPr lang="en-US" sz="1867" dirty="0" err="1">
                <a:latin typeface="Arial" panose="020B0604020202020204" pitchFamily="34" charset="0"/>
                <a:cs typeface="Arial" panose="020B0604020202020204" pitchFamily="34" charset="0"/>
              </a:rPr>
              <a:t>si</a:t>
            </a:r>
            <a:r>
              <a:rPr lang="en-US" sz="1867" dirty="0">
                <a:latin typeface="Arial" panose="020B0604020202020204" pitchFamily="34" charset="0"/>
                <a:cs typeface="Arial" panose="020B0604020202020204" pitchFamily="34" charset="0"/>
              </a:rPr>
              <a:t> è </a:t>
            </a:r>
            <a:r>
              <a:rPr lang="en-US" sz="1867" dirty="0" err="1">
                <a:latin typeface="Arial" panose="020B0604020202020204" pitchFamily="34" charset="0"/>
                <a:cs typeface="Arial" panose="020B0604020202020204" pitchFamily="34" charset="0"/>
              </a:rPr>
              <a:t>riusciti</a:t>
            </a:r>
            <a:r>
              <a:rPr lang="en-US" sz="1867" dirty="0">
                <a:latin typeface="Arial" panose="020B0604020202020204" pitchFamily="34" charset="0"/>
                <a:cs typeface="Arial" panose="020B0604020202020204" pitchFamily="34" charset="0"/>
              </a:rPr>
              <a:t> a </a:t>
            </a:r>
            <a:r>
              <a:rPr lang="en-US" sz="1867" dirty="0" err="1">
                <a:latin typeface="Arial" panose="020B0604020202020204" pitchFamily="34" charset="0"/>
                <a:cs typeface="Arial" panose="020B0604020202020204" pitchFamily="34" charset="0"/>
              </a:rPr>
              <a:t>misurare</a:t>
            </a:r>
            <a:r>
              <a:rPr lang="en-US" sz="1867" dirty="0">
                <a:latin typeface="Arial" panose="020B0604020202020204" pitchFamily="34" charset="0"/>
                <a:cs typeface="Arial" panose="020B0604020202020204" pitchFamily="34" charset="0"/>
              </a:rPr>
              <a:t> </a:t>
            </a:r>
            <a:r>
              <a:rPr lang="en-US" sz="1867" dirty="0" err="1">
                <a:latin typeface="Arial" panose="020B0604020202020204" pitchFamily="34" charset="0"/>
                <a:cs typeface="Arial" panose="020B0604020202020204" pitchFamily="34" charset="0"/>
              </a:rPr>
              <a:t>correttamente</a:t>
            </a:r>
            <a:r>
              <a:rPr lang="en-US" sz="1867" dirty="0">
                <a:latin typeface="Arial" panose="020B0604020202020204" pitchFamily="34" charset="0"/>
                <a:cs typeface="Arial" panose="020B0604020202020204" pitchFamily="34" charset="0"/>
              </a:rPr>
              <a:t> lo </a:t>
            </a:r>
            <a:r>
              <a:rPr lang="en-US" sz="1867" u="sng" dirty="0">
                <a:latin typeface="Arial" panose="020B0604020202020204" pitchFamily="34" charset="0"/>
                <a:cs typeface="Arial" panose="020B0604020202020204" pitchFamily="34" charset="0"/>
              </a:rPr>
              <a:t>STATO DI SALUTE?</a:t>
            </a:r>
          </a:p>
        </p:txBody>
      </p:sp>
      <p:sp>
        <p:nvSpPr>
          <p:cNvPr id="14" name="Rectangle 13"/>
          <p:cNvSpPr/>
          <p:nvPr/>
        </p:nvSpPr>
        <p:spPr>
          <a:xfrm>
            <a:off x="1258010" y="1251307"/>
            <a:ext cx="9697077" cy="3056221"/>
          </a:xfrm>
          <a:prstGeom prst="rect">
            <a:avLst/>
          </a:prstGeom>
        </p:spPr>
        <p:txBody>
          <a:bodyPr wrap="square" lIns="91440" tIns="45720" rIns="91440" bIns="45720">
            <a:spAutoFit/>
          </a:bodyPr>
          <a:lstStyle/>
          <a:p>
            <a:pPr marL="380981" indent="-380981">
              <a:lnSpc>
                <a:spcPct val="150000"/>
              </a:lnSpc>
              <a:buFont typeface="Arial" panose="020B0604020202020204" pitchFamily="34" charset="0"/>
              <a:buChar char="•"/>
            </a:pPr>
            <a:r>
              <a:rPr lang="it-IT" sz="1867" dirty="0">
                <a:solidFill>
                  <a:srgbClr val="FF0000"/>
                </a:solidFill>
                <a:latin typeface="Arial" panose="020B0604020202020204" pitchFamily="34" charset="0"/>
                <a:cs typeface="Arial" panose="020B0604020202020204" pitchFamily="34" charset="0"/>
              </a:rPr>
              <a:t>Tempo dell'esistenza, cioè modalità dell'esserci, dell'essere, cioè il tempo diventa un'entità fondamentale per regolare e spiegare ciò che regola e spiega la vita in senso strettamente ontologico</a:t>
            </a:r>
          </a:p>
          <a:p>
            <a:pPr marL="380981" indent="-380981">
              <a:lnSpc>
                <a:spcPct val="150000"/>
              </a:lnSpc>
              <a:buFont typeface="Arial" panose="020B0604020202020204" pitchFamily="34" charset="0"/>
              <a:buChar char="•"/>
            </a:pPr>
            <a:r>
              <a:rPr lang="it-IT" sz="1867" dirty="0">
                <a:latin typeface="Arial" panose="020B0604020202020204" pitchFamily="34" charset="0"/>
                <a:cs typeface="Arial" panose="020B0604020202020204" pitchFamily="34" charset="0"/>
              </a:rPr>
              <a:t>Ogni essere umano e il tempo sono scollegati, ma filosoficamente uniti da uno scopo esistenziale. Il decorso della nostra esistenza dal punto di vista dello stato di salute non può essere calcolato sulla base di strumentazioni fisiche, (ad esempio orologio o calendario); </a:t>
            </a:r>
            <a:endParaRPr lang="it-IT" sz="1867" dirty="0">
              <a:solidFill>
                <a:srgbClr val="FF0000"/>
              </a:solidFill>
              <a:latin typeface="Arial" panose="020B0604020202020204" pitchFamily="34" charset="0"/>
              <a:cs typeface="Arial" panose="020B0604020202020204" pitchFamily="34" charset="0"/>
            </a:endParaRPr>
          </a:p>
        </p:txBody>
      </p:sp>
      <p:pic>
        <p:nvPicPr>
          <p:cNvPr id="17" name="Picture 1" descr="page1image1772032">
            <a:extLst>
              <a:ext uri="{FF2B5EF4-FFF2-40B4-BE49-F238E27FC236}">
                <a16:creationId xmlns:a16="http://schemas.microsoft.com/office/drawing/2014/main" id="{7861CA79-9A8D-C048-AF59-C44CD5E179C7}"/>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749541"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96BB0C5-0C79-2939-5FA0-F63CE12EC674}"/>
              </a:ext>
            </a:extLst>
          </p:cNvPr>
          <p:cNvSpPr>
            <a:spLocks noGrp="1"/>
          </p:cNvSpPr>
          <p:nvPr>
            <p:ph type="sldNum" sz="quarter" idx="12"/>
          </p:nvPr>
        </p:nvSpPr>
        <p:spPr/>
        <p:txBody>
          <a:bodyPr/>
          <a:lstStyle/>
          <a:p>
            <a:fld id="{6347E562-681A-494E-BDB0-62B5EDF9317C}" type="slidenum">
              <a:rPr lang="it-IT" smtClean="0"/>
              <a:pPr/>
              <a:t>16</a:t>
            </a:fld>
            <a:endParaRPr lang="it-IT"/>
          </a:p>
        </p:txBody>
      </p:sp>
      <p:sp>
        <p:nvSpPr>
          <p:cNvPr id="13" name="Text Box 2">
            <a:extLst>
              <a:ext uri="{FF2B5EF4-FFF2-40B4-BE49-F238E27FC236}">
                <a16:creationId xmlns:a16="http://schemas.microsoft.com/office/drawing/2014/main" id="{7F59CCD5-517C-1001-6E21-8971A6247616}"/>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16" name="Text Box 2">
            <a:extLst>
              <a:ext uri="{FF2B5EF4-FFF2-40B4-BE49-F238E27FC236}">
                <a16:creationId xmlns:a16="http://schemas.microsoft.com/office/drawing/2014/main" id="{D3D529A9-C8E3-FF43-1CA6-B06D51E3D38A}"/>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20200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INA.gif">
            <a:extLst>
              <a:ext uri="{FF2B5EF4-FFF2-40B4-BE49-F238E27FC236}">
                <a16:creationId xmlns:a16="http://schemas.microsoft.com/office/drawing/2014/main" id="{DB2F4930-E5DE-CE89-12E7-844416D15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78" y="52606"/>
            <a:ext cx="1027561" cy="1027561"/>
          </a:xfrm>
          <a:prstGeom prst="rect">
            <a:avLst/>
          </a:prstGeom>
        </p:spPr>
      </p:pic>
      <p:pic>
        <p:nvPicPr>
          <p:cNvPr id="9" name="Picture 1" descr="page1image1772032">
            <a:extLst>
              <a:ext uri="{FF2B5EF4-FFF2-40B4-BE49-F238E27FC236}">
                <a16:creationId xmlns:a16="http://schemas.microsoft.com/office/drawing/2014/main" id="{A2BF0A37-BCA0-DE40-9876-0D7D7E7FFD02}"/>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068661" y="146987"/>
            <a:ext cx="1027561" cy="9842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A5D123-0B2A-A503-7E52-F67C0D53665F}"/>
              </a:ext>
            </a:extLst>
          </p:cNvPr>
          <p:cNvSpPr txBox="1"/>
          <p:nvPr/>
        </p:nvSpPr>
        <p:spPr>
          <a:xfrm>
            <a:off x="2921695" y="146987"/>
            <a:ext cx="6093912" cy="707886"/>
          </a:xfrm>
          <a:prstGeom prst="rect">
            <a:avLst/>
          </a:prstGeom>
          <a:noFill/>
        </p:spPr>
        <p:txBody>
          <a:bodyPr wrap="square">
            <a:spAutoFit/>
          </a:bodyPr>
          <a:lstStyle/>
          <a:p>
            <a:pPr algn="ctr"/>
            <a:r>
              <a:rPr lang="it-IT" sz="4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Sostenibilità</a:t>
            </a:r>
            <a:endParaRPr lang="en-IT" sz="4000" dirty="0"/>
          </a:p>
        </p:txBody>
      </p:sp>
      <p:sp>
        <p:nvSpPr>
          <p:cNvPr id="13" name="TextBox 12">
            <a:extLst>
              <a:ext uri="{FF2B5EF4-FFF2-40B4-BE49-F238E27FC236}">
                <a16:creationId xmlns:a16="http://schemas.microsoft.com/office/drawing/2014/main" id="{DF60BCEA-A8E0-8FE9-EF2E-88BD9CB48F6D}"/>
              </a:ext>
            </a:extLst>
          </p:cNvPr>
          <p:cNvSpPr txBox="1"/>
          <p:nvPr/>
        </p:nvSpPr>
        <p:spPr>
          <a:xfrm>
            <a:off x="865318" y="1737678"/>
            <a:ext cx="10534389" cy="2543902"/>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IT" sz="2800" dirty="0">
                <a:latin typeface="Arial" panose="020B0604020202020204" pitchFamily="34" charset="0"/>
                <a:cs typeface="Arial" panose="020B0604020202020204" pitchFamily="34" charset="0"/>
              </a:rPr>
              <a:t>Economica (autosostenibilità); finalità e attori della sostenibilità</a:t>
            </a:r>
          </a:p>
          <a:p>
            <a:pPr marL="285750" indent="-285750">
              <a:lnSpc>
                <a:spcPct val="200000"/>
              </a:lnSpc>
              <a:buFont typeface="Arial" panose="020B0604020202020204" pitchFamily="34" charset="0"/>
              <a:buChar char="•"/>
            </a:pPr>
            <a:r>
              <a:rPr lang="en-IT" sz="2800" dirty="0">
                <a:latin typeface="Arial" panose="020B0604020202020204" pitchFamily="34" charset="0"/>
                <a:cs typeface="Arial" panose="020B0604020202020204" pitchFamily="34" charset="0"/>
              </a:rPr>
              <a:t>Ambientale</a:t>
            </a:r>
          </a:p>
          <a:p>
            <a:pPr marL="285750" indent="-285750">
              <a:lnSpc>
                <a:spcPct val="200000"/>
              </a:lnSpc>
              <a:buFont typeface="Arial" panose="020B0604020202020204" pitchFamily="34" charset="0"/>
              <a:buChar char="•"/>
            </a:pPr>
            <a:r>
              <a:rPr lang="en-IT" sz="2800" dirty="0">
                <a:latin typeface="Arial" panose="020B0604020202020204" pitchFamily="34" charset="0"/>
                <a:cs typeface="Arial" panose="020B0604020202020204" pitchFamily="34" charset="0"/>
              </a:rPr>
              <a:t>Sociale (o socio-politico) </a:t>
            </a:r>
          </a:p>
        </p:txBody>
      </p:sp>
      <p:pic>
        <p:nvPicPr>
          <p:cNvPr id="19" name="Picture 18">
            <a:extLst>
              <a:ext uri="{FF2B5EF4-FFF2-40B4-BE49-F238E27FC236}">
                <a16:creationId xmlns:a16="http://schemas.microsoft.com/office/drawing/2014/main" id="{F7737DAF-3C21-FC0D-032F-D4EC3AE5543A}"/>
              </a:ext>
            </a:extLst>
          </p:cNvPr>
          <p:cNvPicPr>
            <a:picLocks noChangeAspect="1"/>
          </p:cNvPicPr>
          <p:nvPr/>
        </p:nvPicPr>
        <p:blipFill>
          <a:blip r:embed="rId5"/>
          <a:stretch>
            <a:fillRect/>
          </a:stretch>
        </p:blipFill>
        <p:spPr>
          <a:xfrm>
            <a:off x="8060832" y="3153428"/>
            <a:ext cx="3709459" cy="3429000"/>
          </a:xfrm>
          <a:prstGeom prst="rect">
            <a:avLst/>
          </a:prstGeom>
        </p:spPr>
      </p:pic>
      <p:sp>
        <p:nvSpPr>
          <p:cNvPr id="21" name="Slide Number Placeholder 20">
            <a:extLst>
              <a:ext uri="{FF2B5EF4-FFF2-40B4-BE49-F238E27FC236}">
                <a16:creationId xmlns:a16="http://schemas.microsoft.com/office/drawing/2014/main" id="{E563B3CC-C0EA-130B-97B9-868F0ADC15FB}"/>
              </a:ext>
            </a:extLst>
          </p:cNvPr>
          <p:cNvSpPr>
            <a:spLocks noGrp="1"/>
          </p:cNvSpPr>
          <p:nvPr>
            <p:ph type="sldNum" sz="quarter" idx="12"/>
          </p:nvPr>
        </p:nvSpPr>
        <p:spPr/>
        <p:txBody>
          <a:bodyPr/>
          <a:lstStyle/>
          <a:p>
            <a:fld id="{3D19C126-0F24-CE4A-B9B5-132AC94B9942}" type="slidenum">
              <a:rPr lang="en-IT" smtClean="0"/>
              <a:t>17</a:t>
            </a:fld>
            <a:endParaRPr lang="en-IT"/>
          </a:p>
        </p:txBody>
      </p:sp>
      <p:sp>
        <p:nvSpPr>
          <p:cNvPr id="22" name="Text Box 2">
            <a:extLst>
              <a:ext uri="{FF2B5EF4-FFF2-40B4-BE49-F238E27FC236}">
                <a16:creationId xmlns:a16="http://schemas.microsoft.com/office/drawing/2014/main" id="{9471B25D-F4A3-42A2-0937-B0BBDF94D111}"/>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23" name="Text Box 2">
            <a:extLst>
              <a:ext uri="{FF2B5EF4-FFF2-40B4-BE49-F238E27FC236}">
                <a16:creationId xmlns:a16="http://schemas.microsoft.com/office/drawing/2014/main" id="{58E890F2-61E9-044B-24D4-F9D406EC18F7}"/>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182372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urved Up Arrow 65">
            <a:extLst>
              <a:ext uri="{FF2B5EF4-FFF2-40B4-BE49-F238E27FC236}">
                <a16:creationId xmlns:a16="http://schemas.microsoft.com/office/drawing/2014/main" id="{7356551E-99CC-BCFB-F04E-DDF26FA6CEEA}"/>
              </a:ext>
            </a:extLst>
          </p:cNvPr>
          <p:cNvSpPr/>
          <p:nvPr/>
        </p:nvSpPr>
        <p:spPr>
          <a:xfrm rot="20720979">
            <a:off x="721131" y="5081933"/>
            <a:ext cx="4510343" cy="1462083"/>
          </a:xfrm>
          <a:prstGeom prst="curvedUpArrow">
            <a:avLst>
              <a:gd name="adj1" fmla="val 11505"/>
              <a:gd name="adj2" fmla="val 23004"/>
              <a:gd name="adj3" fmla="val 224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solidFill>
                <a:schemeClr val="tx1"/>
              </a:solidFill>
            </a:endParaRPr>
          </a:p>
        </p:txBody>
      </p:sp>
      <p:pic>
        <p:nvPicPr>
          <p:cNvPr id="8" name="Picture 7" descr="UNINA.gif">
            <a:extLst>
              <a:ext uri="{FF2B5EF4-FFF2-40B4-BE49-F238E27FC236}">
                <a16:creationId xmlns:a16="http://schemas.microsoft.com/office/drawing/2014/main" id="{DB2F4930-E5DE-CE89-12E7-844416D15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78" y="52606"/>
            <a:ext cx="1027561" cy="1027561"/>
          </a:xfrm>
          <a:prstGeom prst="rect">
            <a:avLst/>
          </a:prstGeom>
        </p:spPr>
      </p:pic>
      <p:pic>
        <p:nvPicPr>
          <p:cNvPr id="9" name="Picture 1" descr="page1image1772032">
            <a:extLst>
              <a:ext uri="{FF2B5EF4-FFF2-40B4-BE49-F238E27FC236}">
                <a16:creationId xmlns:a16="http://schemas.microsoft.com/office/drawing/2014/main" id="{A2BF0A37-BCA0-DE40-9876-0D7D7E7FFD02}"/>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068661" y="146987"/>
            <a:ext cx="1027561" cy="984295"/>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529C824D-569E-CFEE-F5AC-C8D979802A14}"/>
              </a:ext>
            </a:extLst>
          </p:cNvPr>
          <p:cNvGrpSpPr/>
          <p:nvPr/>
        </p:nvGrpSpPr>
        <p:grpSpPr>
          <a:xfrm>
            <a:off x="3770499" y="3080451"/>
            <a:ext cx="4801314" cy="990418"/>
            <a:chOff x="3888607" y="2799568"/>
            <a:chExt cx="4801314" cy="990418"/>
          </a:xfrm>
        </p:grpSpPr>
        <p:sp>
          <p:nvSpPr>
            <p:cNvPr id="2" name="TextBox 1">
              <a:extLst>
                <a:ext uri="{FF2B5EF4-FFF2-40B4-BE49-F238E27FC236}">
                  <a16:creationId xmlns:a16="http://schemas.microsoft.com/office/drawing/2014/main" id="{4320DAFB-6BFD-55BF-0E01-70CA7A09268F}"/>
                </a:ext>
              </a:extLst>
            </p:cNvPr>
            <p:cNvSpPr txBox="1"/>
            <p:nvPr/>
          </p:nvSpPr>
          <p:spPr>
            <a:xfrm>
              <a:off x="3888607" y="2835879"/>
              <a:ext cx="4801314" cy="954107"/>
            </a:xfrm>
            <a:prstGeom prst="rect">
              <a:avLst/>
            </a:prstGeom>
            <a:noFill/>
          </p:spPr>
          <p:txBody>
            <a:bodyPr wrap="none" rtlCol="0">
              <a:spAutoFit/>
            </a:bodyPr>
            <a:lstStyle/>
            <a:p>
              <a:r>
                <a:rPr lang="en-IT" sz="2800" b="1" dirty="0">
                  <a:latin typeface="Arial" panose="020B0604020202020204" pitchFamily="34" charset="0"/>
                  <a:cs typeface="Arial" panose="020B0604020202020204" pitchFamily="34" charset="0"/>
                </a:rPr>
                <a:t>Cause dell’invecchiamento</a:t>
              </a:r>
            </a:p>
            <a:p>
              <a:pPr algn="ctr"/>
              <a:r>
                <a:rPr lang="en-GB" sz="2800" b="1" dirty="0">
                  <a:latin typeface="Arial" panose="020B0604020202020204" pitchFamily="34" charset="0"/>
                  <a:cs typeface="Arial" panose="020B0604020202020204" pitchFamily="34" charset="0"/>
                </a:rPr>
                <a:t>(N</a:t>
              </a:r>
              <a:r>
                <a:rPr lang="en-IT" sz="2800" b="1" dirty="0">
                  <a:latin typeface="Arial" panose="020B0604020202020204" pitchFamily="34" charset="0"/>
                  <a:cs typeface="Arial" panose="020B0604020202020204" pitchFamily="34" charset="0"/>
                </a:rPr>
                <a:t>o età)</a:t>
              </a:r>
            </a:p>
          </p:txBody>
        </p:sp>
        <p:sp>
          <p:nvSpPr>
            <p:cNvPr id="3" name="Rounded Rectangle 2">
              <a:extLst>
                <a:ext uri="{FF2B5EF4-FFF2-40B4-BE49-F238E27FC236}">
                  <a16:creationId xmlns:a16="http://schemas.microsoft.com/office/drawing/2014/main" id="{CC38391C-6038-F48B-6D2F-1C7EEB57FEC1}"/>
                </a:ext>
              </a:extLst>
            </p:cNvPr>
            <p:cNvSpPr/>
            <p:nvPr/>
          </p:nvSpPr>
          <p:spPr>
            <a:xfrm>
              <a:off x="3888607" y="2799568"/>
              <a:ext cx="4801314" cy="99041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grpSp>
        <p:nvGrpSpPr>
          <p:cNvPr id="56" name="Group 55">
            <a:extLst>
              <a:ext uri="{FF2B5EF4-FFF2-40B4-BE49-F238E27FC236}">
                <a16:creationId xmlns:a16="http://schemas.microsoft.com/office/drawing/2014/main" id="{12C1666B-3E31-0C1B-0122-ADEDAFC7EC2D}"/>
              </a:ext>
            </a:extLst>
          </p:cNvPr>
          <p:cNvGrpSpPr/>
          <p:nvPr/>
        </p:nvGrpSpPr>
        <p:grpSpPr>
          <a:xfrm>
            <a:off x="7150734" y="937871"/>
            <a:ext cx="3356499" cy="1312626"/>
            <a:chOff x="7700384" y="989928"/>
            <a:chExt cx="3356499" cy="1312626"/>
          </a:xfrm>
        </p:grpSpPr>
        <p:grpSp>
          <p:nvGrpSpPr>
            <p:cNvPr id="10" name="Group 9">
              <a:extLst>
                <a:ext uri="{FF2B5EF4-FFF2-40B4-BE49-F238E27FC236}">
                  <a16:creationId xmlns:a16="http://schemas.microsoft.com/office/drawing/2014/main" id="{B16DDC7F-471C-3E15-F048-A7D4A46230E4}"/>
                </a:ext>
              </a:extLst>
            </p:cNvPr>
            <p:cNvGrpSpPr/>
            <p:nvPr/>
          </p:nvGrpSpPr>
          <p:grpSpPr>
            <a:xfrm>
              <a:off x="7950904" y="989928"/>
              <a:ext cx="2699833" cy="400110"/>
              <a:chOff x="7039627" y="931225"/>
              <a:chExt cx="2699833" cy="400110"/>
            </a:xfrm>
          </p:grpSpPr>
          <p:sp>
            <p:nvSpPr>
              <p:cNvPr id="5" name="Rounded Rectangle 4">
                <a:extLst>
                  <a:ext uri="{FF2B5EF4-FFF2-40B4-BE49-F238E27FC236}">
                    <a16:creationId xmlns:a16="http://schemas.microsoft.com/office/drawing/2014/main" id="{EAD7ABD2-DCBB-733E-7B64-618BC16E11F8}"/>
                  </a:ext>
                </a:extLst>
              </p:cNvPr>
              <p:cNvSpPr/>
              <p:nvPr/>
            </p:nvSpPr>
            <p:spPr>
              <a:xfrm>
                <a:off x="7039627" y="946614"/>
                <a:ext cx="2630466" cy="36933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7" name="TextBox 6">
                <a:extLst>
                  <a:ext uri="{FF2B5EF4-FFF2-40B4-BE49-F238E27FC236}">
                    <a16:creationId xmlns:a16="http://schemas.microsoft.com/office/drawing/2014/main" id="{5B6CB40A-8814-DA05-4C04-7E0D7FB1D5CB}"/>
                  </a:ext>
                </a:extLst>
              </p:cNvPr>
              <p:cNvSpPr txBox="1"/>
              <p:nvPr/>
            </p:nvSpPr>
            <p:spPr>
              <a:xfrm>
                <a:off x="7044491" y="931225"/>
                <a:ext cx="2694969" cy="400110"/>
              </a:xfrm>
              <a:prstGeom prst="rect">
                <a:avLst/>
              </a:prstGeom>
              <a:noFill/>
              <a:ln>
                <a:noFill/>
              </a:ln>
            </p:spPr>
            <p:txBody>
              <a:bodyPr wrap="none" rtlCol="0">
                <a:spAutoFit/>
              </a:bodyPr>
              <a:lstStyle/>
              <a:p>
                <a:pPr algn="ctr"/>
                <a:r>
                  <a:rPr lang="en-IT" sz="2000" dirty="0">
                    <a:latin typeface="Arial" panose="020B0604020202020204" pitchFamily="34" charset="0"/>
                    <a:cs typeface="Arial" panose="020B0604020202020204" pitchFamily="34" charset="0"/>
                  </a:rPr>
                  <a:t>Alterazioni molecolari </a:t>
                </a:r>
              </a:p>
            </p:txBody>
          </p:sp>
        </p:grpSp>
        <p:cxnSp>
          <p:nvCxnSpPr>
            <p:cNvPr id="12" name="Straight Arrow Connector 11">
              <a:extLst>
                <a:ext uri="{FF2B5EF4-FFF2-40B4-BE49-F238E27FC236}">
                  <a16:creationId xmlns:a16="http://schemas.microsoft.com/office/drawing/2014/main" id="{37EEFC95-79D5-DF92-4691-F5F3E2733FFF}"/>
                </a:ext>
              </a:extLst>
            </p:cNvPr>
            <p:cNvCxnSpPr>
              <a:stCxn id="5" idx="2"/>
            </p:cNvCxnSpPr>
            <p:nvPr/>
          </p:nvCxnSpPr>
          <p:spPr>
            <a:xfrm flipH="1">
              <a:off x="8451945" y="1374650"/>
              <a:ext cx="814192" cy="47769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95EEC2-8B6B-DD3F-6F62-346EC1260D6A}"/>
                </a:ext>
              </a:extLst>
            </p:cNvPr>
            <p:cNvCxnSpPr>
              <a:cxnSpLocks/>
              <a:stCxn id="5" idx="2"/>
            </p:cNvCxnSpPr>
            <p:nvPr/>
          </p:nvCxnSpPr>
          <p:spPr>
            <a:xfrm>
              <a:off x="9266137" y="1374650"/>
              <a:ext cx="814192" cy="47769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D437C1C-7CB6-407F-0871-22CE9419E866}"/>
                </a:ext>
              </a:extLst>
            </p:cNvPr>
            <p:cNvGrpSpPr/>
            <p:nvPr/>
          </p:nvGrpSpPr>
          <p:grpSpPr>
            <a:xfrm>
              <a:off x="7700384" y="1902444"/>
              <a:ext cx="1354710" cy="400110"/>
              <a:chOff x="6789107" y="1843741"/>
              <a:chExt cx="1354710" cy="400110"/>
            </a:xfrm>
          </p:grpSpPr>
          <p:sp>
            <p:nvSpPr>
              <p:cNvPr id="16" name="TextBox 15">
                <a:extLst>
                  <a:ext uri="{FF2B5EF4-FFF2-40B4-BE49-F238E27FC236}">
                    <a16:creationId xmlns:a16="http://schemas.microsoft.com/office/drawing/2014/main" id="{44D4784D-3C7D-E711-5F3C-1C0C2E29CCE6}"/>
                  </a:ext>
                </a:extLst>
              </p:cNvPr>
              <p:cNvSpPr txBox="1"/>
              <p:nvPr/>
            </p:nvSpPr>
            <p:spPr>
              <a:xfrm>
                <a:off x="6789107" y="1843741"/>
                <a:ext cx="1354710" cy="400110"/>
              </a:xfrm>
              <a:prstGeom prst="rect">
                <a:avLst/>
              </a:prstGeom>
              <a:noFill/>
              <a:ln>
                <a:noFill/>
              </a:ln>
            </p:spPr>
            <p:txBody>
              <a:bodyPr wrap="square" rtlCol="0">
                <a:spAutoFit/>
              </a:bodyPr>
              <a:lstStyle/>
              <a:p>
                <a:r>
                  <a:rPr lang="en-IT" sz="2000" dirty="0">
                    <a:latin typeface="Arial" panose="020B0604020202020204" pitchFamily="34" charset="0"/>
                    <a:cs typeface="Arial" panose="020B0604020202020204" pitchFamily="34" charset="0"/>
                  </a:rPr>
                  <a:t>Ereditarie</a:t>
                </a:r>
                <a:endParaRPr lang="en-IT" dirty="0">
                  <a:latin typeface="Arial" panose="020B0604020202020204" pitchFamily="34" charset="0"/>
                  <a:cs typeface="Arial" panose="020B0604020202020204" pitchFamily="34" charset="0"/>
                </a:endParaRPr>
              </a:p>
            </p:txBody>
          </p:sp>
          <p:sp>
            <p:nvSpPr>
              <p:cNvPr id="19" name="Rounded Rectangle 18">
                <a:extLst>
                  <a:ext uri="{FF2B5EF4-FFF2-40B4-BE49-F238E27FC236}">
                    <a16:creationId xmlns:a16="http://schemas.microsoft.com/office/drawing/2014/main" id="{158A3541-F8B0-DCD2-A9F1-F686B9293B61}"/>
                  </a:ext>
                </a:extLst>
              </p:cNvPr>
              <p:cNvSpPr/>
              <p:nvPr/>
            </p:nvSpPr>
            <p:spPr>
              <a:xfrm>
                <a:off x="6789107" y="1843741"/>
                <a:ext cx="1354710" cy="39552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sp>
          <p:nvSpPr>
            <p:cNvPr id="17" name="TextBox 16">
              <a:extLst>
                <a:ext uri="{FF2B5EF4-FFF2-40B4-BE49-F238E27FC236}">
                  <a16:creationId xmlns:a16="http://schemas.microsoft.com/office/drawing/2014/main" id="{28DE7B4E-D267-0D65-BAB5-A7134A40ECFB}"/>
                </a:ext>
              </a:extLst>
            </p:cNvPr>
            <p:cNvSpPr txBox="1"/>
            <p:nvPr/>
          </p:nvSpPr>
          <p:spPr>
            <a:xfrm>
              <a:off x="9261199" y="1902444"/>
              <a:ext cx="1795684" cy="400110"/>
            </a:xfrm>
            <a:prstGeom prst="rect">
              <a:avLst/>
            </a:prstGeom>
            <a:noFill/>
            <a:ln>
              <a:solidFill>
                <a:srgbClr val="FFC000"/>
              </a:solidFill>
            </a:ln>
          </p:spPr>
          <p:txBody>
            <a:bodyPr wrap="none" rtlCol="0">
              <a:spAutoFit/>
            </a:bodyPr>
            <a:lstStyle/>
            <a:p>
              <a:r>
                <a:rPr lang="en-IT" sz="2000" dirty="0">
                  <a:latin typeface="Arial" panose="020B0604020202020204" pitchFamily="34" charset="0"/>
                  <a:cs typeface="Arial" panose="020B0604020202020204" pitchFamily="34" charset="0"/>
                </a:rPr>
                <a:t>Non ereditarie</a:t>
              </a:r>
            </a:p>
          </p:txBody>
        </p:sp>
      </p:grpSp>
      <p:grpSp>
        <p:nvGrpSpPr>
          <p:cNvPr id="55" name="Group 54">
            <a:extLst>
              <a:ext uri="{FF2B5EF4-FFF2-40B4-BE49-F238E27FC236}">
                <a16:creationId xmlns:a16="http://schemas.microsoft.com/office/drawing/2014/main" id="{E3E935C1-6FDE-654C-F62F-E0A4D9626753}"/>
              </a:ext>
            </a:extLst>
          </p:cNvPr>
          <p:cNvGrpSpPr/>
          <p:nvPr/>
        </p:nvGrpSpPr>
        <p:grpSpPr>
          <a:xfrm>
            <a:off x="1894811" y="917227"/>
            <a:ext cx="3557095" cy="1291023"/>
            <a:chOff x="1909639" y="980752"/>
            <a:chExt cx="3557095" cy="1291023"/>
          </a:xfrm>
        </p:grpSpPr>
        <p:grpSp>
          <p:nvGrpSpPr>
            <p:cNvPr id="24" name="Group 23">
              <a:extLst>
                <a:ext uri="{FF2B5EF4-FFF2-40B4-BE49-F238E27FC236}">
                  <a16:creationId xmlns:a16="http://schemas.microsoft.com/office/drawing/2014/main" id="{94267D2E-58AB-49AD-38C0-453433963AC6}"/>
                </a:ext>
              </a:extLst>
            </p:cNvPr>
            <p:cNvGrpSpPr/>
            <p:nvPr/>
          </p:nvGrpSpPr>
          <p:grpSpPr>
            <a:xfrm>
              <a:off x="2803749" y="980752"/>
              <a:ext cx="1633781" cy="400110"/>
              <a:chOff x="7497481" y="922050"/>
              <a:chExt cx="1633781" cy="400110"/>
            </a:xfrm>
          </p:grpSpPr>
          <p:sp>
            <p:nvSpPr>
              <p:cNvPr id="25" name="Rounded Rectangle 24">
                <a:extLst>
                  <a:ext uri="{FF2B5EF4-FFF2-40B4-BE49-F238E27FC236}">
                    <a16:creationId xmlns:a16="http://schemas.microsoft.com/office/drawing/2014/main" id="{BD8BA709-4BF3-27CD-29AA-272193A12890}"/>
                  </a:ext>
                </a:extLst>
              </p:cNvPr>
              <p:cNvSpPr/>
              <p:nvPr/>
            </p:nvSpPr>
            <p:spPr>
              <a:xfrm>
                <a:off x="7497481" y="946614"/>
                <a:ext cx="1633781" cy="36933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6" name="TextBox 25">
                <a:extLst>
                  <a:ext uri="{FF2B5EF4-FFF2-40B4-BE49-F238E27FC236}">
                    <a16:creationId xmlns:a16="http://schemas.microsoft.com/office/drawing/2014/main" id="{FBB9BF25-2C59-2382-B96B-CCE7B99498EE}"/>
                  </a:ext>
                </a:extLst>
              </p:cNvPr>
              <p:cNvSpPr txBox="1"/>
              <p:nvPr/>
            </p:nvSpPr>
            <p:spPr>
              <a:xfrm>
                <a:off x="7601592" y="922050"/>
                <a:ext cx="1526380" cy="400110"/>
              </a:xfrm>
              <a:prstGeom prst="rect">
                <a:avLst/>
              </a:prstGeom>
              <a:noFill/>
              <a:ln>
                <a:noFill/>
              </a:ln>
            </p:spPr>
            <p:txBody>
              <a:bodyPr wrap="none" rtlCol="0">
                <a:spAutoFit/>
              </a:bodyPr>
              <a:lstStyle/>
              <a:p>
                <a:r>
                  <a:rPr lang="en-IT" sz="2000" dirty="0">
                    <a:latin typeface="Arial" panose="020B0604020202020204" pitchFamily="34" charset="0"/>
                    <a:cs typeface="Arial" panose="020B0604020202020204" pitchFamily="34" charset="0"/>
                  </a:rPr>
                  <a:t>Epigenetica</a:t>
                </a:r>
              </a:p>
            </p:txBody>
          </p:sp>
        </p:grpSp>
        <p:cxnSp>
          <p:nvCxnSpPr>
            <p:cNvPr id="27" name="Straight Arrow Connector 26">
              <a:extLst>
                <a:ext uri="{FF2B5EF4-FFF2-40B4-BE49-F238E27FC236}">
                  <a16:creationId xmlns:a16="http://schemas.microsoft.com/office/drawing/2014/main" id="{6DF60BE0-4D02-5120-1E70-539E804015DA}"/>
                </a:ext>
              </a:extLst>
            </p:cNvPr>
            <p:cNvCxnSpPr>
              <a:cxnSpLocks/>
              <a:stCxn id="25" idx="2"/>
            </p:cNvCxnSpPr>
            <p:nvPr/>
          </p:nvCxnSpPr>
          <p:spPr>
            <a:xfrm flipH="1">
              <a:off x="2846936" y="1374649"/>
              <a:ext cx="773704" cy="47769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63F7924-DBC8-1944-975E-D6560A9BA7D0}"/>
                </a:ext>
              </a:extLst>
            </p:cNvPr>
            <p:cNvCxnSpPr>
              <a:cxnSpLocks/>
              <a:stCxn id="25" idx="2"/>
            </p:cNvCxnSpPr>
            <p:nvPr/>
          </p:nvCxnSpPr>
          <p:spPr>
            <a:xfrm>
              <a:off x="3620640" y="1374649"/>
              <a:ext cx="854680" cy="47769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a:extLst>
                <a:ext uri="{FF2B5EF4-FFF2-40B4-BE49-F238E27FC236}">
                  <a16:creationId xmlns:a16="http://schemas.microsoft.com/office/drawing/2014/main" id="{8F2DE770-BED9-2403-5D55-44F84BCF05ED}"/>
                </a:ext>
              </a:extLst>
            </p:cNvPr>
            <p:cNvSpPr/>
            <p:nvPr/>
          </p:nvSpPr>
          <p:spPr>
            <a:xfrm>
              <a:off x="1909639" y="1902443"/>
              <a:ext cx="1357852" cy="3693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2000" dirty="0">
                  <a:solidFill>
                    <a:schemeClr val="tx1"/>
                  </a:solidFill>
                  <a:latin typeface="Arial" panose="020B0604020202020204" pitchFamily="34" charset="0"/>
                  <a:cs typeface="Arial" panose="020B0604020202020204" pitchFamily="34" charset="0"/>
                </a:rPr>
                <a:t>Ereditaria</a:t>
              </a:r>
              <a:endParaRPr lang="en-IT" dirty="0">
                <a:solidFill>
                  <a:schemeClr val="tx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5D20AEE-F484-C41F-8CF0-2C5FB48D4C05}"/>
                </a:ext>
              </a:extLst>
            </p:cNvPr>
            <p:cNvSpPr txBox="1"/>
            <p:nvPr/>
          </p:nvSpPr>
          <p:spPr>
            <a:xfrm>
              <a:off x="3671050" y="1864149"/>
              <a:ext cx="1795684" cy="400110"/>
            </a:xfrm>
            <a:prstGeom prst="rect">
              <a:avLst/>
            </a:prstGeom>
            <a:noFill/>
            <a:ln>
              <a:solidFill>
                <a:srgbClr val="00B050"/>
              </a:solidFill>
            </a:ln>
          </p:spPr>
          <p:txBody>
            <a:bodyPr wrap="none" rtlCol="0">
              <a:spAutoFit/>
            </a:bodyPr>
            <a:lstStyle/>
            <a:p>
              <a:r>
                <a:rPr lang="en-IT" sz="2000" dirty="0">
                  <a:latin typeface="Arial" panose="020B0604020202020204" pitchFamily="34" charset="0"/>
                  <a:cs typeface="Arial" panose="020B0604020202020204" pitchFamily="34" charset="0"/>
                </a:rPr>
                <a:t>Non ereditaria</a:t>
              </a:r>
            </a:p>
          </p:txBody>
        </p:sp>
      </p:grpSp>
      <p:grpSp>
        <p:nvGrpSpPr>
          <p:cNvPr id="54" name="Group 53">
            <a:extLst>
              <a:ext uri="{FF2B5EF4-FFF2-40B4-BE49-F238E27FC236}">
                <a16:creationId xmlns:a16="http://schemas.microsoft.com/office/drawing/2014/main" id="{5E5AD681-B5B9-0668-1E9C-AA714CF56E23}"/>
              </a:ext>
            </a:extLst>
          </p:cNvPr>
          <p:cNvGrpSpPr/>
          <p:nvPr/>
        </p:nvGrpSpPr>
        <p:grpSpPr>
          <a:xfrm>
            <a:off x="393496" y="4173756"/>
            <a:ext cx="3000509" cy="1449932"/>
            <a:chOff x="379709" y="2835879"/>
            <a:chExt cx="3000509" cy="1449932"/>
          </a:xfrm>
        </p:grpSpPr>
        <p:grpSp>
          <p:nvGrpSpPr>
            <p:cNvPr id="37" name="Group 36">
              <a:extLst>
                <a:ext uri="{FF2B5EF4-FFF2-40B4-BE49-F238E27FC236}">
                  <a16:creationId xmlns:a16="http://schemas.microsoft.com/office/drawing/2014/main" id="{6ADF5E78-ACD9-1A61-E3DB-CCDDAA17D95B}"/>
                </a:ext>
              </a:extLst>
            </p:cNvPr>
            <p:cNvGrpSpPr/>
            <p:nvPr/>
          </p:nvGrpSpPr>
          <p:grpSpPr>
            <a:xfrm>
              <a:off x="595770" y="2835879"/>
              <a:ext cx="2509424" cy="414280"/>
              <a:chOff x="6893118" y="946614"/>
              <a:chExt cx="2509424" cy="414280"/>
            </a:xfrm>
          </p:grpSpPr>
          <p:sp>
            <p:nvSpPr>
              <p:cNvPr id="38" name="Rounded Rectangle 37">
                <a:extLst>
                  <a:ext uri="{FF2B5EF4-FFF2-40B4-BE49-F238E27FC236}">
                    <a16:creationId xmlns:a16="http://schemas.microsoft.com/office/drawing/2014/main" id="{7C717F30-CD42-7148-6E33-BDAF0042BE35}"/>
                  </a:ext>
                </a:extLst>
              </p:cNvPr>
              <p:cNvSpPr/>
              <p:nvPr/>
            </p:nvSpPr>
            <p:spPr>
              <a:xfrm>
                <a:off x="6893118" y="946614"/>
                <a:ext cx="2509424" cy="41428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39" name="TextBox 38">
                <a:extLst>
                  <a:ext uri="{FF2B5EF4-FFF2-40B4-BE49-F238E27FC236}">
                    <a16:creationId xmlns:a16="http://schemas.microsoft.com/office/drawing/2014/main" id="{E8FEEA97-FFDF-7B46-F171-953231AA6935}"/>
                  </a:ext>
                </a:extLst>
              </p:cNvPr>
              <p:cNvSpPr txBox="1"/>
              <p:nvPr/>
            </p:nvSpPr>
            <p:spPr>
              <a:xfrm>
                <a:off x="6927387" y="946614"/>
                <a:ext cx="2396810" cy="400110"/>
              </a:xfrm>
              <a:prstGeom prst="rect">
                <a:avLst/>
              </a:prstGeom>
              <a:noFill/>
              <a:ln>
                <a:noFill/>
              </a:ln>
            </p:spPr>
            <p:txBody>
              <a:bodyPr wrap="none" rtlCol="0">
                <a:spAutoFit/>
              </a:bodyPr>
              <a:lstStyle/>
              <a:p>
                <a:pPr algn="ctr"/>
                <a:r>
                  <a:rPr lang="en-IT" sz="2000" dirty="0">
                    <a:latin typeface="Arial" panose="020B0604020202020204" pitchFamily="34" charset="0"/>
                    <a:cs typeface="Arial" panose="020B0604020202020204" pitchFamily="34" charset="0"/>
                  </a:rPr>
                  <a:t>Alterazioni cellulari </a:t>
                </a:r>
              </a:p>
            </p:txBody>
          </p:sp>
        </p:grpSp>
        <p:grpSp>
          <p:nvGrpSpPr>
            <p:cNvPr id="42" name="Group 41">
              <a:extLst>
                <a:ext uri="{FF2B5EF4-FFF2-40B4-BE49-F238E27FC236}">
                  <a16:creationId xmlns:a16="http://schemas.microsoft.com/office/drawing/2014/main" id="{E6D68AA0-A829-F63A-E431-ABABB481CAE8}"/>
                </a:ext>
              </a:extLst>
            </p:cNvPr>
            <p:cNvGrpSpPr/>
            <p:nvPr/>
          </p:nvGrpSpPr>
          <p:grpSpPr>
            <a:xfrm>
              <a:off x="379709" y="3820804"/>
              <a:ext cx="1473289" cy="465007"/>
              <a:chOff x="6789107" y="1843741"/>
              <a:chExt cx="1473289" cy="465007"/>
            </a:xfrm>
          </p:grpSpPr>
          <p:sp>
            <p:nvSpPr>
              <p:cNvPr id="44" name="Rounded Rectangle 43">
                <a:extLst>
                  <a:ext uri="{FF2B5EF4-FFF2-40B4-BE49-F238E27FC236}">
                    <a16:creationId xmlns:a16="http://schemas.microsoft.com/office/drawing/2014/main" id="{11660F95-E380-EE13-FAB8-F500049C42F3}"/>
                  </a:ext>
                </a:extLst>
              </p:cNvPr>
              <p:cNvSpPr/>
              <p:nvPr/>
            </p:nvSpPr>
            <p:spPr>
              <a:xfrm>
                <a:off x="6789107" y="1843741"/>
                <a:ext cx="1313178" cy="369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43" name="TextBox 42">
                <a:extLst>
                  <a:ext uri="{FF2B5EF4-FFF2-40B4-BE49-F238E27FC236}">
                    <a16:creationId xmlns:a16="http://schemas.microsoft.com/office/drawing/2014/main" id="{D32CEA74-3842-D78A-9471-AA9CF9E19B9E}"/>
                  </a:ext>
                </a:extLst>
              </p:cNvPr>
              <p:cNvSpPr txBox="1"/>
              <p:nvPr/>
            </p:nvSpPr>
            <p:spPr>
              <a:xfrm>
                <a:off x="6826560" y="1908638"/>
                <a:ext cx="1435836" cy="400110"/>
              </a:xfrm>
              <a:prstGeom prst="rect">
                <a:avLst/>
              </a:prstGeom>
              <a:noFill/>
              <a:ln>
                <a:solidFill>
                  <a:schemeClr val="accent1"/>
                </a:solidFill>
              </a:ln>
            </p:spPr>
            <p:txBody>
              <a:bodyPr wrap="square" rtlCol="0">
                <a:spAutoFit/>
              </a:bodyPr>
              <a:lstStyle/>
              <a:p>
                <a:r>
                  <a:rPr lang="en-IT" sz="2000" dirty="0">
                    <a:latin typeface="Arial" panose="020B0604020202020204" pitchFamily="34" charset="0"/>
                    <a:cs typeface="Arial" panose="020B0604020202020204" pitchFamily="34" charset="0"/>
                  </a:rPr>
                  <a:t>Specifiche</a:t>
                </a:r>
                <a:endParaRPr lang="en-IT" dirty="0">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FD122E50-0BA0-88D5-035D-AB86090A780A}"/>
                </a:ext>
              </a:extLst>
            </p:cNvPr>
            <p:cNvSpPr txBox="1"/>
            <p:nvPr/>
          </p:nvSpPr>
          <p:spPr>
            <a:xfrm>
              <a:off x="1940400" y="3885701"/>
              <a:ext cx="1439818" cy="400110"/>
            </a:xfrm>
            <a:prstGeom prst="rect">
              <a:avLst/>
            </a:prstGeom>
            <a:noFill/>
            <a:ln>
              <a:solidFill>
                <a:schemeClr val="accent1"/>
              </a:solidFill>
            </a:ln>
          </p:spPr>
          <p:txBody>
            <a:bodyPr wrap="none" rtlCol="0">
              <a:spAutoFit/>
            </a:bodyPr>
            <a:lstStyle/>
            <a:p>
              <a:r>
                <a:rPr lang="en-IT" sz="2000" dirty="0">
                  <a:latin typeface="Arial" panose="020B0604020202020204" pitchFamily="34" charset="0"/>
                  <a:cs typeface="Arial" panose="020B0604020202020204" pitchFamily="34" charset="0"/>
                </a:rPr>
                <a:t>Sistemiche</a:t>
              </a:r>
            </a:p>
          </p:txBody>
        </p:sp>
        <p:cxnSp>
          <p:nvCxnSpPr>
            <p:cNvPr id="49" name="Straight Arrow Connector 48">
              <a:extLst>
                <a:ext uri="{FF2B5EF4-FFF2-40B4-BE49-F238E27FC236}">
                  <a16:creationId xmlns:a16="http://schemas.microsoft.com/office/drawing/2014/main" id="{8D1C70FC-654D-8C4D-D60F-0C238706177A}"/>
                </a:ext>
              </a:extLst>
            </p:cNvPr>
            <p:cNvCxnSpPr>
              <a:cxnSpLocks/>
              <a:stCxn id="39" idx="2"/>
              <a:endCxn id="44" idx="0"/>
            </p:cNvCxnSpPr>
            <p:nvPr/>
          </p:nvCxnSpPr>
          <p:spPr>
            <a:xfrm flipH="1">
              <a:off x="1036298" y="3235989"/>
              <a:ext cx="792146" cy="584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FAFD621-89A4-3FCD-A511-3059D2C1C7B3}"/>
                </a:ext>
              </a:extLst>
            </p:cNvPr>
            <p:cNvCxnSpPr>
              <a:cxnSpLocks/>
              <a:stCxn id="39" idx="2"/>
            </p:cNvCxnSpPr>
            <p:nvPr/>
          </p:nvCxnSpPr>
          <p:spPr>
            <a:xfrm>
              <a:off x="1828444" y="3235989"/>
              <a:ext cx="656430" cy="601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2" name="Rounded Rectangle 51">
            <a:extLst>
              <a:ext uri="{FF2B5EF4-FFF2-40B4-BE49-F238E27FC236}">
                <a16:creationId xmlns:a16="http://schemas.microsoft.com/office/drawing/2014/main" id="{132C5F00-E910-C89D-4C67-2BE0DB7DB96E}"/>
              </a:ext>
            </a:extLst>
          </p:cNvPr>
          <p:cNvSpPr/>
          <p:nvPr/>
        </p:nvSpPr>
        <p:spPr>
          <a:xfrm>
            <a:off x="5128254" y="5024823"/>
            <a:ext cx="2022480" cy="66388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2000" dirty="0">
                <a:solidFill>
                  <a:schemeClr val="tx1"/>
                </a:solidFill>
                <a:latin typeface="Arial" panose="020B0604020202020204" pitchFamily="34" charset="0"/>
                <a:cs typeface="Arial" panose="020B0604020202020204" pitchFamily="34" charset="0"/>
              </a:rPr>
              <a:t>Malattie infortunistiche</a:t>
            </a:r>
          </a:p>
        </p:txBody>
      </p:sp>
      <p:sp>
        <p:nvSpPr>
          <p:cNvPr id="53" name="Rounded Rectangle 52">
            <a:extLst>
              <a:ext uri="{FF2B5EF4-FFF2-40B4-BE49-F238E27FC236}">
                <a16:creationId xmlns:a16="http://schemas.microsoft.com/office/drawing/2014/main" id="{04ECE686-E41E-240B-0263-0670DC0BAD29}"/>
              </a:ext>
            </a:extLst>
          </p:cNvPr>
          <p:cNvSpPr/>
          <p:nvPr/>
        </p:nvSpPr>
        <p:spPr>
          <a:xfrm>
            <a:off x="8668819" y="4874577"/>
            <a:ext cx="2285124" cy="85885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2000" dirty="0">
                <a:solidFill>
                  <a:schemeClr val="tx1"/>
                </a:solidFill>
                <a:latin typeface="Arial" panose="020B0604020202020204" pitchFamily="34" charset="0"/>
                <a:cs typeface="Arial" panose="020B0604020202020204" pitchFamily="34" charset="0"/>
              </a:rPr>
              <a:t>Malattie cronico-degenerative</a:t>
            </a:r>
          </a:p>
        </p:txBody>
      </p:sp>
      <p:sp>
        <p:nvSpPr>
          <p:cNvPr id="59" name="Down Arrow 58">
            <a:extLst>
              <a:ext uri="{FF2B5EF4-FFF2-40B4-BE49-F238E27FC236}">
                <a16:creationId xmlns:a16="http://schemas.microsoft.com/office/drawing/2014/main" id="{01FAEBF8-4C0C-F3A3-76C7-586EA154E0FD}"/>
              </a:ext>
            </a:extLst>
          </p:cNvPr>
          <p:cNvSpPr/>
          <p:nvPr/>
        </p:nvSpPr>
        <p:spPr>
          <a:xfrm rot="18602865">
            <a:off x="3091883" y="2129359"/>
            <a:ext cx="315253" cy="1266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0" name="Down Arrow 59">
            <a:extLst>
              <a:ext uri="{FF2B5EF4-FFF2-40B4-BE49-F238E27FC236}">
                <a16:creationId xmlns:a16="http://schemas.microsoft.com/office/drawing/2014/main" id="{21A5B7A0-782D-CD1D-DEB2-2846BED7F159}"/>
              </a:ext>
            </a:extLst>
          </p:cNvPr>
          <p:cNvSpPr/>
          <p:nvPr/>
        </p:nvSpPr>
        <p:spPr>
          <a:xfrm>
            <a:off x="4798173" y="2286510"/>
            <a:ext cx="315253" cy="538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1" name="Down Arrow 60">
            <a:extLst>
              <a:ext uri="{FF2B5EF4-FFF2-40B4-BE49-F238E27FC236}">
                <a16:creationId xmlns:a16="http://schemas.microsoft.com/office/drawing/2014/main" id="{E3145003-7884-D6F9-7BC6-5D5FF58B0FA9}"/>
              </a:ext>
            </a:extLst>
          </p:cNvPr>
          <p:cNvSpPr/>
          <p:nvPr/>
        </p:nvSpPr>
        <p:spPr>
          <a:xfrm>
            <a:off x="7513275" y="2277404"/>
            <a:ext cx="315253" cy="538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2" name="Down Arrow 61">
            <a:extLst>
              <a:ext uri="{FF2B5EF4-FFF2-40B4-BE49-F238E27FC236}">
                <a16:creationId xmlns:a16="http://schemas.microsoft.com/office/drawing/2014/main" id="{A650DED6-B773-7C4D-427C-6A9BA1FB4D35}"/>
              </a:ext>
            </a:extLst>
          </p:cNvPr>
          <p:cNvSpPr/>
          <p:nvPr/>
        </p:nvSpPr>
        <p:spPr>
          <a:xfrm rot="3142934">
            <a:off x="8945504" y="2109988"/>
            <a:ext cx="315253" cy="1266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3" name="Down Arrow 62">
            <a:extLst>
              <a:ext uri="{FF2B5EF4-FFF2-40B4-BE49-F238E27FC236}">
                <a16:creationId xmlns:a16="http://schemas.microsoft.com/office/drawing/2014/main" id="{EFD10389-6D6E-EEB8-28E4-FAE4D41BB75F}"/>
              </a:ext>
            </a:extLst>
          </p:cNvPr>
          <p:cNvSpPr/>
          <p:nvPr/>
        </p:nvSpPr>
        <p:spPr>
          <a:xfrm rot="13683439">
            <a:off x="3891535" y="4325566"/>
            <a:ext cx="315253" cy="1266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4" name="Down Arrow 63">
            <a:extLst>
              <a:ext uri="{FF2B5EF4-FFF2-40B4-BE49-F238E27FC236}">
                <a16:creationId xmlns:a16="http://schemas.microsoft.com/office/drawing/2014/main" id="{F3D80372-9282-2C66-0BFE-826915168A97}"/>
              </a:ext>
            </a:extLst>
          </p:cNvPr>
          <p:cNvSpPr/>
          <p:nvPr/>
        </p:nvSpPr>
        <p:spPr>
          <a:xfrm rot="10800000">
            <a:off x="6026031" y="4426564"/>
            <a:ext cx="315253" cy="538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5" name="Down Arrow 64">
            <a:extLst>
              <a:ext uri="{FF2B5EF4-FFF2-40B4-BE49-F238E27FC236}">
                <a16:creationId xmlns:a16="http://schemas.microsoft.com/office/drawing/2014/main" id="{683B8F1B-2646-5AD7-6E57-952CC9FCC65D}"/>
              </a:ext>
            </a:extLst>
          </p:cNvPr>
          <p:cNvSpPr/>
          <p:nvPr/>
        </p:nvSpPr>
        <p:spPr>
          <a:xfrm rot="7612501">
            <a:off x="8012234" y="4272521"/>
            <a:ext cx="315253" cy="10109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7" name="Text Box 2">
            <a:extLst>
              <a:ext uri="{FF2B5EF4-FFF2-40B4-BE49-F238E27FC236}">
                <a16:creationId xmlns:a16="http://schemas.microsoft.com/office/drawing/2014/main" id="{A7EFE9E8-E704-13D9-EA5A-479B5BBCDF07}"/>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
        <p:nvSpPr>
          <p:cNvPr id="72" name="Slide Number Placeholder 71">
            <a:extLst>
              <a:ext uri="{FF2B5EF4-FFF2-40B4-BE49-F238E27FC236}">
                <a16:creationId xmlns:a16="http://schemas.microsoft.com/office/drawing/2014/main" id="{A16EEC0A-46EF-0340-7CE7-9DAACE6ACD35}"/>
              </a:ext>
            </a:extLst>
          </p:cNvPr>
          <p:cNvSpPr>
            <a:spLocks noGrp="1"/>
          </p:cNvSpPr>
          <p:nvPr>
            <p:ph type="sldNum" sz="quarter" idx="12"/>
          </p:nvPr>
        </p:nvSpPr>
        <p:spPr/>
        <p:txBody>
          <a:bodyPr/>
          <a:lstStyle/>
          <a:p>
            <a:fld id="{3D19C126-0F24-CE4A-B9B5-132AC94B9942}" type="slidenum">
              <a:rPr lang="en-IT" smtClean="0"/>
              <a:t>2</a:t>
            </a:fld>
            <a:endParaRPr lang="en-IT"/>
          </a:p>
        </p:txBody>
      </p:sp>
    </p:spTree>
    <p:extLst>
      <p:ext uri="{BB962C8B-B14F-4D97-AF65-F5344CB8AC3E}">
        <p14:creationId xmlns:p14="http://schemas.microsoft.com/office/powerpoint/2010/main" val="419177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22927" y="2399533"/>
            <a:ext cx="4341128" cy="3534519"/>
            <a:chOff x="1423605" y="1350146"/>
            <a:chExt cx="5900302" cy="5135051"/>
          </a:xfrm>
        </p:grpSpPr>
        <p:pic>
          <p:nvPicPr>
            <p:cNvPr id="9" name="Picture 8"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3605" y="1350146"/>
              <a:ext cx="5900302" cy="5135051"/>
            </a:xfrm>
            <a:prstGeom prst="rect">
              <a:avLst/>
            </a:prstGeom>
          </p:spPr>
        </p:pic>
        <p:cxnSp>
          <p:nvCxnSpPr>
            <p:cNvPr id="10" name="Straight Arrow Connector 9"/>
            <p:cNvCxnSpPr>
              <a:cxnSpLocks/>
            </p:cNvCxnSpPr>
            <p:nvPr/>
          </p:nvCxnSpPr>
          <p:spPr>
            <a:xfrm>
              <a:off x="4448098" y="2363958"/>
              <a:ext cx="0" cy="978825"/>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a:off x="3516215" y="2714601"/>
              <a:ext cx="659297" cy="717504"/>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a:off x="3135972" y="3211330"/>
              <a:ext cx="828906" cy="452422"/>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a:off x="2955073" y="3842479"/>
              <a:ext cx="935464" cy="61197"/>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flipV="1">
              <a:off x="3080216" y="4202540"/>
              <a:ext cx="841296" cy="410243"/>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p:cNvCxnSpPr>
            <p:nvPr/>
          </p:nvCxnSpPr>
          <p:spPr>
            <a:xfrm flipV="1">
              <a:off x="3582020" y="4475370"/>
              <a:ext cx="541453" cy="767941"/>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p:cNvCxnSpPr>
            <p:nvPr/>
          </p:nvCxnSpPr>
          <p:spPr>
            <a:xfrm flipV="1">
              <a:off x="4491462" y="4612784"/>
              <a:ext cx="0" cy="958865"/>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p:cNvCxnSpPr>
            <p:nvPr/>
          </p:nvCxnSpPr>
          <p:spPr>
            <a:xfrm flipH="1" flipV="1">
              <a:off x="4949282" y="4451695"/>
              <a:ext cx="620131" cy="760641"/>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p:cNvCxnSpPr>
            <p:nvPr/>
          </p:nvCxnSpPr>
          <p:spPr>
            <a:xfrm flipH="1" flipV="1">
              <a:off x="5160536" y="4140589"/>
              <a:ext cx="867319" cy="408875"/>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p:cNvCxnSpPr>
            <p:nvPr/>
          </p:nvCxnSpPr>
          <p:spPr>
            <a:xfrm flipH="1">
              <a:off x="5160536" y="3762690"/>
              <a:ext cx="985025" cy="81479"/>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cxnSpLocks/>
            </p:cNvCxnSpPr>
            <p:nvPr/>
          </p:nvCxnSpPr>
          <p:spPr>
            <a:xfrm flipH="1">
              <a:off x="5071329" y="3155574"/>
              <a:ext cx="857403" cy="493653"/>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cxnSpLocks/>
            </p:cNvCxnSpPr>
            <p:nvPr/>
          </p:nvCxnSpPr>
          <p:spPr>
            <a:xfrm flipH="1">
              <a:off x="4806177" y="2591823"/>
              <a:ext cx="589774" cy="803112"/>
            </a:xfrm>
            <a:prstGeom prst="straightConnector1">
              <a:avLst/>
            </a:prstGeom>
            <a:ln w="38100">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5763205" y="5894336"/>
              <a:ext cx="165527" cy="1651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67"/>
              <a:endParaRPr lang="en-US" sz="1333" dirty="0">
                <a:solidFill>
                  <a:prstClr val="white"/>
                </a:solidFill>
              </a:endParaRPr>
            </a:p>
          </p:txBody>
        </p:sp>
      </p:grpSp>
      <p:grpSp>
        <p:nvGrpSpPr>
          <p:cNvPr id="4" name="Group 24"/>
          <p:cNvGrpSpPr/>
          <p:nvPr/>
        </p:nvGrpSpPr>
        <p:grpSpPr>
          <a:xfrm>
            <a:off x="1224615" y="2399533"/>
            <a:ext cx="4604836" cy="3534519"/>
            <a:chOff x="1581992" y="1079967"/>
            <a:chExt cx="5900302" cy="5135051"/>
          </a:xfrm>
        </p:grpSpPr>
        <p:pic>
          <p:nvPicPr>
            <p:cNvPr id="26" name="Picture 25"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92" y="1079967"/>
              <a:ext cx="5900302" cy="5135051"/>
            </a:xfrm>
            <a:prstGeom prst="rect">
              <a:avLst/>
            </a:prstGeom>
          </p:spPr>
        </p:pic>
        <p:cxnSp>
          <p:nvCxnSpPr>
            <p:cNvPr id="27" name="Straight Arrow Connector 26"/>
            <p:cNvCxnSpPr/>
            <p:nvPr/>
          </p:nvCxnSpPr>
          <p:spPr>
            <a:xfrm flipV="1">
              <a:off x="4652536" y="2093933"/>
              <a:ext cx="0" cy="94785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3714459" y="2432185"/>
              <a:ext cx="584956" cy="76460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3321826" y="2927918"/>
              <a:ext cx="797930" cy="50414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3106234" y="3538753"/>
              <a:ext cx="951574" cy="63689"/>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3247484" y="3977232"/>
              <a:ext cx="872272" cy="37927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3780264" y="4243619"/>
              <a:ext cx="562516" cy="7608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621560" y="4330366"/>
              <a:ext cx="0" cy="975223"/>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042829" y="4243619"/>
              <a:ext cx="605884" cy="76088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269573" y="3977232"/>
              <a:ext cx="956525" cy="266387"/>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5275768" y="3477557"/>
              <a:ext cx="1024671" cy="61196"/>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5136377" y="2837340"/>
              <a:ext cx="934843" cy="40246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4923265" y="2298369"/>
              <a:ext cx="615174" cy="798957"/>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905693" y="5655045"/>
              <a:ext cx="165527" cy="16515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67"/>
              <a:endParaRPr lang="en-US" sz="1333" dirty="0">
                <a:solidFill>
                  <a:prstClr val="white"/>
                </a:solidFill>
              </a:endParaRPr>
            </a:p>
          </p:txBody>
        </p:sp>
      </p:grpSp>
      <p:sp>
        <p:nvSpPr>
          <p:cNvPr id="41" name="TextBox 40">
            <a:extLst>
              <a:ext uri="{FF2B5EF4-FFF2-40B4-BE49-F238E27FC236}">
                <a16:creationId xmlns:a16="http://schemas.microsoft.com/office/drawing/2014/main" id="{CEE4923C-01F9-994F-A1B9-453BEA1C6EA8}"/>
              </a:ext>
            </a:extLst>
          </p:cNvPr>
          <p:cNvSpPr txBox="1"/>
          <p:nvPr/>
        </p:nvSpPr>
        <p:spPr>
          <a:xfrm>
            <a:off x="705944" y="278391"/>
            <a:ext cx="370614" cy="400110"/>
          </a:xfrm>
          <a:prstGeom prst="rect">
            <a:avLst/>
          </a:prstGeom>
          <a:noFill/>
        </p:spPr>
        <p:txBody>
          <a:bodyPr wrap="none" lIns="91440" tIns="45720" rIns="91440" bIns="45720" rtlCol="0">
            <a:spAutoFit/>
          </a:bodyPr>
          <a:lstStyle/>
          <a:p>
            <a:r>
              <a:rPr lang="x-none" sz="2000" b="1" dirty="0">
                <a:latin typeface="Times New Roman" panose="02020603050405020304" pitchFamily="18" charset="0"/>
                <a:cs typeface="Times New Roman" panose="02020603050405020304" pitchFamily="18" charset="0"/>
              </a:rPr>
              <a:t>A</a:t>
            </a:r>
          </a:p>
        </p:txBody>
      </p:sp>
      <p:sp>
        <p:nvSpPr>
          <p:cNvPr id="44" name="TextBox 43">
            <a:extLst>
              <a:ext uri="{FF2B5EF4-FFF2-40B4-BE49-F238E27FC236}">
                <a16:creationId xmlns:a16="http://schemas.microsoft.com/office/drawing/2014/main" id="{5F4E1C8B-75AF-EE48-B113-688BFCBA25CD}"/>
              </a:ext>
            </a:extLst>
          </p:cNvPr>
          <p:cNvSpPr txBox="1"/>
          <p:nvPr/>
        </p:nvSpPr>
        <p:spPr>
          <a:xfrm>
            <a:off x="6683320" y="1856667"/>
            <a:ext cx="356188" cy="400110"/>
          </a:xfrm>
          <a:prstGeom prst="rect">
            <a:avLst/>
          </a:prstGeom>
          <a:noFill/>
        </p:spPr>
        <p:txBody>
          <a:bodyPr wrap="none" lIns="91440" tIns="45720" rIns="91440" bIns="45720" rtlCol="0">
            <a:spAutoFit/>
          </a:bodyPr>
          <a:lstStyle/>
          <a:p>
            <a:r>
              <a:rPr lang="x-none" sz="2000" b="1" dirty="0">
                <a:latin typeface="Times New Roman" panose="02020603050405020304" pitchFamily="18" charset="0"/>
                <a:cs typeface="Times New Roman" panose="02020603050405020304" pitchFamily="18" charset="0"/>
              </a:rPr>
              <a:t>B</a:t>
            </a:r>
          </a:p>
        </p:txBody>
      </p:sp>
      <p:pic>
        <p:nvPicPr>
          <p:cNvPr id="45" name="Picture 44" descr="UNINA.gif">
            <a:extLst>
              <a:ext uri="{FF2B5EF4-FFF2-40B4-BE49-F238E27FC236}">
                <a16:creationId xmlns:a16="http://schemas.microsoft.com/office/drawing/2014/main" id="{8D6C2FAD-0F62-9241-894A-1D0D14B1E8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703" y="12453"/>
            <a:ext cx="1036887" cy="1036887"/>
          </a:xfrm>
          <a:prstGeom prst="rect">
            <a:avLst/>
          </a:prstGeom>
        </p:spPr>
      </p:pic>
      <p:sp>
        <p:nvSpPr>
          <p:cNvPr id="46" name="TextBox 43">
            <a:extLst>
              <a:ext uri="{FF2B5EF4-FFF2-40B4-BE49-F238E27FC236}">
                <a16:creationId xmlns:a16="http://schemas.microsoft.com/office/drawing/2014/main" id="{F0E883DB-821A-4068-9231-15BCDE1DE332}"/>
              </a:ext>
            </a:extLst>
          </p:cNvPr>
          <p:cNvSpPr txBox="1"/>
          <p:nvPr/>
        </p:nvSpPr>
        <p:spPr>
          <a:xfrm>
            <a:off x="1557164" y="2009067"/>
            <a:ext cx="370614" cy="400110"/>
          </a:xfrm>
          <a:prstGeom prst="rect">
            <a:avLst/>
          </a:prstGeom>
          <a:noFill/>
        </p:spPr>
        <p:txBody>
          <a:bodyPr wrap="none" lIns="91440" tIns="45720" rIns="91440" bIns="45720" rtlCol="0">
            <a:spAutoFit/>
          </a:bodyPr>
          <a:lstStyle/>
          <a:p>
            <a:r>
              <a:rPr lang="it-IT" sz="2000" b="1" dirty="0">
                <a:latin typeface="Times New Roman" panose="02020603050405020304" pitchFamily="18" charset="0"/>
                <a:cs typeface="Times New Roman" panose="02020603050405020304" pitchFamily="18" charset="0"/>
              </a:rPr>
              <a:t>A</a:t>
            </a:r>
            <a:endParaRPr lang="x-none" sz="2000" b="1" dirty="0">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6D01320D-966F-D847-A146-215CF8A8BC4A}"/>
              </a:ext>
            </a:extLst>
          </p:cNvPr>
          <p:cNvSpPr/>
          <p:nvPr/>
        </p:nvSpPr>
        <p:spPr>
          <a:xfrm>
            <a:off x="2115497" y="6011731"/>
            <a:ext cx="3620193" cy="295015"/>
          </a:xfrm>
          <a:prstGeom prst="rect">
            <a:avLst/>
          </a:prstGeom>
        </p:spPr>
        <p:txBody>
          <a:bodyPr wrap="square" lIns="68579" tIns="34289" rIns="68579" bIns="34289">
            <a:spAutoFit/>
          </a:bodyPr>
          <a:lstStyle/>
          <a:p>
            <a:pPr defTabSz="342883"/>
            <a:r>
              <a:rPr lang="it-IT" sz="1467" b="1" dirty="0" err="1">
                <a:solidFill>
                  <a:prstClr val="black"/>
                </a:solidFill>
                <a:latin typeface="Arial" panose="020B0604020202020204" pitchFamily="34" charset="0"/>
                <a:cs typeface="Arial" panose="020B0604020202020204" pitchFamily="34" charset="0"/>
              </a:rPr>
              <a:t>F</a:t>
            </a:r>
            <a:r>
              <a:rPr lang="it-IT" sz="1467" b="1" dirty="0">
                <a:solidFill>
                  <a:prstClr val="black"/>
                </a:solidFill>
                <a:latin typeface="Arial" panose="020B0604020202020204" pitchFamily="34" charset="0"/>
                <a:cs typeface="Arial" panose="020B0604020202020204" pitchFamily="34" charset="0"/>
              </a:rPr>
              <a:t>. Sierra, from </a:t>
            </a:r>
            <a:r>
              <a:rPr lang="it-IT" sz="1467" b="1" dirty="0" err="1">
                <a:solidFill>
                  <a:prstClr val="black"/>
                </a:solidFill>
                <a:latin typeface="Arial" panose="020B0604020202020204" pitchFamily="34" charset="0"/>
                <a:cs typeface="Arial" panose="020B0604020202020204" pitchFamily="34" charset="0"/>
              </a:rPr>
              <a:t>Olshansky</a:t>
            </a:r>
            <a:r>
              <a:rPr lang="it-IT" sz="1467" b="1" dirty="0">
                <a:solidFill>
                  <a:prstClr val="black"/>
                </a:solidFill>
                <a:latin typeface="Arial" panose="020B0604020202020204" pitchFamily="34" charset="0"/>
                <a:cs typeface="Arial" panose="020B0604020202020204" pitchFamily="34" charset="0"/>
              </a:rPr>
              <a:t> </a:t>
            </a:r>
            <a:r>
              <a:rPr lang="it-IT" sz="1467" b="1" i="1" dirty="0">
                <a:solidFill>
                  <a:prstClr val="black"/>
                </a:solidFill>
                <a:latin typeface="Arial" panose="020B0604020202020204" pitchFamily="34" charset="0"/>
                <a:cs typeface="Arial" panose="020B0604020202020204" pitchFamily="34" charset="0"/>
              </a:rPr>
              <a:t>et al</a:t>
            </a:r>
            <a:r>
              <a:rPr lang="it-IT" sz="1467" b="1" dirty="0">
                <a:solidFill>
                  <a:prstClr val="black"/>
                </a:solidFill>
                <a:latin typeface="Arial" panose="020B0604020202020204" pitchFamily="34" charset="0"/>
                <a:cs typeface="Arial" panose="020B0604020202020204" pitchFamily="34" charset="0"/>
              </a:rPr>
              <a:t>. - 2015</a:t>
            </a:r>
          </a:p>
        </p:txBody>
      </p:sp>
      <p:sp>
        <p:nvSpPr>
          <p:cNvPr id="48" name="Rectangle 47">
            <a:extLst>
              <a:ext uri="{FF2B5EF4-FFF2-40B4-BE49-F238E27FC236}">
                <a16:creationId xmlns:a16="http://schemas.microsoft.com/office/drawing/2014/main" id="{C309E20E-0EA2-4046-A87D-21C1AB973BC4}"/>
              </a:ext>
            </a:extLst>
          </p:cNvPr>
          <p:cNvSpPr/>
          <p:nvPr/>
        </p:nvSpPr>
        <p:spPr>
          <a:xfrm>
            <a:off x="7710613" y="6011731"/>
            <a:ext cx="3725155" cy="295015"/>
          </a:xfrm>
          <a:prstGeom prst="rect">
            <a:avLst/>
          </a:prstGeom>
        </p:spPr>
        <p:txBody>
          <a:bodyPr wrap="square" lIns="68579" tIns="34289" rIns="68579" bIns="34289">
            <a:spAutoFit/>
          </a:bodyPr>
          <a:lstStyle/>
          <a:p>
            <a:pPr defTabSz="342883"/>
            <a:r>
              <a:rPr lang="it-IT" sz="1467" b="1" dirty="0" err="1">
                <a:solidFill>
                  <a:prstClr val="black"/>
                </a:solidFill>
                <a:latin typeface="Arial" panose="020B0604020202020204" pitchFamily="34" charset="0"/>
                <a:cs typeface="Arial" panose="020B0604020202020204" pitchFamily="34" charset="0"/>
              </a:rPr>
              <a:t>Modified</a:t>
            </a:r>
            <a:r>
              <a:rPr lang="it-IT" sz="1467" b="1" dirty="0">
                <a:solidFill>
                  <a:prstClr val="black"/>
                </a:solidFill>
                <a:latin typeface="Arial" panose="020B0604020202020204" pitchFamily="34" charset="0"/>
                <a:cs typeface="Arial" panose="020B0604020202020204" pitchFamily="34" charset="0"/>
              </a:rPr>
              <a:t> by Salvatore </a:t>
            </a:r>
            <a:r>
              <a:rPr lang="it-IT" sz="1467" b="1" dirty="0" err="1">
                <a:solidFill>
                  <a:prstClr val="black"/>
                </a:solidFill>
                <a:latin typeface="Arial" panose="020B0604020202020204" pitchFamily="34" charset="0"/>
                <a:cs typeface="Arial" panose="020B0604020202020204" pitchFamily="34" charset="0"/>
              </a:rPr>
              <a:t>F</a:t>
            </a:r>
            <a:r>
              <a:rPr lang="it-IT" sz="1467" b="1" dirty="0">
                <a:solidFill>
                  <a:prstClr val="black"/>
                </a:solidFill>
                <a:latin typeface="Arial" panose="020B0604020202020204" pitchFamily="34" charset="0"/>
                <a:cs typeface="Arial" panose="020B0604020202020204" pitchFamily="34" charset="0"/>
              </a:rPr>
              <a:t>., 2016</a:t>
            </a:r>
          </a:p>
        </p:txBody>
      </p:sp>
      <p:pic>
        <p:nvPicPr>
          <p:cNvPr id="51" name="Picture 1" descr="page1image1772032">
            <a:extLst>
              <a:ext uri="{FF2B5EF4-FFF2-40B4-BE49-F238E27FC236}">
                <a16:creationId xmlns:a16="http://schemas.microsoft.com/office/drawing/2014/main" id="{534AE1B5-08D9-C15F-30EB-72ABF3BC8842}"/>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0749541"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1">
            <a:extLst>
              <a:ext uri="{FF2B5EF4-FFF2-40B4-BE49-F238E27FC236}">
                <a16:creationId xmlns:a16="http://schemas.microsoft.com/office/drawing/2014/main" id="{9C3C5E75-E3DA-9BC0-AF38-9A7F29FB692C}"/>
              </a:ext>
            </a:extLst>
          </p:cNvPr>
          <p:cNvSpPr txBox="1">
            <a:spLocks noChangeArrowheads="1"/>
          </p:cNvSpPr>
          <p:nvPr/>
        </p:nvSpPr>
        <p:spPr bwMode="auto">
          <a:xfrm>
            <a:off x="7120629" y="1527822"/>
            <a:ext cx="3255117" cy="74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eaLnBrk="0" hangingPunct="0">
              <a:defRPr sz="5400">
                <a:solidFill>
                  <a:srgbClr val="00FFCC"/>
                </a:solidFill>
                <a:latin typeface="Comic Sans MS" charset="0"/>
                <a:ea typeface="ＭＳ Ｐゴシック" charset="0"/>
                <a:cs typeface="MS PGothic" charset="0"/>
              </a:defRPr>
            </a:lvl1pPr>
            <a:lvl2pPr marL="742950" indent="-285750" eaLnBrk="0" hangingPunct="0">
              <a:defRPr sz="5400">
                <a:solidFill>
                  <a:srgbClr val="00FFCC"/>
                </a:solidFill>
                <a:latin typeface="Comic Sans MS" charset="0"/>
                <a:ea typeface="MS PGothic" charset="0"/>
                <a:cs typeface="MS PGothic" charset="0"/>
              </a:defRPr>
            </a:lvl2pPr>
            <a:lvl3pPr marL="1143000" indent="-228600" eaLnBrk="0" hangingPunct="0">
              <a:defRPr sz="5400">
                <a:solidFill>
                  <a:srgbClr val="00FFCC"/>
                </a:solidFill>
                <a:latin typeface="Comic Sans MS" charset="0"/>
                <a:ea typeface="MS PGothic" charset="0"/>
                <a:cs typeface="MS PGothic" charset="0"/>
              </a:defRPr>
            </a:lvl3pPr>
            <a:lvl4pPr marL="1600200" indent="-228600" eaLnBrk="0" hangingPunct="0">
              <a:defRPr sz="5400">
                <a:solidFill>
                  <a:srgbClr val="00FFCC"/>
                </a:solidFill>
                <a:latin typeface="Comic Sans MS" charset="0"/>
                <a:ea typeface="MS PGothic" charset="0"/>
                <a:cs typeface="MS PGothic" charset="0"/>
              </a:defRPr>
            </a:lvl4pPr>
            <a:lvl5pPr marL="2057400" indent="-228600" eaLnBrk="0" hangingPunct="0">
              <a:defRPr sz="5400">
                <a:solidFill>
                  <a:srgbClr val="00FFCC"/>
                </a:solidFill>
                <a:latin typeface="Comic Sans MS" charset="0"/>
                <a:ea typeface="MS PGothic" charset="0"/>
                <a:cs typeface="MS PGothic" charset="0"/>
              </a:defRPr>
            </a:lvl5pPr>
            <a:lvl6pPr marL="2514600" indent="-228600" eaLnBrk="0" fontAlgn="base" hangingPunct="0">
              <a:spcBef>
                <a:spcPct val="0"/>
              </a:spcBef>
              <a:spcAft>
                <a:spcPct val="0"/>
              </a:spcAft>
              <a:defRPr sz="5400">
                <a:solidFill>
                  <a:srgbClr val="00FFCC"/>
                </a:solidFill>
                <a:latin typeface="Comic Sans MS" charset="0"/>
                <a:ea typeface="MS PGothic" charset="0"/>
                <a:cs typeface="MS PGothic" charset="0"/>
              </a:defRPr>
            </a:lvl6pPr>
            <a:lvl7pPr marL="2971800" indent="-228600" eaLnBrk="0" fontAlgn="base" hangingPunct="0">
              <a:spcBef>
                <a:spcPct val="0"/>
              </a:spcBef>
              <a:spcAft>
                <a:spcPct val="0"/>
              </a:spcAft>
              <a:defRPr sz="5400">
                <a:solidFill>
                  <a:srgbClr val="00FFCC"/>
                </a:solidFill>
                <a:latin typeface="Comic Sans MS" charset="0"/>
                <a:ea typeface="MS PGothic" charset="0"/>
                <a:cs typeface="MS PGothic" charset="0"/>
              </a:defRPr>
            </a:lvl7pPr>
            <a:lvl8pPr marL="3429000" indent="-228600" eaLnBrk="0" fontAlgn="base" hangingPunct="0">
              <a:spcBef>
                <a:spcPct val="0"/>
              </a:spcBef>
              <a:spcAft>
                <a:spcPct val="0"/>
              </a:spcAft>
              <a:defRPr sz="5400">
                <a:solidFill>
                  <a:srgbClr val="00FFCC"/>
                </a:solidFill>
                <a:latin typeface="Comic Sans MS" charset="0"/>
                <a:ea typeface="MS PGothic" charset="0"/>
                <a:cs typeface="MS PGothic" charset="0"/>
              </a:defRPr>
            </a:lvl8pPr>
            <a:lvl9pPr marL="3886200" indent="-228600" eaLnBrk="0" fontAlgn="base" hangingPunct="0">
              <a:spcBef>
                <a:spcPct val="0"/>
              </a:spcBef>
              <a:spcAft>
                <a:spcPct val="0"/>
              </a:spcAft>
              <a:defRPr sz="5400">
                <a:solidFill>
                  <a:srgbClr val="00FFCC"/>
                </a:solidFill>
                <a:latin typeface="Comic Sans MS" charset="0"/>
                <a:ea typeface="MS PGothic" charset="0"/>
                <a:cs typeface="MS PGothic" charset="0"/>
              </a:defRPr>
            </a:lvl9pPr>
          </a:lstStyle>
          <a:p>
            <a:pPr algn="ctr" defTabSz="342883"/>
            <a:r>
              <a:rPr lang="it-IT" sz="1467" b="1" dirty="0">
                <a:solidFill>
                  <a:srgbClr val="FF0000"/>
                </a:solidFill>
                <a:latin typeface="Arial" charset="0"/>
                <a:cs typeface="Arial" charset="0"/>
              </a:rPr>
              <a:t>La maggior parte delle malattie croniche sono il principale fattore di rischio per l'invecchiamento</a:t>
            </a:r>
            <a:endParaRPr lang="en-US" sz="1467" b="1" dirty="0">
              <a:solidFill>
                <a:srgbClr val="FF0000"/>
              </a:solidFill>
              <a:latin typeface="Arial" charset="0"/>
              <a:cs typeface="Arial" charset="0"/>
            </a:endParaRPr>
          </a:p>
        </p:txBody>
      </p:sp>
      <p:sp>
        <p:nvSpPr>
          <p:cNvPr id="53" name="TextBox 1">
            <a:extLst>
              <a:ext uri="{FF2B5EF4-FFF2-40B4-BE49-F238E27FC236}">
                <a16:creationId xmlns:a16="http://schemas.microsoft.com/office/drawing/2014/main" id="{EC25F0BF-48BD-5A6D-B184-CC3D1A8CA72C}"/>
              </a:ext>
            </a:extLst>
          </p:cNvPr>
          <p:cNvSpPr txBox="1">
            <a:spLocks noChangeArrowheads="1"/>
          </p:cNvSpPr>
          <p:nvPr/>
        </p:nvSpPr>
        <p:spPr bwMode="auto">
          <a:xfrm>
            <a:off x="2342262" y="1400772"/>
            <a:ext cx="2557463" cy="97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9" tIns="34289" rIns="68579" bIns="34289">
            <a:spAutoFit/>
          </a:bodyPr>
          <a:lstStyle>
            <a:lvl1pPr eaLnBrk="0" hangingPunct="0">
              <a:defRPr sz="5400">
                <a:solidFill>
                  <a:srgbClr val="00FFCC"/>
                </a:solidFill>
                <a:latin typeface="Comic Sans MS" charset="0"/>
                <a:ea typeface="ＭＳ Ｐゴシック" charset="0"/>
                <a:cs typeface="MS PGothic" charset="0"/>
              </a:defRPr>
            </a:lvl1pPr>
            <a:lvl2pPr marL="742950" indent="-285750" eaLnBrk="0" hangingPunct="0">
              <a:defRPr sz="5400">
                <a:solidFill>
                  <a:srgbClr val="00FFCC"/>
                </a:solidFill>
                <a:latin typeface="Comic Sans MS" charset="0"/>
                <a:ea typeface="MS PGothic" charset="0"/>
                <a:cs typeface="MS PGothic" charset="0"/>
              </a:defRPr>
            </a:lvl2pPr>
            <a:lvl3pPr marL="1143000" indent="-228600" eaLnBrk="0" hangingPunct="0">
              <a:defRPr sz="5400">
                <a:solidFill>
                  <a:srgbClr val="00FFCC"/>
                </a:solidFill>
                <a:latin typeface="Comic Sans MS" charset="0"/>
                <a:ea typeface="MS PGothic" charset="0"/>
                <a:cs typeface="MS PGothic" charset="0"/>
              </a:defRPr>
            </a:lvl3pPr>
            <a:lvl4pPr marL="1600200" indent="-228600" eaLnBrk="0" hangingPunct="0">
              <a:defRPr sz="5400">
                <a:solidFill>
                  <a:srgbClr val="00FFCC"/>
                </a:solidFill>
                <a:latin typeface="Comic Sans MS" charset="0"/>
                <a:ea typeface="MS PGothic" charset="0"/>
                <a:cs typeface="MS PGothic" charset="0"/>
              </a:defRPr>
            </a:lvl4pPr>
            <a:lvl5pPr marL="2057400" indent="-228600" eaLnBrk="0" hangingPunct="0">
              <a:defRPr sz="5400">
                <a:solidFill>
                  <a:srgbClr val="00FFCC"/>
                </a:solidFill>
                <a:latin typeface="Comic Sans MS" charset="0"/>
                <a:ea typeface="MS PGothic" charset="0"/>
                <a:cs typeface="MS PGothic" charset="0"/>
              </a:defRPr>
            </a:lvl5pPr>
            <a:lvl6pPr marL="2514600" indent="-228600" eaLnBrk="0" fontAlgn="base" hangingPunct="0">
              <a:spcBef>
                <a:spcPct val="0"/>
              </a:spcBef>
              <a:spcAft>
                <a:spcPct val="0"/>
              </a:spcAft>
              <a:defRPr sz="5400">
                <a:solidFill>
                  <a:srgbClr val="00FFCC"/>
                </a:solidFill>
                <a:latin typeface="Comic Sans MS" charset="0"/>
                <a:ea typeface="MS PGothic" charset="0"/>
                <a:cs typeface="MS PGothic" charset="0"/>
              </a:defRPr>
            </a:lvl6pPr>
            <a:lvl7pPr marL="2971800" indent="-228600" eaLnBrk="0" fontAlgn="base" hangingPunct="0">
              <a:spcBef>
                <a:spcPct val="0"/>
              </a:spcBef>
              <a:spcAft>
                <a:spcPct val="0"/>
              </a:spcAft>
              <a:defRPr sz="5400">
                <a:solidFill>
                  <a:srgbClr val="00FFCC"/>
                </a:solidFill>
                <a:latin typeface="Comic Sans MS" charset="0"/>
                <a:ea typeface="MS PGothic" charset="0"/>
                <a:cs typeface="MS PGothic" charset="0"/>
              </a:defRPr>
            </a:lvl7pPr>
            <a:lvl8pPr marL="3429000" indent="-228600" eaLnBrk="0" fontAlgn="base" hangingPunct="0">
              <a:spcBef>
                <a:spcPct val="0"/>
              </a:spcBef>
              <a:spcAft>
                <a:spcPct val="0"/>
              </a:spcAft>
              <a:defRPr sz="5400">
                <a:solidFill>
                  <a:srgbClr val="00FFCC"/>
                </a:solidFill>
                <a:latin typeface="Comic Sans MS" charset="0"/>
                <a:ea typeface="MS PGothic" charset="0"/>
                <a:cs typeface="MS PGothic" charset="0"/>
              </a:defRPr>
            </a:lvl8pPr>
            <a:lvl9pPr marL="3886200" indent="-228600" eaLnBrk="0" fontAlgn="base" hangingPunct="0">
              <a:spcBef>
                <a:spcPct val="0"/>
              </a:spcBef>
              <a:spcAft>
                <a:spcPct val="0"/>
              </a:spcAft>
              <a:defRPr sz="5400">
                <a:solidFill>
                  <a:srgbClr val="00FFCC"/>
                </a:solidFill>
                <a:latin typeface="Comic Sans MS" charset="0"/>
                <a:ea typeface="MS PGothic" charset="0"/>
                <a:cs typeface="MS PGothic" charset="0"/>
              </a:defRPr>
            </a:lvl9pPr>
          </a:lstStyle>
          <a:p>
            <a:pPr algn="ctr" defTabSz="342883"/>
            <a:r>
              <a:rPr lang="it-IT" sz="1467" b="1" dirty="0">
                <a:solidFill>
                  <a:srgbClr val="1C6D9E"/>
                </a:solidFill>
                <a:latin typeface="Arial" charset="0"/>
                <a:cs typeface="Arial" charset="0"/>
              </a:rPr>
              <a:t>L'invecchiamento è il principale fattore di rischio per la maggior parte delle malattie croniche</a:t>
            </a:r>
          </a:p>
        </p:txBody>
      </p:sp>
      <p:sp>
        <p:nvSpPr>
          <p:cNvPr id="54" name="Text Box 2">
            <a:extLst>
              <a:ext uri="{FF2B5EF4-FFF2-40B4-BE49-F238E27FC236}">
                <a16:creationId xmlns:a16="http://schemas.microsoft.com/office/drawing/2014/main" id="{1840B1D6-F0F1-ED43-9255-78A1B79B528F}"/>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49" name="Text Box 2">
            <a:extLst>
              <a:ext uri="{FF2B5EF4-FFF2-40B4-BE49-F238E27FC236}">
                <a16:creationId xmlns:a16="http://schemas.microsoft.com/office/drawing/2014/main" id="{EC39A220-864D-0272-8505-E16A98B160A1}"/>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
        <p:nvSpPr>
          <p:cNvPr id="55" name="Rounded Rectangle 54">
            <a:extLst>
              <a:ext uri="{FF2B5EF4-FFF2-40B4-BE49-F238E27FC236}">
                <a16:creationId xmlns:a16="http://schemas.microsoft.com/office/drawing/2014/main" id="{11BFA096-24A4-1759-AFCC-773CE433E634}"/>
              </a:ext>
            </a:extLst>
          </p:cNvPr>
          <p:cNvSpPr/>
          <p:nvPr/>
        </p:nvSpPr>
        <p:spPr>
          <a:xfrm>
            <a:off x="3228349" y="249295"/>
            <a:ext cx="5735302" cy="66388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3200" dirty="0">
                <a:solidFill>
                  <a:schemeClr val="tx1"/>
                </a:solidFill>
                <a:latin typeface="Arial" panose="020B0604020202020204" pitchFamily="34" charset="0"/>
                <a:cs typeface="Arial" panose="020B0604020202020204" pitchFamily="34" charset="0"/>
              </a:rPr>
              <a:t>Malattie cronico-degenerative</a:t>
            </a:r>
          </a:p>
        </p:txBody>
      </p:sp>
      <p:sp>
        <p:nvSpPr>
          <p:cNvPr id="5" name="Slide Number Placeholder 4">
            <a:extLst>
              <a:ext uri="{FF2B5EF4-FFF2-40B4-BE49-F238E27FC236}">
                <a16:creationId xmlns:a16="http://schemas.microsoft.com/office/drawing/2014/main" id="{C8D7F74D-22C8-540E-9D54-751AAF552882}"/>
              </a:ext>
            </a:extLst>
          </p:cNvPr>
          <p:cNvSpPr>
            <a:spLocks noGrp="1"/>
          </p:cNvSpPr>
          <p:nvPr>
            <p:ph type="sldNum" sz="quarter" idx="12"/>
          </p:nvPr>
        </p:nvSpPr>
        <p:spPr/>
        <p:txBody>
          <a:bodyPr/>
          <a:lstStyle/>
          <a:p>
            <a:fld id="{3D19C126-0F24-CE4A-B9B5-132AC94B9942}" type="slidenum">
              <a:rPr lang="en-IT" smtClean="0"/>
              <a:t>3</a:t>
            </a:fld>
            <a:endParaRPr lang="en-IT"/>
          </a:p>
        </p:txBody>
      </p:sp>
    </p:spTree>
    <p:extLst>
      <p:ext uri="{BB962C8B-B14F-4D97-AF65-F5344CB8AC3E}">
        <p14:creationId xmlns:p14="http://schemas.microsoft.com/office/powerpoint/2010/main" val="372867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2F0FB8-8A90-6F23-0808-D5EC2B471514}"/>
              </a:ext>
            </a:extLst>
          </p:cNvPr>
          <p:cNvSpPr/>
          <p:nvPr/>
        </p:nvSpPr>
        <p:spPr>
          <a:xfrm>
            <a:off x="1175651" y="1376624"/>
            <a:ext cx="4823208" cy="3779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t-IT" sz="2400" dirty="0">
              <a:solidFill>
                <a:prstClr val="white"/>
              </a:solidFill>
            </a:endParaRPr>
          </a:p>
        </p:txBody>
      </p:sp>
      <p:graphicFrame>
        <p:nvGraphicFramePr>
          <p:cNvPr id="5" name="Table 4">
            <a:extLst>
              <a:ext uri="{FF2B5EF4-FFF2-40B4-BE49-F238E27FC236}">
                <a16:creationId xmlns:a16="http://schemas.microsoft.com/office/drawing/2014/main" id="{FEE4777B-F494-52DE-F996-5F8B318F0AF9}"/>
              </a:ext>
            </a:extLst>
          </p:cNvPr>
          <p:cNvGraphicFramePr>
            <a:graphicFrameLocks noGrp="1"/>
          </p:cNvGraphicFramePr>
          <p:nvPr/>
        </p:nvGraphicFramePr>
        <p:xfrm>
          <a:off x="1313678" y="1397000"/>
          <a:ext cx="5137359" cy="3715512"/>
        </p:xfrm>
        <a:graphic>
          <a:graphicData uri="http://schemas.openxmlformats.org/drawingml/2006/table">
            <a:tbl>
              <a:tblPr firstRow="1" firstCol="1" bandRow="1"/>
              <a:tblGrid>
                <a:gridCol w="5137359">
                  <a:extLst>
                    <a:ext uri="{9D8B030D-6E8A-4147-A177-3AD203B41FA5}">
                      <a16:colId xmlns:a16="http://schemas.microsoft.com/office/drawing/2014/main" val="20000"/>
                    </a:ext>
                  </a:extLst>
                </a:gridCol>
              </a:tblGrid>
              <a:tr h="350520">
                <a:tc>
                  <a:txBody>
                    <a:bodyPr/>
                    <a:lstStyle/>
                    <a:p>
                      <a:pPr algn="l">
                        <a:lnSpc>
                          <a:spcPct val="115000"/>
                        </a:lnSpc>
                        <a:spcAft>
                          <a:spcPts val="0"/>
                        </a:spcAft>
                      </a:pPr>
                      <a:r>
                        <a:rPr lang="it-IT" sz="2000" b="1" i="1" dirty="0">
                          <a:solidFill>
                            <a:srgbClr val="FF0000"/>
                          </a:solidFill>
                          <a:effectLst/>
                          <a:latin typeface="Times New Roman"/>
                          <a:ea typeface="Times New Roman"/>
                          <a:cs typeface="Times New Roman"/>
                        </a:rPr>
                        <a:t>Patologie Cronico</a:t>
                      </a:r>
                      <a:r>
                        <a:rPr lang="it-IT" sz="2000" b="1" i="1" baseline="0" dirty="0">
                          <a:solidFill>
                            <a:srgbClr val="FF0000"/>
                          </a:solidFill>
                          <a:effectLst/>
                          <a:latin typeface="Times New Roman"/>
                          <a:ea typeface="Times New Roman"/>
                          <a:cs typeface="Times New Roman"/>
                        </a:rPr>
                        <a:t> degenerative</a:t>
                      </a:r>
                      <a:r>
                        <a:rPr lang="it-IT" sz="2000" b="1" i="1" dirty="0">
                          <a:solidFill>
                            <a:srgbClr val="FF0000"/>
                          </a:solidFill>
                          <a:effectLst/>
                          <a:latin typeface="Times New Roman"/>
                          <a:ea typeface="Times New Roman"/>
                          <a:cs typeface="Times New Roman"/>
                        </a:rPr>
                        <a:t> (severe)</a:t>
                      </a:r>
                      <a:endParaRPr lang="it-IT" sz="2000" dirty="0">
                        <a:solidFill>
                          <a:srgbClr val="FF0000"/>
                        </a:solidFill>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Artrite ed altre patologie connesse</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Asma </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Cancro</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0416">
                <a:tc>
                  <a:txBody>
                    <a:bodyPr/>
                    <a:lstStyle/>
                    <a:p>
                      <a:pPr>
                        <a:lnSpc>
                          <a:spcPct val="115000"/>
                        </a:lnSpc>
                        <a:spcAft>
                          <a:spcPts val="0"/>
                        </a:spcAft>
                      </a:pPr>
                      <a:r>
                        <a:rPr lang="en-US" sz="1600" dirty="0" err="1">
                          <a:solidFill>
                            <a:srgbClr val="000000"/>
                          </a:solidFill>
                          <a:effectLst/>
                          <a:latin typeface="Times New Roman"/>
                          <a:ea typeface="Times New Roman"/>
                          <a:cs typeface="Times New Roman"/>
                        </a:rPr>
                        <a:t>Malattie</a:t>
                      </a:r>
                      <a:r>
                        <a:rPr lang="en-US" sz="1600" dirty="0">
                          <a:solidFill>
                            <a:srgbClr val="000000"/>
                          </a:solidFill>
                          <a:effectLst/>
                          <a:latin typeface="Times New Roman"/>
                          <a:ea typeface="Times New Roman"/>
                          <a:cs typeface="Times New Roman"/>
                        </a:rPr>
                        <a:t> </a:t>
                      </a:r>
                      <a:r>
                        <a:rPr lang="en-US" sz="1600" dirty="0" err="1">
                          <a:solidFill>
                            <a:srgbClr val="000000"/>
                          </a:solidFill>
                          <a:effectLst/>
                          <a:latin typeface="Times New Roman"/>
                          <a:ea typeface="Times New Roman"/>
                          <a:cs typeface="Times New Roman"/>
                        </a:rPr>
                        <a:t>cardiovascolari</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0416">
                <a:tc>
                  <a:txBody>
                    <a:bodyPr/>
                    <a:lstStyle/>
                    <a:p>
                      <a:pPr>
                        <a:lnSpc>
                          <a:spcPct val="115000"/>
                        </a:lnSpc>
                        <a:spcAft>
                          <a:spcPts val="0"/>
                        </a:spcAft>
                      </a:pPr>
                      <a:r>
                        <a:rPr lang="en-US" sz="1600" dirty="0" err="1">
                          <a:solidFill>
                            <a:srgbClr val="000000"/>
                          </a:solidFill>
                          <a:effectLst/>
                          <a:latin typeface="Times New Roman"/>
                          <a:ea typeface="Times New Roman"/>
                          <a:cs typeface="Times New Roman"/>
                        </a:rPr>
                        <a:t>Malattie</a:t>
                      </a:r>
                      <a:r>
                        <a:rPr lang="en-US" sz="1600" baseline="0" dirty="0">
                          <a:solidFill>
                            <a:srgbClr val="000000"/>
                          </a:solidFill>
                          <a:effectLst/>
                          <a:latin typeface="Times New Roman"/>
                          <a:ea typeface="Times New Roman"/>
                          <a:cs typeface="Times New Roman"/>
                        </a:rPr>
                        <a:t> </a:t>
                      </a:r>
                      <a:r>
                        <a:rPr lang="en-US" sz="1600" baseline="0" dirty="0" err="1">
                          <a:solidFill>
                            <a:srgbClr val="000000"/>
                          </a:solidFill>
                          <a:effectLst/>
                          <a:latin typeface="Times New Roman"/>
                          <a:ea typeface="Times New Roman"/>
                          <a:cs typeface="Times New Roman"/>
                        </a:rPr>
                        <a:t>renale</a:t>
                      </a:r>
                      <a:r>
                        <a:rPr lang="en-US" sz="1600" baseline="0" dirty="0">
                          <a:solidFill>
                            <a:srgbClr val="000000"/>
                          </a:solidFill>
                          <a:effectLst/>
                          <a:latin typeface="Times New Roman"/>
                          <a:ea typeface="Times New Roman"/>
                          <a:cs typeface="Times New Roman"/>
                        </a:rPr>
                        <a:t> </a:t>
                      </a:r>
                      <a:r>
                        <a:rPr lang="en-US" sz="1600" baseline="0" dirty="0" err="1">
                          <a:solidFill>
                            <a:srgbClr val="000000"/>
                          </a:solidFill>
                          <a:effectLst/>
                          <a:latin typeface="Times New Roman"/>
                          <a:ea typeface="Times New Roman"/>
                          <a:cs typeface="Times New Roman"/>
                        </a:rPr>
                        <a:t>cronica</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416">
                <a:tc>
                  <a:txBody>
                    <a:bodyPr/>
                    <a:lstStyle/>
                    <a:p>
                      <a:pPr>
                        <a:lnSpc>
                          <a:spcPct val="115000"/>
                        </a:lnSpc>
                        <a:spcAft>
                          <a:spcPts val="0"/>
                        </a:spcAft>
                      </a:pPr>
                      <a:r>
                        <a:rPr lang="en-US" sz="1600" dirty="0" err="1">
                          <a:solidFill>
                            <a:srgbClr val="000000"/>
                          </a:solidFill>
                          <a:effectLst/>
                          <a:latin typeface="Times New Roman"/>
                          <a:ea typeface="Times New Roman"/>
                          <a:cs typeface="Times New Roman"/>
                        </a:rPr>
                        <a:t>Broncopneumopatia</a:t>
                      </a:r>
                      <a:r>
                        <a:rPr lang="en-US" sz="1600" dirty="0">
                          <a:solidFill>
                            <a:srgbClr val="000000"/>
                          </a:solidFill>
                          <a:effectLst/>
                          <a:latin typeface="Times New Roman"/>
                          <a:ea typeface="Times New Roman"/>
                          <a:cs typeface="Times New Roman"/>
                        </a:rPr>
                        <a:t> </a:t>
                      </a:r>
                      <a:r>
                        <a:rPr lang="en-US" sz="1600" dirty="0" err="1">
                          <a:solidFill>
                            <a:srgbClr val="000000"/>
                          </a:solidFill>
                          <a:effectLst/>
                          <a:latin typeface="Times New Roman"/>
                          <a:ea typeface="Times New Roman"/>
                          <a:cs typeface="Times New Roman"/>
                        </a:rPr>
                        <a:t>cronica</a:t>
                      </a:r>
                      <a:r>
                        <a:rPr lang="en-US" sz="1600" dirty="0">
                          <a:solidFill>
                            <a:srgbClr val="000000"/>
                          </a:solidFill>
                          <a:effectLst/>
                          <a:latin typeface="Times New Roman"/>
                          <a:ea typeface="Times New Roman"/>
                          <a:cs typeface="Times New Roman"/>
                        </a:rPr>
                        <a:t> </a:t>
                      </a:r>
                      <a:r>
                        <a:rPr lang="en-US" sz="1600" dirty="0" err="1">
                          <a:solidFill>
                            <a:srgbClr val="000000"/>
                          </a:solidFill>
                          <a:effectLst/>
                          <a:latin typeface="Times New Roman"/>
                          <a:ea typeface="Times New Roman"/>
                          <a:cs typeface="Times New Roman"/>
                        </a:rPr>
                        <a:t>ostruttiva</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0416">
                <a:tc>
                  <a:txBody>
                    <a:bodyPr/>
                    <a:lstStyle/>
                    <a:p>
                      <a:pPr>
                        <a:lnSpc>
                          <a:spcPct val="115000"/>
                        </a:lnSpc>
                        <a:spcAft>
                          <a:spcPts val="0"/>
                        </a:spcAft>
                      </a:pPr>
                      <a:r>
                        <a:rPr lang="it-IT" sz="1600" kern="1200" dirty="0">
                          <a:solidFill>
                            <a:srgbClr val="000000"/>
                          </a:solidFill>
                          <a:effectLst/>
                          <a:latin typeface="Times New Roman"/>
                          <a:ea typeface="Times New Roman"/>
                          <a:cs typeface="Times New Roman"/>
                        </a:rPr>
                        <a:t>Malattie reumatologiche ed autoimmuni</a:t>
                      </a: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Demenze e malattia di Alzheimer</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Diabete</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Ictus ed altre</a:t>
                      </a:r>
                      <a:r>
                        <a:rPr lang="it-IT" sz="1600" baseline="0" dirty="0">
                          <a:solidFill>
                            <a:srgbClr val="000000"/>
                          </a:solidFill>
                          <a:effectLst/>
                          <a:latin typeface="Times New Roman"/>
                          <a:ea typeface="Times New Roman"/>
                          <a:cs typeface="Times New Roman"/>
                        </a:rPr>
                        <a:t> malattie del SNC</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Obesità</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Osteoporosi</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6" name="Table 5">
            <a:extLst>
              <a:ext uri="{FF2B5EF4-FFF2-40B4-BE49-F238E27FC236}">
                <a16:creationId xmlns:a16="http://schemas.microsoft.com/office/drawing/2014/main" id="{37410075-BC43-E527-6B79-BD956FCE2557}"/>
              </a:ext>
            </a:extLst>
          </p:cNvPr>
          <p:cNvGraphicFramePr>
            <a:graphicFrameLocks noGrp="1"/>
          </p:cNvGraphicFramePr>
          <p:nvPr/>
        </p:nvGraphicFramePr>
        <p:xfrm>
          <a:off x="6402202" y="1956092"/>
          <a:ext cx="4823207" cy="2644699"/>
        </p:xfrm>
        <a:graphic>
          <a:graphicData uri="http://schemas.openxmlformats.org/drawingml/2006/table">
            <a:tbl>
              <a:tblPr firstRow="1" firstCol="1" bandRow="1"/>
              <a:tblGrid>
                <a:gridCol w="4823207">
                  <a:extLst>
                    <a:ext uri="{9D8B030D-6E8A-4147-A177-3AD203B41FA5}">
                      <a16:colId xmlns:a16="http://schemas.microsoft.com/office/drawing/2014/main" val="20000"/>
                    </a:ext>
                  </a:extLst>
                </a:gridCol>
              </a:tblGrid>
              <a:tr h="350520">
                <a:tc>
                  <a:txBody>
                    <a:bodyPr/>
                    <a:lstStyle/>
                    <a:p>
                      <a:pPr algn="l">
                        <a:lnSpc>
                          <a:spcPct val="115000"/>
                        </a:lnSpc>
                        <a:spcAft>
                          <a:spcPts val="0"/>
                        </a:spcAft>
                      </a:pPr>
                      <a:r>
                        <a:rPr lang="it-IT" sz="2000" b="1" i="1" dirty="0">
                          <a:solidFill>
                            <a:srgbClr val="FF0000"/>
                          </a:solidFill>
                          <a:effectLst/>
                          <a:latin typeface="Times New Roman"/>
                          <a:ea typeface="Times New Roman"/>
                          <a:cs typeface="Times New Roman"/>
                        </a:rPr>
                        <a:t>Patologie Cronico</a:t>
                      </a:r>
                      <a:r>
                        <a:rPr lang="it-IT" sz="2000" b="1" i="1" baseline="0" dirty="0">
                          <a:solidFill>
                            <a:srgbClr val="FF0000"/>
                          </a:solidFill>
                          <a:effectLst/>
                          <a:latin typeface="Times New Roman"/>
                          <a:ea typeface="Times New Roman"/>
                          <a:cs typeface="Times New Roman"/>
                        </a:rPr>
                        <a:t> degenerative</a:t>
                      </a:r>
                      <a:r>
                        <a:rPr lang="it-IT" sz="2000" b="1" i="1" dirty="0">
                          <a:solidFill>
                            <a:srgbClr val="FF0000"/>
                          </a:solidFill>
                          <a:effectLst/>
                          <a:latin typeface="Times New Roman"/>
                          <a:ea typeface="Times New Roman"/>
                          <a:cs typeface="Times New Roman"/>
                        </a:rPr>
                        <a:t> (minori)</a:t>
                      </a:r>
                      <a:endParaRPr lang="it-IT" sz="2000" dirty="0">
                        <a:solidFill>
                          <a:srgbClr val="FF0000"/>
                        </a:solidFill>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Perdita dell’udito</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1267">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Riduzione dell'attività sessuale e della sensibilità tattile</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Perdita dell'olfatto (anosmia)</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0416">
                <a:tc>
                  <a:txBody>
                    <a:bodyPr/>
                    <a:lstStyle/>
                    <a:p>
                      <a:pPr>
                        <a:lnSpc>
                          <a:spcPct val="115000"/>
                        </a:lnSpc>
                        <a:spcAft>
                          <a:spcPts val="0"/>
                        </a:spcAft>
                      </a:pPr>
                      <a:r>
                        <a:rPr lang="it-IT" sz="1600" kern="1200" dirty="0">
                          <a:solidFill>
                            <a:srgbClr val="000000"/>
                          </a:solidFill>
                          <a:effectLst/>
                          <a:latin typeface="Times New Roman"/>
                          <a:ea typeface="Times New Roman"/>
                          <a:cs typeface="Times New Roman"/>
                        </a:rPr>
                        <a:t>Perdita della vista</a:t>
                      </a: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0416">
                <a:tc>
                  <a:txBody>
                    <a:bodyPr/>
                    <a:lstStyle/>
                    <a:p>
                      <a:pPr>
                        <a:lnSpc>
                          <a:spcPct val="115000"/>
                        </a:lnSpc>
                        <a:spcAft>
                          <a:spcPts val="0"/>
                        </a:spcAft>
                      </a:pPr>
                      <a:r>
                        <a:rPr lang="en-US" sz="1600" kern="1200" dirty="0">
                          <a:solidFill>
                            <a:srgbClr val="000000"/>
                          </a:solidFill>
                          <a:effectLst/>
                          <a:latin typeface="Times New Roman"/>
                          <a:ea typeface="Times New Roman"/>
                          <a:cs typeface="Times New Roman"/>
                        </a:rPr>
                        <a:t>Perdita del gusto (</a:t>
                      </a:r>
                      <a:r>
                        <a:rPr lang="en-US" sz="1600" kern="1200" dirty="0" err="1">
                          <a:solidFill>
                            <a:srgbClr val="000000"/>
                          </a:solidFill>
                          <a:effectLst/>
                          <a:latin typeface="Times New Roman"/>
                          <a:ea typeface="Times New Roman"/>
                          <a:cs typeface="Times New Roman"/>
                        </a:rPr>
                        <a:t>ageusia</a:t>
                      </a:r>
                      <a:r>
                        <a:rPr lang="en-US" sz="1600" kern="1200" dirty="0">
                          <a:solidFill>
                            <a:srgbClr val="000000"/>
                          </a:solidFill>
                          <a:effectLst/>
                          <a:latin typeface="Times New Roman"/>
                          <a:ea typeface="Times New Roman"/>
                          <a:cs typeface="Times New Roman"/>
                        </a:rPr>
                        <a:t>)</a:t>
                      </a:r>
                      <a:endParaRPr lang="it-IT" sz="1600" kern="1200" dirty="0">
                        <a:solidFill>
                          <a:srgbClr val="000000"/>
                        </a:solidFill>
                        <a:effectLst/>
                        <a:latin typeface="Times New Roman"/>
                        <a:ea typeface="Times New Roman"/>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416">
                <a:tc>
                  <a:txBody>
                    <a:bodyPr/>
                    <a:lstStyle/>
                    <a:p>
                      <a:pPr>
                        <a:lnSpc>
                          <a:spcPct val="115000"/>
                        </a:lnSpc>
                        <a:spcAft>
                          <a:spcPts val="0"/>
                        </a:spcAft>
                      </a:pPr>
                      <a:r>
                        <a:rPr lang="en-US" sz="1600" dirty="0">
                          <a:solidFill>
                            <a:srgbClr val="000000"/>
                          </a:solidFill>
                          <a:effectLst/>
                          <a:latin typeface="Times New Roman"/>
                          <a:ea typeface="Times New Roman"/>
                          <a:cs typeface="Times New Roman"/>
                        </a:rPr>
                        <a:t>Perdita di peso (anorexia)</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Sarcopenia</a:t>
                      </a:r>
                      <a:endParaRPr lang="it-IT" sz="1600" dirty="0">
                        <a:effectLst/>
                        <a:latin typeface="Calibri"/>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80416">
                <a:tc>
                  <a:txBody>
                    <a:bodyPr/>
                    <a:lstStyle/>
                    <a:p>
                      <a:pPr>
                        <a:lnSpc>
                          <a:spcPct val="115000"/>
                        </a:lnSpc>
                        <a:spcAft>
                          <a:spcPts val="0"/>
                        </a:spcAft>
                      </a:pPr>
                      <a:r>
                        <a:rPr lang="it-IT" sz="1600" dirty="0">
                          <a:solidFill>
                            <a:srgbClr val="000000"/>
                          </a:solidFill>
                          <a:effectLst/>
                          <a:latin typeface="Times New Roman"/>
                          <a:ea typeface="Times New Roman"/>
                          <a:cs typeface="Times New Roman"/>
                        </a:rPr>
                        <a:t>Raggrinzimento della pelle</a:t>
                      </a:r>
                      <a:endParaRPr lang="it-IT" sz="1600" kern="1200" dirty="0">
                        <a:solidFill>
                          <a:srgbClr val="000000"/>
                        </a:solidFill>
                        <a:effectLst/>
                        <a:latin typeface="Times New Roman"/>
                        <a:ea typeface="Calibri"/>
                        <a:cs typeface="Times New Roman"/>
                      </a:endParaRPr>
                    </a:p>
                  </a:txBody>
                  <a:tcPr marL="47369" marR="47369"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7" name="Rectangle 6">
            <a:extLst>
              <a:ext uri="{FF2B5EF4-FFF2-40B4-BE49-F238E27FC236}">
                <a16:creationId xmlns:a16="http://schemas.microsoft.com/office/drawing/2014/main" id="{774E90FE-E6D2-9C66-1666-2F4D73969315}"/>
              </a:ext>
            </a:extLst>
          </p:cNvPr>
          <p:cNvSpPr/>
          <p:nvPr/>
        </p:nvSpPr>
        <p:spPr>
          <a:xfrm>
            <a:off x="6190485" y="1376624"/>
            <a:ext cx="4823208" cy="37795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it-IT" sz="2400" dirty="0">
              <a:solidFill>
                <a:prstClr val="white"/>
              </a:solidFill>
            </a:endParaRPr>
          </a:p>
        </p:txBody>
      </p:sp>
      <p:pic>
        <p:nvPicPr>
          <p:cNvPr id="11" name="Picture 10" descr="UNINA.gif">
            <a:extLst>
              <a:ext uri="{FF2B5EF4-FFF2-40B4-BE49-F238E27FC236}">
                <a16:creationId xmlns:a16="http://schemas.microsoft.com/office/drawing/2014/main" id="{39B1B175-9D57-96B2-17D2-67B7D567E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03" y="12453"/>
            <a:ext cx="1036887" cy="1036887"/>
          </a:xfrm>
          <a:prstGeom prst="rect">
            <a:avLst/>
          </a:prstGeom>
        </p:spPr>
      </p:pic>
      <p:sp>
        <p:nvSpPr>
          <p:cNvPr id="12" name="TextBox 11">
            <a:extLst>
              <a:ext uri="{FF2B5EF4-FFF2-40B4-BE49-F238E27FC236}">
                <a16:creationId xmlns:a16="http://schemas.microsoft.com/office/drawing/2014/main" id="{F6E11C85-4496-86FD-CB25-01AF2E1931D3}"/>
              </a:ext>
            </a:extLst>
          </p:cNvPr>
          <p:cNvSpPr txBox="1"/>
          <p:nvPr/>
        </p:nvSpPr>
        <p:spPr>
          <a:xfrm>
            <a:off x="2653478" y="147044"/>
            <a:ext cx="6885047" cy="523220"/>
          </a:xfrm>
          <a:prstGeom prst="rect">
            <a:avLst/>
          </a:prstGeom>
          <a:noFill/>
        </p:spPr>
        <p:txBody>
          <a:bodyPr wrap="square" lIns="91440" tIns="45720" rIns="91440" bIns="45720" rtlCol="0">
            <a:spAutoFit/>
          </a:bodyPr>
          <a:lstStyle/>
          <a:p>
            <a:r>
              <a:rPr lang="it-IT" sz="2800" b="1" dirty="0">
                <a:solidFill>
                  <a:srgbClr val="FF0000"/>
                </a:solidFill>
                <a:latin typeface="Arial" panose="020B0604020202020204" pitchFamily="34" charset="0"/>
                <a:cs typeface="Arial" panose="020B0604020202020204" pitchFamily="34" charset="0"/>
              </a:rPr>
              <a:t>MALATTIE CRONICO-DEGENERATIVE</a:t>
            </a:r>
          </a:p>
        </p:txBody>
      </p:sp>
      <p:pic>
        <p:nvPicPr>
          <p:cNvPr id="13" name="Picture 1" descr="page1image1772032">
            <a:extLst>
              <a:ext uri="{FF2B5EF4-FFF2-40B4-BE49-F238E27FC236}">
                <a16:creationId xmlns:a16="http://schemas.microsoft.com/office/drawing/2014/main" id="{529BBC8A-8212-EE57-89B3-B90D6EF298C9}"/>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749541"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
            <a:extLst>
              <a:ext uri="{FF2B5EF4-FFF2-40B4-BE49-F238E27FC236}">
                <a16:creationId xmlns:a16="http://schemas.microsoft.com/office/drawing/2014/main" id="{02B6C7E1-A0CB-674C-A292-7C6EBB4F0DE7}"/>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16" name="Text Box 2">
            <a:extLst>
              <a:ext uri="{FF2B5EF4-FFF2-40B4-BE49-F238E27FC236}">
                <a16:creationId xmlns:a16="http://schemas.microsoft.com/office/drawing/2014/main" id="{FB7CD53F-DD4E-DFA5-BFB8-64E143F543C2}"/>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
        <p:nvSpPr>
          <p:cNvPr id="3" name="Slide Number Placeholder 2">
            <a:extLst>
              <a:ext uri="{FF2B5EF4-FFF2-40B4-BE49-F238E27FC236}">
                <a16:creationId xmlns:a16="http://schemas.microsoft.com/office/drawing/2014/main" id="{E3EC41E6-F1E0-80FC-309A-845218ABCA7B}"/>
              </a:ext>
            </a:extLst>
          </p:cNvPr>
          <p:cNvSpPr>
            <a:spLocks noGrp="1"/>
          </p:cNvSpPr>
          <p:nvPr>
            <p:ph type="sldNum" sz="quarter" idx="12"/>
          </p:nvPr>
        </p:nvSpPr>
        <p:spPr/>
        <p:txBody>
          <a:bodyPr/>
          <a:lstStyle/>
          <a:p>
            <a:fld id="{3D19C126-0F24-CE4A-B9B5-132AC94B9942}" type="slidenum">
              <a:rPr lang="en-IT" smtClean="0"/>
              <a:t>4</a:t>
            </a:fld>
            <a:endParaRPr lang="en-IT"/>
          </a:p>
        </p:txBody>
      </p:sp>
    </p:spTree>
    <p:extLst>
      <p:ext uri="{BB962C8B-B14F-4D97-AF65-F5344CB8AC3E}">
        <p14:creationId xmlns:p14="http://schemas.microsoft.com/office/powerpoint/2010/main" val="307170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665365" y="785731"/>
            <a:ext cx="184729" cy="379654"/>
          </a:xfrm>
          <a:prstGeom prst="rect">
            <a:avLst/>
          </a:prstGeom>
          <a:noFill/>
        </p:spPr>
        <p:txBody>
          <a:bodyPr wrap="none" lIns="91439" tIns="45719" rIns="91439" bIns="45719" rtlCol="0">
            <a:spAutoFit/>
          </a:bodyPr>
          <a:lstStyle/>
          <a:p>
            <a:pPr defTabSz="457167"/>
            <a:endParaRPr lang="en-US" sz="1867" dirty="0">
              <a:solidFill>
                <a:prstClr val="black"/>
              </a:solidFill>
            </a:endParaRPr>
          </a:p>
        </p:txBody>
      </p:sp>
      <p:pic>
        <p:nvPicPr>
          <p:cNvPr id="5" name="Picture 4">
            <a:extLst>
              <a:ext uri="{FF2B5EF4-FFF2-40B4-BE49-F238E27FC236}">
                <a16:creationId xmlns:a16="http://schemas.microsoft.com/office/drawing/2014/main" id="{8F956E6D-FABC-4042-AB4F-46099E7F6637}"/>
              </a:ext>
            </a:extLst>
          </p:cNvPr>
          <p:cNvPicPr>
            <a:picLocks noChangeAspect="1"/>
          </p:cNvPicPr>
          <p:nvPr/>
        </p:nvPicPr>
        <p:blipFill>
          <a:blip r:embed="rId3" cstate="print"/>
          <a:stretch>
            <a:fillRect/>
          </a:stretch>
        </p:blipFill>
        <p:spPr>
          <a:xfrm>
            <a:off x="2896825" y="878187"/>
            <a:ext cx="6279449" cy="4107148"/>
          </a:xfrm>
          <a:prstGeom prst="rect">
            <a:avLst/>
          </a:prstGeom>
        </p:spPr>
      </p:pic>
      <p:sp>
        <p:nvSpPr>
          <p:cNvPr id="81" name="TextBox 80">
            <a:extLst>
              <a:ext uri="{FF2B5EF4-FFF2-40B4-BE49-F238E27FC236}">
                <a16:creationId xmlns:a16="http://schemas.microsoft.com/office/drawing/2014/main" id="{64333146-B311-AD48-AF5C-FEB879F83B8B}"/>
              </a:ext>
            </a:extLst>
          </p:cNvPr>
          <p:cNvSpPr txBox="1"/>
          <p:nvPr/>
        </p:nvSpPr>
        <p:spPr>
          <a:xfrm>
            <a:off x="1498802" y="649234"/>
            <a:ext cx="370614" cy="400110"/>
          </a:xfrm>
          <a:prstGeom prst="rect">
            <a:avLst/>
          </a:prstGeom>
          <a:noFill/>
        </p:spPr>
        <p:txBody>
          <a:bodyPr wrap="none" lIns="91440" tIns="45720" rIns="91440" bIns="45720" rtlCol="0">
            <a:spAutoFit/>
          </a:bodyPr>
          <a:lstStyle/>
          <a:p>
            <a:r>
              <a:rPr lang="x-none" sz="2000" b="1" dirty="0">
                <a:latin typeface="Times New Roman" panose="02020603050405020304" pitchFamily="18" charset="0"/>
                <a:cs typeface="Times New Roman" panose="02020603050405020304" pitchFamily="18" charset="0"/>
              </a:rPr>
              <a:t>A</a:t>
            </a:r>
          </a:p>
        </p:txBody>
      </p:sp>
      <p:sp>
        <p:nvSpPr>
          <p:cNvPr id="83" name="TextBox 82">
            <a:extLst>
              <a:ext uri="{FF2B5EF4-FFF2-40B4-BE49-F238E27FC236}">
                <a16:creationId xmlns:a16="http://schemas.microsoft.com/office/drawing/2014/main" id="{9365B0FE-C849-B645-8FE4-81CD6ECC4ED7}"/>
              </a:ext>
            </a:extLst>
          </p:cNvPr>
          <p:cNvSpPr txBox="1"/>
          <p:nvPr/>
        </p:nvSpPr>
        <p:spPr>
          <a:xfrm>
            <a:off x="1448700" y="4430798"/>
            <a:ext cx="356188" cy="400110"/>
          </a:xfrm>
          <a:prstGeom prst="rect">
            <a:avLst/>
          </a:prstGeom>
          <a:noFill/>
        </p:spPr>
        <p:txBody>
          <a:bodyPr wrap="none" lIns="91440" tIns="45720" rIns="91440" bIns="45720" rtlCol="0">
            <a:spAutoFit/>
          </a:bodyPr>
          <a:lstStyle/>
          <a:p>
            <a:r>
              <a:rPr lang="x-none" sz="2000" b="1" dirty="0">
                <a:latin typeface="Times New Roman" panose="02020603050405020304" pitchFamily="18" charset="0"/>
                <a:cs typeface="Times New Roman" panose="02020603050405020304" pitchFamily="18" charset="0"/>
              </a:rPr>
              <a:t>B</a:t>
            </a:r>
          </a:p>
        </p:txBody>
      </p:sp>
      <p:pic>
        <p:nvPicPr>
          <p:cNvPr id="8" name="Picture 7" descr="UNINA.gif">
            <a:extLst>
              <a:ext uri="{FF2B5EF4-FFF2-40B4-BE49-F238E27FC236}">
                <a16:creationId xmlns:a16="http://schemas.microsoft.com/office/drawing/2014/main" id="{F7C7AB1F-CD9D-1740-8F5A-F5A5BE1AB8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705" y="12458"/>
            <a:ext cx="1036887" cy="1036887"/>
          </a:xfrm>
          <a:prstGeom prst="rect">
            <a:avLst/>
          </a:prstGeom>
        </p:spPr>
      </p:pic>
      <p:sp>
        <p:nvSpPr>
          <p:cNvPr id="11" name="TextBox 10">
            <a:extLst>
              <a:ext uri="{FF2B5EF4-FFF2-40B4-BE49-F238E27FC236}">
                <a16:creationId xmlns:a16="http://schemas.microsoft.com/office/drawing/2014/main" id="{D529294F-1E5D-974D-81BE-C96BB694C21A}"/>
              </a:ext>
            </a:extLst>
          </p:cNvPr>
          <p:cNvSpPr txBox="1"/>
          <p:nvPr/>
        </p:nvSpPr>
        <p:spPr>
          <a:xfrm>
            <a:off x="1312434" y="95054"/>
            <a:ext cx="9490399" cy="830997"/>
          </a:xfrm>
          <a:prstGeom prst="rect">
            <a:avLst/>
          </a:prstGeom>
          <a:noFill/>
        </p:spPr>
        <p:txBody>
          <a:bodyPr wrap="square" lIns="91440" tIns="45720" rIns="91440" bIns="45720">
            <a:spAutoFit/>
          </a:bodyPr>
          <a:lstStyle/>
          <a:p>
            <a:pPr algn="ctr"/>
            <a:r>
              <a:rPr lang="en-GB" sz="2400" b="1" dirty="0">
                <a:solidFill>
                  <a:srgbClr val="FF0000"/>
                </a:solidFill>
                <a:latin typeface="Arial" panose="020B0604020202020204" pitchFamily="34" charset="0"/>
                <a:cs typeface="Arial" panose="020B0604020202020204" pitchFamily="34" charset="0"/>
              </a:rPr>
              <a:t>IL CONTRIBUTO DI FATTORI GENETICI ED AMBIENTALI AL FENOTIPO</a:t>
            </a:r>
          </a:p>
        </p:txBody>
      </p:sp>
      <p:grpSp>
        <p:nvGrpSpPr>
          <p:cNvPr id="3" name="Group 13">
            <a:extLst>
              <a:ext uri="{FF2B5EF4-FFF2-40B4-BE49-F238E27FC236}">
                <a16:creationId xmlns:a16="http://schemas.microsoft.com/office/drawing/2014/main" id="{8B8745CF-7E02-19A4-B8FE-2F2D3C33410E}"/>
              </a:ext>
            </a:extLst>
          </p:cNvPr>
          <p:cNvGrpSpPr/>
          <p:nvPr/>
        </p:nvGrpSpPr>
        <p:grpSpPr>
          <a:xfrm>
            <a:off x="1319194" y="4896001"/>
            <a:ext cx="9490399" cy="1825475"/>
            <a:chOff x="978401" y="1101333"/>
            <a:chExt cx="10235197" cy="2327667"/>
          </a:xfrm>
        </p:grpSpPr>
        <p:pic>
          <p:nvPicPr>
            <p:cNvPr id="15" name="Picture 14">
              <a:extLst>
                <a:ext uri="{FF2B5EF4-FFF2-40B4-BE49-F238E27FC236}">
                  <a16:creationId xmlns:a16="http://schemas.microsoft.com/office/drawing/2014/main" id="{9F8FD7A8-9768-49F4-088E-B7F39C24D62D}"/>
                </a:ext>
              </a:extLst>
            </p:cNvPr>
            <p:cNvPicPr>
              <a:picLocks noChangeAspect="1"/>
            </p:cNvPicPr>
            <p:nvPr/>
          </p:nvPicPr>
          <p:blipFill>
            <a:blip r:embed="rId5" cstate="print"/>
            <a:stretch>
              <a:fillRect/>
            </a:stretch>
          </p:blipFill>
          <p:spPr>
            <a:xfrm>
              <a:off x="1599605" y="1101334"/>
              <a:ext cx="8992789" cy="2327666"/>
            </a:xfrm>
            <a:prstGeom prst="rect">
              <a:avLst/>
            </a:prstGeom>
          </p:spPr>
        </p:pic>
        <p:sp>
          <p:nvSpPr>
            <p:cNvPr id="16" name="Isosceles Triangle 8">
              <a:extLst>
                <a:ext uri="{FF2B5EF4-FFF2-40B4-BE49-F238E27FC236}">
                  <a16:creationId xmlns:a16="http://schemas.microsoft.com/office/drawing/2014/main" id="{EFF211EE-646F-E699-7A85-2D07486071A4}"/>
                </a:ext>
              </a:extLst>
            </p:cNvPr>
            <p:cNvSpPr/>
            <p:nvPr/>
          </p:nvSpPr>
          <p:spPr>
            <a:xfrm rot="10800000">
              <a:off x="978401" y="1101335"/>
              <a:ext cx="621204" cy="2327665"/>
            </a:xfrm>
            <a:prstGeom prst="triangle">
              <a:avLst/>
            </a:prstGeom>
            <a:gradFill flip="none" rotWithShape="1">
              <a:gsLst>
                <a:gs pos="22000">
                  <a:srgbClr val="FFCCFF"/>
                </a:gs>
                <a:gs pos="100000">
                  <a:srgbClr val="7030A0"/>
                </a:gs>
                <a:gs pos="100000">
                  <a:schemeClr val="accent1">
                    <a:tint val="23500"/>
                    <a:satMod val="16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endParaRPr lang="it-IT" sz="1867" dirty="0">
                <a:solidFill>
                  <a:prstClr val="white"/>
                </a:solidFill>
              </a:endParaRPr>
            </a:p>
          </p:txBody>
        </p:sp>
        <p:sp>
          <p:nvSpPr>
            <p:cNvPr id="17" name="Isosceles Triangle 11">
              <a:extLst>
                <a:ext uri="{FF2B5EF4-FFF2-40B4-BE49-F238E27FC236}">
                  <a16:creationId xmlns:a16="http://schemas.microsoft.com/office/drawing/2014/main" id="{5E5A627F-B7C2-1DE7-BB87-129A7BBAB1B0}"/>
                </a:ext>
              </a:extLst>
            </p:cNvPr>
            <p:cNvSpPr/>
            <p:nvPr/>
          </p:nvSpPr>
          <p:spPr>
            <a:xfrm rot="10800000">
              <a:off x="10592394" y="1101333"/>
              <a:ext cx="621204" cy="2327667"/>
            </a:xfrm>
            <a:prstGeom prst="triangle">
              <a:avLst/>
            </a:prstGeom>
            <a:gradFill flip="none" rotWithShape="1">
              <a:gsLst>
                <a:gs pos="100000">
                  <a:schemeClr val="bg1"/>
                </a:gs>
                <a:gs pos="33000">
                  <a:srgbClr val="00B050"/>
                </a:gs>
                <a:gs pos="100000">
                  <a:srgbClr val="A6F8C1"/>
                </a:gs>
                <a:gs pos="100000">
                  <a:schemeClr val="accent1">
                    <a:tint val="23500"/>
                    <a:satMod val="160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7"/>
              <a:endParaRPr lang="it-IT" sz="1867" dirty="0">
                <a:solidFill>
                  <a:prstClr val="white"/>
                </a:solidFill>
              </a:endParaRPr>
            </a:p>
          </p:txBody>
        </p:sp>
      </p:grpSp>
      <p:pic>
        <p:nvPicPr>
          <p:cNvPr id="19" name="Picture 1" descr="page1image1772032">
            <a:extLst>
              <a:ext uri="{FF2B5EF4-FFF2-40B4-BE49-F238E27FC236}">
                <a16:creationId xmlns:a16="http://schemas.microsoft.com/office/drawing/2014/main" id="{FAFC447C-08A3-6341-AA82-727C7845565E}"/>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0749541"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
            <a:extLst>
              <a:ext uri="{FF2B5EF4-FFF2-40B4-BE49-F238E27FC236}">
                <a16:creationId xmlns:a16="http://schemas.microsoft.com/office/drawing/2014/main" id="{D6373AE7-326F-CB43-94C3-EBF532AE4C5D}"/>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22" name="Text Box 2">
            <a:extLst>
              <a:ext uri="{FF2B5EF4-FFF2-40B4-BE49-F238E27FC236}">
                <a16:creationId xmlns:a16="http://schemas.microsoft.com/office/drawing/2014/main" id="{6848EF49-5783-9259-98F6-4BF98D5A3C25}"/>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
        <p:nvSpPr>
          <p:cNvPr id="4" name="Slide Number Placeholder 3">
            <a:extLst>
              <a:ext uri="{FF2B5EF4-FFF2-40B4-BE49-F238E27FC236}">
                <a16:creationId xmlns:a16="http://schemas.microsoft.com/office/drawing/2014/main" id="{66555CEE-B2A9-1BC6-4D21-73FD28BB4BE7}"/>
              </a:ext>
            </a:extLst>
          </p:cNvPr>
          <p:cNvSpPr>
            <a:spLocks noGrp="1"/>
          </p:cNvSpPr>
          <p:nvPr>
            <p:ph type="sldNum" sz="quarter" idx="12"/>
          </p:nvPr>
        </p:nvSpPr>
        <p:spPr/>
        <p:txBody>
          <a:bodyPr/>
          <a:lstStyle/>
          <a:p>
            <a:fld id="{3D19C126-0F24-CE4A-B9B5-132AC94B9942}" type="slidenum">
              <a:rPr lang="en-IT" smtClean="0"/>
              <a:t>5</a:t>
            </a:fld>
            <a:endParaRPr lang="en-IT"/>
          </a:p>
        </p:txBody>
      </p:sp>
    </p:spTree>
    <p:extLst>
      <p:ext uri="{BB962C8B-B14F-4D97-AF65-F5344CB8AC3E}">
        <p14:creationId xmlns:p14="http://schemas.microsoft.com/office/powerpoint/2010/main" val="254949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INA.gif">
            <a:extLst>
              <a:ext uri="{FF2B5EF4-FFF2-40B4-BE49-F238E27FC236}">
                <a16:creationId xmlns:a16="http://schemas.microsoft.com/office/drawing/2014/main" id="{DB2F4930-E5DE-CE89-12E7-844416D15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78" y="52606"/>
            <a:ext cx="1027561" cy="1027561"/>
          </a:xfrm>
          <a:prstGeom prst="rect">
            <a:avLst/>
          </a:prstGeom>
        </p:spPr>
      </p:pic>
      <p:pic>
        <p:nvPicPr>
          <p:cNvPr id="9" name="Picture 1" descr="page1image1772032">
            <a:extLst>
              <a:ext uri="{FF2B5EF4-FFF2-40B4-BE49-F238E27FC236}">
                <a16:creationId xmlns:a16="http://schemas.microsoft.com/office/drawing/2014/main" id="{A2BF0A37-BCA0-DE40-9876-0D7D7E7FFD02}"/>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068661" y="146987"/>
            <a:ext cx="1027561" cy="9842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geing and population shrinking: implications for sustainability in the  urban century | npj Urban Sustainability">
            <a:extLst>
              <a:ext uri="{FF2B5EF4-FFF2-40B4-BE49-F238E27FC236}">
                <a16:creationId xmlns:a16="http://schemas.microsoft.com/office/drawing/2014/main" id="{1A16DA4A-78EE-2C3D-BCAE-7FD1006F2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1352" y="1077655"/>
            <a:ext cx="5038768" cy="56943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63FD095-6CFE-E6D3-CF69-9942E2D8A0D5}"/>
              </a:ext>
            </a:extLst>
          </p:cNvPr>
          <p:cNvSpPr txBox="1"/>
          <p:nvPr/>
        </p:nvSpPr>
        <p:spPr>
          <a:xfrm>
            <a:off x="1343134" y="146987"/>
            <a:ext cx="9578757" cy="830997"/>
          </a:xfrm>
          <a:prstGeom prst="rect">
            <a:avLst/>
          </a:prstGeom>
          <a:noFill/>
        </p:spPr>
        <p:txBody>
          <a:bodyPr wrap="square">
            <a:spAutoFit/>
          </a:bodyPr>
          <a:lstStyle/>
          <a:p>
            <a:pPr algn="ctr" defTabSz="457167"/>
            <a:r>
              <a:rPr lang="it-IT" sz="2400" b="1" dirty="0">
                <a:solidFill>
                  <a:srgbClr val="FF0000"/>
                </a:solidFill>
                <a:latin typeface="Arial" panose="020B0604020202020204" pitchFamily="34" charset="0"/>
                <a:cs typeface="Arial" panose="020B0604020202020204" pitchFamily="34" charset="0"/>
              </a:rPr>
              <a:t>PROPORZIONE DI POPOLAZIONE ANZIANA (NEL 2020 E 2050) E POPOLAZIONE URBANA (NEL 2018)</a:t>
            </a:r>
            <a:endParaRPr lang="en-IT" sz="2400" b="1" dirty="0">
              <a:solidFill>
                <a:srgbClr val="FF0000"/>
              </a:solidFill>
              <a:latin typeface="Arial" panose="020B0604020202020204" pitchFamily="34" charset="0"/>
              <a:cs typeface="Arial" panose="020B0604020202020204" pitchFamily="34" charset="0"/>
            </a:endParaRPr>
          </a:p>
        </p:txBody>
      </p:sp>
      <p:sp>
        <p:nvSpPr>
          <p:cNvPr id="10" name="Text Box 2">
            <a:extLst>
              <a:ext uri="{FF2B5EF4-FFF2-40B4-BE49-F238E27FC236}">
                <a16:creationId xmlns:a16="http://schemas.microsoft.com/office/drawing/2014/main" id="{9100D43F-9CCD-54B0-179C-1FEBDBB3CAD7}"/>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11" name="Text Box 2">
            <a:extLst>
              <a:ext uri="{FF2B5EF4-FFF2-40B4-BE49-F238E27FC236}">
                <a16:creationId xmlns:a16="http://schemas.microsoft.com/office/drawing/2014/main" id="{2DB2A3B5-C922-0E36-107F-BA4D785512A3}"/>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
        <p:nvSpPr>
          <p:cNvPr id="13" name="TextBox 12">
            <a:extLst>
              <a:ext uri="{FF2B5EF4-FFF2-40B4-BE49-F238E27FC236}">
                <a16:creationId xmlns:a16="http://schemas.microsoft.com/office/drawing/2014/main" id="{63EDFA8B-6C9F-90B7-1013-EA7C2DC990B7}"/>
              </a:ext>
            </a:extLst>
          </p:cNvPr>
          <p:cNvSpPr txBox="1"/>
          <p:nvPr/>
        </p:nvSpPr>
        <p:spPr>
          <a:xfrm>
            <a:off x="9213164" y="4248834"/>
            <a:ext cx="2283629" cy="2031325"/>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Ageing and population shrinking: implications for sustainability in the urban century. </a:t>
            </a:r>
            <a:r>
              <a:rPr lang="en-GB" i="1" dirty="0" err="1">
                <a:latin typeface="Arial" panose="020B0604020202020204" pitchFamily="34" charset="0"/>
                <a:cs typeface="Arial" panose="020B0604020202020204" pitchFamily="34" charset="0"/>
              </a:rPr>
              <a:t>npj</a:t>
            </a:r>
            <a:r>
              <a:rPr lang="en-GB" i="1" dirty="0">
                <a:latin typeface="Arial" panose="020B0604020202020204" pitchFamily="34" charset="0"/>
                <a:cs typeface="Arial" panose="020B0604020202020204" pitchFamily="34" charset="0"/>
              </a:rPr>
              <a:t> Urban Sustain</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17 (2021)</a:t>
            </a:r>
            <a:endParaRPr lang="en-IT"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961341-3C05-80F2-46BB-B27F4A1BE2B1}"/>
              </a:ext>
            </a:extLst>
          </p:cNvPr>
          <p:cNvSpPr>
            <a:spLocks noGrp="1"/>
          </p:cNvSpPr>
          <p:nvPr>
            <p:ph type="sldNum" sz="quarter" idx="12"/>
          </p:nvPr>
        </p:nvSpPr>
        <p:spPr/>
        <p:txBody>
          <a:bodyPr/>
          <a:lstStyle/>
          <a:p>
            <a:fld id="{3D19C126-0F24-CE4A-B9B5-132AC94B9942}" type="slidenum">
              <a:rPr lang="en-IT" smtClean="0"/>
              <a:t>6</a:t>
            </a:fld>
            <a:endParaRPr lang="en-IT"/>
          </a:p>
        </p:txBody>
      </p:sp>
    </p:spTree>
    <p:extLst>
      <p:ext uri="{BB962C8B-B14F-4D97-AF65-F5344CB8AC3E}">
        <p14:creationId xmlns:p14="http://schemas.microsoft.com/office/powerpoint/2010/main" val="89599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INA.gif">
            <a:extLst>
              <a:ext uri="{FF2B5EF4-FFF2-40B4-BE49-F238E27FC236}">
                <a16:creationId xmlns:a16="http://schemas.microsoft.com/office/drawing/2014/main" id="{DB2F4930-E5DE-CE89-12E7-844416D15C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78" y="52606"/>
            <a:ext cx="1027561" cy="1027561"/>
          </a:xfrm>
          <a:prstGeom prst="rect">
            <a:avLst/>
          </a:prstGeom>
        </p:spPr>
      </p:pic>
      <p:pic>
        <p:nvPicPr>
          <p:cNvPr id="9" name="Picture 1" descr="page1image1772032">
            <a:extLst>
              <a:ext uri="{FF2B5EF4-FFF2-40B4-BE49-F238E27FC236}">
                <a16:creationId xmlns:a16="http://schemas.microsoft.com/office/drawing/2014/main" id="{A2BF0A37-BCA0-DE40-9876-0D7D7E7FFD02}"/>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1068661" y="146987"/>
            <a:ext cx="1027561" cy="9842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B7DA5E6-EAD7-B65B-7711-3BCDB510A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514" y="1240882"/>
            <a:ext cx="6847997" cy="4376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998A69-BAA0-E90E-2AB3-A35970597589}"/>
              </a:ext>
            </a:extLst>
          </p:cNvPr>
          <p:cNvSpPr txBox="1"/>
          <p:nvPr/>
        </p:nvSpPr>
        <p:spPr>
          <a:xfrm>
            <a:off x="2132295" y="213838"/>
            <a:ext cx="7776864" cy="830995"/>
          </a:xfrm>
          <a:prstGeom prst="rect">
            <a:avLst/>
          </a:prstGeom>
          <a:noFill/>
        </p:spPr>
        <p:txBody>
          <a:bodyPr wrap="square" lIns="91439" tIns="45719" rIns="91439" bIns="45719" rtlCol="0">
            <a:spAutoFit/>
          </a:bodyPr>
          <a:lstStyle/>
          <a:p>
            <a:pPr algn="ctr" defTabSz="457167"/>
            <a:r>
              <a:rPr lang="it-IT" sz="2400" b="1" dirty="0">
                <a:solidFill>
                  <a:srgbClr val="FF0000"/>
                </a:solidFill>
                <a:latin typeface="Arial" panose="020B0604020202020204" pitchFamily="34" charset="0"/>
                <a:cs typeface="Arial" panose="020B0604020202020204" pitchFamily="34" charset="0"/>
              </a:rPr>
              <a:t>DIFFERENZE TERRITORIALI SULL’ETA’ CRONOLOGICA</a:t>
            </a:r>
            <a:endParaRPr lang="it-IT" sz="2400" b="1"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541CFF7-8A03-7E85-3FDB-BEF2FEB3B98A}"/>
              </a:ext>
            </a:extLst>
          </p:cNvPr>
          <p:cNvSpPr txBox="1"/>
          <p:nvPr/>
        </p:nvSpPr>
        <p:spPr>
          <a:xfrm>
            <a:off x="483296" y="6222058"/>
            <a:ext cx="10585365"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Aging in Italy: The Need for New Welfare Strategies in an Old Country. Gerontologist. 2016</a:t>
            </a:r>
            <a:endParaRPr lang="en-IT" dirty="0">
              <a:latin typeface="Arial" panose="020B0604020202020204" pitchFamily="34" charset="0"/>
              <a:cs typeface="Arial" panose="020B0604020202020204" pitchFamily="34" charset="0"/>
            </a:endParaRPr>
          </a:p>
        </p:txBody>
      </p:sp>
      <p:sp>
        <p:nvSpPr>
          <p:cNvPr id="11" name="Text Box 2">
            <a:extLst>
              <a:ext uri="{FF2B5EF4-FFF2-40B4-BE49-F238E27FC236}">
                <a16:creationId xmlns:a16="http://schemas.microsoft.com/office/drawing/2014/main" id="{1BDED4AD-BBF9-2764-BF6B-A1241AAC81C8}"/>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13" name="Text Box 2">
            <a:extLst>
              <a:ext uri="{FF2B5EF4-FFF2-40B4-BE49-F238E27FC236}">
                <a16:creationId xmlns:a16="http://schemas.microsoft.com/office/drawing/2014/main" id="{9CE7EE95-9FD4-A02F-B288-B0D1FBF01BEA}"/>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
        <p:nvSpPr>
          <p:cNvPr id="3" name="TextBox 2">
            <a:extLst>
              <a:ext uri="{FF2B5EF4-FFF2-40B4-BE49-F238E27FC236}">
                <a16:creationId xmlns:a16="http://schemas.microsoft.com/office/drawing/2014/main" id="{1E7E9969-555D-A37B-1323-1DF31BFCC532}"/>
              </a:ext>
            </a:extLst>
          </p:cNvPr>
          <p:cNvSpPr txBox="1"/>
          <p:nvPr/>
        </p:nvSpPr>
        <p:spPr>
          <a:xfrm>
            <a:off x="9627320" y="1736223"/>
            <a:ext cx="1471878" cy="338554"/>
          </a:xfrm>
          <a:prstGeom prst="rect">
            <a:avLst/>
          </a:prstGeom>
          <a:noFill/>
        </p:spPr>
        <p:txBody>
          <a:bodyPr wrap="none" rtlCol="0">
            <a:spAutoFit/>
          </a:bodyPr>
          <a:lstStyle/>
          <a:p>
            <a:r>
              <a:rPr lang="en-IT" sz="1600" dirty="0">
                <a:solidFill>
                  <a:srgbClr val="FF0000"/>
                </a:solidFill>
                <a:latin typeface="Arial" panose="020B0604020202020204" pitchFamily="34" charset="0"/>
                <a:cs typeface="Arial" panose="020B0604020202020204" pitchFamily="34" charset="0"/>
              </a:rPr>
              <a:t>SUD E ISOLE</a:t>
            </a:r>
          </a:p>
        </p:txBody>
      </p:sp>
      <p:sp>
        <p:nvSpPr>
          <p:cNvPr id="14" name="TextBox 13">
            <a:extLst>
              <a:ext uri="{FF2B5EF4-FFF2-40B4-BE49-F238E27FC236}">
                <a16:creationId xmlns:a16="http://schemas.microsoft.com/office/drawing/2014/main" id="{8164D705-3A2C-48DF-919D-DF977335151F}"/>
              </a:ext>
            </a:extLst>
          </p:cNvPr>
          <p:cNvSpPr txBox="1"/>
          <p:nvPr/>
        </p:nvSpPr>
        <p:spPr>
          <a:xfrm>
            <a:off x="9627320" y="2427613"/>
            <a:ext cx="1903085" cy="338554"/>
          </a:xfrm>
          <a:prstGeom prst="rect">
            <a:avLst/>
          </a:prstGeom>
          <a:noFill/>
        </p:spPr>
        <p:txBody>
          <a:bodyPr wrap="none" rtlCol="0">
            <a:spAutoFit/>
          </a:bodyPr>
          <a:lstStyle/>
          <a:p>
            <a:r>
              <a:rPr lang="en-IT" sz="1600" dirty="0">
                <a:solidFill>
                  <a:srgbClr val="FF0000"/>
                </a:solidFill>
                <a:latin typeface="Arial" panose="020B0604020202020204" pitchFamily="34" charset="0"/>
                <a:cs typeface="Arial" panose="020B0604020202020204" pitchFamily="34" charset="0"/>
              </a:rPr>
              <a:t>NORD E CENTRO</a:t>
            </a:r>
          </a:p>
        </p:txBody>
      </p:sp>
      <p:sp>
        <p:nvSpPr>
          <p:cNvPr id="4" name="Slide Number Placeholder 3">
            <a:extLst>
              <a:ext uri="{FF2B5EF4-FFF2-40B4-BE49-F238E27FC236}">
                <a16:creationId xmlns:a16="http://schemas.microsoft.com/office/drawing/2014/main" id="{628BED0F-C886-E79C-C44B-7266B00DFDF8}"/>
              </a:ext>
            </a:extLst>
          </p:cNvPr>
          <p:cNvSpPr>
            <a:spLocks noGrp="1"/>
          </p:cNvSpPr>
          <p:nvPr>
            <p:ph type="sldNum" sz="quarter" idx="12"/>
          </p:nvPr>
        </p:nvSpPr>
        <p:spPr/>
        <p:txBody>
          <a:bodyPr/>
          <a:lstStyle/>
          <a:p>
            <a:fld id="{3D19C126-0F24-CE4A-B9B5-132AC94B9942}" type="slidenum">
              <a:rPr lang="en-IT" smtClean="0"/>
              <a:t>7</a:t>
            </a:fld>
            <a:endParaRPr lang="en-IT"/>
          </a:p>
        </p:txBody>
      </p:sp>
    </p:spTree>
    <p:extLst>
      <p:ext uri="{BB962C8B-B14F-4D97-AF65-F5344CB8AC3E}">
        <p14:creationId xmlns:p14="http://schemas.microsoft.com/office/powerpoint/2010/main" val="149305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42400" y="1219200"/>
            <a:ext cx="2133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defTabSz="457167"/>
            <a:endParaRPr lang="it-IT" sz="1867" dirty="0">
              <a:solidFill>
                <a:prstClr val="white"/>
              </a:solidFill>
            </a:endParaRPr>
          </a:p>
        </p:txBody>
      </p:sp>
      <p:sp>
        <p:nvSpPr>
          <p:cNvPr id="2" name="TextBox 1"/>
          <p:cNvSpPr txBox="1"/>
          <p:nvPr/>
        </p:nvSpPr>
        <p:spPr>
          <a:xfrm>
            <a:off x="1572898" y="860540"/>
            <a:ext cx="9046207" cy="1015661"/>
          </a:xfrm>
          <a:prstGeom prst="rect">
            <a:avLst/>
          </a:prstGeom>
          <a:noFill/>
        </p:spPr>
        <p:txBody>
          <a:bodyPr wrap="square" lIns="91439" tIns="45719" rIns="91439" bIns="45719" rtlCol="0">
            <a:spAutoFit/>
          </a:bodyPr>
          <a:lstStyle/>
          <a:p>
            <a:pPr defTabSz="457167"/>
            <a:r>
              <a:rPr lang="it-IT" sz="2000" b="1" i="1" dirty="0">
                <a:solidFill>
                  <a:prstClr val="black"/>
                </a:solidFill>
                <a:latin typeface="Arial" panose="020B0604020202020204" pitchFamily="34" charset="0"/>
                <a:cs typeface="Arial" panose="020B0604020202020204" pitchFamily="34" charset="0"/>
              </a:rPr>
              <a:t>“Il cervello non ha rughe: se continua a lavorare stabilmente, si rinnova continuamente, anche dopo 80 o 90 anni, e ‘al contrario’ di altri organi, può addirittura migliorare le sue prestazioni”</a:t>
            </a:r>
          </a:p>
        </p:txBody>
      </p:sp>
      <p:pic>
        <p:nvPicPr>
          <p:cNvPr id="3" name="Picture 2"/>
          <p:cNvPicPr>
            <a:picLocks noChangeAspect="1"/>
          </p:cNvPicPr>
          <p:nvPr/>
        </p:nvPicPr>
        <p:blipFill>
          <a:blip r:embed="rId2" cstate="print"/>
          <a:stretch>
            <a:fillRect/>
          </a:stretch>
        </p:blipFill>
        <p:spPr>
          <a:xfrm>
            <a:off x="1654776" y="2225368"/>
            <a:ext cx="5672129" cy="2728808"/>
          </a:xfrm>
          <a:prstGeom prst="rect">
            <a:avLst/>
          </a:prstGeom>
        </p:spPr>
      </p:pic>
      <p:pic>
        <p:nvPicPr>
          <p:cNvPr id="13" name="Picture 12" descr="UNINA.gif">
            <a:extLst>
              <a:ext uri="{FF2B5EF4-FFF2-40B4-BE49-F238E27FC236}">
                <a16:creationId xmlns:a16="http://schemas.microsoft.com/office/drawing/2014/main" id="{ABE3F33A-8B5D-7A4D-BE89-1ED189591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11" y="12470"/>
            <a:ext cx="1036887" cy="1036887"/>
          </a:xfrm>
          <a:prstGeom prst="rect">
            <a:avLst/>
          </a:prstGeom>
        </p:spPr>
      </p:pic>
      <p:sp>
        <p:nvSpPr>
          <p:cNvPr id="6" name="Rectangle 5">
            <a:extLst>
              <a:ext uri="{FF2B5EF4-FFF2-40B4-BE49-F238E27FC236}">
                <a16:creationId xmlns:a16="http://schemas.microsoft.com/office/drawing/2014/main" id="{AE945346-6A49-9446-B738-6E3832BA6B02}"/>
              </a:ext>
            </a:extLst>
          </p:cNvPr>
          <p:cNvSpPr/>
          <p:nvPr/>
        </p:nvSpPr>
        <p:spPr>
          <a:xfrm>
            <a:off x="1654775" y="4924953"/>
            <a:ext cx="5057527" cy="338554"/>
          </a:xfrm>
          <a:prstGeom prst="rect">
            <a:avLst/>
          </a:prstGeom>
        </p:spPr>
        <p:txBody>
          <a:bodyPr wrap="square" lIns="91440" tIns="45720" rIns="91440" bIns="45720">
            <a:spAutoFit/>
          </a:bodyPr>
          <a:lstStyle/>
          <a:p>
            <a:pPr defTabSz="457167"/>
            <a:r>
              <a:rPr lang="en-US" sz="1600" b="1" i="1" dirty="0">
                <a:solidFill>
                  <a:prstClr val="black"/>
                </a:solidFill>
              </a:rPr>
              <a:t>Rita Levi </a:t>
            </a:r>
            <a:r>
              <a:rPr lang="en-US" sz="1600" b="1" i="1" dirty="0" err="1">
                <a:solidFill>
                  <a:prstClr val="black"/>
                </a:solidFill>
              </a:rPr>
              <a:t>Montalcini</a:t>
            </a:r>
            <a:r>
              <a:rPr lang="en-US" sz="1600" b="1" i="1" dirty="0">
                <a:solidFill>
                  <a:prstClr val="black"/>
                </a:solidFill>
              </a:rPr>
              <a:t>, </a:t>
            </a:r>
            <a:r>
              <a:rPr lang="en-US" sz="1600" b="1" i="1" dirty="0" err="1">
                <a:solidFill>
                  <a:prstClr val="black"/>
                </a:solidFill>
              </a:rPr>
              <a:t>Vincitrice</a:t>
            </a:r>
            <a:r>
              <a:rPr lang="en-US" sz="1600" b="1" i="1" dirty="0">
                <a:solidFill>
                  <a:prstClr val="black"/>
                </a:solidFill>
              </a:rPr>
              <a:t> del </a:t>
            </a:r>
            <a:r>
              <a:rPr lang="en-US" sz="1600" b="1" i="1" dirty="0" err="1">
                <a:solidFill>
                  <a:prstClr val="black"/>
                </a:solidFill>
              </a:rPr>
              <a:t>Premio</a:t>
            </a:r>
            <a:r>
              <a:rPr lang="en-US" sz="1600" b="1" i="1" dirty="0">
                <a:solidFill>
                  <a:prstClr val="black"/>
                </a:solidFill>
              </a:rPr>
              <a:t> Nobel 1986</a:t>
            </a:r>
          </a:p>
        </p:txBody>
      </p:sp>
      <p:sp>
        <p:nvSpPr>
          <p:cNvPr id="7" name="TextBox 6">
            <a:extLst>
              <a:ext uri="{FF2B5EF4-FFF2-40B4-BE49-F238E27FC236}">
                <a16:creationId xmlns:a16="http://schemas.microsoft.com/office/drawing/2014/main" id="{39472E61-4817-1A46-B86A-E82089AEE3F8}"/>
              </a:ext>
            </a:extLst>
          </p:cNvPr>
          <p:cNvSpPr txBox="1"/>
          <p:nvPr/>
        </p:nvSpPr>
        <p:spPr>
          <a:xfrm>
            <a:off x="7505324" y="2527814"/>
            <a:ext cx="3174499" cy="2595647"/>
          </a:xfrm>
          <a:prstGeom prst="rect">
            <a:avLst/>
          </a:prstGeom>
          <a:noFill/>
        </p:spPr>
        <p:txBody>
          <a:bodyPr wrap="square" lIns="91440" tIns="45720" rIns="91440" bIns="45720" rtlCol="0">
            <a:spAutoFit/>
          </a:bodyPr>
          <a:lstStyle/>
          <a:p>
            <a:pPr defTabSz="1219080"/>
            <a:r>
              <a:rPr lang="it-IT" sz="2400" dirty="0">
                <a:solidFill>
                  <a:prstClr val="black"/>
                </a:solidFill>
                <a:latin typeface="Arial" panose="020B0604020202020204" pitchFamily="34" charset="0"/>
                <a:cs typeface="Arial" panose="020B0604020202020204" pitchFamily="34" charset="0"/>
              </a:rPr>
              <a:t>Il cervello in età avanzata può avere «rughe sexy»</a:t>
            </a:r>
          </a:p>
          <a:p>
            <a:pPr defTabSz="1219080"/>
            <a:endParaRPr lang="it-IT" sz="1067" dirty="0">
              <a:solidFill>
                <a:prstClr val="black"/>
              </a:solidFill>
              <a:latin typeface="Arial" panose="020B0604020202020204" pitchFamily="34" charset="0"/>
              <a:cs typeface="Arial" panose="020B0604020202020204" pitchFamily="34" charset="0"/>
            </a:endParaRPr>
          </a:p>
          <a:p>
            <a:pPr defTabSz="1219080"/>
            <a:r>
              <a:rPr lang="it-IT" sz="1600" dirty="0">
                <a:solidFill>
                  <a:prstClr val="black"/>
                </a:solidFill>
                <a:latin typeface="Arial" panose="020B0604020202020204" pitchFamily="34" charset="0"/>
                <a:cs typeface="Arial" panose="020B0604020202020204" pitchFamily="34" charset="0"/>
              </a:rPr>
              <a:t>(Micaela Morelli, 2021)</a:t>
            </a:r>
          </a:p>
          <a:p>
            <a:pPr defTabSz="1219080"/>
            <a:endParaRPr lang="it-IT" sz="1600" dirty="0">
              <a:solidFill>
                <a:prstClr val="black"/>
              </a:solidFill>
              <a:latin typeface="Arial" panose="020B0604020202020204" pitchFamily="34" charset="0"/>
              <a:cs typeface="Arial" panose="020B0604020202020204" pitchFamily="34" charset="0"/>
            </a:endParaRPr>
          </a:p>
          <a:p>
            <a:pPr defTabSz="1219080"/>
            <a:r>
              <a:rPr lang="it-IT" sz="2400" dirty="0">
                <a:solidFill>
                  <a:prstClr val="black"/>
                </a:solidFill>
                <a:latin typeface="Arial" panose="020B0604020202020204" pitchFamily="34" charset="0"/>
                <a:cs typeface="Arial" panose="020B0604020202020204" pitchFamily="34" charset="0"/>
              </a:rPr>
              <a:t>Esse sono, quindi, in molti casi una realtà</a:t>
            </a:r>
          </a:p>
        </p:txBody>
      </p:sp>
      <p:sp>
        <p:nvSpPr>
          <p:cNvPr id="14" name="TextBox 13">
            <a:extLst>
              <a:ext uri="{FF2B5EF4-FFF2-40B4-BE49-F238E27FC236}">
                <a16:creationId xmlns:a16="http://schemas.microsoft.com/office/drawing/2014/main" id="{DA6C7A4A-1103-8544-97EE-219E39FFA7E7}"/>
              </a:ext>
            </a:extLst>
          </p:cNvPr>
          <p:cNvSpPr txBox="1"/>
          <p:nvPr/>
        </p:nvSpPr>
        <p:spPr>
          <a:xfrm>
            <a:off x="1273870" y="5638801"/>
            <a:ext cx="9046207" cy="461665"/>
          </a:xfrm>
          <a:prstGeom prst="rect">
            <a:avLst/>
          </a:prstGeom>
          <a:noFill/>
        </p:spPr>
        <p:txBody>
          <a:bodyPr wrap="square" lIns="91440" tIns="45720" rIns="91440" bIns="45720">
            <a:spAutoFit/>
          </a:bodyPr>
          <a:lstStyle/>
          <a:p>
            <a:pPr algn="ctr"/>
            <a:r>
              <a:rPr lang="it-IT" sz="2400" b="1" i="1" dirty="0">
                <a:solidFill>
                  <a:srgbClr val="FF0000"/>
                </a:solidFill>
                <a:latin typeface="Arial" panose="020B0604020202020204" pitchFamily="34" charset="0"/>
                <a:cs typeface="Arial" panose="020B0604020202020204" pitchFamily="34" charset="0"/>
              </a:rPr>
              <a:t>“ </a:t>
            </a:r>
            <a:r>
              <a:rPr lang="it-IT" sz="2400" b="1" dirty="0">
                <a:solidFill>
                  <a:srgbClr val="FF0000"/>
                </a:solidFill>
                <a:latin typeface="Arial" panose="020B0604020202020204" pitchFamily="34" charset="0"/>
                <a:cs typeface="Arial" panose="020B0604020202020204" pitchFamily="34" charset="0"/>
              </a:rPr>
              <a:t>Meglio aggiungere vita ai giorni che non giorni alla vita</a:t>
            </a:r>
            <a:r>
              <a:rPr lang="it-IT" sz="2400" b="1" i="1" dirty="0">
                <a:solidFill>
                  <a:srgbClr val="FF0000"/>
                </a:solidFill>
                <a:latin typeface="Arial" panose="020B0604020202020204" pitchFamily="34" charset="0"/>
                <a:cs typeface="Arial" panose="020B0604020202020204" pitchFamily="34" charset="0"/>
              </a:rPr>
              <a:t>”</a:t>
            </a:r>
            <a:endParaRPr lang="x-none" sz="2400" dirty="0">
              <a:solidFill>
                <a:srgbClr val="FF0000"/>
              </a:solidFill>
              <a:latin typeface="Arial" panose="020B0604020202020204" pitchFamily="34" charset="0"/>
              <a:cs typeface="Arial" panose="020B0604020202020204" pitchFamily="34" charset="0"/>
            </a:endParaRPr>
          </a:p>
        </p:txBody>
      </p:sp>
      <p:pic>
        <p:nvPicPr>
          <p:cNvPr id="17" name="Picture 1" descr="page1image1772032">
            <a:extLst>
              <a:ext uri="{FF2B5EF4-FFF2-40B4-BE49-F238E27FC236}">
                <a16:creationId xmlns:a16="http://schemas.microsoft.com/office/drawing/2014/main" id="{3D1C8ADC-DBF3-4C4A-8258-A163973433FB}"/>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0749541"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
            <a:extLst>
              <a:ext uri="{FF2B5EF4-FFF2-40B4-BE49-F238E27FC236}">
                <a16:creationId xmlns:a16="http://schemas.microsoft.com/office/drawing/2014/main" id="{E78E799A-279A-8F4F-A047-B89F2B077C42}"/>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5" name="Slide Number Placeholder 4">
            <a:extLst>
              <a:ext uri="{FF2B5EF4-FFF2-40B4-BE49-F238E27FC236}">
                <a16:creationId xmlns:a16="http://schemas.microsoft.com/office/drawing/2014/main" id="{D2AE9D63-C9A5-60ED-AE3C-E38EF9B93CFC}"/>
              </a:ext>
            </a:extLst>
          </p:cNvPr>
          <p:cNvSpPr>
            <a:spLocks noGrp="1"/>
          </p:cNvSpPr>
          <p:nvPr>
            <p:ph type="sldNum" sz="quarter" idx="12"/>
          </p:nvPr>
        </p:nvSpPr>
        <p:spPr/>
        <p:txBody>
          <a:bodyPr/>
          <a:lstStyle/>
          <a:p>
            <a:fld id="{6347E562-681A-494E-BDB0-62B5EDF9317C}" type="slidenum">
              <a:rPr lang="it-IT" smtClean="0"/>
              <a:pPr/>
              <a:t>8</a:t>
            </a:fld>
            <a:endParaRPr lang="it-IT"/>
          </a:p>
        </p:txBody>
      </p:sp>
      <p:sp>
        <p:nvSpPr>
          <p:cNvPr id="15" name="Text Box 2">
            <a:extLst>
              <a:ext uri="{FF2B5EF4-FFF2-40B4-BE49-F238E27FC236}">
                <a16:creationId xmlns:a16="http://schemas.microsoft.com/office/drawing/2014/main" id="{B53E1663-1E08-4ACE-D862-F50C4AC21FFC}"/>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50820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BA55FBE-2E26-2315-F676-32E757D8006F}"/>
              </a:ext>
            </a:extLst>
          </p:cNvPr>
          <p:cNvGraphicFramePr>
            <a:graphicFrameLocks noGrp="1"/>
          </p:cNvGraphicFramePr>
          <p:nvPr/>
        </p:nvGraphicFramePr>
        <p:xfrm>
          <a:off x="1356091" y="1077198"/>
          <a:ext cx="9261542" cy="5080021"/>
        </p:xfrm>
        <a:graphic>
          <a:graphicData uri="http://schemas.openxmlformats.org/drawingml/2006/table">
            <a:tbl>
              <a:tblPr>
                <a:tableStyleId>{C4B1156A-380E-4F78-BDF5-A606A8083BF9}</a:tableStyleId>
              </a:tblPr>
              <a:tblGrid>
                <a:gridCol w="1538427">
                  <a:extLst>
                    <a:ext uri="{9D8B030D-6E8A-4147-A177-3AD203B41FA5}">
                      <a16:colId xmlns:a16="http://schemas.microsoft.com/office/drawing/2014/main" val="703694928"/>
                    </a:ext>
                  </a:extLst>
                </a:gridCol>
                <a:gridCol w="1393879">
                  <a:extLst>
                    <a:ext uri="{9D8B030D-6E8A-4147-A177-3AD203B41FA5}">
                      <a16:colId xmlns:a16="http://schemas.microsoft.com/office/drawing/2014/main" val="3242476187"/>
                    </a:ext>
                  </a:extLst>
                </a:gridCol>
                <a:gridCol w="836327">
                  <a:extLst>
                    <a:ext uri="{9D8B030D-6E8A-4147-A177-3AD203B41FA5}">
                      <a16:colId xmlns:a16="http://schemas.microsoft.com/office/drawing/2014/main" val="3570471669"/>
                    </a:ext>
                  </a:extLst>
                </a:gridCol>
                <a:gridCol w="1280301">
                  <a:extLst>
                    <a:ext uri="{9D8B030D-6E8A-4147-A177-3AD203B41FA5}">
                      <a16:colId xmlns:a16="http://schemas.microsoft.com/office/drawing/2014/main" val="1708934087"/>
                    </a:ext>
                  </a:extLst>
                </a:gridCol>
                <a:gridCol w="1445503">
                  <a:extLst>
                    <a:ext uri="{9D8B030D-6E8A-4147-A177-3AD203B41FA5}">
                      <a16:colId xmlns:a16="http://schemas.microsoft.com/office/drawing/2014/main" val="3683870869"/>
                    </a:ext>
                  </a:extLst>
                </a:gridCol>
                <a:gridCol w="1249328">
                  <a:extLst>
                    <a:ext uri="{9D8B030D-6E8A-4147-A177-3AD203B41FA5}">
                      <a16:colId xmlns:a16="http://schemas.microsoft.com/office/drawing/2014/main" val="3277313757"/>
                    </a:ext>
                  </a:extLst>
                </a:gridCol>
                <a:gridCol w="1517777">
                  <a:extLst>
                    <a:ext uri="{9D8B030D-6E8A-4147-A177-3AD203B41FA5}">
                      <a16:colId xmlns:a16="http://schemas.microsoft.com/office/drawing/2014/main" val="2053096032"/>
                    </a:ext>
                  </a:extLst>
                </a:gridCol>
              </a:tblGrid>
              <a:tr h="353919">
                <a:tc gridSpan="7">
                  <a:txBody>
                    <a:bodyPr/>
                    <a:lstStyle/>
                    <a:p>
                      <a:pPr algn="ctr" fontAlgn="ctr"/>
                      <a:r>
                        <a:rPr lang="en-GB" sz="1500" b="1" u="none" strike="noStrike" dirty="0" err="1">
                          <a:effectLst/>
                          <a:latin typeface="Arial" panose="020B0604020202020204" pitchFamily="34" charset="0"/>
                          <a:cs typeface="Arial" panose="020B0604020202020204" pitchFamily="34" charset="0"/>
                        </a:rPr>
                        <a:t>Dati</a:t>
                      </a:r>
                      <a:r>
                        <a:rPr lang="en-GB" sz="1500" b="1" u="none" strike="noStrike" dirty="0">
                          <a:effectLst/>
                          <a:latin typeface="Arial" panose="020B0604020202020204" pitchFamily="34" charset="0"/>
                          <a:cs typeface="Arial" panose="020B0604020202020204" pitchFamily="34" charset="0"/>
                        </a:rPr>
                        <a:t> </a:t>
                      </a:r>
                      <a:r>
                        <a:rPr lang="en-GB" sz="1500" b="1" u="none" strike="noStrike" dirty="0" err="1">
                          <a:effectLst/>
                          <a:latin typeface="Arial" panose="020B0604020202020204" pitchFamily="34" charset="0"/>
                          <a:cs typeface="Arial" panose="020B0604020202020204" pitchFamily="34" charset="0"/>
                        </a:rPr>
                        <a:t>demografici</a:t>
                      </a:r>
                      <a:r>
                        <a:rPr lang="en-GB" sz="1500" b="1" u="none" strike="noStrike" dirty="0">
                          <a:effectLst/>
                          <a:latin typeface="Arial" panose="020B0604020202020204" pitchFamily="34" charset="0"/>
                          <a:cs typeface="Arial" panose="020B0604020202020204" pitchFamily="34" charset="0"/>
                        </a:rPr>
                        <a:t> per </a:t>
                      </a:r>
                      <a:r>
                        <a:rPr lang="en-GB" sz="1500" b="1" u="none" strike="noStrike" dirty="0" err="1">
                          <a:effectLst/>
                          <a:latin typeface="Arial" panose="020B0604020202020204" pitchFamily="34" charset="0"/>
                          <a:cs typeface="Arial" panose="020B0604020202020204" pitchFamily="34" charset="0"/>
                        </a:rPr>
                        <a:t>età</a:t>
                      </a:r>
                      <a:r>
                        <a:rPr lang="en-GB" sz="1500" b="1" u="none" strike="noStrike" dirty="0">
                          <a:effectLst/>
                          <a:latin typeface="Arial" panose="020B0604020202020204" pitchFamily="34" charset="0"/>
                          <a:cs typeface="Arial" panose="020B0604020202020204" pitchFamily="34" charset="0"/>
                        </a:rPr>
                        <a:t> (%) </a:t>
                      </a:r>
                      <a:r>
                        <a:rPr lang="en-GB" sz="1500" b="1" u="none" strike="noStrike" dirty="0" err="1">
                          <a:effectLst/>
                          <a:latin typeface="Arial" panose="020B0604020202020204" pitchFamily="34" charset="0"/>
                          <a:cs typeface="Arial" panose="020B0604020202020204" pitchFamily="34" charset="0"/>
                        </a:rPr>
                        <a:t>nei</a:t>
                      </a:r>
                      <a:r>
                        <a:rPr lang="en-GB" sz="1500" b="1" u="none" strike="noStrike" dirty="0">
                          <a:effectLst/>
                          <a:latin typeface="Arial" panose="020B0604020202020204" pitchFamily="34" charset="0"/>
                          <a:cs typeface="Arial" panose="020B0604020202020204" pitchFamily="34" charset="0"/>
                        </a:rPr>
                        <a:t> </a:t>
                      </a:r>
                      <a:r>
                        <a:rPr lang="en-GB" sz="1500" b="1" u="none" strike="noStrike" dirty="0" err="1">
                          <a:effectLst/>
                          <a:latin typeface="Arial" panose="020B0604020202020204" pitchFamily="34" charset="0"/>
                          <a:cs typeface="Arial" panose="020B0604020202020204" pitchFamily="34" charset="0"/>
                        </a:rPr>
                        <a:t>vari</a:t>
                      </a:r>
                      <a:r>
                        <a:rPr lang="en-GB" sz="1500" b="1" u="none" strike="noStrike" dirty="0">
                          <a:effectLst/>
                          <a:latin typeface="Arial" panose="020B0604020202020204" pitchFamily="34" charset="0"/>
                          <a:cs typeface="Arial" panose="020B0604020202020204" pitchFamily="34" charset="0"/>
                        </a:rPr>
                        <a:t> </a:t>
                      </a:r>
                      <a:r>
                        <a:rPr lang="en-GB" sz="1500" b="1" u="none" strike="noStrike" dirty="0" err="1">
                          <a:effectLst/>
                          <a:latin typeface="Arial" panose="020B0604020202020204" pitchFamily="34" charset="0"/>
                          <a:cs typeface="Arial" panose="020B0604020202020204" pitchFamily="34" charset="0"/>
                        </a:rPr>
                        <a:t>paesi</a:t>
                      </a:r>
                      <a:r>
                        <a:rPr lang="en-GB" sz="1500" b="1" u="none" strike="noStrike" dirty="0">
                          <a:effectLst/>
                          <a:latin typeface="Arial" panose="020B0604020202020204" pitchFamily="34" charset="0"/>
                          <a:cs typeface="Arial" panose="020B0604020202020204" pitchFamily="34" charset="0"/>
                        </a:rPr>
                        <a:t> </a:t>
                      </a:r>
                      <a:r>
                        <a:rPr lang="en-GB" sz="1500" b="1" u="none" strike="noStrike" dirty="0" err="1">
                          <a:effectLst/>
                          <a:latin typeface="Arial" panose="020B0604020202020204" pitchFamily="34" charset="0"/>
                          <a:cs typeface="Arial" panose="020B0604020202020204" pitchFamily="34" charset="0"/>
                        </a:rPr>
                        <a:t>Europei</a:t>
                      </a:r>
                      <a:endParaRPr lang="en-GB" sz="15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extLst>
                  <a:ext uri="{0D108BD9-81ED-4DB2-BD59-A6C34878D82A}">
                    <a16:rowId xmlns:a16="http://schemas.microsoft.com/office/drawing/2014/main" val="2290537194"/>
                  </a:ext>
                </a:extLst>
              </a:tr>
              <a:tr h="1031099">
                <a:tc>
                  <a:txBody>
                    <a:bodyPr/>
                    <a:lstStyle/>
                    <a:p>
                      <a:pPr algn="ctr" fontAlgn="ctr"/>
                      <a:r>
                        <a:rPr lang="en-IT" sz="1500" u="none" strike="noStrike" dirty="0">
                          <a:effectLst/>
                          <a:latin typeface="Arial" panose="020B0604020202020204" pitchFamily="34" charset="0"/>
                          <a:cs typeface="Arial" panose="020B0604020202020204" pitchFamily="34" charset="0"/>
                        </a:rPr>
                        <a:t> </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ctr" fontAlgn="ctr"/>
                      <a:r>
                        <a:rPr lang="en-GB" sz="1200" b="1" u="none" strike="noStrike" dirty="0" err="1">
                          <a:effectLst/>
                          <a:latin typeface="Arial" panose="020B0604020202020204" pitchFamily="34" charset="0"/>
                          <a:cs typeface="Arial" panose="020B0604020202020204" pitchFamily="34" charset="0"/>
                        </a:rPr>
                        <a:t>Intera</a:t>
                      </a:r>
                      <a:r>
                        <a:rPr lang="en-GB" sz="1200" b="1" u="none" strike="noStrike" dirty="0">
                          <a:effectLst/>
                          <a:latin typeface="Arial" panose="020B0604020202020204" pitchFamily="34" charset="0"/>
                          <a:cs typeface="Arial" panose="020B0604020202020204" pitchFamily="34" charset="0"/>
                        </a:rPr>
                        <a:t> </a:t>
                      </a:r>
                      <a:r>
                        <a:rPr lang="en-GB" sz="1200" b="1" u="none" strike="noStrike" dirty="0" err="1">
                          <a:effectLst/>
                          <a:latin typeface="Arial" panose="020B0604020202020204" pitchFamily="34" charset="0"/>
                          <a:cs typeface="Arial" panose="020B0604020202020204" pitchFamily="34" charset="0"/>
                        </a:rPr>
                        <a:t>popolazione</a:t>
                      </a:r>
                      <a:r>
                        <a:rPr lang="en-GB" sz="1200" b="1" u="none" strike="noStrike" dirty="0">
                          <a:effectLst/>
                          <a:latin typeface="Arial" panose="020B0604020202020204" pitchFamily="34" charset="0"/>
                          <a:cs typeface="Arial" panose="020B0604020202020204" pitchFamily="34" charset="0"/>
                        </a:rPr>
                        <a:t> (</a:t>
                      </a:r>
                      <a:r>
                        <a:rPr lang="en-GB" sz="1200" b="1" u="none" strike="noStrike" dirty="0" err="1">
                          <a:effectLst/>
                          <a:latin typeface="Arial" panose="020B0604020202020204" pitchFamily="34" charset="0"/>
                          <a:cs typeface="Arial" panose="020B0604020202020204" pitchFamily="34" charset="0"/>
                        </a:rPr>
                        <a:t>Novembre</a:t>
                      </a:r>
                      <a:r>
                        <a:rPr lang="en-GB" sz="1200" b="1" u="none" strike="noStrike" dirty="0">
                          <a:effectLst/>
                          <a:latin typeface="Arial" panose="020B0604020202020204" pitchFamily="34" charset="0"/>
                          <a:cs typeface="Arial" panose="020B0604020202020204" pitchFamily="34" charset="0"/>
                        </a:rPr>
                        <a:t> 2022)</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0-18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19-40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41-60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61-80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ctr" fontAlgn="ctr"/>
                      <a:r>
                        <a:rPr lang="en-GB" sz="1200" b="1" u="none" strike="noStrike" dirty="0">
                          <a:effectLst/>
                          <a:latin typeface="Arial" panose="020B0604020202020204" pitchFamily="34" charset="0"/>
                          <a:cs typeface="Arial" panose="020B0604020202020204" pitchFamily="34" charset="0"/>
                        </a:rPr>
                        <a:t>% over 80 anni</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187119746"/>
                  </a:ext>
                </a:extLst>
              </a:tr>
              <a:tr h="267716">
                <a:tc>
                  <a:txBody>
                    <a:bodyPr/>
                    <a:lstStyle/>
                    <a:p>
                      <a:pPr algn="l" fontAlgn="b"/>
                      <a:r>
                        <a:rPr lang="en-GB" sz="1300" b="1" i="1" u="none" strike="noStrike" dirty="0">
                          <a:effectLst/>
                          <a:latin typeface="Arial" panose="020B0604020202020204" pitchFamily="34" charset="0"/>
                          <a:cs typeface="Arial" panose="020B0604020202020204" pitchFamily="34" charset="0"/>
                        </a:rPr>
                        <a:t>Austria</a:t>
                      </a:r>
                      <a:endParaRPr lang="en-GB" sz="1300" b="1"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9.128.932</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18%</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28%</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28%</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19%</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7%</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1890589112"/>
                  </a:ext>
                </a:extLst>
              </a:tr>
              <a:tr h="267716">
                <a:tc>
                  <a:txBody>
                    <a:bodyPr/>
                    <a:lstStyle/>
                    <a:p>
                      <a:pPr algn="l" fontAlgn="b"/>
                      <a:r>
                        <a:rPr lang="en-GB" sz="1300" b="1" i="1" u="none" strike="noStrike" dirty="0" err="1">
                          <a:effectLst/>
                          <a:latin typeface="Arial" panose="020B0604020202020204" pitchFamily="34" charset="0"/>
                          <a:cs typeface="Arial" panose="020B0604020202020204" pitchFamily="34" charset="0"/>
                        </a:rPr>
                        <a:t>Belgio</a:t>
                      </a:r>
                      <a:endParaRPr lang="en-GB" sz="1300" b="1"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11.709.490</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25%</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26%</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20%</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1227262054"/>
                  </a:ext>
                </a:extLst>
              </a:tr>
              <a:tr h="267716">
                <a:tc>
                  <a:txBody>
                    <a:bodyPr/>
                    <a:lstStyle/>
                    <a:p>
                      <a:pPr algn="l" fontAlgn="b"/>
                      <a:r>
                        <a:rPr lang="en-GB" sz="1300" b="1" i="1" u="none" strike="noStrike" dirty="0">
                          <a:effectLst/>
                          <a:latin typeface="Arial" panose="020B0604020202020204" pitchFamily="34" charset="0"/>
                          <a:cs typeface="Arial" panose="020B0604020202020204" pitchFamily="34" charset="0"/>
                        </a:rPr>
                        <a:t>Francia</a:t>
                      </a:r>
                      <a:endParaRPr lang="en-GB" sz="1300" b="1"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65.614.951</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24%</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27%</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21%</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3293789103"/>
                  </a:ext>
                </a:extLst>
              </a:tr>
              <a:tr h="267716">
                <a:tc>
                  <a:txBody>
                    <a:bodyPr/>
                    <a:lstStyle/>
                    <a:p>
                      <a:pPr algn="l" fontAlgn="b"/>
                      <a:r>
                        <a:rPr lang="en-GB" sz="1300" b="1" i="1" u="none" strike="noStrike" dirty="0">
                          <a:effectLst/>
                          <a:latin typeface="Arial" panose="020B0604020202020204" pitchFamily="34" charset="0"/>
                          <a:cs typeface="Arial" panose="020B0604020202020204" pitchFamily="34" charset="0"/>
                        </a:rPr>
                        <a:t>Germania</a:t>
                      </a:r>
                      <a:endParaRPr lang="en-GB" sz="1300" b="1"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84.418.792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16%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24%</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28%</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22%</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10%</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1955082546"/>
                  </a:ext>
                </a:extLst>
              </a:tr>
              <a:tr h="267716">
                <a:tc>
                  <a:txBody>
                    <a:bodyPr/>
                    <a:lstStyle/>
                    <a:p>
                      <a:pPr algn="l" fontAlgn="b"/>
                      <a:r>
                        <a:rPr lang="en-GB" sz="1300" b="1" i="1" u="none" strike="noStrike" dirty="0">
                          <a:effectLst/>
                          <a:latin typeface="Arial" panose="020B0604020202020204" pitchFamily="34" charset="0"/>
                          <a:cs typeface="Arial" panose="020B0604020202020204" pitchFamily="34" charset="0"/>
                        </a:rPr>
                        <a:t>Italia</a:t>
                      </a:r>
                      <a:endParaRPr lang="en-GB" sz="1300" b="1"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60.253.550</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17%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23%</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30%</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22%</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8%</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3906218237"/>
                  </a:ext>
                </a:extLst>
              </a:tr>
              <a:tr h="267716">
                <a:tc>
                  <a:txBody>
                    <a:bodyPr/>
                    <a:lstStyle/>
                    <a:p>
                      <a:pPr algn="l" fontAlgn="b"/>
                      <a:r>
                        <a:rPr lang="en-GB" sz="1300" b="1" i="1" u="none" strike="noStrike" dirty="0" err="1">
                          <a:solidFill>
                            <a:srgbClr val="000000"/>
                          </a:solidFill>
                          <a:effectLst/>
                          <a:latin typeface="Arial" panose="020B0604020202020204" pitchFamily="34" charset="0"/>
                          <a:cs typeface="Arial" panose="020B0604020202020204" pitchFamily="34" charset="0"/>
                        </a:rPr>
                        <a:t>Olanda</a:t>
                      </a:r>
                      <a:endParaRPr lang="en-GB" sz="1300" b="1"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17.224.498</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20%</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29%</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21%</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3%</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559260129"/>
                  </a:ext>
                </a:extLst>
              </a:tr>
              <a:tr h="267716">
                <a:tc>
                  <a:txBody>
                    <a:bodyPr/>
                    <a:lstStyle/>
                    <a:p>
                      <a:pPr algn="l" fontAlgn="b"/>
                      <a:r>
                        <a:rPr lang="en-GB" sz="1300" b="1" i="1" u="none" strike="noStrike" dirty="0" err="1">
                          <a:effectLst/>
                          <a:latin typeface="Arial" panose="020B0604020202020204" pitchFamily="34" charset="0"/>
                          <a:cs typeface="Arial" panose="020B0604020202020204" pitchFamily="34" charset="0"/>
                        </a:rPr>
                        <a:t>Spagna</a:t>
                      </a:r>
                      <a:endParaRPr lang="en-GB" sz="1300" b="1"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46.797.397</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19%</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32%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20%</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3%</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643396066"/>
                  </a:ext>
                </a:extLst>
              </a:tr>
              <a:tr h="267716">
                <a:tc>
                  <a:txBody>
                    <a:bodyPr/>
                    <a:lstStyle/>
                    <a:p>
                      <a:pPr algn="l" fontAlgn="b"/>
                      <a:r>
                        <a:rPr lang="en-GB" sz="1300" b="1" i="1" u="none" strike="noStrike" dirty="0" err="1">
                          <a:effectLst/>
                          <a:latin typeface="Arial" panose="020B0604020202020204" pitchFamily="34" charset="0"/>
                          <a:cs typeface="Arial" panose="020B0604020202020204" pitchFamily="34" charset="0"/>
                        </a:rPr>
                        <a:t>Svizzera</a:t>
                      </a:r>
                      <a:endParaRPr lang="en-GB" sz="1300" b="1"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8.806.142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20%</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26%</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28%</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19%</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7%</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2768762204"/>
                  </a:ext>
                </a:extLst>
              </a:tr>
              <a:tr h="522176">
                <a:tc>
                  <a:txBody>
                    <a:bodyPr/>
                    <a:lstStyle/>
                    <a:p>
                      <a:pPr algn="l" fontAlgn="b"/>
                      <a:r>
                        <a:rPr lang="en-GB" sz="1300" b="1" i="1" u="none" strike="noStrike" dirty="0">
                          <a:effectLst/>
                          <a:latin typeface="Arial" panose="020B0604020202020204" pitchFamily="34" charset="0"/>
                          <a:cs typeface="Arial" panose="020B0604020202020204" pitchFamily="34" charset="0"/>
                        </a:rPr>
                        <a:t>Regno </a:t>
                      </a:r>
                      <a:r>
                        <a:rPr lang="en-GB" sz="1300" b="1" i="1" u="none" strike="noStrike" dirty="0" err="1">
                          <a:effectLst/>
                          <a:latin typeface="Arial" panose="020B0604020202020204" pitchFamily="34" charset="0"/>
                          <a:cs typeface="Arial" panose="020B0604020202020204" pitchFamily="34" charset="0"/>
                        </a:rPr>
                        <a:t>Unito</a:t>
                      </a:r>
                      <a:endParaRPr lang="en-GB" sz="1300" b="1"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68.735.372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22%</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28%</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25%</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a:effectLst/>
                          <a:latin typeface="Arial" panose="020B0604020202020204" pitchFamily="34" charset="0"/>
                          <a:cs typeface="Arial" panose="020B0604020202020204" pitchFamily="34" charset="0"/>
                        </a:rPr>
                        <a:t>18%</a:t>
                      </a:r>
                      <a:endParaRPr lang="en-IT" sz="1500" b="0"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r" fontAlgn="b"/>
                      <a:r>
                        <a:rPr lang="en-IT" sz="1500" u="none" strike="noStrike" dirty="0">
                          <a:effectLst/>
                          <a:latin typeface="Arial" panose="020B0604020202020204" pitchFamily="34" charset="0"/>
                          <a:cs typeface="Arial" panose="020B0604020202020204" pitchFamily="34" charset="0"/>
                        </a:rPr>
                        <a:t>7%</a:t>
                      </a:r>
                      <a:endParaRPr lang="en-IT" sz="1500" b="0" i="0"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extLst>
                  <a:ext uri="{0D108BD9-81ED-4DB2-BD59-A6C34878D82A}">
                    <a16:rowId xmlns:a16="http://schemas.microsoft.com/office/drawing/2014/main" val="453967941"/>
                  </a:ext>
                </a:extLst>
              </a:tr>
              <a:tr h="1031099">
                <a:tc>
                  <a:txBody>
                    <a:bodyPr/>
                    <a:lstStyle/>
                    <a:p>
                      <a:pPr algn="l" fontAlgn="b"/>
                      <a:endParaRPr lang="en-IT" sz="1500" b="1" i="0" u="none" strike="noStrike">
                        <a:solidFill>
                          <a:srgbClr val="000000"/>
                        </a:solidFill>
                        <a:effectLst/>
                        <a:latin typeface="Arial" panose="020B0604020202020204" pitchFamily="34" charset="0"/>
                        <a:cs typeface="Arial" panose="020B0604020202020204" pitchFamily="34" charset="0"/>
                      </a:endParaRPr>
                    </a:p>
                  </a:txBody>
                  <a:tcPr marL="12700" marR="12700" marT="12700" marB="0" anchor="ctr"/>
                </a:tc>
                <a:tc>
                  <a:txBody>
                    <a:bodyPr/>
                    <a:lstStyle/>
                    <a:p>
                      <a:pPr algn="ctr" fontAlgn="ctr"/>
                      <a:r>
                        <a:rPr lang="en-GB" sz="1100" i="1" u="none" strike="noStrike" dirty="0" err="1">
                          <a:effectLst/>
                          <a:latin typeface="Arial" panose="020B0604020202020204" pitchFamily="34" charset="0"/>
                          <a:cs typeface="Arial" panose="020B0604020202020204" pitchFamily="34" charset="0"/>
                        </a:rPr>
                        <a:t>Dati</a:t>
                      </a:r>
                      <a:r>
                        <a:rPr lang="en-GB" sz="1100" i="1" u="none" strike="noStrike" dirty="0">
                          <a:effectLst/>
                          <a:latin typeface="Arial" panose="020B0604020202020204" pitchFamily="34" charset="0"/>
                          <a:cs typeface="Arial" panose="020B0604020202020204" pitchFamily="34" charset="0"/>
                        </a:rPr>
                        <a:t> </a:t>
                      </a:r>
                      <a:r>
                        <a:rPr lang="en-GB" sz="1100" i="1" u="none" strike="noStrike" dirty="0" err="1">
                          <a:effectLst/>
                          <a:latin typeface="Arial" panose="020B0604020202020204" pitchFamily="34" charset="0"/>
                          <a:cs typeface="Arial" panose="020B0604020202020204" pitchFamily="34" charset="0"/>
                        </a:rPr>
                        <a:t>ri-organizzati</a:t>
                      </a:r>
                      <a:r>
                        <a:rPr lang="en-GB" sz="1100" i="1" u="none" strike="noStrike" dirty="0">
                          <a:effectLst/>
                          <a:latin typeface="Arial" panose="020B0604020202020204" pitchFamily="34" charset="0"/>
                          <a:cs typeface="Arial" panose="020B0604020202020204" pitchFamily="34" charset="0"/>
                        </a:rPr>
                        <a:t> dal </a:t>
                      </a:r>
                      <a:r>
                        <a:rPr lang="en-GB" sz="1100" i="1" u="none" strike="noStrike" dirty="0" err="1">
                          <a:effectLst/>
                          <a:latin typeface="Arial" panose="020B0604020202020204" pitchFamily="34" charset="0"/>
                          <a:cs typeface="Arial" panose="020B0604020202020204" pitchFamily="34" charset="0"/>
                        </a:rPr>
                        <a:t>sito</a:t>
                      </a:r>
                      <a:r>
                        <a:rPr lang="en-GB" sz="1100" i="1" u="none" strike="noStrike" dirty="0">
                          <a:effectLst/>
                          <a:latin typeface="Arial" panose="020B0604020202020204" pitchFamily="34" charset="0"/>
                          <a:cs typeface="Arial" panose="020B0604020202020204" pitchFamily="34" charset="0"/>
                        </a:rPr>
                        <a:t> </a:t>
                      </a:r>
                      <a:r>
                        <a:rPr lang="en-GB" sz="1100" i="1" u="none" strike="noStrike" dirty="0" err="1">
                          <a:effectLst/>
                          <a:latin typeface="Arial" panose="020B0604020202020204" pitchFamily="34" charset="0"/>
                          <a:cs typeface="Arial" panose="020B0604020202020204" pitchFamily="34" charset="0"/>
                        </a:rPr>
                        <a:t>wordometer.info</a:t>
                      </a:r>
                      <a:endParaRPr lang="en-GB" sz="1100" b="0"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gridSpan="5">
                  <a:txBody>
                    <a:bodyPr/>
                    <a:lstStyle/>
                    <a:p>
                      <a:pPr algn="ctr" fontAlgn="ctr"/>
                      <a:r>
                        <a:rPr lang="en-GB" sz="1100" i="1" u="none" strike="noStrike" dirty="0" err="1">
                          <a:effectLst/>
                          <a:latin typeface="Arial" panose="020B0604020202020204" pitchFamily="34" charset="0"/>
                          <a:cs typeface="Arial" panose="020B0604020202020204" pitchFamily="34" charset="0"/>
                        </a:rPr>
                        <a:t>Dati</a:t>
                      </a:r>
                      <a:r>
                        <a:rPr lang="en-GB" sz="1100" i="1" u="none" strike="noStrike" dirty="0">
                          <a:effectLst/>
                          <a:latin typeface="Arial" panose="020B0604020202020204" pitchFamily="34" charset="0"/>
                          <a:cs typeface="Arial" panose="020B0604020202020204" pitchFamily="34" charset="0"/>
                        </a:rPr>
                        <a:t> </a:t>
                      </a:r>
                      <a:r>
                        <a:rPr lang="en-GB" sz="1100" i="1" u="none" strike="noStrike" dirty="0" err="1">
                          <a:effectLst/>
                          <a:latin typeface="Arial" panose="020B0604020202020204" pitchFamily="34" charset="0"/>
                          <a:cs typeface="Arial" panose="020B0604020202020204" pitchFamily="34" charset="0"/>
                        </a:rPr>
                        <a:t>calcolati</a:t>
                      </a:r>
                      <a:r>
                        <a:rPr lang="en-GB" sz="1100" i="1" u="none" strike="noStrike" dirty="0">
                          <a:effectLst/>
                          <a:latin typeface="Arial" panose="020B0604020202020204" pitchFamily="34" charset="0"/>
                          <a:cs typeface="Arial" panose="020B0604020202020204" pitchFamily="34" charset="0"/>
                        </a:rPr>
                        <a:t> e </a:t>
                      </a:r>
                      <a:r>
                        <a:rPr lang="en-GB" sz="1100" i="1" u="none" strike="noStrike" dirty="0" err="1">
                          <a:effectLst/>
                          <a:latin typeface="Arial" panose="020B0604020202020204" pitchFamily="34" charset="0"/>
                          <a:cs typeface="Arial" panose="020B0604020202020204" pitchFamily="34" charset="0"/>
                        </a:rPr>
                        <a:t>ri-organizzati</a:t>
                      </a:r>
                      <a:r>
                        <a:rPr lang="en-GB" sz="1100" i="1" u="none" strike="noStrike" dirty="0">
                          <a:effectLst/>
                          <a:latin typeface="Arial" panose="020B0604020202020204" pitchFamily="34" charset="0"/>
                          <a:cs typeface="Arial" panose="020B0604020202020204" pitchFamily="34" charset="0"/>
                        </a:rPr>
                        <a:t> </a:t>
                      </a:r>
                      <a:r>
                        <a:rPr lang="en-GB" sz="1100" i="1" u="none" strike="noStrike" dirty="0" err="1">
                          <a:effectLst/>
                          <a:latin typeface="Arial" panose="020B0604020202020204" pitchFamily="34" charset="0"/>
                          <a:cs typeface="Arial" panose="020B0604020202020204" pitchFamily="34" charset="0"/>
                        </a:rPr>
                        <a:t>usando</a:t>
                      </a:r>
                      <a:r>
                        <a:rPr lang="en-GB" sz="1100" i="1" u="none" strike="noStrike" dirty="0">
                          <a:effectLst/>
                          <a:latin typeface="Arial" panose="020B0604020202020204" pitchFamily="34" charset="0"/>
                          <a:cs typeface="Arial" panose="020B0604020202020204" pitchFamily="34" charset="0"/>
                        </a:rPr>
                        <a:t> il </a:t>
                      </a:r>
                      <a:r>
                        <a:rPr lang="en-GB" sz="1100" i="1" u="none" strike="noStrike" dirty="0" err="1">
                          <a:effectLst/>
                          <a:latin typeface="Arial" panose="020B0604020202020204" pitchFamily="34" charset="0"/>
                          <a:cs typeface="Arial" panose="020B0604020202020204" pitchFamily="34" charset="0"/>
                        </a:rPr>
                        <a:t>sito</a:t>
                      </a:r>
                      <a:r>
                        <a:rPr lang="en-GB" sz="1100" i="1" u="none" strike="noStrike" dirty="0">
                          <a:effectLst/>
                          <a:latin typeface="Arial" panose="020B0604020202020204" pitchFamily="34" charset="0"/>
                          <a:cs typeface="Arial" panose="020B0604020202020204" pitchFamily="34" charset="0"/>
                        </a:rPr>
                        <a:t> </a:t>
                      </a:r>
                      <a:r>
                        <a:rPr lang="en-GB" sz="1100" i="1" u="none" strike="noStrike" dirty="0" err="1">
                          <a:effectLst/>
                          <a:latin typeface="Arial" panose="020B0604020202020204" pitchFamily="34" charset="0"/>
                          <a:cs typeface="Arial" panose="020B0604020202020204" pitchFamily="34" charset="0"/>
                        </a:rPr>
                        <a:t>statista.com</a:t>
                      </a:r>
                      <a:endParaRPr lang="en-GB" sz="1100" b="0" i="1" u="none" strike="noStrike" dirty="0">
                        <a:solidFill>
                          <a:srgbClr val="000000"/>
                        </a:solidFill>
                        <a:effectLst/>
                        <a:latin typeface="Arial" panose="020B0604020202020204" pitchFamily="34" charset="0"/>
                        <a:cs typeface="Arial" panose="020B0604020202020204" pitchFamily="34" charset="0"/>
                      </a:endParaRPr>
                    </a:p>
                  </a:txBody>
                  <a:tcPr marL="12700" marR="12700" marT="12700" marB="0" anchor="ctr"/>
                </a:tc>
                <a:tc hMerge="1">
                  <a:txBody>
                    <a:bodyPr/>
                    <a:lstStyle/>
                    <a:p>
                      <a:endParaRPr lang="en-IT"/>
                    </a:p>
                  </a:txBody>
                  <a:tcPr/>
                </a:tc>
                <a:tc hMerge="1">
                  <a:txBody>
                    <a:bodyPr/>
                    <a:lstStyle/>
                    <a:p>
                      <a:endParaRPr lang="en-IT"/>
                    </a:p>
                  </a:txBody>
                  <a:tcPr/>
                </a:tc>
                <a:tc hMerge="1">
                  <a:txBody>
                    <a:bodyPr/>
                    <a:lstStyle/>
                    <a:p>
                      <a:endParaRPr lang="en-IT"/>
                    </a:p>
                  </a:txBody>
                  <a:tcPr/>
                </a:tc>
                <a:tc hMerge="1">
                  <a:txBody>
                    <a:bodyPr/>
                    <a:lstStyle/>
                    <a:p>
                      <a:endParaRPr lang="en-IT"/>
                    </a:p>
                  </a:txBody>
                  <a:tcPr/>
                </a:tc>
                <a:extLst>
                  <a:ext uri="{0D108BD9-81ED-4DB2-BD59-A6C34878D82A}">
                    <a16:rowId xmlns:a16="http://schemas.microsoft.com/office/drawing/2014/main" val="3835103374"/>
                  </a:ext>
                </a:extLst>
              </a:tr>
            </a:tbl>
          </a:graphicData>
        </a:graphic>
      </p:graphicFrame>
      <p:pic>
        <p:nvPicPr>
          <p:cNvPr id="5" name="Picture 4" descr="UNINA.gif">
            <a:extLst>
              <a:ext uri="{FF2B5EF4-FFF2-40B4-BE49-F238E27FC236}">
                <a16:creationId xmlns:a16="http://schemas.microsoft.com/office/drawing/2014/main" id="{06F006FD-9AB8-AC10-F230-280A34914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713" y="12471"/>
            <a:ext cx="1036887" cy="1036887"/>
          </a:xfrm>
          <a:prstGeom prst="rect">
            <a:avLst/>
          </a:prstGeom>
        </p:spPr>
      </p:pic>
      <p:pic>
        <p:nvPicPr>
          <p:cNvPr id="6" name="Picture 1" descr="page1image1772032">
            <a:extLst>
              <a:ext uri="{FF2B5EF4-FFF2-40B4-BE49-F238E27FC236}">
                <a16:creationId xmlns:a16="http://schemas.microsoft.com/office/drawing/2014/main" id="{DE6BBF77-2CBF-85F4-3692-90C8523053A0}"/>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749542" y="110159"/>
            <a:ext cx="1206500" cy="1155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D083862-CB10-6566-98AC-07BE2981DA48}"/>
              </a:ext>
            </a:extLst>
          </p:cNvPr>
          <p:cNvSpPr txBox="1"/>
          <p:nvPr/>
        </p:nvSpPr>
        <p:spPr>
          <a:xfrm>
            <a:off x="4488169" y="134772"/>
            <a:ext cx="3153043" cy="461665"/>
          </a:xfrm>
          <a:prstGeom prst="rect">
            <a:avLst/>
          </a:prstGeom>
          <a:noFill/>
        </p:spPr>
        <p:txBody>
          <a:bodyPr wrap="none" rtlCol="0">
            <a:spAutoFit/>
          </a:bodyPr>
          <a:lstStyle/>
          <a:p>
            <a:r>
              <a:rPr lang="en-IT" sz="2400" b="1" dirty="0">
                <a:solidFill>
                  <a:srgbClr val="FF0000"/>
                </a:solidFill>
                <a:latin typeface="Arial" panose="020B0604020202020204" pitchFamily="34" charset="0"/>
                <a:cs typeface="Arial" panose="020B0604020202020204" pitchFamily="34" charset="0"/>
              </a:rPr>
              <a:t>DATI DEMOGRAFICI</a:t>
            </a:r>
          </a:p>
        </p:txBody>
      </p:sp>
      <p:sp>
        <p:nvSpPr>
          <p:cNvPr id="10" name="TextBox 9">
            <a:extLst>
              <a:ext uri="{FF2B5EF4-FFF2-40B4-BE49-F238E27FC236}">
                <a16:creationId xmlns:a16="http://schemas.microsoft.com/office/drawing/2014/main" id="{EF3E5C66-37B0-F3FD-A5B5-4E8F1C08913E}"/>
              </a:ext>
            </a:extLst>
          </p:cNvPr>
          <p:cNvSpPr txBox="1"/>
          <p:nvPr/>
        </p:nvSpPr>
        <p:spPr>
          <a:xfrm>
            <a:off x="3102445" y="530914"/>
            <a:ext cx="5979522" cy="338554"/>
          </a:xfrm>
          <a:prstGeom prst="rect">
            <a:avLst/>
          </a:prstGeom>
          <a:noFill/>
        </p:spPr>
        <p:txBody>
          <a:bodyPr wrap="none" rtlCol="0">
            <a:spAutoFit/>
          </a:bodyPr>
          <a:lstStyle/>
          <a:p>
            <a:r>
              <a:rPr lang="en-IT" sz="1600" b="1" dirty="0">
                <a:solidFill>
                  <a:srgbClr val="FF0000"/>
                </a:solidFill>
                <a:latin typeface="Arial" panose="020B0604020202020204" pitchFamily="34" charset="0"/>
                <a:cs typeface="Arial" panose="020B0604020202020204" pitchFamily="34" charset="0"/>
              </a:rPr>
              <a:t>Popolazione divisa in percentuale per età nei Paesi Europei</a:t>
            </a:r>
          </a:p>
        </p:txBody>
      </p:sp>
      <p:sp>
        <p:nvSpPr>
          <p:cNvPr id="2" name="Rectangle 1">
            <a:extLst>
              <a:ext uri="{FF2B5EF4-FFF2-40B4-BE49-F238E27FC236}">
                <a16:creationId xmlns:a16="http://schemas.microsoft.com/office/drawing/2014/main" id="{9803B752-7C77-3135-0612-DC7B940024D8}"/>
              </a:ext>
            </a:extLst>
          </p:cNvPr>
          <p:cNvSpPr/>
          <p:nvPr/>
        </p:nvSpPr>
        <p:spPr>
          <a:xfrm>
            <a:off x="9855200" y="3225800"/>
            <a:ext cx="762432" cy="609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sz="2400"/>
          </a:p>
        </p:txBody>
      </p:sp>
      <p:sp>
        <p:nvSpPr>
          <p:cNvPr id="3" name="Slide Number Placeholder 2">
            <a:extLst>
              <a:ext uri="{FF2B5EF4-FFF2-40B4-BE49-F238E27FC236}">
                <a16:creationId xmlns:a16="http://schemas.microsoft.com/office/drawing/2014/main" id="{E56953B4-91C9-8DB2-99E6-0D2CEF7675E4}"/>
              </a:ext>
            </a:extLst>
          </p:cNvPr>
          <p:cNvSpPr>
            <a:spLocks noGrp="1"/>
          </p:cNvSpPr>
          <p:nvPr>
            <p:ph type="sldNum" sz="quarter" idx="12"/>
          </p:nvPr>
        </p:nvSpPr>
        <p:spPr/>
        <p:txBody>
          <a:bodyPr/>
          <a:lstStyle/>
          <a:p>
            <a:fld id="{02F1E309-8BD3-4D5D-96E6-033947863993}" type="slidenum">
              <a:rPr lang="en-US" smtClean="0"/>
              <a:t>9</a:t>
            </a:fld>
            <a:endParaRPr lang="en-US"/>
          </a:p>
        </p:txBody>
      </p:sp>
      <p:sp>
        <p:nvSpPr>
          <p:cNvPr id="11" name="Text Box 2">
            <a:extLst>
              <a:ext uri="{FF2B5EF4-FFF2-40B4-BE49-F238E27FC236}">
                <a16:creationId xmlns:a16="http://schemas.microsoft.com/office/drawing/2014/main" id="{B76D304B-A40F-1C08-17CF-0B7A8CF99FAE}"/>
              </a:ext>
            </a:extLst>
          </p:cNvPr>
          <p:cNvSpPr txBox="1">
            <a:spLocks noChangeArrowheads="1"/>
          </p:cNvSpPr>
          <p:nvPr/>
        </p:nvSpPr>
        <p:spPr bwMode="auto">
          <a:xfrm>
            <a:off x="174652" y="6575732"/>
            <a:ext cx="1435006"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Francesco Salvatore</a:t>
            </a:r>
          </a:p>
        </p:txBody>
      </p:sp>
      <p:sp>
        <p:nvSpPr>
          <p:cNvPr id="12" name="Text Box 2">
            <a:extLst>
              <a:ext uri="{FF2B5EF4-FFF2-40B4-BE49-F238E27FC236}">
                <a16:creationId xmlns:a16="http://schemas.microsoft.com/office/drawing/2014/main" id="{C5DF494F-1311-85A8-0485-349D475D8147}"/>
              </a:ext>
            </a:extLst>
          </p:cNvPr>
          <p:cNvSpPr txBox="1">
            <a:spLocks noChangeArrowheads="1"/>
          </p:cNvSpPr>
          <p:nvPr/>
        </p:nvSpPr>
        <p:spPr bwMode="auto">
          <a:xfrm>
            <a:off x="11496793" y="6575732"/>
            <a:ext cx="486028" cy="256543"/>
          </a:xfrm>
          <a:prstGeom prst="rect">
            <a:avLst/>
          </a:prstGeom>
          <a:noFill/>
          <a:ln w="9525">
            <a:noFill/>
            <a:miter lim="800000"/>
            <a:headEnd/>
            <a:tailEnd/>
          </a:ln>
          <a:effectLst/>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167">
              <a:defRPr/>
            </a:pPr>
            <a:r>
              <a:rPr lang="en-US" sz="1067" dirty="0">
                <a:effectLst>
                  <a:outerShdw blurRad="38100" dist="38100" dir="2700000" algn="tl">
                    <a:srgbClr val="000000"/>
                  </a:outerShdw>
                </a:effectLst>
                <a:latin typeface="Helvetica" charset="0"/>
              </a:rPr>
              <a:t>2301</a:t>
            </a:r>
          </a:p>
        </p:txBody>
      </p:sp>
    </p:spTree>
    <p:extLst>
      <p:ext uri="{BB962C8B-B14F-4D97-AF65-F5344CB8AC3E}">
        <p14:creationId xmlns:p14="http://schemas.microsoft.com/office/powerpoint/2010/main" val="167800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4411</TotalTime>
  <Words>1376</Words>
  <Application>Microsoft Office PowerPoint</Application>
  <PresentationFormat>Widescreen</PresentationFormat>
  <Paragraphs>332</Paragraphs>
  <Slides>17</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17</vt:i4>
      </vt:variant>
    </vt:vector>
  </HeadingPairs>
  <TitlesOfParts>
    <vt:vector size="24" baseType="lpstr">
      <vt:lpstr>Arial</vt:lpstr>
      <vt:lpstr>Calibri</vt:lpstr>
      <vt:lpstr>Calibri Light</vt:lpstr>
      <vt:lpstr>Comic Sans MS</vt:lpstr>
      <vt:lpstr>Helvetica</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NATALE LAURO</cp:lastModifiedBy>
  <cp:revision>6</cp:revision>
  <cp:lastPrinted>2023-01-19T16:33:26Z</cp:lastPrinted>
  <dcterms:created xsi:type="dcterms:W3CDTF">2023-01-16T15:05:06Z</dcterms:created>
  <dcterms:modified xsi:type="dcterms:W3CDTF">2023-05-02T18:46:25Z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2023-05-02T18:46:25Z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8febf26e-2856-4186-8d90-de52169826e3</vt:lpwstr>
  </property>
  <property fmtid="{D5CDD505-2E9C-101B-9397-08002B2CF9AE}" pid="8" name="MSIP_Label_2ad0b24d-6422-44b0-b3de-abb3a9e8c81a_ContentBits">
    <vt:lpwstr>0</vt:lpwstr>
  </property>
</Properties>
</file>