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AB2CCA-066C-4150-B4FB-B10B930AAF75}" type="datetimeFigureOut">
              <a:rPr lang="it-IT" smtClean="0"/>
              <a:t>09/05/2023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292EC5-3232-48D7-AA50-9BBD6E2DBF9F}" type="slidenum">
              <a:rPr lang="it-IT" smtClean="0"/>
              <a:t>‹N›</a:t>
            </a:fld>
            <a:endParaRPr lang="it-IT"/>
          </a:p>
        </p:txBody>
      </p:sp>
    </p:spTree>
    <p:extLst>
      <p:ext uri="{BB962C8B-B14F-4D97-AF65-F5344CB8AC3E}">
        <p14:creationId xmlns:p14="http://schemas.microsoft.com/office/powerpoint/2010/main" val="1748744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512D7E-5250-8FAD-9034-63113D576614}"/>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6023B6CC-1B91-BCE4-5031-1BC719A74F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C8985F15-3E86-9ADA-4B8A-7722D6338BA7}"/>
              </a:ext>
            </a:extLst>
          </p:cNvPr>
          <p:cNvSpPr>
            <a:spLocks noGrp="1"/>
          </p:cNvSpPr>
          <p:nvPr>
            <p:ph type="dt" sz="half" idx="10"/>
          </p:nvPr>
        </p:nvSpPr>
        <p:spPr/>
        <p:txBody>
          <a:bodyPr/>
          <a:lstStyle/>
          <a:p>
            <a:fld id="{0A62E546-9314-445B-84D5-296AB0D54B99}" type="datetime1">
              <a:rPr lang="it-IT" smtClean="0"/>
              <a:t>09/05/2023</a:t>
            </a:fld>
            <a:endParaRPr lang="it-IT"/>
          </a:p>
        </p:txBody>
      </p:sp>
      <p:sp>
        <p:nvSpPr>
          <p:cNvPr id="5" name="Segnaposto piè di pagina 4">
            <a:extLst>
              <a:ext uri="{FF2B5EF4-FFF2-40B4-BE49-F238E27FC236}">
                <a16:creationId xmlns:a16="http://schemas.microsoft.com/office/drawing/2014/main" id="{079FB4EC-CE1F-CB6B-8938-8968B75F8E3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1437A0B-7E3A-2934-4D17-CC23A74A0750}"/>
              </a:ext>
            </a:extLst>
          </p:cNvPr>
          <p:cNvSpPr>
            <a:spLocks noGrp="1"/>
          </p:cNvSpPr>
          <p:nvPr>
            <p:ph type="sldNum" sz="quarter" idx="12"/>
          </p:nvPr>
        </p:nvSpPr>
        <p:spPr/>
        <p:txBody>
          <a:bodyPr/>
          <a:lstStyle/>
          <a:p>
            <a:fld id="{766335E4-7F93-4928-A499-1A648F78606D}" type="slidenum">
              <a:rPr lang="it-IT" smtClean="0"/>
              <a:t>‹N›</a:t>
            </a:fld>
            <a:endParaRPr lang="it-IT"/>
          </a:p>
        </p:txBody>
      </p:sp>
    </p:spTree>
    <p:extLst>
      <p:ext uri="{BB962C8B-B14F-4D97-AF65-F5344CB8AC3E}">
        <p14:creationId xmlns:p14="http://schemas.microsoft.com/office/powerpoint/2010/main" val="4101398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DD14F6-F6CF-8472-97DA-C9307C2B544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74B3157-F6BC-A96E-DE35-2A3592AD1A0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D2E8E86-CF61-A0E8-8F7F-75A07A305169}"/>
              </a:ext>
            </a:extLst>
          </p:cNvPr>
          <p:cNvSpPr>
            <a:spLocks noGrp="1"/>
          </p:cNvSpPr>
          <p:nvPr>
            <p:ph type="dt" sz="half" idx="10"/>
          </p:nvPr>
        </p:nvSpPr>
        <p:spPr/>
        <p:txBody>
          <a:bodyPr/>
          <a:lstStyle/>
          <a:p>
            <a:fld id="{E2012D33-45DB-49F3-9A78-CC31C7B90680}" type="datetime1">
              <a:rPr lang="it-IT" smtClean="0"/>
              <a:t>09/05/2023</a:t>
            </a:fld>
            <a:endParaRPr lang="it-IT"/>
          </a:p>
        </p:txBody>
      </p:sp>
      <p:sp>
        <p:nvSpPr>
          <p:cNvPr id="5" name="Segnaposto piè di pagina 4">
            <a:extLst>
              <a:ext uri="{FF2B5EF4-FFF2-40B4-BE49-F238E27FC236}">
                <a16:creationId xmlns:a16="http://schemas.microsoft.com/office/drawing/2014/main" id="{9FE4C0EF-5707-DECF-BDF4-F73CD3E8536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3253CB8-7491-3CF6-F6E2-945577370BA1}"/>
              </a:ext>
            </a:extLst>
          </p:cNvPr>
          <p:cNvSpPr>
            <a:spLocks noGrp="1"/>
          </p:cNvSpPr>
          <p:nvPr>
            <p:ph type="sldNum" sz="quarter" idx="12"/>
          </p:nvPr>
        </p:nvSpPr>
        <p:spPr/>
        <p:txBody>
          <a:bodyPr/>
          <a:lstStyle/>
          <a:p>
            <a:fld id="{766335E4-7F93-4928-A499-1A648F78606D}" type="slidenum">
              <a:rPr lang="it-IT" smtClean="0"/>
              <a:t>‹N›</a:t>
            </a:fld>
            <a:endParaRPr lang="it-IT"/>
          </a:p>
        </p:txBody>
      </p:sp>
    </p:spTree>
    <p:extLst>
      <p:ext uri="{BB962C8B-B14F-4D97-AF65-F5344CB8AC3E}">
        <p14:creationId xmlns:p14="http://schemas.microsoft.com/office/powerpoint/2010/main" val="1844385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12EA7D3-9115-6835-9324-0ED97BBFE5D5}"/>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7FB332A-614F-D66A-E487-CB84C3D919DF}"/>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A1119F4-FC21-4AA6-27A6-572B8E3B4C5D}"/>
              </a:ext>
            </a:extLst>
          </p:cNvPr>
          <p:cNvSpPr>
            <a:spLocks noGrp="1"/>
          </p:cNvSpPr>
          <p:nvPr>
            <p:ph type="dt" sz="half" idx="10"/>
          </p:nvPr>
        </p:nvSpPr>
        <p:spPr/>
        <p:txBody>
          <a:bodyPr/>
          <a:lstStyle/>
          <a:p>
            <a:fld id="{62B3AB58-3305-4816-B58E-B17938F9ACD6}" type="datetime1">
              <a:rPr lang="it-IT" smtClean="0"/>
              <a:t>09/05/2023</a:t>
            </a:fld>
            <a:endParaRPr lang="it-IT"/>
          </a:p>
        </p:txBody>
      </p:sp>
      <p:sp>
        <p:nvSpPr>
          <p:cNvPr id="5" name="Segnaposto piè di pagina 4">
            <a:extLst>
              <a:ext uri="{FF2B5EF4-FFF2-40B4-BE49-F238E27FC236}">
                <a16:creationId xmlns:a16="http://schemas.microsoft.com/office/drawing/2014/main" id="{16BD71C6-79DC-BBD2-79FB-C21545514BB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598F5CF-5967-4415-04DC-C4B389EE481D}"/>
              </a:ext>
            </a:extLst>
          </p:cNvPr>
          <p:cNvSpPr>
            <a:spLocks noGrp="1"/>
          </p:cNvSpPr>
          <p:nvPr>
            <p:ph type="sldNum" sz="quarter" idx="12"/>
          </p:nvPr>
        </p:nvSpPr>
        <p:spPr/>
        <p:txBody>
          <a:bodyPr/>
          <a:lstStyle/>
          <a:p>
            <a:fld id="{766335E4-7F93-4928-A499-1A648F78606D}" type="slidenum">
              <a:rPr lang="it-IT" smtClean="0"/>
              <a:t>‹N›</a:t>
            </a:fld>
            <a:endParaRPr lang="it-IT"/>
          </a:p>
        </p:txBody>
      </p:sp>
    </p:spTree>
    <p:extLst>
      <p:ext uri="{BB962C8B-B14F-4D97-AF65-F5344CB8AC3E}">
        <p14:creationId xmlns:p14="http://schemas.microsoft.com/office/powerpoint/2010/main" val="4132726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1AE11F-7DC3-D611-E39C-D1EF7C8D0FD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D26B166-3A1F-76E0-B99F-B8F9CADFD981}"/>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5060409-DB03-81A3-1936-051CF6AF4E20}"/>
              </a:ext>
            </a:extLst>
          </p:cNvPr>
          <p:cNvSpPr>
            <a:spLocks noGrp="1"/>
          </p:cNvSpPr>
          <p:nvPr>
            <p:ph type="dt" sz="half" idx="10"/>
          </p:nvPr>
        </p:nvSpPr>
        <p:spPr/>
        <p:txBody>
          <a:bodyPr/>
          <a:lstStyle/>
          <a:p>
            <a:fld id="{145A32D5-24C8-4551-9B14-29D744ADA5B8}" type="datetime1">
              <a:rPr lang="it-IT" smtClean="0"/>
              <a:t>09/05/2023</a:t>
            </a:fld>
            <a:endParaRPr lang="it-IT"/>
          </a:p>
        </p:txBody>
      </p:sp>
      <p:sp>
        <p:nvSpPr>
          <p:cNvPr id="5" name="Segnaposto piè di pagina 4">
            <a:extLst>
              <a:ext uri="{FF2B5EF4-FFF2-40B4-BE49-F238E27FC236}">
                <a16:creationId xmlns:a16="http://schemas.microsoft.com/office/drawing/2014/main" id="{FBD46215-6D80-B1B0-0EAD-60E93501F8C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259A928-69F9-5CF6-9B80-DB8AF3E736F5}"/>
              </a:ext>
            </a:extLst>
          </p:cNvPr>
          <p:cNvSpPr>
            <a:spLocks noGrp="1"/>
          </p:cNvSpPr>
          <p:nvPr>
            <p:ph type="sldNum" sz="quarter" idx="12"/>
          </p:nvPr>
        </p:nvSpPr>
        <p:spPr/>
        <p:txBody>
          <a:bodyPr/>
          <a:lstStyle/>
          <a:p>
            <a:fld id="{766335E4-7F93-4928-A499-1A648F78606D}" type="slidenum">
              <a:rPr lang="it-IT" smtClean="0"/>
              <a:t>‹N›</a:t>
            </a:fld>
            <a:endParaRPr lang="it-IT"/>
          </a:p>
        </p:txBody>
      </p:sp>
    </p:spTree>
    <p:extLst>
      <p:ext uri="{BB962C8B-B14F-4D97-AF65-F5344CB8AC3E}">
        <p14:creationId xmlns:p14="http://schemas.microsoft.com/office/powerpoint/2010/main" val="2879934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8F7D20-3035-AEC7-1CC4-B9994CEF925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CABE218B-C6FC-A617-6B4F-20B6BF83D5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A27B870A-377F-19B1-588F-0E75966369F6}"/>
              </a:ext>
            </a:extLst>
          </p:cNvPr>
          <p:cNvSpPr>
            <a:spLocks noGrp="1"/>
          </p:cNvSpPr>
          <p:nvPr>
            <p:ph type="dt" sz="half" idx="10"/>
          </p:nvPr>
        </p:nvSpPr>
        <p:spPr/>
        <p:txBody>
          <a:bodyPr/>
          <a:lstStyle/>
          <a:p>
            <a:fld id="{AE5BAB3E-DF1B-4856-9FE1-DBB6D86F1CEA}" type="datetime1">
              <a:rPr lang="it-IT" smtClean="0"/>
              <a:t>09/05/2023</a:t>
            </a:fld>
            <a:endParaRPr lang="it-IT"/>
          </a:p>
        </p:txBody>
      </p:sp>
      <p:sp>
        <p:nvSpPr>
          <p:cNvPr id="5" name="Segnaposto piè di pagina 4">
            <a:extLst>
              <a:ext uri="{FF2B5EF4-FFF2-40B4-BE49-F238E27FC236}">
                <a16:creationId xmlns:a16="http://schemas.microsoft.com/office/drawing/2014/main" id="{3E1F11E5-749B-19FC-E8AE-91A0AE51C33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C490F0C-98BD-B93D-D39A-5FA05D99C9C3}"/>
              </a:ext>
            </a:extLst>
          </p:cNvPr>
          <p:cNvSpPr>
            <a:spLocks noGrp="1"/>
          </p:cNvSpPr>
          <p:nvPr>
            <p:ph type="sldNum" sz="quarter" idx="12"/>
          </p:nvPr>
        </p:nvSpPr>
        <p:spPr/>
        <p:txBody>
          <a:bodyPr/>
          <a:lstStyle/>
          <a:p>
            <a:fld id="{766335E4-7F93-4928-A499-1A648F78606D}" type="slidenum">
              <a:rPr lang="it-IT" smtClean="0"/>
              <a:t>‹N›</a:t>
            </a:fld>
            <a:endParaRPr lang="it-IT"/>
          </a:p>
        </p:txBody>
      </p:sp>
    </p:spTree>
    <p:extLst>
      <p:ext uri="{BB962C8B-B14F-4D97-AF65-F5344CB8AC3E}">
        <p14:creationId xmlns:p14="http://schemas.microsoft.com/office/powerpoint/2010/main" val="3918186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9CEF5B-3533-202D-9AE3-0FD6C21E773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ED16A8D-AF98-022F-F0D9-21317C22B38E}"/>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DFBFDB1-3858-F6DD-8D66-38F3EE0303B6}"/>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35A1F6BD-6828-6545-D141-2318571B3C6C}"/>
              </a:ext>
            </a:extLst>
          </p:cNvPr>
          <p:cNvSpPr>
            <a:spLocks noGrp="1"/>
          </p:cNvSpPr>
          <p:nvPr>
            <p:ph type="dt" sz="half" idx="10"/>
          </p:nvPr>
        </p:nvSpPr>
        <p:spPr/>
        <p:txBody>
          <a:bodyPr/>
          <a:lstStyle/>
          <a:p>
            <a:fld id="{D796F3F2-CCDC-4B81-B754-2BA560AC4E49}" type="datetime1">
              <a:rPr lang="it-IT" smtClean="0"/>
              <a:t>09/05/2023</a:t>
            </a:fld>
            <a:endParaRPr lang="it-IT"/>
          </a:p>
        </p:txBody>
      </p:sp>
      <p:sp>
        <p:nvSpPr>
          <p:cNvPr id="6" name="Segnaposto piè di pagina 5">
            <a:extLst>
              <a:ext uri="{FF2B5EF4-FFF2-40B4-BE49-F238E27FC236}">
                <a16:creationId xmlns:a16="http://schemas.microsoft.com/office/drawing/2014/main" id="{91E25822-A683-00D8-2F74-88AC9941A2B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346556B-9ED5-4751-E9ED-6F62F9CDFB70}"/>
              </a:ext>
            </a:extLst>
          </p:cNvPr>
          <p:cNvSpPr>
            <a:spLocks noGrp="1"/>
          </p:cNvSpPr>
          <p:nvPr>
            <p:ph type="sldNum" sz="quarter" idx="12"/>
          </p:nvPr>
        </p:nvSpPr>
        <p:spPr/>
        <p:txBody>
          <a:bodyPr/>
          <a:lstStyle/>
          <a:p>
            <a:fld id="{766335E4-7F93-4928-A499-1A648F78606D}" type="slidenum">
              <a:rPr lang="it-IT" smtClean="0"/>
              <a:t>‹N›</a:t>
            </a:fld>
            <a:endParaRPr lang="it-IT"/>
          </a:p>
        </p:txBody>
      </p:sp>
    </p:spTree>
    <p:extLst>
      <p:ext uri="{BB962C8B-B14F-4D97-AF65-F5344CB8AC3E}">
        <p14:creationId xmlns:p14="http://schemas.microsoft.com/office/powerpoint/2010/main" val="1936193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D3FD2E-5265-0A07-F3DE-E4A3BB56264B}"/>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8125CDC-5D1A-3A4E-013A-3B53423804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CCDE61EE-30F1-2F2F-1F73-D80E9EC3FA0E}"/>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2E047D4E-CBBB-9C48-9AD1-FC79D9597E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D1CFB9F-644E-CE25-9815-FC293C80742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06BB1E6-83E8-5E23-13F3-E7D7C098E45A}"/>
              </a:ext>
            </a:extLst>
          </p:cNvPr>
          <p:cNvSpPr>
            <a:spLocks noGrp="1"/>
          </p:cNvSpPr>
          <p:nvPr>
            <p:ph type="dt" sz="half" idx="10"/>
          </p:nvPr>
        </p:nvSpPr>
        <p:spPr/>
        <p:txBody>
          <a:bodyPr/>
          <a:lstStyle/>
          <a:p>
            <a:fld id="{24D9BEAC-347F-4893-B4E8-4B7F15B396F5}" type="datetime1">
              <a:rPr lang="it-IT" smtClean="0"/>
              <a:t>09/05/2023</a:t>
            </a:fld>
            <a:endParaRPr lang="it-IT"/>
          </a:p>
        </p:txBody>
      </p:sp>
      <p:sp>
        <p:nvSpPr>
          <p:cNvPr id="8" name="Segnaposto piè di pagina 7">
            <a:extLst>
              <a:ext uri="{FF2B5EF4-FFF2-40B4-BE49-F238E27FC236}">
                <a16:creationId xmlns:a16="http://schemas.microsoft.com/office/drawing/2014/main" id="{71C35536-2A80-1563-FB22-8809A48BB823}"/>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2B132EDB-4390-56E6-16A6-F37B4597B8CF}"/>
              </a:ext>
            </a:extLst>
          </p:cNvPr>
          <p:cNvSpPr>
            <a:spLocks noGrp="1"/>
          </p:cNvSpPr>
          <p:nvPr>
            <p:ph type="sldNum" sz="quarter" idx="12"/>
          </p:nvPr>
        </p:nvSpPr>
        <p:spPr/>
        <p:txBody>
          <a:bodyPr/>
          <a:lstStyle/>
          <a:p>
            <a:fld id="{766335E4-7F93-4928-A499-1A648F78606D}" type="slidenum">
              <a:rPr lang="it-IT" smtClean="0"/>
              <a:t>‹N›</a:t>
            </a:fld>
            <a:endParaRPr lang="it-IT"/>
          </a:p>
        </p:txBody>
      </p:sp>
    </p:spTree>
    <p:extLst>
      <p:ext uri="{BB962C8B-B14F-4D97-AF65-F5344CB8AC3E}">
        <p14:creationId xmlns:p14="http://schemas.microsoft.com/office/powerpoint/2010/main" val="2142666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C86639-4FF3-3FA7-0111-C5AFB8D3E5F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871608E-E21F-77DF-8AB4-9483E10A01F3}"/>
              </a:ext>
            </a:extLst>
          </p:cNvPr>
          <p:cNvSpPr>
            <a:spLocks noGrp="1"/>
          </p:cNvSpPr>
          <p:nvPr>
            <p:ph type="dt" sz="half" idx="10"/>
          </p:nvPr>
        </p:nvSpPr>
        <p:spPr/>
        <p:txBody>
          <a:bodyPr/>
          <a:lstStyle/>
          <a:p>
            <a:fld id="{DE5EA823-B533-4B50-8A14-B70D8728E185}" type="datetime1">
              <a:rPr lang="it-IT" smtClean="0"/>
              <a:t>09/05/2023</a:t>
            </a:fld>
            <a:endParaRPr lang="it-IT"/>
          </a:p>
        </p:txBody>
      </p:sp>
      <p:sp>
        <p:nvSpPr>
          <p:cNvPr id="4" name="Segnaposto piè di pagina 3">
            <a:extLst>
              <a:ext uri="{FF2B5EF4-FFF2-40B4-BE49-F238E27FC236}">
                <a16:creationId xmlns:a16="http://schemas.microsoft.com/office/drawing/2014/main" id="{A253D413-D1C4-19C5-A7AF-A2D4564B075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D0CA8B64-7EE1-0687-F565-AC47365D7C84}"/>
              </a:ext>
            </a:extLst>
          </p:cNvPr>
          <p:cNvSpPr>
            <a:spLocks noGrp="1"/>
          </p:cNvSpPr>
          <p:nvPr>
            <p:ph type="sldNum" sz="quarter" idx="12"/>
          </p:nvPr>
        </p:nvSpPr>
        <p:spPr/>
        <p:txBody>
          <a:bodyPr/>
          <a:lstStyle/>
          <a:p>
            <a:fld id="{766335E4-7F93-4928-A499-1A648F78606D}" type="slidenum">
              <a:rPr lang="it-IT" smtClean="0"/>
              <a:t>‹N›</a:t>
            </a:fld>
            <a:endParaRPr lang="it-IT"/>
          </a:p>
        </p:txBody>
      </p:sp>
    </p:spTree>
    <p:extLst>
      <p:ext uri="{BB962C8B-B14F-4D97-AF65-F5344CB8AC3E}">
        <p14:creationId xmlns:p14="http://schemas.microsoft.com/office/powerpoint/2010/main" val="340445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3A364920-AFAB-EFB0-43F6-C95794DD99D7}"/>
              </a:ext>
            </a:extLst>
          </p:cNvPr>
          <p:cNvSpPr>
            <a:spLocks noGrp="1"/>
          </p:cNvSpPr>
          <p:nvPr>
            <p:ph type="dt" sz="half" idx="10"/>
          </p:nvPr>
        </p:nvSpPr>
        <p:spPr/>
        <p:txBody>
          <a:bodyPr/>
          <a:lstStyle/>
          <a:p>
            <a:fld id="{CBF7288D-B785-4FC7-865A-5A26A8F5E6D8}" type="datetime1">
              <a:rPr lang="it-IT" smtClean="0"/>
              <a:t>09/05/2023</a:t>
            </a:fld>
            <a:endParaRPr lang="it-IT"/>
          </a:p>
        </p:txBody>
      </p:sp>
      <p:sp>
        <p:nvSpPr>
          <p:cNvPr id="3" name="Segnaposto piè di pagina 2">
            <a:extLst>
              <a:ext uri="{FF2B5EF4-FFF2-40B4-BE49-F238E27FC236}">
                <a16:creationId xmlns:a16="http://schemas.microsoft.com/office/drawing/2014/main" id="{40043DA8-819D-9B09-0707-FD2BF6B68C3F}"/>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83A3D72-37D4-B325-011D-313857B3996F}"/>
              </a:ext>
            </a:extLst>
          </p:cNvPr>
          <p:cNvSpPr>
            <a:spLocks noGrp="1"/>
          </p:cNvSpPr>
          <p:nvPr>
            <p:ph type="sldNum" sz="quarter" idx="12"/>
          </p:nvPr>
        </p:nvSpPr>
        <p:spPr/>
        <p:txBody>
          <a:bodyPr/>
          <a:lstStyle/>
          <a:p>
            <a:fld id="{766335E4-7F93-4928-A499-1A648F78606D}" type="slidenum">
              <a:rPr lang="it-IT" smtClean="0"/>
              <a:t>‹N›</a:t>
            </a:fld>
            <a:endParaRPr lang="it-IT"/>
          </a:p>
        </p:txBody>
      </p:sp>
    </p:spTree>
    <p:extLst>
      <p:ext uri="{BB962C8B-B14F-4D97-AF65-F5344CB8AC3E}">
        <p14:creationId xmlns:p14="http://schemas.microsoft.com/office/powerpoint/2010/main" val="43315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DF8B29-B461-C65E-B085-3B759E7406F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1EDFCB4-29B9-AEC2-F5FC-100565C7BD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F94B65B-9919-4E0E-0AC2-6BF10AEA4E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5A3C12E-06AB-6AAD-1E56-1F8DF0D6D08D}"/>
              </a:ext>
            </a:extLst>
          </p:cNvPr>
          <p:cNvSpPr>
            <a:spLocks noGrp="1"/>
          </p:cNvSpPr>
          <p:nvPr>
            <p:ph type="dt" sz="half" idx="10"/>
          </p:nvPr>
        </p:nvSpPr>
        <p:spPr/>
        <p:txBody>
          <a:bodyPr/>
          <a:lstStyle/>
          <a:p>
            <a:fld id="{36F335FA-9CCA-4D1A-B374-DF269CD8D010}" type="datetime1">
              <a:rPr lang="it-IT" smtClean="0"/>
              <a:t>09/05/2023</a:t>
            </a:fld>
            <a:endParaRPr lang="it-IT"/>
          </a:p>
        </p:txBody>
      </p:sp>
      <p:sp>
        <p:nvSpPr>
          <p:cNvPr id="6" name="Segnaposto piè di pagina 5">
            <a:extLst>
              <a:ext uri="{FF2B5EF4-FFF2-40B4-BE49-F238E27FC236}">
                <a16:creationId xmlns:a16="http://schemas.microsoft.com/office/drawing/2014/main" id="{71CCE7C0-DDFF-8A4C-F7EB-EBDBB0E60B5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12F733F-1FC3-E147-D183-005B00038D15}"/>
              </a:ext>
            </a:extLst>
          </p:cNvPr>
          <p:cNvSpPr>
            <a:spLocks noGrp="1"/>
          </p:cNvSpPr>
          <p:nvPr>
            <p:ph type="sldNum" sz="quarter" idx="12"/>
          </p:nvPr>
        </p:nvSpPr>
        <p:spPr/>
        <p:txBody>
          <a:bodyPr/>
          <a:lstStyle/>
          <a:p>
            <a:fld id="{766335E4-7F93-4928-A499-1A648F78606D}" type="slidenum">
              <a:rPr lang="it-IT" smtClean="0"/>
              <a:t>‹N›</a:t>
            </a:fld>
            <a:endParaRPr lang="it-IT"/>
          </a:p>
        </p:txBody>
      </p:sp>
    </p:spTree>
    <p:extLst>
      <p:ext uri="{BB962C8B-B14F-4D97-AF65-F5344CB8AC3E}">
        <p14:creationId xmlns:p14="http://schemas.microsoft.com/office/powerpoint/2010/main" val="510154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7BDEA8-F1BB-7FFB-0D68-F66FFEE44DC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20E5F03-3C98-A069-58F9-6CE4EA97AF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A9A71C0D-D3E8-6BE7-D95C-097E3DA7FF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628665F-2890-C0FC-4241-016FB4499EDB}"/>
              </a:ext>
            </a:extLst>
          </p:cNvPr>
          <p:cNvSpPr>
            <a:spLocks noGrp="1"/>
          </p:cNvSpPr>
          <p:nvPr>
            <p:ph type="dt" sz="half" idx="10"/>
          </p:nvPr>
        </p:nvSpPr>
        <p:spPr/>
        <p:txBody>
          <a:bodyPr/>
          <a:lstStyle/>
          <a:p>
            <a:fld id="{B8398529-A2CC-4152-874D-720159A18259}" type="datetime1">
              <a:rPr lang="it-IT" smtClean="0"/>
              <a:t>09/05/2023</a:t>
            </a:fld>
            <a:endParaRPr lang="it-IT"/>
          </a:p>
        </p:txBody>
      </p:sp>
      <p:sp>
        <p:nvSpPr>
          <p:cNvPr id="6" name="Segnaposto piè di pagina 5">
            <a:extLst>
              <a:ext uri="{FF2B5EF4-FFF2-40B4-BE49-F238E27FC236}">
                <a16:creationId xmlns:a16="http://schemas.microsoft.com/office/drawing/2014/main" id="{40830FF9-DDF1-88BE-03DB-1DBEF2FC93D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95EB3D0-961D-087D-BB64-920B564A0324}"/>
              </a:ext>
            </a:extLst>
          </p:cNvPr>
          <p:cNvSpPr>
            <a:spLocks noGrp="1"/>
          </p:cNvSpPr>
          <p:nvPr>
            <p:ph type="sldNum" sz="quarter" idx="12"/>
          </p:nvPr>
        </p:nvSpPr>
        <p:spPr/>
        <p:txBody>
          <a:bodyPr/>
          <a:lstStyle/>
          <a:p>
            <a:fld id="{766335E4-7F93-4928-A499-1A648F78606D}" type="slidenum">
              <a:rPr lang="it-IT" smtClean="0"/>
              <a:t>‹N›</a:t>
            </a:fld>
            <a:endParaRPr lang="it-IT"/>
          </a:p>
        </p:txBody>
      </p:sp>
    </p:spTree>
    <p:extLst>
      <p:ext uri="{BB962C8B-B14F-4D97-AF65-F5344CB8AC3E}">
        <p14:creationId xmlns:p14="http://schemas.microsoft.com/office/powerpoint/2010/main" val="177865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35053F4F-9456-B7EB-9265-F4A8DCBA46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FD8A12A-9E7A-426B-234C-35265E31B5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BD32731-0440-ACCC-04EC-ABF2F7B8CC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EB0356-0BAC-4713-83D4-886DD8323DDF}" type="datetime1">
              <a:rPr lang="it-IT" smtClean="0"/>
              <a:t>09/05/2023</a:t>
            </a:fld>
            <a:endParaRPr lang="it-IT"/>
          </a:p>
        </p:txBody>
      </p:sp>
      <p:sp>
        <p:nvSpPr>
          <p:cNvPr id="5" name="Segnaposto piè di pagina 4">
            <a:extLst>
              <a:ext uri="{FF2B5EF4-FFF2-40B4-BE49-F238E27FC236}">
                <a16:creationId xmlns:a16="http://schemas.microsoft.com/office/drawing/2014/main" id="{B24980A5-8D85-7CAA-6CFC-482BC4417A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D161466A-A5CC-53AA-0BFB-EC45C97672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6335E4-7F93-4928-A499-1A648F78606D}" type="slidenum">
              <a:rPr lang="it-IT" smtClean="0"/>
              <a:t>‹N›</a:t>
            </a:fld>
            <a:endParaRPr lang="it-IT"/>
          </a:p>
        </p:txBody>
      </p:sp>
    </p:spTree>
    <p:extLst>
      <p:ext uri="{BB962C8B-B14F-4D97-AF65-F5344CB8AC3E}">
        <p14:creationId xmlns:p14="http://schemas.microsoft.com/office/powerpoint/2010/main" val="2950462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F20AFB-D1E3-F6AB-C2B8-8F0651716035}"/>
              </a:ext>
            </a:extLst>
          </p:cNvPr>
          <p:cNvSpPr>
            <a:spLocks noGrp="1"/>
          </p:cNvSpPr>
          <p:nvPr>
            <p:ph type="ctrTitle"/>
          </p:nvPr>
        </p:nvSpPr>
        <p:spPr/>
        <p:txBody>
          <a:bodyPr>
            <a:normAutofit fontScale="90000"/>
          </a:bodyPr>
          <a:lstStyle/>
          <a:p>
            <a:pPr>
              <a:lnSpc>
                <a:spcPct val="107000"/>
              </a:lnSpc>
              <a:spcAft>
                <a:spcPts val="800"/>
              </a:spcAft>
            </a:pPr>
            <a:r>
              <a:rPr lang="it-IT" sz="3600" b="1"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La Valutazione d’Impatto delle Politiche Pubbliche e della Regolamentazione</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r>
              <a:rPr lang="it-IT"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r>
              <a:rPr lang="it-IT" sz="3600" b="1" dirty="0">
                <a:effectLst/>
                <a:latin typeface="Calibri" panose="020F0502020204030204" pitchFamily="34" charset="0"/>
                <a:ea typeface="Calibri" panose="020F0502020204030204" pitchFamily="34" charset="0"/>
                <a:cs typeface="Times New Roman" panose="02020603050405020304" pitchFamily="18" charset="0"/>
              </a:rPr>
              <a:t>Aspetti economici</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3" name="Sottotitolo 2">
            <a:extLst>
              <a:ext uri="{FF2B5EF4-FFF2-40B4-BE49-F238E27FC236}">
                <a16:creationId xmlns:a16="http://schemas.microsoft.com/office/drawing/2014/main" id="{245FADC1-6F82-AE32-02C3-F8B996AD055D}"/>
              </a:ext>
            </a:extLst>
          </p:cNvPr>
          <p:cNvSpPr>
            <a:spLocks noGrp="1"/>
          </p:cNvSpPr>
          <p:nvPr>
            <p:ph type="subTitle" idx="1"/>
          </p:nvPr>
        </p:nvSpPr>
        <p:spPr/>
        <p:txBody>
          <a:bodyPr/>
          <a:lstStyle/>
          <a:p>
            <a:r>
              <a:rPr lang="it-IT" dirty="0"/>
              <a:t>M </a:t>
            </a:r>
            <a:r>
              <a:rPr lang="it-IT" dirty="0" err="1"/>
              <a:t>Marrellli</a:t>
            </a:r>
            <a:endParaRPr lang="it-IT" dirty="0"/>
          </a:p>
        </p:txBody>
      </p:sp>
    </p:spTree>
    <p:extLst>
      <p:ext uri="{BB962C8B-B14F-4D97-AF65-F5344CB8AC3E}">
        <p14:creationId xmlns:p14="http://schemas.microsoft.com/office/powerpoint/2010/main" val="2638241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299F35-49C7-8EEE-4C3D-472C53A9092B}"/>
              </a:ext>
            </a:extLst>
          </p:cNvPr>
          <p:cNvSpPr>
            <a:spLocks noGrp="1"/>
          </p:cNvSpPr>
          <p:nvPr>
            <p:ph type="title"/>
          </p:nvPr>
        </p:nvSpPr>
        <p:spPr/>
        <p:txBody>
          <a:bodyPr/>
          <a:lstStyle/>
          <a:p>
            <a:r>
              <a:rPr lang="it-IT" dirty="0"/>
              <a:t>La Complessità dell’O.G.</a:t>
            </a:r>
          </a:p>
        </p:txBody>
      </p:sp>
      <p:sp>
        <p:nvSpPr>
          <p:cNvPr id="3" name="Segnaposto contenuto 2">
            <a:extLst>
              <a:ext uri="{FF2B5EF4-FFF2-40B4-BE49-F238E27FC236}">
                <a16:creationId xmlns:a16="http://schemas.microsoft.com/office/drawing/2014/main" id="{B4F200DE-ADAF-5100-0863-CC72F6754C52}"/>
              </a:ext>
            </a:extLst>
          </p:cNvPr>
          <p:cNvSpPr>
            <a:spLocks noGrp="1"/>
          </p:cNvSpPr>
          <p:nvPr>
            <p:ph idx="1"/>
          </p:nvPr>
        </p:nvSpPr>
        <p:spPr/>
        <p:txBody>
          <a:bodyPr>
            <a:normAutofit fontScale="92500"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600" b="0" i="0" u="none" strike="noStrike" kern="1200" cap="none" spc="0" normalizeH="0" baseline="0" noProof="0" dirty="0">
                <a:ln>
                  <a:noFill/>
                </a:ln>
                <a:solidFill>
                  <a:prstClr val="black"/>
                </a:solidFill>
                <a:effectLst/>
                <a:uLnTx/>
                <a:uFillTx/>
                <a:latin typeface="Calibri" panose="020F0502020204030204"/>
                <a:ea typeface="+mn-ea"/>
                <a:cs typeface="+mn-cs"/>
              </a:rPr>
              <a:t>«l’eccesso di costi della regolazione rappresenta una delle cause principali dello svantaggio competitivo dell’Italia»; di conseguenza una successione di leggi di semplificazione e testi unici. Con speciale enfasi sul funzionamento della PA.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600" b="0" i="0" u="none" strike="noStrike" kern="1200" cap="none" spc="0" normalizeH="0" baseline="0" noProof="0" dirty="0">
                <a:ln>
                  <a:noFill/>
                </a:ln>
                <a:solidFill>
                  <a:prstClr val="black"/>
                </a:solidFill>
                <a:effectLst/>
                <a:uLnTx/>
                <a:uFillTx/>
                <a:latin typeface="Calibri" panose="020F0502020204030204"/>
                <a:ea typeface="+mn-ea"/>
                <a:cs typeface="+mn-cs"/>
              </a:rPr>
              <a:t>La problematicità sono spesso individuate nella «burocrazia» e nel funzionamento della giustizia. Nella ns tesi: </a:t>
            </a:r>
            <a:r>
              <a:rPr kumimoji="0" lang="it-IT" sz="2600" b="1" i="0" u="none" strike="noStrike" kern="1200" cap="none" spc="0" normalizeH="0" baseline="0" noProof="0" dirty="0">
                <a:ln>
                  <a:noFill/>
                </a:ln>
                <a:solidFill>
                  <a:prstClr val="black"/>
                </a:solidFill>
                <a:effectLst/>
                <a:uLnTx/>
                <a:uFillTx/>
                <a:latin typeface="Calibri" panose="020F0502020204030204"/>
                <a:ea typeface="+mn-ea"/>
                <a:cs typeface="+mn-cs"/>
              </a:rPr>
              <a:t>Così si tende a confondere i sintomi con le cause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600" b="0" i="0" u="none" strike="noStrike" kern="1200" cap="none" spc="0" normalizeH="0" baseline="0" noProof="0" dirty="0">
                <a:ln>
                  <a:noFill/>
                </a:ln>
                <a:solidFill>
                  <a:prstClr val="black"/>
                </a:solidFill>
                <a:effectLst/>
                <a:uLnTx/>
                <a:uFillTx/>
                <a:latin typeface="Calibri" panose="020F0502020204030204"/>
                <a:ea typeface="+mn-ea"/>
                <a:cs typeface="+mn-cs"/>
              </a:rPr>
              <a:t>La ns tesi: Efficienza ed efficacia dipendono anche da altre cause ma il primo dei problemi è la </a:t>
            </a:r>
            <a:r>
              <a:rPr kumimoji="0" lang="it-IT" sz="2600" b="1" i="0" u="none" strike="noStrike" kern="1200" cap="none" spc="0" normalizeH="0" baseline="0" noProof="0" dirty="0">
                <a:ln>
                  <a:noFill/>
                </a:ln>
                <a:solidFill>
                  <a:prstClr val="black"/>
                </a:solidFill>
                <a:effectLst/>
                <a:uLnTx/>
                <a:uFillTx/>
                <a:latin typeface="Calibri" panose="020F0502020204030204"/>
                <a:ea typeface="+mn-ea"/>
                <a:cs typeface="+mn-cs"/>
              </a:rPr>
              <a:t>Complessità dell’Ordinamento Giuridico</a:t>
            </a:r>
            <a:r>
              <a:rPr kumimoji="0" lang="it-IT" sz="2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it-IT" sz="2600" b="1" i="0" u="none" strike="noStrike" kern="1200" cap="none" spc="0" normalizeH="0" baseline="0" noProof="0" dirty="0">
                <a:ln>
                  <a:noFill/>
                </a:ln>
                <a:solidFill>
                  <a:prstClr val="black"/>
                </a:solidFill>
                <a:effectLst/>
                <a:uLnTx/>
                <a:uFillTx/>
                <a:latin typeface="Calibri" panose="020F0502020204030204"/>
                <a:ea typeface="+mn-ea"/>
                <a:cs typeface="+mn-cs"/>
              </a:rPr>
              <a:t>Questo a sua volta genera comportamenti burocratici e lentezza dei procedimenti</a:t>
            </a:r>
            <a:r>
              <a:rPr kumimoji="0" lang="it-IT" sz="26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600" b="0" i="0" u="none" strike="noStrike" kern="1200" cap="none" spc="0" normalizeH="0" baseline="0" noProof="0" dirty="0">
                <a:ln>
                  <a:noFill/>
                </a:ln>
                <a:solidFill>
                  <a:prstClr val="black"/>
                </a:solidFill>
                <a:effectLst/>
                <a:uLnTx/>
                <a:uFillTx/>
                <a:latin typeface="Calibri" panose="020F0502020204030204"/>
                <a:ea typeface="+mn-ea"/>
                <a:cs typeface="+mn-cs"/>
              </a:rPr>
              <a:t>Una misura della Complessità si può individuare nel grado di </a:t>
            </a:r>
            <a:r>
              <a:rPr kumimoji="0" lang="it-IT" sz="2600" b="1" i="0" u="none" strike="noStrike" kern="1200" cap="none" spc="0" normalizeH="0" baseline="0" noProof="0" dirty="0">
                <a:ln>
                  <a:noFill/>
                </a:ln>
                <a:solidFill>
                  <a:prstClr val="black"/>
                </a:solidFill>
                <a:effectLst/>
                <a:uLnTx/>
                <a:uFillTx/>
                <a:latin typeface="Calibri" panose="020F0502020204030204"/>
                <a:ea typeface="+mn-ea"/>
                <a:cs typeface="+mn-cs"/>
              </a:rPr>
              <a:t>entropia dell’Ordinamento. </a:t>
            </a:r>
            <a:endParaRPr kumimoji="0" lang="it-IT" sz="2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600" b="0" i="0" u="none" strike="noStrike" kern="1200" cap="none" spc="0" normalizeH="0" baseline="0" noProof="0" dirty="0">
                <a:ln>
                  <a:noFill/>
                </a:ln>
                <a:solidFill>
                  <a:prstClr val="black"/>
                </a:solidFill>
                <a:effectLst/>
                <a:uLnTx/>
                <a:uFillTx/>
                <a:latin typeface="Calibri" panose="020F0502020204030204"/>
                <a:ea typeface="+mn-ea"/>
                <a:cs typeface="+mn-cs"/>
              </a:rPr>
              <a:t>Che cosa è?</a:t>
            </a:r>
          </a:p>
          <a:p>
            <a:endParaRPr lang="it-IT" dirty="0"/>
          </a:p>
        </p:txBody>
      </p:sp>
    </p:spTree>
    <p:extLst>
      <p:ext uri="{BB962C8B-B14F-4D97-AF65-F5344CB8AC3E}">
        <p14:creationId xmlns:p14="http://schemas.microsoft.com/office/powerpoint/2010/main" val="103645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CE3B20-4557-83A5-4241-38093DEF356C}"/>
              </a:ext>
            </a:extLst>
          </p:cNvPr>
          <p:cNvSpPr>
            <a:spLocks noGrp="1"/>
          </p:cNvSpPr>
          <p:nvPr>
            <p:ph type="title"/>
          </p:nvPr>
        </p:nvSpPr>
        <p:spPr/>
        <p:txBody>
          <a:bodyPr/>
          <a:lstStyle/>
          <a:p>
            <a:r>
              <a:rPr lang="it-IT" b="1" dirty="0"/>
              <a:t>Quante norme? Equità vs Efficienza (requisito informativo)</a:t>
            </a:r>
          </a:p>
        </p:txBody>
      </p:sp>
      <p:pic>
        <p:nvPicPr>
          <p:cNvPr id="5" name="Segnaposto contenuto 4" descr="Immagine che contiene lampada&#10;&#10;Descrizione generata automaticamente">
            <a:extLst>
              <a:ext uri="{FF2B5EF4-FFF2-40B4-BE49-F238E27FC236}">
                <a16:creationId xmlns:a16="http://schemas.microsoft.com/office/drawing/2014/main" id="{CFAF5B27-B749-0655-4A43-9484E94E342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28144" y="1825625"/>
            <a:ext cx="3609238" cy="2030197"/>
          </a:xfrm>
        </p:spPr>
      </p:pic>
      <p:pic>
        <p:nvPicPr>
          <p:cNvPr id="7" name="Immagine 6">
            <a:extLst>
              <a:ext uri="{FF2B5EF4-FFF2-40B4-BE49-F238E27FC236}">
                <a16:creationId xmlns:a16="http://schemas.microsoft.com/office/drawing/2014/main" id="{E43D2A27-888A-1372-0A91-91E75FCF8A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01585" y="2724728"/>
            <a:ext cx="5118998" cy="2879436"/>
          </a:xfrm>
          <a:prstGeom prst="rect">
            <a:avLst/>
          </a:prstGeom>
        </p:spPr>
      </p:pic>
      <p:pic>
        <p:nvPicPr>
          <p:cNvPr id="9" name="Immagine 8" descr="Immagine che contiene clipart&#10;&#10;Descrizione generata automaticamente">
            <a:extLst>
              <a:ext uri="{FF2B5EF4-FFF2-40B4-BE49-F238E27FC236}">
                <a16:creationId xmlns:a16="http://schemas.microsoft.com/office/drawing/2014/main" id="{9FB1C1CD-D22E-BC50-1BD5-BBFD6356FA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8834" y="4244686"/>
            <a:ext cx="4037057" cy="2270844"/>
          </a:xfrm>
          <a:prstGeom prst="rect">
            <a:avLst/>
          </a:prstGeom>
        </p:spPr>
      </p:pic>
    </p:spTree>
    <p:extLst>
      <p:ext uri="{BB962C8B-B14F-4D97-AF65-F5344CB8AC3E}">
        <p14:creationId xmlns:p14="http://schemas.microsoft.com/office/powerpoint/2010/main" val="3581144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140703-B465-99DC-AB7E-809F9DF166C4}"/>
              </a:ext>
            </a:extLst>
          </p:cNvPr>
          <p:cNvSpPr>
            <a:spLocks noGrp="1"/>
          </p:cNvSpPr>
          <p:nvPr>
            <p:ph type="title"/>
          </p:nvPr>
        </p:nvSpPr>
        <p:spPr/>
        <p:txBody>
          <a:bodyPr/>
          <a:lstStyle/>
          <a:p>
            <a:r>
              <a:rPr kumimoji="0" lang="it-IT" sz="4400" b="1" i="0" u="none" strike="noStrike" kern="1200" cap="none" spc="0" normalizeH="0" baseline="0" noProof="0" dirty="0">
                <a:ln>
                  <a:noFill/>
                </a:ln>
                <a:solidFill>
                  <a:prstClr val="black"/>
                </a:solidFill>
                <a:effectLst/>
                <a:uLnTx/>
                <a:uFillTx/>
                <a:latin typeface="Calibri Light" panose="020F0302020204030204"/>
                <a:ea typeface="+mj-ea"/>
                <a:cs typeface="+mj-cs"/>
              </a:rPr>
              <a:t>Calcolo dell’entropia dell’O.G 1</a:t>
            </a:r>
            <a:endParaRPr lang="it-IT" b="1" dirty="0"/>
          </a:p>
        </p:txBody>
      </p:sp>
      <p:sp>
        <p:nvSpPr>
          <p:cNvPr id="3" name="Segnaposto contenuto 2">
            <a:extLst>
              <a:ext uri="{FF2B5EF4-FFF2-40B4-BE49-F238E27FC236}">
                <a16:creationId xmlns:a16="http://schemas.microsoft.com/office/drawing/2014/main" id="{A57C668A-DDC2-4D9F-6D47-6254096737AD}"/>
              </a:ext>
            </a:extLst>
          </p:cNvPr>
          <p:cNvSpPr>
            <a:spLocks noGrp="1"/>
          </p:cNvSpPr>
          <p:nvPr>
            <p:ph idx="1"/>
          </p:nvPr>
        </p:nvSpPr>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Entropia di una partizione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A: insieme di attributi</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C</a:t>
            </a:r>
            <a:r>
              <a:rPr kumimoji="0" lang="it-IT" sz="2400" b="0" i="0" u="none" strike="noStrike" kern="1200" cap="none" spc="0" normalizeH="0" baseline="-25000" noProof="0" dirty="0">
                <a:ln>
                  <a:noFill/>
                </a:ln>
                <a:solidFill>
                  <a:prstClr val="black"/>
                </a:solidFill>
                <a:effectLst/>
                <a:uLnTx/>
                <a:uFillTx/>
                <a:latin typeface="Calibri" panose="020F0502020204030204"/>
                <a:ea typeface="+mn-ea"/>
                <a:cs typeface="+mn-cs"/>
              </a:rPr>
              <a:t>i</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 classe di equivalenza: rappresenta l’“evento” di osservare una determinata </a:t>
            </a:r>
            <a:r>
              <a:rPr kumimoji="0" lang="it-IT" sz="2400" b="0" i="0" u="none" strike="noStrike" kern="1200" cap="none" spc="0" normalizeH="0" baseline="0" noProof="0" dirty="0" err="1">
                <a:ln>
                  <a:noFill/>
                </a:ln>
                <a:solidFill>
                  <a:prstClr val="black"/>
                </a:solidFill>
                <a:effectLst/>
                <a:uLnTx/>
                <a:uFillTx/>
                <a:latin typeface="Calibri" panose="020F0502020204030204"/>
                <a:ea typeface="+mn-ea"/>
                <a:cs typeface="+mn-cs"/>
              </a:rPr>
              <a:t>tupla</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di valori</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Probabilità dell’evento C</a:t>
            </a:r>
            <a:r>
              <a:rPr kumimoji="0" lang="it-IT" sz="2400" b="0" i="0" u="none" strike="noStrike" kern="1200" cap="none" spc="0" normalizeH="0" baseline="-25000" noProof="0" dirty="0">
                <a:ln>
                  <a:noFill/>
                </a:ln>
                <a:solidFill>
                  <a:prstClr val="black"/>
                </a:solidFill>
                <a:effectLst/>
                <a:uLnTx/>
                <a:uFillTx/>
                <a:latin typeface="Calibri" panose="020F0502020204030204"/>
                <a:ea typeface="+mn-ea"/>
                <a:cs typeface="+mn-cs"/>
              </a:rPr>
              <a:t>i</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 p(C</a:t>
            </a:r>
            <a:r>
              <a:rPr kumimoji="0" lang="it-IT" sz="2400" b="0" i="0" u="none" strike="noStrike" kern="1200" cap="none" spc="0" normalizeH="0" baseline="-25000" noProof="0" dirty="0">
                <a:ln>
                  <a:noFill/>
                </a:ln>
                <a:solidFill>
                  <a:prstClr val="black"/>
                </a:solidFill>
                <a:effectLst/>
                <a:uLnTx/>
                <a:uFillTx/>
                <a:latin typeface="Calibri" panose="020F0502020204030204"/>
                <a:ea typeface="+mn-ea"/>
                <a:cs typeface="+mn-cs"/>
              </a:rPr>
              <a:t>i</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 = |C</a:t>
            </a:r>
            <a:r>
              <a:rPr kumimoji="0" lang="it-IT" sz="2400" b="0" i="0" u="none" strike="noStrike" kern="1200" cap="none" spc="0" normalizeH="0" baseline="-25000" noProof="0" dirty="0">
                <a:ln>
                  <a:noFill/>
                </a:ln>
                <a:solidFill>
                  <a:prstClr val="black"/>
                </a:solidFill>
                <a:effectLst/>
                <a:uLnTx/>
                <a:uFillTx/>
                <a:latin typeface="Calibri" panose="020F0502020204030204"/>
                <a:ea typeface="+mn-ea"/>
                <a:cs typeface="+mn-cs"/>
              </a:rPr>
              <a:t>i</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/X|</a:t>
            </a:r>
            <a:endPar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Definizione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Entropia della partizione generata da 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it-IT" dirty="0"/>
          </a:p>
        </p:txBody>
      </p:sp>
      <p:pic>
        <p:nvPicPr>
          <p:cNvPr id="7" name="Immagine 6" descr="Immagine che contiene testo&#10;&#10;Descrizione generata automaticamente">
            <a:extLst>
              <a:ext uri="{FF2B5EF4-FFF2-40B4-BE49-F238E27FC236}">
                <a16:creationId xmlns:a16="http://schemas.microsoft.com/office/drawing/2014/main" id="{07FD56E5-FA92-4E5F-6600-5260884489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6698" y="4862766"/>
            <a:ext cx="5172797" cy="1514686"/>
          </a:xfrm>
          <a:prstGeom prst="rect">
            <a:avLst/>
          </a:prstGeom>
        </p:spPr>
      </p:pic>
    </p:spTree>
    <p:extLst>
      <p:ext uri="{BB962C8B-B14F-4D97-AF65-F5344CB8AC3E}">
        <p14:creationId xmlns:p14="http://schemas.microsoft.com/office/powerpoint/2010/main" val="247712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E9CB26-FABD-535C-A785-A26687D6F4D4}"/>
              </a:ext>
            </a:extLst>
          </p:cNvPr>
          <p:cNvSpPr>
            <a:spLocks noGrp="1"/>
          </p:cNvSpPr>
          <p:nvPr>
            <p:ph type="title"/>
          </p:nvPr>
        </p:nvSpPr>
        <p:spPr/>
        <p:txBody>
          <a:bodyPr/>
          <a:lstStyle/>
          <a:p>
            <a:r>
              <a:rPr kumimoji="0" lang="it-IT" sz="4400" b="1" i="0" u="none" strike="noStrike" kern="1200" cap="none" spc="0" normalizeH="0" baseline="0" noProof="0" dirty="0">
                <a:ln>
                  <a:noFill/>
                </a:ln>
                <a:solidFill>
                  <a:prstClr val="black"/>
                </a:solidFill>
                <a:effectLst/>
                <a:uLnTx/>
                <a:uFillTx/>
                <a:latin typeface="Calibri Light" panose="020F0302020204030204"/>
                <a:ea typeface="+mj-ea"/>
                <a:cs typeface="+mj-cs"/>
              </a:rPr>
              <a:t>Calcolo dell’entropia dell’O.G 2</a:t>
            </a:r>
            <a:endParaRPr lang="it-IT" b="1" dirty="0"/>
          </a:p>
        </p:txBody>
      </p:sp>
      <p:sp>
        <p:nvSpPr>
          <p:cNvPr id="3" name="Segnaposto contenuto 2">
            <a:extLst>
              <a:ext uri="{FF2B5EF4-FFF2-40B4-BE49-F238E27FC236}">
                <a16:creationId xmlns:a16="http://schemas.microsoft.com/office/drawing/2014/main" id="{443EA631-6F1F-4B0C-0E04-2DDEA7E54CEE}"/>
              </a:ext>
            </a:extLst>
          </p:cNvPr>
          <p:cNvSpPr>
            <a:spLocks noGrp="1"/>
          </p:cNvSpPr>
          <p:nvPr>
            <p:ph idx="1"/>
          </p:nvPr>
        </p:nvSpPr>
        <p:spPr/>
        <p:txBody>
          <a:bodyPr/>
          <a:lstStyle/>
          <a:p>
            <a:pPr marL="228600">
              <a:lnSpc>
                <a:spcPct val="107000"/>
              </a:lnSpc>
              <a:spcAft>
                <a:spcPts val="800"/>
              </a:spcAft>
            </a:pPr>
            <a:r>
              <a:rPr lang="it-IT" sz="2800" dirty="0">
                <a:effectLst/>
                <a:latin typeface="Calibri" panose="020F0502020204030204" pitchFamily="34" charset="0"/>
                <a:ea typeface="Calibri" panose="020F0502020204030204" pitchFamily="34" charset="0"/>
                <a:cs typeface="Times New Roman" panose="02020603050405020304" pitchFamily="18" charset="0"/>
              </a:rPr>
              <a:t>E’ ovvio che maggiore è il numero di attributi considerati rilevanti e, di conseguenza il numero di leggi che disciplinano tutte  possibili fattispecie (finezza della partizione di tutti i possibili eventi), tanto maggiore è la possibilità di errore e tanto maggiore l’entropia.</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it-IT" sz="2800" dirty="0">
                <a:effectLst/>
                <a:latin typeface="Calibri" panose="020F0502020204030204" pitchFamily="34" charset="0"/>
                <a:ea typeface="Calibri" panose="020F0502020204030204" pitchFamily="34" charset="0"/>
                <a:cs typeface="Times New Roman" panose="02020603050405020304" pitchFamily="18" charset="0"/>
              </a:rPr>
              <a:t>Entropia implica incertezza del diritto</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r>
              <a:rPr lang="it-IT" sz="2800" dirty="0">
                <a:effectLst/>
                <a:latin typeface="Calibri" panose="020F0502020204030204" pitchFamily="34" charset="0"/>
                <a:ea typeface="Calibri" panose="020F0502020204030204" pitchFamily="34" charset="0"/>
                <a:cs typeface="Times New Roman" panose="02020603050405020304" pitchFamily="18" charset="0"/>
              </a:rPr>
              <a:t>Si manifesta nei risultati delle decisioni giudiziali, nel comportamento della burocrazia ecc.</a:t>
            </a:r>
            <a:endParaRPr lang="it-IT" dirty="0"/>
          </a:p>
        </p:txBody>
      </p:sp>
    </p:spTree>
    <p:extLst>
      <p:ext uri="{BB962C8B-B14F-4D97-AF65-F5344CB8AC3E}">
        <p14:creationId xmlns:p14="http://schemas.microsoft.com/office/powerpoint/2010/main" val="3375015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A647CB-7F23-1685-951A-2482614804ED}"/>
              </a:ext>
            </a:extLst>
          </p:cNvPr>
          <p:cNvSpPr>
            <a:spLocks noGrp="1"/>
          </p:cNvSpPr>
          <p:nvPr>
            <p:ph type="title"/>
          </p:nvPr>
        </p:nvSpPr>
        <p:spPr/>
        <p:txBody>
          <a:bodyPr>
            <a:normAutofit fontScale="90000"/>
          </a:bodyPr>
          <a:lstStyle/>
          <a:p>
            <a:r>
              <a:rPr lang="it-IT" b="1" dirty="0"/>
              <a:t>Un esempio</a:t>
            </a:r>
            <a:r>
              <a:rPr lang="it-IT" sz="2700" dirty="0"/>
              <a:t>:</a:t>
            </a:r>
            <a:r>
              <a:rPr lang="it-IT" sz="2700" dirty="0">
                <a:effectLst/>
                <a:latin typeface="Calibri" panose="020F0502020204030204" pitchFamily="34" charset="0"/>
                <a:ea typeface="Calibri" panose="020F0502020204030204" pitchFamily="34" charset="0"/>
                <a:cs typeface="Times New Roman" panose="02020603050405020304" pitchFamily="18" charset="0"/>
              </a:rPr>
              <a:t> Una rappresentazione grafica del  Il Decreto </a:t>
            </a:r>
            <a:r>
              <a:rPr lang="it-IT" sz="2700" b="1" dirty="0">
                <a:effectLst/>
                <a:latin typeface="Calibri" panose="020F0502020204030204" pitchFamily="34" charset="0"/>
                <a:ea typeface="Calibri" panose="020F0502020204030204" pitchFamily="34" charset="0"/>
                <a:cs typeface="Times New Roman" panose="02020603050405020304" pitchFamily="18" charset="0"/>
              </a:rPr>
              <a:t>Legge</a:t>
            </a:r>
            <a:r>
              <a:rPr lang="it-IT" sz="2700" dirty="0">
                <a:effectLst/>
                <a:latin typeface="Calibri" panose="020F0502020204030204" pitchFamily="34" charset="0"/>
                <a:ea typeface="Calibri" panose="020F0502020204030204" pitchFamily="34" charset="0"/>
                <a:cs typeface="Times New Roman" panose="02020603050405020304" pitchFamily="18" charset="0"/>
              </a:rPr>
              <a:t> 16 luglio </a:t>
            </a:r>
            <a:r>
              <a:rPr lang="it-IT" sz="2700" b="1" dirty="0">
                <a:effectLst/>
                <a:latin typeface="Calibri" panose="020F0502020204030204" pitchFamily="34" charset="0"/>
                <a:ea typeface="Calibri" panose="020F0502020204030204" pitchFamily="34" charset="0"/>
                <a:cs typeface="Times New Roman" panose="02020603050405020304" pitchFamily="18" charset="0"/>
              </a:rPr>
              <a:t>2020</a:t>
            </a:r>
            <a:r>
              <a:rPr lang="it-IT" sz="2700" dirty="0">
                <a:effectLst/>
                <a:latin typeface="Calibri" panose="020F0502020204030204" pitchFamily="34" charset="0"/>
                <a:ea typeface="Calibri" panose="020F0502020204030204" pitchFamily="34" charset="0"/>
                <a:cs typeface="Times New Roman" panose="02020603050405020304" pitchFamily="18" charset="0"/>
              </a:rPr>
              <a:t>, n. 76, così come convertito dalla L. n. 120 dell'11 settembre </a:t>
            </a:r>
            <a:r>
              <a:rPr lang="it-IT" sz="2700" b="1" dirty="0">
                <a:effectLst/>
                <a:latin typeface="Calibri" panose="020F0502020204030204" pitchFamily="34" charset="0"/>
                <a:ea typeface="Calibri" panose="020F0502020204030204" pitchFamily="34" charset="0"/>
                <a:cs typeface="Times New Roman" panose="02020603050405020304" pitchFamily="18" charset="0"/>
              </a:rPr>
              <a:t>2020</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endParaRPr lang="it-IT" dirty="0"/>
          </a:p>
        </p:txBody>
      </p:sp>
      <p:pic>
        <p:nvPicPr>
          <p:cNvPr id="4" name="Segnaposto contenuto 3">
            <a:extLst>
              <a:ext uri="{FF2B5EF4-FFF2-40B4-BE49-F238E27FC236}">
                <a16:creationId xmlns:a16="http://schemas.microsoft.com/office/drawing/2014/main" id="{AAE15058-E2B2-EAE1-F2FD-247438C4D31E}"/>
              </a:ext>
            </a:extLst>
          </p:cNvPr>
          <p:cNvPicPr>
            <a:picLocks noGrp="1" noChangeAspect="1"/>
          </p:cNvPicPr>
          <p:nvPr>
            <p:ph idx="1"/>
          </p:nvPr>
        </p:nvPicPr>
        <p:blipFill>
          <a:blip r:embed="rId2"/>
          <a:stretch>
            <a:fillRect/>
          </a:stretch>
        </p:blipFill>
        <p:spPr>
          <a:xfrm>
            <a:off x="3035543" y="2373521"/>
            <a:ext cx="6120914" cy="3255546"/>
          </a:xfrm>
          <a:prstGeom prst="rect">
            <a:avLst/>
          </a:prstGeom>
        </p:spPr>
      </p:pic>
    </p:spTree>
    <p:extLst>
      <p:ext uri="{BB962C8B-B14F-4D97-AF65-F5344CB8AC3E}">
        <p14:creationId xmlns:p14="http://schemas.microsoft.com/office/powerpoint/2010/main" val="639086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4D954D-2A58-DDCA-DE6F-CDCF5D44023E}"/>
              </a:ext>
            </a:extLst>
          </p:cNvPr>
          <p:cNvSpPr>
            <a:spLocks noGrp="1"/>
          </p:cNvSpPr>
          <p:nvPr>
            <p:ph type="title"/>
          </p:nvPr>
        </p:nvSpPr>
        <p:spPr/>
        <p:txBody>
          <a:bodyPr/>
          <a:lstStyle/>
          <a:p>
            <a:r>
              <a:rPr lang="it-IT" sz="1800" b="1" dirty="0">
                <a:effectLst/>
                <a:latin typeface="Calibri" panose="020F0502020204030204" pitchFamily="34" charset="0"/>
                <a:ea typeface="Calibri" panose="020F0502020204030204" pitchFamily="34" charset="0"/>
                <a:cs typeface="Times New Roman" panose="02020603050405020304" pitchFamily="18" charset="0"/>
              </a:rPr>
              <a:t>. </a:t>
            </a:r>
            <a:r>
              <a:rPr lang="it-IT" sz="4000" b="1" dirty="0">
                <a:effectLst/>
                <a:latin typeface="Calibri" panose="020F0502020204030204" pitchFamily="34" charset="0"/>
                <a:ea typeface="Calibri" panose="020F0502020204030204" pitchFamily="34" charset="0"/>
                <a:cs typeface="Times New Roman" panose="02020603050405020304" pitchFamily="18" charset="0"/>
              </a:rPr>
              <a:t>Interazioni fra ACB e qualità della legislazione</a:t>
            </a:r>
            <a:endParaRPr lang="it-IT" sz="4000" dirty="0"/>
          </a:p>
        </p:txBody>
      </p:sp>
      <p:sp>
        <p:nvSpPr>
          <p:cNvPr id="3" name="Segnaposto contenuto 2">
            <a:extLst>
              <a:ext uri="{FF2B5EF4-FFF2-40B4-BE49-F238E27FC236}">
                <a16:creationId xmlns:a16="http://schemas.microsoft.com/office/drawing/2014/main" id="{4D105AE1-C73F-163B-D9D1-E9600788E1A4}"/>
              </a:ext>
            </a:extLst>
          </p:cNvPr>
          <p:cNvSpPr>
            <a:spLocks noGrp="1"/>
          </p:cNvSpPr>
          <p:nvPr>
            <p:ph idx="1"/>
          </p:nvPr>
        </p:nvSpPr>
        <p:spPr/>
        <p:txBody>
          <a:bodyPr/>
          <a:lstStyle/>
          <a:p>
            <a:r>
              <a:rPr lang="it-IT" sz="1800" dirty="0">
                <a:effectLst/>
                <a:latin typeface="Calibri" panose="020F0502020204030204" pitchFamily="34" charset="0"/>
                <a:ea typeface="Calibri" panose="020F0502020204030204" pitchFamily="34" charset="0"/>
                <a:cs typeface="Times New Roman" panose="02020603050405020304" pitchFamily="18" charset="0"/>
              </a:rPr>
              <a:t>L’ACB consiste, come già detto, nella attualizzazione di flussi di benefici e costi sociali che si distribuiscono in arco temporale, L’arco temporale e la distribuzione di questi flussi al suo interno sono estremamente rilevanti per il risultato finale. Altrettanto è il tasso di sconto a cui attualizzare.</a:t>
            </a:r>
          </a:p>
          <a:p>
            <a:r>
              <a:rPr lang="it-IT" sz="1800" dirty="0">
                <a:effectLst/>
                <a:latin typeface="Calibri" panose="020F0502020204030204" pitchFamily="34" charset="0"/>
                <a:ea typeface="Calibri" panose="020F0502020204030204" pitchFamily="34" charset="0"/>
                <a:cs typeface="Times New Roman" panose="02020603050405020304" pitchFamily="18" charset="0"/>
              </a:rPr>
              <a:t>Esempio: Due profili temporali (A e B)</a:t>
            </a:r>
          </a:p>
          <a:p>
            <a:endParaRPr lang="it-IT" dirty="0"/>
          </a:p>
        </p:txBody>
      </p:sp>
      <p:pic>
        <p:nvPicPr>
          <p:cNvPr id="4" name="Immagine 3">
            <a:extLst>
              <a:ext uri="{FF2B5EF4-FFF2-40B4-BE49-F238E27FC236}">
                <a16:creationId xmlns:a16="http://schemas.microsoft.com/office/drawing/2014/main" id="{C9F9A578-09EA-4BA8-0769-BF84F292188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42509" y="3429000"/>
            <a:ext cx="2447925" cy="1724025"/>
          </a:xfrm>
          <a:prstGeom prst="rect">
            <a:avLst/>
          </a:prstGeom>
          <a:noFill/>
          <a:ln>
            <a:noFill/>
          </a:ln>
        </p:spPr>
      </p:pic>
      <p:pic>
        <p:nvPicPr>
          <p:cNvPr id="5" name="Immagine 4">
            <a:extLst>
              <a:ext uri="{FF2B5EF4-FFF2-40B4-BE49-F238E27FC236}">
                <a16:creationId xmlns:a16="http://schemas.microsoft.com/office/drawing/2014/main" id="{8311ED64-F8DB-D660-8432-75C98A922E5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36791" y="3412836"/>
            <a:ext cx="2676525" cy="1714500"/>
          </a:xfrm>
          <a:prstGeom prst="rect">
            <a:avLst/>
          </a:prstGeom>
          <a:noFill/>
          <a:ln>
            <a:noFill/>
          </a:ln>
        </p:spPr>
      </p:pic>
    </p:spTree>
    <p:extLst>
      <p:ext uri="{BB962C8B-B14F-4D97-AF65-F5344CB8AC3E}">
        <p14:creationId xmlns:p14="http://schemas.microsoft.com/office/powerpoint/2010/main" val="3610410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E497D3-9456-A190-C144-F9B6190B50DF}"/>
              </a:ext>
            </a:extLst>
          </p:cNvPr>
          <p:cNvSpPr>
            <a:spLocks noGrp="1"/>
          </p:cNvSpPr>
          <p:nvPr>
            <p:ph type="title"/>
          </p:nvPr>
        </p:nvSpPr>
        <p:spPr/>
        <p:txBody>
          <a:bodyPr/>
          <a:lstStyle/>
          <a:p>
            <a:r>
              <a:rPr kumimoji="0" lang="it-IT"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it-IT" sz="4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Interazioni fra ACB e qualità della legislazione 2</a:t>
            </a:r>
            <a:endParaRPr lang="it-IT" sz="4000" dirty="0"/>
          </a:p>
        </p:txBody>
      </p:sp>
      <p:sp>
        <p:nvSpPr>
          <p:cNvPr id="3" name="Segnaposto contenuto 2">
            <a:extLst>
              <a:ext uri="{FF2B5EF4-FFF2-40B4-BE49-F238E27FC236}">
                <a16:creationId xmlns:a16="http://schemas.microsoft.com/office/drawing/2014/main" id="{D7BB2F60-9BA8-14C7-9E87-90370B444D16}"/>
              </a:ext>
            </a:extLst>
          </p:cNvPr>
          <p:cNvSpPr>
            <a:spLocks noGrp="1"/>
          </p:cNvSpPr>
          <p:nvPr>
            <p:ph idx="1"/>
          </p:nvPr>
        </p:nvSpPr>
        <p:spPr/>
        <p:txBody>
          <a:bodyPr/>
          <a:lstStyle/>
          <a:p>
            <a:r>
              <a:rPr lang="it-IT" sz="1800" dirty="0">
                <a:effectLst/>
                <a:latin typeface="Calibri" panose="020F0502020204030204" pitchFamily="34" charset="0"/>
                <a:ea typeface="Calibri" panose="020F0502020204030204" pitchFamily="34" charset="0"/>
                <a:cs typeface="Times New Roman" panose="02020603050405020304" pitchFamily="18" charset="0"/>
              </a:rPr>
              <a:t>Inoltre il timing non corretto produce effetti molto rilevanti sul profilo dei costi (revisione prezzi ecc.) </a:t>
            </a:r>
          </a:p>
          <a:p>
            <a:r>
              <a:rPr lang="it-IT" sz="1800" dirty="0">
                <a:effectLst/>
                <a:latin typeface="Calibri" panose="020F0502020204030204" pitchFamily="34" charset="0"/>
                <a:ea typeface="Calibri" panose="020F0502020204030204" pitchFamily="34" charset="0"/>
                <a:cs typeface="Times New Roman" panose="02020603050405020304" pitchFamily="18" charset="0"/>
              </a:rPr>
              <a:t>La semplicità e la chiarezza del sistema legislativo si riflette sul comportamento della burocrazia e produce effetti sulla efficienza della Giustizia che, ovviamente,  può giocare un ruolo importante nel possibile profilo temporale del flussi di benefici e costi. In Italia con circa 600 giorni di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Disposition</a:t>
            </a:r>
            <a:r>
              <a:rPr lang="it-IT" sz="1800" dirty="0">
                <a:effectLst/>
                <a:latin typeface="Calibri" panose="020F0502020204030204" pitchFamily="34" charset="0"/>
                <a:ea typeface="Calibri" panose="020F0502020204030204" pitchFamily="34" charset="0"/>
                <a:cs typeface="Times New Roman" panose="02020603050405020304" pitchFamily="18" charset="0"/>
              </a:rPr>
              <a:t> Time (Rapporto CEPEJ 2020) questo rischio è particolarmente rilevante. Nelle valutazioni d’impatto si tiene conto di questo “elemento al contorno” (come direbbero i matematici)? </a:t>
            </a:r>
            <a:r>
              <a:rPr lang="it-IT" sz="1800" b="1" dirty="0">
                <a:effectLst/>
                <a:latin typeface="Calibri" panose="020F0502020204030204" pitchFamily="34" charset="0"/>
                <a:ea typeface="Calibri" panose="020F0502020204030204" pitchFamily="34" charset="0"/>
                <a:cs typeface="Times New Roman" panose="02020603050405020304" pitchFamily="18" charset="0"/>
              </a:rPr>
              <a:t>Di solito no</a:t>
            </a:r>
            <a:r>
              <a:rPr lang="it-IT" sz="1800" dirty="0">
                <a:effectLst/>
                <a:latin typeface="Calibri" panose="020F0502020204030204" pitchFamily="34" charset="0"/>
                <a:ea typeface="Calibri" panose="020F0502020204030204" pitchFamily="34" charset="0"/>
                <a:cs typeface="Times New Roman" panose="02020603050405020304" pitchFamily="18" charset="0"/>
              </a:rPr>
              <a:t>.</a:t>
            </a:r>
          </a:p>
          <a:p>
            <a:r>
              <a:rPr lang="it-IT" sz="1800" dirty="0">
                <a:latin typeface="Calibri" panose="020F0502020204030204" pitchFamily="34" charset="0"/>
                <a:ea typeface="Calibri" panose="020F0502020204030204" pitchFamily="34" charset="0"/>
                <a:cs typeface="Times New Roman" panose="02020603050405020304" pitchFamily="18" charset="0"/>
              </a:rPr>
              <a:t>Si pensi al numero di ricorsi ai TAR per le opere pubbliche.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4055192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FC35AF-0D2B-DFC6-8783-364276491614}"/>
              </a:ext>
            </a:extLst>
          </p:cNvPr>
          <p:cNvSpPr>
            <a:spLocks noGrp="1"/>
          </p:cNvSpPr>
          <p:nvPr>
            <p:ph type="title"/>
          </p:nvPr>
        </p:nvSpPr>
        <p:spPr/>
        <p:txBody>
          <a:bodyPr>
            <a:normAutofit/>
          </a:bodyPr>
          <a:lstStyle/>
          <a:p>
            <a:r>
              <a:rPr kumimoji="0" lang="it-IT" sz="4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Interazioni fra ACB e qualità della legislazione 3</a:t>
            </a:r>
            <a:endParaRPr lang="it-IT" sz="4000" dirty="0"/>
          </a:p>
        </p:txBody>
      </p:sp>
      <p:sp>
        <p:nvSpPr>
          <p:cNvPr id="3" name="Segnaposto contenuto 2">
            <a:extLst>
              <a:ext uri="{FF2B5EF4-FFF2-40B4-BE49-F238E27FC236}">
                <a16:creationId xmlns:a16="http://schemas.microsoft.com/office/drawing/2014/main" id="{DD558475-8C03-29D3-B26A-90AF8BD655CE}"/>
              </a:ext>
            </a:extLst>
          </p:cNvPr>
          <p:cNvSpPr>
            <a:spLocks noGrp="1"/>
          </p:cNvSpPr>
          <p:nvPr>
            <p:ph idx="1"/>
          </p:nvPr>
        </p:nvSpPr>
        <p:spPr/>
        <p:txBody>
          <a:bodyPr>
            <a:normAutofit lnSpcReduction="10000"/>
          </a:bodyPr>
          <a:lstStyle/>
          <a:p>
            <a:r>
              <a:rPr lang="it-IT" sz="2800" dirty="0">
                <a:effectLst/>
                <a:latin typeface="Calibri" panose="020F0502020204030204" pitchFamily="34" charset="0"/>
                <a:ea typeface="Calibri" panose="020F0502020204030204" pitchFamily="34" charset="0"/>
                <a:cs typeface="Times New Roman" panose="02020603050405020304" pitchFamily="18" charset="0"/>
              </a:rPr>
              <a:t>Altro problema derivante dalla complessità dell’ordinamento giuridico è quello relativo al rischio</a:t>
            </a:r>
          </a:p>
          <a:p>
            <a:r>
              <a:rPr lang="it-IT" sz="2800" dirty="0">
                <a:effectLst/>
                <a:latin typeface="Calibri" panose="020F0502020204030204" pitchFamily="34" charset="0"/>
                <a:ea typeface="Calibri" panose="020F0502020204030204" pitchFamily="34" charset="0"/>
                <a:cs typeface="Times New Roman" panose="02020603050405020304" pitchFamily="18" charset="0"/>
              </a:rPr>
              <a:t>Un ordinamento giuridico che genera un alto grado di incertezza sulla fattibilità o meno di una serie di azioni potrebbe far crescere il tasso di sconto sociale in misura cosi rilevante da non rendere più conveniente l’investimento o alterare la scelta fra due diversi progetti</a:t>
            </a:r>
          </a:p>
          <a:p>
            <a:pPr>
              <a:lnSpc>
                <a:spcPct val="107000"/>
              </a:lnSpc>
              <a:spcAft>
                <a:spcPts val="800"/>
              </a:spcAft>
            </a:pPr>
            <a:r>
              <a:rPr lang="it-IT" sz="2800" dirty="0">
                <a:effectLst/>
                <a:latin typeface="Calibri" panose="020F0502020204030204" pitchFamily="34" charset="0"/>
                <a:ea typeface="Calibri" panose="020F0502020204030204" pitchFamily="34" charset="0"/>
                <a:cs typeface="Times New Roman" panose="02020603050405020304" pitchFamily="18" charset="0"/>
              </a:rPr>
              <a:t>Nella figura seguente con il tasso di sconto sociale pari e r1 si dovrebbe scegliere il progetto A. In presenza di rischio sistemico dovuto alla complessità dell’ordinamento giuridico, il tasso di sconto dovrebbe aumentare a r2 e </a:t>
            </a:r>
            <a:r>
              <a:rPr lang="it-IT" dirty="0">
                <a:latin typeface="Calibri" panose="020F0502020204030204" pitchFamily="34" charset="0"/>
                <a:ea typeface="Calibri" panose="020F0502020204030204" pitchFamily="34" charset="0"/>
                <a:cs typeface="Times New Roman" panose="02020603050405020304" pitchFamily="18" charset="0"/>
              </a:rPr>
              <a:t>dovrebbe essere</a:t>
            </a:r>
            <a:r>
              <a:rPr lang="it-IT" sz="2800" dirty="0">
                <a:effectLst/>
                <a:latin typeface="Calibri" panose="020F0502020204030204" pitchFamily="34" charset="0"/>
                <a:ea typeface="Calibri" panose="020F0502020204030204" pitchFamily="34" charset="0"/>
                <a:cs typeface="Times New Roman" panose="02020603050405020304" pitchFamily="18" charset="0"/>
              </a:rPr>
              <a:t> selezionato il progetto B.</a:t>
            </a:r>
          </a:p>
          <a:p>
            <a:pPr>
              <a:lnSpc>
                <a:spcPct val="107000"/>
              </a:lnSpc>
              <a:spcAft>
                <a:spcPts val="800"/>
              </a:spcAft>
            </a:pP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025305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0D9559-40B6-2A62-34A3-ED1ED5E3AD33}"/>
              </a:ext>
            </a:extLst>
          </p:cNvPr>
          <p:cNvSpPr>
            <a:spLocks noGrp="1"/>
          </p:cNvSpPr>
          <p:nvPr>
            <p:ph type="title"/>
          </p:nvPr>
        </p:nvSpPr>
        <p:spPr/>
        <p:txBody>
          <a:bodyPr/>
          <a:lstStyle/>
          <a:p>
            <a:endParaRPr lang="it-IT"/>
          </a:p>
        </p:txBody>
      </p:sp>
      <p:pic>
        <p:nvPicPr>
          <p:cNvPr id="4" name="Segnaposto contenuto 3">
            <a:extLst>
              <a:ext uri="{FF2B5EF4-FFF2-40B4-BE49-F238E27FC236}">
                <a16:creationId xmlns:a16="http://schemas.microsoft.com/office/drawing/2014/main" id="{24FF1E2D-16EB-8BD3-CB4F-8C9EC268B3C3}"/>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28144" y="1825625"/>
            <a:ext cx="7735712" cy="4351338"/>
          </a:xfrm>
          <a:prstGeom prst="rect">
            <a:avLst/>
          </a:prstGeom>
          <a:noFill/>
          <a:ln>
            <a:noFill/>
          </a:ln>
        </p:spPr>
      </p:pic>
    </p:spTree>
    <p:extLst>
      <p:ext uri="{BB962C8B-B14F-4D97-AF65-F5344CB8AC3E}">
        <p14:creationId xmlns:p14="http://schemas.microsoft.com/office/powerpoint/2010/main" val="593448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45111C-E59C-BBAB-9E80-3EC7B40F01E8}"/>
              </a:ext>
            </a:extLst>
          </p:cNvPr>
          <p:cNvSpPr>
            <a:spLocks noGrp="1"/>
          </p:cNvSpPr>
          <p:nvPr>
            <p:ph type="title"/>
          </p:nvPr>
        </p:nvSpPr>
        <p:spPr/>
        <p:txBody>
          <a:bodyPr/>
          <a:lstStyle/>
          <a:p>
            <a:r>
              <a:rPr lang="it-IT" b="1" dirty="0"/>
              <a:t>In Italia?</a:t>
            </a:r>
          </a:p>
        </p:txBody>
      </p:sp>
      <p:sp>
        <p:nvSpPr>
          <p:cNvPr id="3" name="Segnaposto contenuto 2">
            <a:extLst>
              <a:ext uri="{FF2B5EF4-FFF2-40B4-BE49-F238E27FC236}">
                <a16:creationId xmlns:a16="http://schemas.microsoft.com/office/drawing/2014/main" id="{33AC5563-7978-73A4-D071-1BBD34583A64}"/>
              </a:ext>
            </a:extLst>
          </p:cNvPr>
          <p:cNvSpPr>
            <a:spLocks noGrp="1"/>
          </p:cNvSpPr>
          <p:nvPr>
            <p:ph idx="1"/>
          </p:nvPr>
        </p:nvSpPr>
        <p:spPr/>
        <p:txBody>
          <a:bodyPr/>
          <a:lstStyle/>
          <a:p>
            <a:r>
              <a:rPr lang="it-IT" dirty="0"/>
              <a:t>Es: Documentazioni per Attività consultiva del Comitato per la legislazione – Camera: «Il provvedimento non risulta corredato né dell'analisi tecnico-normativa né dell'analisi di impatto della regolamentazione, nemmeno nella forma semplificata consentita dall'articolo 10 del regolamento in materia di AIR di cui al DPCM n. 169 del 2017; la relazione illustrativa non dà conto della sussistenza delle ragioni giustificative dell'esenzione dell'AIR ai sensi dell'articolo 7 del medesimo regolamento.». </a:t>
            </a:r>
          </a:p>
          <a:p>
            <a:r>
              <a:rPr lang="it-IT" dirty="0"/>
              <a:t>E’ praticamente la norma; es. </a:t>
            </a:r>
            <a:r>
              <a:rPr lang="it-IT"/>
              <a:t>« superbonus», ………..</a:t>
            </a:r>
            <a:endParaRPr lang="it-IT" dirty="0"/>
          </a:p>
        </p:txBody>
      </p:sp>
    </p:spTree>
    <p:extLst>
      <p:ext uri="{BB962C8B-B14F-4D97-AF65-F5344CB8AC3E}">
        <p14:creationId xmlns:p14="http://schemas.microsoft.com/office/powerpoint/2010/main" val="1265416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393B43-E7C8-D6B8-2E18-BE6AB5ACC633}"/>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C9D98AD5-3311-06DF-A0DE-3761290F0806}"/>
              </a:ext>
            </a:extLst>
          </p:cNvPr>
          <p:cNvSpPr>
            <a:spLocks noGrp="1"/>
          </p:cNvSpPr>
          <p:nvPr>
            <p:ph idx="1"/>
          </p:nvPr>
        </p:nvSpPr>
        <p:spPr/>
        <p:txBody>
          <a:bodyPr>
            <a:normAutofit fontScale="92500" lnSpcReduction="20000"/>
          </a:bodyPr>
          <a:lstStyle/>
          <a:p>
            <a:pPr marL="457200">
              <a:lnSpc>
                <a:spcPct val="107000"/>
              </a:lnSpc>
              <a:spcAft>
                <a:spcPts val="800"/>
              </a:spcAft>
            </a:pPr>
            <a:r>
              <a:rPr lang="it-IT" sz="2800" dirty="0">
                <a:effectLst/>
                <a:latin typeface="Calibri" panose="020F0502020204030204" pitchFamily="34" charset="0"/>
                <a:ea typeface="Calibri" panose="020F0502020204030204" pitchFamily="34" charset="0"/>
                <a:cs typeface="Times New Roman" panose="02020603050405020304" pitchFamily="18" charset="0"/>
              </a:rPr>
              <a:t>In questo breve intervento voglio mostrare come modelli di valutazione economica di programmi o progetti debbano fare i conti con la qualità e la complessità dell’ordinamento giuridico. In altri termini la valutazione di programmi o progetti è strettamente connessa con i risultati  della valutazione della regolamentazione (se effettuata correttamente)</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Agenda:</a:t>
            </a:r>
          </a:p>
          <a:p>
            <a:pPr marL="457200">
              <a:lnSpc>
                <a:spcPct val="1070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Valutazione di Programmi e Progetti</a:t>
            </a:r>
          </a:p>
          <a:p>
            <a:pPr marL="457200">
              <a:lnSpc>
                <a:spcPct val="1070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Valutazione della Regolamentazione</a:t>
            </a:r>
          </a:p>
          <a:p>
            <a:pPr marL="457200">
              <a:lnSpc>
                <a:spcPct val="1070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Metodi di valutazione dei Programmi e dei Progetti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es:ACB</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it-IT" sz="1800" dirty="0">
                <a:effectLst/>
                <a:latin typeface="Calibri" panose="020F0502020204030204" pitchFamily="34" charset="0"/>
                <a:ea typeface="Calibri" panose="020F0502020204030204" pitchFamily="34" charset="0"/>
                <a:cs typeface="Times New Roman" panose="02020603050405020304" pitchFamily="18" charset="0"/>
              </a:rPr>
              <a:t>Interazioni tra risultati ACB e qualità della legislazione</a:t>
            </a:r>
          </a:p>
          <a:p>
            <a:pPr marL="457200">
              <a:lnSpc>
                <a:spcPct val="107000"/>
              </a:lnSpc>
              <a:spcAft>
                <a:spcPts val="8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E in Italia?</a:t>
            </a:r>
          </a:p>
          <a:p>
            <a:endParaRPr lang="it-IT" dirty="0"/>
          </a:p>
        </p:txBody>
      </p:sp>
    </p:spTree>
    <p:extLst>
      <p:ext uri="{BB962C8B-B14F-4D97-AF65-F5344CB8AC3E}">
        <p14:creationId xmlns:p14="http://schemas.microsoft.com/office/powerpoint/2010/main" val="34774220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42F379-97A7-1F06-F2DB-441F74415B77}"/>
              </a:ext>
            </a:extLst>
          </p:cNvPr>
          <p:cNvSpPr>
            <a:spLocks noGrp="1"/>
          </p:cNvSpPr>
          <p:nvPr>
            <p:ph type="title"/>
          </p:nvPr>
        </p:nvSpPr>
        <p:spPr/>
        <p:txBody>
          <a:bodyPr/>
          <a:lstStyle/>
          <a:p>
            <a:r>
              <a:rPr lang="it-IT" b="1" dirty="0"/>
              <a:t>Conclusioni</a:t>
            </a:r>
          </a:p>
        </p:txBody>
      </p:sp>
      <p:sp>
        <p:nvSpPr>
          <p:cNvPr id="3" name="Segnaposto contenuto 2">
            <a:extLst>
              <a:ext uri="{FF2B5EF4-FFF2-40B4-BE49-F238E27FC236}">
                <a16:creationId xmlns:a16="http://schemas.microsoft.com/office/drawing/2014/main" id="{202BF7C0-A002-0AF0-B709-A86E8A1B223E}"/>
              </a:ext>
            </a:extLst>
          </p:cNvPr>
          <p:cNvSpPr>
            <a:spLocks noGrp="1"/>
          </p:cNvSpPr>
          <p:nvPr>
            <p:ph idx="1"/>
          </p:nvPr>
        </p:nvSpPr>
        <p:spPr/>
        <p:txBody>
          <a:bodyPr/>
          <a:lstStyle/>
          <a:p>
            <a:r>
              <a:rPr lang="it-IT" dirty="0"/>
              <a:t>La valutazione economica di progetti e/o programmi è uno </a:t>
            </a:r>
            <a:r>
              <a:rPr lang="it-IT"/>
              <a:t>strumento  </a:t>
            </a:r>
            <a:r>
              <a:rPr lang="it-IT" dirty="0"/>
              <a:t>utile di supporto alle decisioni politiche; tuttavia, per poter ambire ad essere tale deve essere correttamente impostata senza trascurare gli elementi di contorno del progetto e l’</a:t>
            </a:r>
            <a:r>
              <a:rPr lang="it-IT" i="1" u="sng" dirty="0"/>
              <a:t>ambiente</a:t>
            </a:r>
            <a:r>
              <a:rPr lang="it-IT" dirty="0"/>
              <a:t> in cui si opera.</a:t>
            </a:r>
          </a:p>
          <a:p>
            <a:pPr algn="ctr"/>
            <a:r>
              <a:rPr lang="it-IT" sz="4000" dirty="0"/>
              <a:t>Grazie  per l’attenzione</a:t>
            </a:r>
          </a:p>
        </p:txBody>
      </p:sp>
    </p:spTree>
    <p:extLst>
      <p:ext uri="{BB962C8B-B14F-4D97-AF65-F5344CB8AC3E}">
        <p14:creationId xmlns:p14="http://schemas.microsoft.com/office/powerpoint/2010/main" val="1492730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8F5A6A-408A-1300-50AE-9B6DDAFC1BE0}"/>
              </a:ext>
            </a:extLst>
          </p:cNvPr>
          <p:cNvSpPr>
            <a:spLocks noGrp="1"/>
          </p:cNvSpPr>
          <p:nvPr>
            <p:ph type="title"/>
          </p:nvPr>
        </p:nvSpPr>
        <p:spPr/>
        <p:txBody>
          <a:bodyPr/>
          <a:lstStyle/>
          <a:p>
            <a:r>
              <a:rPr lang="it-IT" b="1" dirty="0"/>
              <a:t>1)Valutazione di Programmi e Progetti</a:t>
            </a:r>
          </a:p>
        </p:txBody>
      </p:sp>
      <p:sp>
        <p:nvSpPr>
          <p:cNvPr id="3" name="Segnaposto contenuto 2">
            <a:extLst>
              <a:ext uri="{FF2B5EF4-FFF2-40B4-BE49-F238E27FC236}">
                <a16:creationId xmlns:a16="http://schemas.microsoft.com/office/drawing/2014/main" id="{BE6514AE-6529-388D-874F-991B23E35BA1}"/>
              </a:ext>
            </a:extLst>
          </p:cNvPr>
          <p:cNvSpPr>
            <a:spLocks noGrp="1"/>
          </p:cNvSpPr>
          <p:nvPr>
            <p:ph idx="1"/>
          </p:nvPr>
        </p:nvSpPr>
        <p:spPr/>
        <p:txBody>
          <a:bodyPr>
            <a:normAutofit fontScale="92500"/>
          </a:bodyPr>
          <a:lstStyle/>
          <a:p>
            <a:pPr marL="457200">
              <a:lnSpc>
                <a:spcPct val="107000"/>
              </a:lnSpc>
              <a:spcAft>
                <a:spcPts val="800"/>
              </a:spcAft>
            </a:pPr>
            <a:r>
              <a:rPr lang="it-IT" sz="2100" dirty="0">
                <a:effectLst/>
                <a:latin typeface="Calibri" panose="020F0502020204030204" pitchFamily="34" charset="0"/>
                <a:ea typeface="Calibri" panose="020F0502020204030204" pitchFamily="34" charset="0"/>
                <a:cs typeface="Times New Roman" panose="02020603050405020304" pitchFamily="18" charset="0"/>
              </a:rPr>
              <a:t>I programmi che vorremmo finanziarie/abbiamo finanziato sono/ sono stati utili?  Risolvono/Hanno risolto i problemi dei beneficiari?  E chi sono/ stati veramente i beneficiari? Questo tipo di riflessione è certamente più rilevante e frequente quando si tratta di fondi pubblici, laddove chi li ha impegnati è tenuto a garantire che essi siano stati usati per fini di utilità sociale</a:t>
            </a:r>
          </a:p>
          <a:p>
            <a:pPr marL="457200">
              <a:lnSpc>
                <a:spcPct val="107000"/>
              </a:lnSpc>
            </a:pPr>
            <a:r>
              <a:rPr lang="it-IT" sz="2000" dirty="0">
                <a:effectLst/>
                <a:latin typeface="Calibri" panose="020F0502020204030204" pitchFamily="34" charset="0"/>
                <a:ea typeface="Calibri" panose="020F0502020204030204" pitchFamily="34" charset="0"/>
                <a:cs typeface="Times New Roman" panose="02020603050405020304" pitchFamily="18" charset="0"/>
              </a:rPr>
              <a:t>La valutazione può essere ex-ante: si valuta se è opportuno implementare il programma o il progetto</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it-IT" sz="2000" dirty="0">
                <a:effectLst/>
                <a:latin typeface="Calibri" panose="020F0502020204030204" pitchFamily="34" charset="0"/>
                <a:ea typeface="Calibri" panose="020F0502020204030204" pitchFamily="34" charset="0"/>
                <a:cs typeface="Times New Roman" panose="02020603050405020304" pitchFamily="18" charset="0"/>
              </a:rPr>
              <a:t>• In altri termini si valuta se quella specifica destinazione dei fondi sia preferibile rispetto a soluzioni alternative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it-IT" sz="2000" dirty="0">
                <a:effectLst/>
                <a:latin typeface="Calibri" panose="020F0502020204030204" pitchFamily="34" charset="0"/>
                <a:ea typeface="Calibri" panose="020F0502020204030204" pitchFamily="34" charset="0"/>
                <a:cs typeface="Times New Roman" panose="02020603050405020304" pitchFamily="18" charset="0"/>
              </a:rPr>
              <a:t>• Il risultato può portare alla decisione di selezionare una opzione progettuale, oppure di rimanere nello status quo.</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r>
              <a:rPr lang="it-IT" sz="2000" dirty="0">
                <a:effectLst/>
                <a:latin typeface="Calibri" panose="020F0502020204030204" pitchFamily="34" charset="0"/>
                <a:ea typeface="Calibri" panose="020F0502020204030204" pitchFamily="34" charset="0"/>
                <a:cs typeface="Times New Roman" panose="02020603050405020304" pitchFamily="18" charset="0"/>
              </a:rPr>
              <a:t>La valutazione può anche essere fatta ex-post: si valuta se determinate scelte di programma o di progetto sono risultate vantaggiose per la società </a:t>
            </a:r>
          </a:p>
          <a:p>
            <a:endParaRPr lang="it-IT" dirty="0"/>
          </a:p>
        </p:txBody>
      </p:sp>
    </p:spTree>
    <p:extLst>
      <p:ext uri="{BB962C8B-B14F-4D97-AF65-F5344CB8AC3E}">
        <p14:creationId xmlns:p14="http://schemas.microsoft.com/office/powerpoint/2010/main" val="3104452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A9AD0D-B0D8-4A00-FCBD-DB586F11D4F8}"/>
              </a:ext>
            </a:extLst>
          </p:cNvPr>
          <p:cNvSpPr>
            <a:spLocks noGrp="1"/>
          </p:cNvSpPr>
          <p:nvPr>
            <p:ph type="title"/>
          </p:nvPr>
        </p:nvSpPr>
        <p:spPr/>
        <p:txBody>
          <a:bodyPr>
            <a:normAutofit fontScale="90000"/>
          </a:bodyPr>
          <a:lstStyle/>
          <a:p>
            <a:pPr marL="457200">
              <a:lnSpc>
                <a:spcPct val="107000"/>
              </a:lnSpc>
              <a:spcAft>
                <a:spcPts val="800"/>
              </a:spcAft>
            </a:pPr>
            <a:r>
              <a:rPr lang="it-IT" sz="4400" dirty="0">
                <a:effectLst/>
                <a:latin typeface="Calibri" panose="020F0502020204030204" pitchFamily="34" charset="0"/>
                <a:ea typeface="Calibri" panose="020F0502020204030204" pitchFamily="34" charset="0"/>
                <a:cs typeface="Times New Roman" panose="02020603050405020304" pitchFamily="18" charset="0"/>
              </a:rPr>
              <a:t>2)</a:t>
            </a:r>
            <a:r>
              <a:rPr lang="it-IT" sz="4400" b="1" dirty="0">
                <a:effectLst/>
                <a:latin typeface="Calibri" panose="020F0502020204030204" pitchFamily="34" charset="0"/>
                <a:ea typeface="Calibri" panose="020F0502020204030204" pitchFamily="34" charset="0"/>
                <a:cs typeface="Times New Roman" panose="02020603050405020304" pitchFamily="18" charset="0"/>
              </a:rPr>
              <a:t>Valutazione della Regolamentazione</a:t>
            </a:r>
            <a:r>
              <a:rPr lang="it-IT" sz="4400" dirty="0">
                <a:effectLst/>
                <a:latin typeface="Calibri" panose="020F0502020204030204" pitchFamily="34" charset="0"/>
                <a:ea typeface="Calibri" panose="020F0502020204030204" pitchFamily="34" charset="0"/>
                <a:cs typeface="Times New Roman" panose="02020603050405020304" pitchFamily="18" charset="0"/>
              </a:rPr>
              <a:t>.</a:t>
            </a:r>
            <a:br>
              <a:rPr lang="it-IT" sz="3600" dirty="0">
                <a:effectLst/>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3" name="Segnaposto contenuto 2">
            <a:extLst>
              <a:ext uri="{FF2B5EF4-FFF2-40B4-BE49-F238E27FC236}">
                <a16:creationId xmlns:a16="http://schemas.microsoft.com/office/drawing/2014/main" id="{466140B0-241B-A9D5-D78E-8873782A18B1}"/>
              </a:ext>
            </a:extLst>
          </p:cNvPr>
          <p:cNvSpPr>
            <a:spLocks noGrp="1"/>
          </p:cNvSpPr>
          <p:nvPr>
            <p:ph idx="1"/>
          </p:nvPr>
        </p:nvSpPr>
        <p:spPr/>
        <p:txBody>
          <a:bodyPr>
            <a:normAutofit fontScale="92500" lnSpcReduction="10000"/>
          </a:bodyPr>
          <a:lstStyle/>
          <a:p>
            <a:r>
              <a:rPr lang="it-IT" sz="2800" dirty="0">
                <a:effectLst/>
                <a:latin typeface="Calibri" panose="020F0502020204030204" pitchFamily="34" charset="0"/>
                <a:ea typeface="Calibri" panose="020F0502020204030204" pitchFamily="34" charset="0"/>
                <a:cs typeface="Times New Roman" panose="02020603050405020304" pitchFamily="18" charset="0"/>
              </a:rPr>
              <a:t>Altro campo rilevante della valutazione (oltre a Programmi e Progetti) è quello della Regolamentazione</a:t>
            </a:r>
          </a:p>
          <a:p>
            <a:pPr marL="457200">
              <a:lnSpc>
                <a:spcPct val="107000"/>
              </a:lnSpc>
            </a:pPr>
            <a:r>
              <a:rPr lang="it-IT" sz="2800" dirty="0">
                <a:effectLst/>
                <a:latin typeface="Calibri" panose="020F0502020204030204" pitchFamily="34" charset="0"/>
                <a:ea typeface="Calibri" panose="020F0502020204030204" pitchFamily="34" charset="0"/>
                <a:cs typeface="Times New Roman" panose="02020603050405020304" pitchFamily="18" charset="0"/>
              </a:rPr>
              <a:t>Leggi e norme dovrebbero essere valutate cosi come le decisioni delle Autorità Indipendenti.</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it-IT" sz="2800" dirty="0">
                <a:effectLst/>
                <a:latin typeface="Calibri" panose="020F0502020204030204" pitchFamily="34" charset="0"/>
                <a:ea typeface="Calibri" panose="020F0502020204030204" pitchFamily="34" charset="0"/>
                <a:cs typeface="Times New Roman" panose="02020603050405020304" pitchFamily="18" charset="0"/>
              </a:rPr>
              <a:t>La AIR, la VIR e la ATN (tecnico-normativa), ad esempio, sono strumenti tipici utilizzati in questi contesti. </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it-IT" sz="2800" b="1" i="1" dirty="0">
                <a:effectLst/>
                <a:latin typeface="Calibri" panose="020F0502020204030204" pitchFamily="34" charset="0"/>
                <a:ea typeface="Calibri" panose="020F0502020204030204" pitchFamily="34" charset="0"/>
                <a:cs typeface="Times New Roman" panose="02020603050405020304" pitchFamily="18" charset="0"/>
              </a:rPr>
              <a:t>La tesi che sostengo in questo breve intervento è che i risultati della valutazione di Progetto sono fortemente influenzati dai risultati che dovrebbero essere evidenziati  dalla AIR e dalla VIR. </a:t>
            </a:r>
            <a:endParaRPr lang="it-IT" sz="2000" b="1" i="1"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189420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933279-2937-9C6A-2AA8-C515FCFBBFD9}"/>
              </a:ext>
            </a:extLst>
          </p:cNvPr>
          <p:cNvSpPr>
            <a:spLocks noGrp="1"/>
          </p:cNvSpPr>
          <p:nvPr>
            <p:ph type="title"/>
          </p:nvPr>
        </p:nvSpPr>
        <p:spPr/>
        <p:txBody>
          <a:bodyPr>
            <a:normAutofit/>
          </a:bodyPr>
          <a:lstStyle/>
          <a:p>
            <a:r>
              <a:rPr lang="it-IT" sz="3600" b="1" dirty="0">
                <a:effectLst/>
                <a:latin typeface="Calibri" panose="020F0502020204030204" pitchFamily="34" charset="0"/>
                <a:ea typeface="Calibri" panose="020F0502020204030204" pitchFamily="34" charset="0"/>
                <a:cs typeface="Times New Roman" panose="02020603050405020304" pitchFamily="18" charset="0"/>
              </a:rPr>
              <a:t>Metodi di valutazione di Programmi e Progetti: il caso della ACB</a:t>
            </a:r>
            <a:endParaRPr lang="it-IT" sz="3600" dirty="0"/>
          </a:p>
        </p:txBody>
      </p:sp>
      <p:sp>
        <p:nvSpPr>
          <p:cNvPr id="3" name="Segnaposto contenuto 2">
            <a:extLst>
              <a:ext uri="{FF2B5EF4-FFF2-40B4-BE49-F238E27FC236}">
                <a16:creationId xmlns:a16="http://schemas.microsoft.com/office/drawing/2014/main" id="{5350FF2D-F5B0-0155-D885-06E3A8995053}"/>
              </a:ext>
            </a:extLst>
          </p:cNvPr>
          <p:cNvSpPr>
            <a:spLocks noGrp="1"/>
          </p:cNvSpPr>
          <p:nvPr>
            <p:ph idx="1"/>
          </p:nvPr>
        </p:nvSpPr>
        <p:spPr/>
        <p:txBody>
          <a:bodyPr>
            <a:normAutofit fontScale="77500" lnSpcReduction="20000"/>
          </a:bodyPr>
          <a:lstStyle/>
          <a:p>
            <a:r>
              <a:rPr lang="it-IT" sz="2800" dirty="0">
                <a:effectLst/>
                <a:latin typeface="Calibri" panose="020F0502020204030204" pitchFamily="34" charset="0"/>
                <a:ea typeface="Calibri" panose="020F0502020204030204" pitchFamily="34" charset="0"/>
                <a:cs typeface="Times New Roman" panose="02020603050405020304" pitchFamily="18" charset="0"/>
              </a:rPr>
              <a:t>Molti sono i metodi utilizzati. Senza voler entrare nel dettaglio possiamo qui citare dall’Analisi Costi Benefici, e Analisi Multicriterio a quelli più empirici e soggettivi come  interviste, sondaggi con domande aperte, gruppi di discussione, osservazioni dirette, ecc.</a:t>
            </a:r>
          </a:p>
          <a:p>
            <a:r>
              <a:rPr lang="it-IT" sz="2800" dirty="0">
                <a:effectLst/>
                <a:latin typeface="Calibri" panose="020F0502020204030204" pitchFamily="34" charset="0"/>
                <a:ea typeface="Calibri" panose="020F0502020204030204" pitchFamily="34" charset="0"/>
                <a:cs typeface="Times New Roman" panose="02020603050405020304" pitchFamily="18" charset="0"/>
              </a:rPr>
              <a:t>La Valutazione di un progetto è necessariamente una operazione multidimensionale (diversi obiettivi, diversi gruppi di beneficiari, ecc.). Tuttavia, in alcuni casi, si può provare ad individuare un indicatore «aggregato». Il metodo di aggregazione si basa sull’economia del benessere che è il fondamento teorico della analisi costi-benefici.</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800"/>
              </a:spcAft>
            </a:pPr>
            <a:r>
              <a:rPr lang="it-IT" sz="2800" dirty="0">
                <a:effectLst/>
                <a:latin typeface="Calibri" panose="020F0502020204030204" pitchFamily="34" charset="0"/>
                <a:ea typeface="Calibri" panose="020F0502020204030204" pitchFamily="34" charset="0"/>
                <a:cs typeface="Times New Roman" panose="02020603050405020304" pitchFamily="18" charset="0"/>
              </a:rPr>
              <a:t>L’analisi costi-benefici consiste in una serie di operazioni che servono a determinare il valore </a:t>
            </a:r>
            <a:r>
              <a:rPr lang="it-IT" sz="2800" b="1" i="1" dirty="0">
                <a:effectLst/>
                <a:latin typeface="Calibri" panose="020F0502020204030204" pitchFamily="34" charset="0"/>
                <a:ea typeface="Calibri" panose="020F0502020204030204" pitchFamily="34" charset="0"/>
                <a:cs typeface="Times New Roman" panose="02020603050405020304" pitchFamily="18" charset="0"/>
              </a:rPr>
              <a:t>monetario</a:t>
            </a:r>
            <a:r>
              <a:rPr lang="it-IT" sz="2800" dirty="0">
                <a:effectLst/>
                <a:latin typeface="Calibri" panose="020F0502020204030204" pitchFamily="34" charset="0"/>
                <a:ea typeface="Calibri" panose="020F0502020204030204" pitchFamily="34" charset="0"/>
                <a:cs typeface="Times New Roman" panose="02020603050405020304" pitchFamily="18" charset="0"/>
              </a:rPr>
              <a:t> del benessere sociale in presenza o in assenza del progetto o tra più progetti alternativi..</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r>
              <a:rPr lang="it-IT" sz="2800" dirty="0">
                <a:effectLst/>
                <a:latin typeface="Calibri" panose="020F0502020204030204" pitchFamily="34" charset="0"/>
                <a:ea typeface="Calibri" panose="020F0502020204030204" pitchFamily="34" charset="0"/>
                <a:cs typeface="Times New Roman" panose="02020603050405020304" pitchFamily="18" charset="0"/>
              </a:rPr>
              <a:t>L’utilizzo del valore monetario delle variazioni di benessere permette l’aggregabilità (unità di misura comune) di obiettivi del tutto diversi. Si pensi ad esempio al livello di occupazione, alla qualità della vita, alla sostenibilità ambientale, ecc. Attribuendo una univa unità di misura a obiettivi cosi diversi si </a:t>
            </a:r>
            <a:r>
              <a:rPr lang="it-IT" sz="2800" dirty="0" err="1">
                <a:effectLst/>
                <a:latin typeface="Calibri" panose="020F0502020204030204" pitchFamily="34" charset="0"/>
                <a:ea typeface="Calibri" panose="020F0502020204030204" pitchFamily="34" charset="0"/>
                <a:cs typeface="Times New Roman" panose="02020603050405020304" pitchFamily="18" charset="0"/>
              </a:rPr>
              <a:t>puo</a:t>
            </a:r>
            <a:r>
              <a:rPr lang="it-IT" sz="2800" dirty="0">
                <a:effectLst/>
                <a:latin typeface="Calibri" panose="020F0502020204030204" pitchFamily="34" charset="0"/>
                <a:ea typeface="Calibri" panose="020F0502020204030204" pitchFamily="34" charset="0"/>
                <a:cs typeface="Times New Roman" panose="02020603050405020304" pitchFamily="18" charset="0"/>
              </a:rPr>
              <a:t> giungere ad un indicatore comune (valore dei benefici) </a:t>
            </a:r>
            <a:endParaRPr lang="it-IT" dirty="0"/>
          </a:p>
        </p:txBody>
      </p:sp>
    </p:spTree>
    <p:extLst>
      <p:ext uri="{BB962C8B-B14F-4D97-AF65-F5344CB8AC3E}">
        <p14:creationId xmlns:p14="http://schemas.microsoft.com/office/powerpoint/2010/main" val="1697627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0C6A87-A9AA-C409-09E3-458248A1AD32}"/>
              </a:ext>
            </a:extLst>
          </p:cNvPr>
          <p:cNvSpPr>
            <a:spLocks noGrp="1"/>
          </p:cNvSpPr>
          <p:nvPr>
            <p:ph type="title"/>
          </p:nvPr>
        </p:nvSpPr>
        <p:spPr/>
        <p:txBody>
          <a:bodyPr/>
          <a:lstStyle/>
          <a:p>
            <a:r>
              <a:rPr lang="it-IT" b="1" dirty="0"/>
              <a:t>ACB in pillole 1</a:t>
            </a:r>
          </a:p>
        </p:txBody>
      </p:sp>
      <p:sp>
        <p:nvSpPr>
          <p:cNvPr id="3" name="Segnaposto contenuto 2">
            <a:extLst>
              <a:ext uri="{FF2B5EF4-FFF2-40B4-BE49-F238E27FC236}">
                <a16:creationId xmlns:a16="http://schemas.microsoft.com/office/drawing/2014/main" id="{526016D1-6499-1EE6-93A9-30BF8B38E03E}"/>
              </a:ext>
            </a:extLst>
          </p:cNvPr>
          <p:cNvSpPr>
            <a:spLocks noGrp="1"/>
          </p:cNvSpPr>
          <p:nvPr>
            <p:ph idx="1"/>
          </p:nvPr>
        </p:nvSpPr>
        <p:spPr/>
        <p:txBody>
          <a:bodyPr/>
          <a:lstStyle/>
          <a:p>
            <a:r>
              <a:rPr lang="it-IT" dirty="0"/>
              <a:t>Analisi Finanziaria del Progetto: Costi di investimento, Ricavi previsti, costi di esercizio, orizzonte temporale, modi di finanziamento, tasso di ‘interesse’… (ai prezzi di mercato)</a:t>
            </a:r>
          </a:p>
          <a:p>
            <a:r>
              <a:rPr lang="it-IT" dirty="0"/>
              <a:t>Si applicano «fattori di correzione»….per tenere conto di imposte indirette e trasferimenti…</a:t>
            </a:r>
          </a:p>
          <a:p>
            <a:r>
              <a:rPr lang="it-IT" dirty="0"/>
              <a:t>Si individuano le esternalità e il tasso di sconto sociale.</a:t>
            </a:r>
          </a:p>
          <a:p>
            <a:r>
              <a:rPr lang="it-IT" sz="2800" dirty="0">
                <a:effectLst/>
                <a:latin typeface="Calibri" panose="020F0502020204030204" pitchFamily="34" charset="0"/>
                <a:ea typeface="Calibri" panose="020F0502020204030204" pitchFamily="34" charset="0"/>
                <a:cs typeface="Times New Roman" panose="02020603050405020304" pitchFamily="18" charset="0"/>
              </a:rPr>
              <a:t>Se non è possibile ricavare direttamente un prezzo di mercato per effetti esterni, i valori devono essere ricavati da curve di domanda (disponibilità a pagare) o di offerta (disponibilità ad accettare)</a:t>
            </a:r>
            <a:endParaRPr lang="it-IT" dirty="0"/>
          </a:p>
        </p:txBody>
      </p:sp>
    </p:spTree>
    <p:extLst>
      <p:ext uri="{BB962C8B-B14F-4D97-AF65-F5344CB8AC3E}">
        <p14:creationId xmlns:p14="http://schemas.microsoft.com/office/powerpoint/2010/main" val="4244054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6412EC-8AE5-506F-7220-AF8A3A011EBA}"/>
              </a:ext>
            </a:extLst>
          </p:cNvPr>
          <p:cNvSpPr>
            <a:spLocks noGrp="1"/>
          </p:cNvSpPr>
          <p:nvPr>
            <p:ph type="title"/>
          </p:nvPr>
        </p:nvSpPr>
        <p:spPr/>
        <p:txBody>
          <a:bodyPr/>
          <a:lstStyle/>
          <a:p>
            <a:r>
              <a:rPr lang="it-IT" b="1" dirty="0"/>
              <a:t>ACB in pillole 2</a:t>
            </a:r>
          </a:p>
        </p:txBody>
      </p:sp>
      <p:sp>
        <p:nvSpPr>
          <p:cNvPr id="3" name="Segnaposto contenuto 2">
            <a:extLst>
              <a:ext uri="{FF2B5EF4-FFF2-40B4-BE49-F238E27FC236}">
                <a16:creationId xmlns:a16="http://schemas.microsoft.com/office/drawing/2014/main" id="{A00104F2-38CA-4B13-A9CD-64F10BFE3A9B}"/>
              </a:ext>
            </a:extLst>
          </p:cNvPr>
          <p:cNvSpPr>
            <a:spLocks noGrp="1"/>
          </p:cNvSpPr>
          <p:nvPr>
            <p:ph idx="1"/>
          </p:nvPr>
        </p:nvSpPr>
        <p:spPr/>
        <p:txBody>
          <a:bodyPr/>
          <a:lstStyle/>
          <a:p>
            <a:pPr indent="449580">
              <a:lnSpc>
                <a:spcPct val="107000"/>
              </a:lnSpc>
              <a:spcAft>
                <a:spcPts val="800"/>
              </a:spcAft>
            </a:pPr>
            <a:r>
              <a:rPr lang="it-IT" sz="2800" dirty="0">
                <a:effectLst/>
                <a:latin typeface="Calibri" panose="020F0502020204030204" pitchFamily="34" charset="0"/>
                <a:ea typeface="Calibri" panose="020F0502020204030204" pitchFamily="34" charset="0"/>
                <a:cs typeface="Times New Roman" panose="02020603050405020304" pitchFamily="18" charset="0"/>
              </a:rPr>
              <a:t>• Flussi di costi e benefici che si verificano in tempi diversi devono essere «tradotti» in una sola unità temporale (usualmente, al tempo attuale). Il confronto tra progetti diversi (o tra progetto e status quo) viene effettuato sul valore attualizzato (Valore Attuale Netto economico e Finanziario); il secondo riguarda i flussi finanziari di ricavi e costi e, in quanto tale, è rilevante per un investitore privato. Il primo si riferisce invece ai benefici e costi (comprese le esternalità) e quindi è rilevante per la collettività nel suo complesso (programmi e progetti pubblici).</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639314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51514C-2853-D9CA-9497-4B39E212F0DF}"/>
              </a:ext>
            </a:extLst>
          </p:cNvPr>
          <p:cNvSpPr>
            <a:spLocks noGrp="1"/>
          </p:cNvSpPr>
          <p:nvPr>
            <p:ph type="title"/>
          </p:nvPr>
        </p:nvSpPr>
        <p:spPr/>
        <p:txBody>
          <a:bodyPr/>
          <a:lstStyle/>
          <a:p>
            <a:r>
              <a:rPr kumimoji="0" lang="it-IT" sz="4400" b="1" i="0" u="none" strike="noStrike" kern="1200" cap="none" spc="0" normalizeH="0" baseline="0" noProof="0" dirty="0">
                <a:ln>
                  <a:noFill/>
                </a:ln>
                <a:solidFill>
                  <a:prstClr val="black"/>
                </a:solidFill>
                <a:effectLst/>
                <a:uLnTx/>
                <a:uFillTx/>
                <a:latin typeface="Calibri Light" panose="020F0302020204030204"/>
                <a:ea typeface="+mj-ea"/>
                <a:cs typeface="+mj-cs"/>
              </a:rPr>
              <a:t>ACB in pillole 3</a:t>
            </a:r>
            <a:endParaRPr lang="it-IT" b="1" dirty="0"/>
          </a:p>
        </p:txBody>
      </p:sp>
      <p:pic>
        <p:nvPicPr>
          <p:cNvPr id="5" name="Segnaposto contenuto 4">
            <a:extLst>
              <a:ext uri="{FF2B5EF4-FFF2-40B4-BE49-F238E27FC236}">
                <a16:creationId xmlns:a16="http://schemas.microsoft.com/office/drawing/2014/main" id="{E7CAE249-AA6A-AEAA-B2F5-9302A829EE3F}"/>
              </a:ext>
            </a:extLst>
          </p:cNvPr>
          <p:cNvPicPr>
            <a:picLocks noGrp="1" noChangeAspect="1"/>
          </p:cNvPicPr>
          <p:nvPr>
            <p:ph idx="1"/>
          </p:nvPr>
        </p:nvPicPr>
        <p:blipFill>
          <a:blip r:embed="rId2"/>
          <a:stretch>
            <a:fillRect/>
          </a:stretch>
        </p:blipFill>
        <p:spPr>
          <a:xfrm>
            <a:off x="1773382" y="1740447"/>
            <a:ext cx="8928004" cy="4669589"/>
          </a:xfrm>
        </p:spPr>
      </p:pic>
    </p:spTree>
    <p:extLst>
      <p:ext uri="{BB962C8B-B14F-4D97-AF65-F5344CB8AC3E}">
        <p14:creationId xmlns:p14="http://schemas.microsoft.com/office/powerpoint/2010/main" val="1843216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0844D1-D3E2-4DEF-D8E9-6E3FCD96BB92}"/>
              </a:ext>
            </a:extLst>
          </p:cNvPr>
          <p:cNvSpPr>
            <a:spLocks noGrp="1"/>
          </p:cNvSpPr>
          <p:nvPr>
            <p:ph type="title"/>
          </p:nvPr>
        </p:nvSpPr>
        <p:spPr/>
        <p:txBody>
          <a:bodyPr/>
          <a:lstStyle/>
          <a:p>
            <a:r>
              <a:rPr lang="it-IT" b="1" dirty="0"/>
              <a:t>ACB : Analisi del rischio</a:t>
            </a:r>
          </a:p>
        </p:txBody>
      </p:sp>
      <p:sp>
        <p:nvSpPr>
          <p:cNvPr id="3" name="Segnaposto contenuto 2">
            <a:extLst>
              <a:ext uri="{FF2B5EF4-FFF2-40B4-BE49-F238E27FC236}">
                <a16:creationId xmlns:a16="http://schemas.microsoft.com/office/drawing/2014/main" id="{0F4475BA-DBEB-40CB-1015-EB0A44F2A4CB}"/>
              </a:ext>
            </a:extLst>
          </p:cNvPr>
          <p:cNvSpPr>
            <a:spLocks noGrp="1"/>
          </p:cNvSpPr>
          <p:nvPr>
            <p:ph idx="1"/>
          </p:nvPr>
        </p:nvSpPr>
        <p:spPr/>
        <p:txBody>
          <a:bodyPr>
            <a:normAutofit fontScale="77500" lnSpcReduction="20000"/>
          </a:bodyPr>
          <a:lstStyle/>
          <a:p>
            <a:r>
              <a:rPr lang="it-IT" sz="2800" dirty="0">
                <a:effectLst/>
                <a:latin typeface="Calibri" panose="020F0502020204030204" pitchFamily="34" charset="0"/>
                <a:ea typeface="Calibri" panose="020F0502020204030204" pitchFamily="34" charset="0"/>
                <a:cs typeface="Times New Roman" panose="02020603050405020304" pitchFamily="18" charset="0"/>
              </a:rPr>
              <a:t>Come per tutte le previsioni esiste un problema di “rischio” che va attentamente analizzato e valutato.</a:t>
            </a:r>
          </a:p>
          <a:p>
            <a:r>
              <a:rPr lang="it-IT" sz="2800" dirty="0">
                <a:effectLst/>
                <a:latin typeface="Calibri" panose="020F0502020204030204" pitchFamily="34" charset="0"/>
                <a:ea typeface="Calibri" panose="020F0502020204030204" pitchFamily="34" charset="0"/>
                <a:cs typeface="Times New Roman" panose="02020603050405020304" pitchFamily="18" charset="0"/>
              </a:rPr>
              <a:t>Metodi per analizzare il rischio:</a:t>
            </a:r>
          </a:p>
          <a:p>
            <a:pPr marL="0" indent="0">
              <a:buNone/>
            </a:pPr>
            <a:r>
              <a:rPr lang="it-IT" dirty="0"/>
              <a:t>valutazione basata su ipotesi differenziate;  analisi di sensibilità;  analisi di scenario;  simulazione Montecarlo;  approcci alla decisione “matematico-statistici”;  approccio media – varianza; approccio basato sul concetto di dominanza stocastica; approcci fondati sul VAN “classico”;  metodo degli equivalenti certi;  metodo dell’adeguamento del tasso di sconto;  approcci alla decisione per investimenti complessi;  analisi reticolare delle decisioni</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r>
              <a:rPr lang="it-IT" dirty="0">
                <a:latin typeface="Calibri" panose="020F0502020204030204" pitchFamily="34" charset="0"/>
                <a:ea typeface="Calibri" panose="020F0502020204030204" pitchFamily="34" charset="0"/>
                <a:cs typeface="Times New Roman" panose="02020603050405020304" pitchFamily="18" charset="0"/>
              </a:rPr>
              <a:t>Senza entrare in aspetti tecnici, ai nostri fini, si può utilizzare l’effetto del rischio sul valore del progetto attraverso l’aumento del tasso di sconto </a:t>
            </a:r>
            <a:r>
              <a:rPr lang="it-IT" b="1" i="1" dirty="0">
                <a:latin typeface="Calibri" panose="020F0502020204030204" pitchFamily="34" charset="0"/>
                <a:ea typeface="Calibri" panose="020F0502020204030204" pitchFamily="34" charset="0"/>
                <a:cs typeface="Times New Roman" panose="02020603050405020304" pitchFamily="18" charset="0"/>
              </a:rPr>
              <a:t>u. </a:t>
            </a:r>
            <a:r>
              <a:rPr lang="it-IT" dirty="0">
                <a:latin typeface="Calibri" panose="020F0502020204030204" pitchFamily="34" charset="0"/>
                <a:ea typeface="Calibri" panose="020F0502020204030204" pitchFamily="34" charset="0"/>
                <a:cs typeface="Times New Roman" panose="02020603050405020304" pitchFamily="18" charset="0"/>
              </a:rPr>
              <a:t>La complessità dell’Ordinamento giuridico infatti agisce in maniera analoga su tutti i metodi indicati.</a:t>
            </a:r>
            <a:endParaRPr lang="it-IT" b="1" i="1" dirty="0">
              <a:latin typeface="Calibri" panose="020F0502020204030204" pitchFamily="34" charset="0"/>
              <a:ea typeface="Calibri" panose="020F0502020204030204" pitchFamily="34" charset="0"/>
              <a:cs typeface="Times New Roman" panose="02020603050405020304" pitchFamily="18" charset="0"/>
            </a:endParaRPr>
          </a:p>
          <a:p>
            <a:r>
              <a:rPr lang="it-IT" b="1" dirty="0">
                <a:latin typeface="Calibri" panose="020F0502020204030204" pitchFamily="34" charset="0"/>
                <a:ea typeface="Calibri" panose="020F0502020204030204" pitchFamily="34" charset="0"/>
                <a:cs typeface="Times New Roman" panose="02020603050405020304" pitchFamily="18" charset="0"/>
              </a:rPr>
              <a:t>Per individui «avversi al rischio», infatti, ciò si traduce in una riduzione del VAN (a parità di tutto il resto) e quindi in una minore convenienza del progetto</a:t>
            </a:r>
            <a:r>
              <a:rPr lang="it-IT" dirty="0">
                <a:latin typeface="Calibri" panose="020F0502020204030204" pitchFamily="34" charset="0"/>
                <a:ea typeface="Calibri" panose="020F0502020204030204" pitchFamily="34" charset="0"/>
                <a:cs typeface="Times New Roman" panose="02020603050405020304" pitchFamily="18" charset="0"/>
              </a:rPr>
              <a:t>.</a:t>
            </a:r>
            <a:endParaRPr lang="it-IT" dirty="0"/>
          </a:p>
        </p:txBody>
      </p:sp>
    </p:spTree>
    <p:extLst>
      <p:ext uri="{BB962C8B-B14F-4D97-AF65-F5344CB8AC3E}">
        <p14:creationId xmlns:p14="http://schemas.microsoft.com/office/powerpoint/2010/main" val="359096760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E927A6C49BC96344A2A03193AAE5D1A4" ma:contentTypeVersion="2" ma:contentTypeDescription="Creare un nuovo documento." ma:contentTypeScope="" ma:versionID="f832e66247fe342f8518c02eddb86119">
  <xsd:schema xmlns:xsd="http://www.w3.org/2001/XMLSchema" xmlns:xs="http://www.w3.org/2001/XMLSchema" xmlns:p="http://schemas.microsoft.com/office/2006/metadata/properties" xmlns:ns2="79eece5a-dc4b-4349-aff0-11d34e666630" targetNamespace="http://schemas.microsoft.com/office/2006/metadata/properties" ma:root="true" ma:fieldsID="ff9049bc16614c97706cad68ccd7d4e3" ns2:_="">
    <xsd:import namespace="79eece5a-dc4b-4349-aff0-11d34e66663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eece5a-dc4b-4349-aff0-11d34e6666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247EC6E-E904-41CD-998B-3ABF447736F6}">
  <ds:schemaRefs>
    <ds:schemaRef ds:uri="http://schemas.microsoft.com/office/2006/metadata/contentType"/>
    <ds:schemaRef ds:uri="http://schemas.microsoft.com/office/2006/metadata/properties/metaAttributes"/>
    <ds:schemaRef ds:uri="http://www.w3.org/2000/xmlns/"/>
    <ds:schemaRef ds:uri="http://www.w3.org/2001/XMLSchema"/>
    <ds:schemaRef ds:uri="79eece5a-dc4b-4349-aff0-11d34e666630"/>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B67B32B-C526-49F1-B82F-10359CE2D415}">
  <ds:schemaRefs>
    <ds:schemaRef ds:uri="http://schemas.microsoft.com/sharepoint/v3/contenttype/forms"/>
  </ds:schemaRefs>
</ds:datastoreItem>
</file>

<file path=customXml/itemProps3.xml><?xml version="1.0" encoding="utf-8"?>
<ds:datastoreItem xmlns:ds="http://schemas.openxmlformats.org/officeDocument/2006/customXml" ds:itemID="{BED70122-30BE-46AC-AA2E-878B6B96AAE3}">
  <ds:schemaRefs>
    <ds:schemaRef ds:uri="http://schemas.microsoft.com/office/2006/metadata/properties"/>
    <ds:schemaRef ds:uri="http://www.w3.org/2000/xmln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170</TotalTime>
  <Words>1676</Words>
  <Application>Microsoft Office PowerPoint</Application>
  <PresentationFormat>Widescreen</PresentationFormat>
  <Paragraphs>75</Paragraphs>
  <Slides>20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20</vt:i4>
      </vt:variant>
    </vt:vector>
  </HeadingPairs>
  <TitlesOfParts>
    <vt:vector size="24" baseType="lpstr">
      <vt:lpstr>Arial</vt:lpstr>
      <vt:lpstr>Calibri</vt:lpstr>
      <vt:lpstr>Calibri Light</vt:lpstr>
      <vt:lpstr>Tema di Office</vt:lpstr>
      <vt:lpstr>La Valutazione d’Impatto delle Politiche Pubbliche e della Regolamentazione   Aspetti economici </vt:lpstr>
      <vt:lpstr>Presentazione standard di PowerPoint</vt:lpstr>
      <vt:lpstr>1)Valutazione di Programmi e Progetti</vt:lpstr>
      <vt:lpstr>2)Valutazione della Regolamentazione. </vt:lpstr>
      <vt:lpstr>Metodi di valutazione di Programmi e Progetti: il caso della ACB</vt:lpstr>
      <vt:lpstr>ACB in pillole 1</vt:lpstr>
      <vt:lpstr>ACB in pillole 2</vt:lpstr>
      <vt:lpstr>ACB in pillole 3</vt:lpstr>
      <vt:lpstr>ACB : Analisi del rischio</vt:lpstr>
      <vt:lpstr>La Complessità dell’O.G.</vt:lpstr>
      <vt:lpstr>Quante norme? Equità vs Efficienza (requisito informativo)</vt:lpstr>
      <vt:lpstr>Calcolo dell’entropia dell’O.G 1</vt:lpstr>
      <vt:lpstr>Calcolo dell’entropia dell’O.G 2</vt:lpstr>
      <vt:lpstr>Un esempio: Una rappresentazione grafica del  Il Decreto Legge 16 luglio 2020, n. 76, così come convertito dalla L. n. 120 dell'11 settembre 2020 </vt:lpstr>
      <vt:lpstr>. Interazioni fra ACB e qualità della legislazione</vt:lpstr>
      <vt:lpstr>. Interazioni fra ACB e qualità della legislazione 2</vt:lpstr>
      <vt:lpstr>Interazioni fra ACB e qualità della legislazione 3</vt:lpstr>
      <vt:lpstr>Presentazione standard di PowerPoint</vt:lpstr>
      <vt:lpstr>In Italia?</vt:lpstr>
      <vt:lpstr>Conclusioni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Valutazione d’Impatto delle Politiche Pubbliche e della Regolamentazione   Aspetti economici</dc:title>
  <dc:creator>Massimo Marrelli</dc:creator>
  <cp:lastModifiedBy>STEFANIA GRASSO</cp:lastModifiedBy>
  <cp:revision>4</cp:revision>
  <dcterms:created xsi:type="dcterms:W3CDTF">2023-02-12T10:16:01Z</dcterms:created>
  <dcterms:modified xsi:type="dcterms:W3CDTF">2023-05-09T07:25:56Z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0x010100E927A6C49BC96344A2A03193AAE5D1A4</vt:lpwstr>
  </property>
  <property fmtid="{D5CDD505-2E9C-101B-9397-08002B2CF9AE}" pid="3" name="MSIP_Label_2ad0b24d-6422-44b0-b3de-abb3a9e8c81a_Enabled">
    <vt:lpwstr>true</vt:lpwstr>
  </property>
  <property fmtid="{D5CDD505-2E9C-101B-9397-08002B2CF9AE}" pid="4" name="MSIP_Label_2ad0b24d-6422-44b0-b3de-abb3a9e8c81a_SetDate">
    <vt:lpwstr>2023-05-09T07:25:47Z</vt:lpwstr>
  </property>
  <property fmtid="{D5CDD505-2E9C-101B-9397-08002B2CF9AE}" pid="5" name="MSIP_Label_2ad0b24d-6422-44b0-b3de-abb3a9e8c81a_Method">
    <vt:lpwstr>Standard</vt:lpwstr>
  </property>
  <property fmtid="{D5CDD505-2E9C-101B-9397-08002B2CF9AE}" pid="6" name="MSIP_Label_2ad0b24d-6422-44b0-b3de-abb3a9e8c81a_Name">
    <vt:lpwstr>defa4170-0d19-0005-0004-bc88714345d2</vt:lpwstr>
  </property>
  <property fmtid="{D5CDD505-2E9C-101B-9397-08002B2CF9AE}" pid="7" name="MSIP_Label_2ad0b24d-6422-44b0-b3de-abb3a9e8c81a_SiteId">
    <vt:lpwstr>2fcfe26a-bb62-46b0-b1e3-28f9da0c45fd</vt:lpwstr>
  </property>
  <property fmtid="{D5CDD505-2E9C-101B-9397-08002B2CF9AE}" pid="8" name="MSIP_Label_2ad0b24d-6422-44b0-b3de-abb3a9e8c81a_ActionId">
    <vt:lpwstr>290105f9-13b9-4089-8a9c-50f16e1d8e43</vt:lpwstr>
  </property>
  <property fmtid="{D5CDD505-2E9C-101B-9397-08002B2CF9AE}" pid="9" name="MSIP_Label_2ad0b24d-6422-44b0-b3de-abb3a9e8c81a_ContentBits">
    <vt:lpwstr>0</vt:lpwstr>
  </property>
</Properties>
</file>