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8" r:id="rId3"/>
    <p:sldId id="271" r:id="rId4"/>
    <p:sldId id="257" r:id="rId5"/>
    <p:sldId id="284" r:id="rId6"/>
    <p:sldId id="261" r:id="rId7"/>
    <p:sldId id="264" r:id="rId8"/>
    <p:sldId id="283" r:id="rId9"/>
    <p:sldId id="258" r:id="rId10"/>
    <p:sldId id="279" r:id="rId11"/>
    <p:sldId id="265" r:id="rId12"/>
    <p:sldId id="266" r:id="rId13"/>
    <p:sldId id="280" r:id="rId14"/>
    <p:sldId id="286" r:id="rId15"/>
    <p:sldId id="277" r:id="rId16"/>
    <p:sldId id="285" r:id="rId17"/>
    <p:sldId id="288" r:id="rId18"/>
    <p:sldId id="289" r:id="rId19"/>
    <p:sldId id="272" r:id="rId20"/>
    <p:sldId id="282" r:id="rId21"/>
    <p:sldId id="278" r:id="rId22"/>
    <p:sldId id="259" r:id="rId23"/>
    <p:sldId id="267" r:id="rId24"/>
    <p:sldId id="262" r:id="rId25"/>
    <p:sldId id="269" r:id="rId2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838" autoAdjust="0"/>
    <p:restoredTop sz="94660"/>
  </p:normalViewPr>
  <p:slideViewPr>
    <p:cSldViewPr snapToGrid="0">
      <p:cViewPr varScale="1">
        <p:scale>
          <a:sx n="82" d="100"/>
          <a:sy n="82" d="100"/>
        </p:scale>
        <p:origin x="725" y="72"/>
      </p:cViewPr>
      <p:guideLst/>
    </p:cSldViewPr>
  </p:slideViewPr>
  <p:notesTextViewPr>
    <p:cViewPr>
      <p:scale>
        <a:sx n="1" d="1"/>
        <a:sy n="1" d="1"/>
      </p:scale>
      <p:origin x="0" y="0"/>
    </p:cViewPr>
  </p:notesTextViewPr>
  <p:sorterViewPr>
    <p:cViewPr>
      <p:scale>
        <a:sx n="100" d="100"/>
        <a:sy n="100" d="100"/>
      </p:scale>
      <p:origin x="0" y="-34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BC8544A-AB3F-4728-B647-CCCEEAF70B5A}" type="datetimeFigureOut">
              <a:rPr lang="it-IT" smtClean="0"/>
              <a:t>27/01/2023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865EC6-CF6D-43DD-9D25-CD1FB646BC72}" type="slidenum">
              <a:rPr lang="it-IT" smtClean="0"/>
              <a:t>‹N›</a:t>
            </a:fld>
            <a:endParaRPr lang="it-IT"/>
          </a:p>
        </p:txBody>
      </p:sp>
    </p:spTree>
    <p:extLst>
      <p:ext uri="{BB962C8B-B14F-4D97-AF65-F5344CB8AC3E}">
        <p14:creationId xmlns:p14="http://schemas.microsoft.com/office/powerpoint/2010/main" val="173282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BC8544A-AB3F-4728-B647-CCCEEAF70B5A}" type="datetimeFigureOut">
              <a:rPr lang="it-IT" smtClean="0"/>
              <a:t>27/01/2023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865EC6-CF6D-43DD-9D25-CD1FB646BC72}" type="slidenum">
              <a:rPr lang="it-IT" smtClean="0"/>
              <a:t>‹N›</a:t>
            </a:fld>
            <a:endParaRPr lang="it-IT"/>
          </a:p>
        </p:txBody>
      </p:sp>
    </p:spTree>
    <p:extLst>
      <p:ext uri="{BB962C8B-B14F-4D97-AF65-F5344CB8AC3E}">
        <p14:creationId xmlns:p14="http://schemas.microsoft.com/office/powerpoint/2010/main" val="2897420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BC8544A-AB3F-4728-B647-CCCEEAF70B5A}" type="datetimeFigureOut">
              <a:rPr lang="it-IT" smtClean="0"/>
              <a:t>27/01/2023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865EC6-CF6D-43DD-9D25-CD1FB646BC72}" type="slidenum">
              <a:rPr lang="it-IT" smtClean="0"/>
              <a:t>‹N›</a:t>
            </a:fld>
            <a:endParaRPr lang="it-IT"/>
          </a:p>
        </p:txBody>
      </p:sp>
    </p:spTree>
    <p:extLst>
      <p:ext uri="{BB962C8B-B14F-4D97-AF65-F5344CB8AC3E}">
        <p14:creationId xmlns:p14="http://schemas.microsoft.com/office/powerpoint/2010/main" val="1516871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BC8544A-AB3F-4728-B647-CCCEEAF70B5A}" type="datetimeFigureOut">
              <a:rPr lang="it-IT" smtClean="0"/>
              <a:t>27/01/2023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865EC6-CF6D-43DD-9D25-CD1FB646BC72}" type="slidenum">
              <a:rPr lang="it-IT" smtClean="0"/>
              <a:t>‹N›</a:t>
            </a:fld>
            <a:endParaRPr lang="it-IT"/>
          </a:p>
        </p:txBody>
      </p:sp>
    </p:spTree>
    <p:extLst>
      <p:ext uri="{BB962C8B-B14F-4D97-AF65-F5344CB8AC3E}">
        <p14:creationId xmlns:p14="http://schemas.microsoft.com/office/powerpoint/2010/main" val="1754268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BBC8544A-AB3F-4728-B647-CCCEEAF70B5A}" type="datetimeFigureOut">
              <a:rPr lang="it-IT" smtClean="0"/>
              <a:t>27/01/2023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865EC6-CF6D-43DD-9D25-CD1FB646BC72}" type="slidenum">
              <a:rPr lang="it-IT" smtClean="0"/>
              <a:t>‹N›</a:t>
            </a:fld>
            <a:endParaRPr lang="it-IT"/>
          </a:p>
        </p:txBody>
      </p:sp>
    </p:spTree>
    <p:extLst>
      <p:ext uri="{BB962C8B-B14F-4D97-AF65-F5344CB8AC3E}">
        <p14:creationId xmlns:p14="http://schemas.microsoft.com/office/powerpoint/2010/main" val="3977468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BBC8544A-AB3F-4728-B647-CCCEEAF70B5A}" type="datetimeFigureOut">
              <a:rPr lang="it-IT" smtClean="0"/>
              <a:t>27/01/2023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E865EC6-CF6D-43DD-9D25-CD1FB646BC72}" type="slidenum">
              <a:rPr lang="it-IT" smtClean="0"/>
              <a:t>‹N›</a:t>
            </a:fld>
            <a:endParaRPr lang="it-IT"/>
          </a:p>
        </p:txBody>
      </p:sp>
    </p:spTree>
    <p:extLst>
      <p:ext uri="{BB962C8B-B14F-4D97-AF65-F5344CB8AC3E}">
        <p14:creationId xmlns:p14="http://schemas.microsoft.com/office/powerpoint/2010/main" val="654208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BBC8544A-AB3F-4728-B647-CCCEEAF70B5A}" type="datetimeFigureOut">
              <a:rPr lang="it-IT" smtClean="0"/>
              <a:t>27/01/2023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E865EC6-CF6D-43DD-9D25-CD1FB646BC72}" type="slidenum">
              <a:rPr lang="it-IT" smtClean="0"/>
              <a:t>‹N›</a:t>
            </a:fld>
            <a:endParaRPr lang="it-IT"/>
          </a:p>
        </p:txBody>
      </p:sp>
    </p:spTree>
    <p:extLst>
      <p:ext uri="{BB962C8B-B14F-4D97-AF65-F5344CB8AC3E}">
        <p14:creationId xmlns:p14="http://schemas.microsoft.com/office/powerpoint/2010/main" val="1969279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BBC8544A-AB3F-4728-B647-CCCEEAF70B5A}" type="datetimeFigureOut">
              <a:rPr lang="it-IT" smtClean="0"/>
              <a:t>27/01/2023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865EC6-CF6D-43DD-9D25-CD1FB646BC72}" type="slidenum">
              <a:rPr lang="it-IT" smtClean="0"/>
              <a:t>‹N›</a:t>
            </a:fld>
            <a:endParaRPr lang="it-IT"/>
          </a:p>
        </p:txBody>
      </p:sp>
    </p:spTree>
    <p:extLst>
      <p:ext uri="{BB962C8B-B14F-4D97-AF65-F5344CB8AC3E}">
        <p14:creationId xmlns:p14="http://schemas.microsoft.com/office/powerpoint/2010/main" val="1907993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BC8544A-AB3F-4728-B647-CCCEEAF70B5A}" type="datetimeFigureOut">
              <a:rPr lang="it-IT" smtClean="0"/>
              <a:t>27/01/2023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E865EC6-CF6D-43DD-9D25-CD1FB646BC72}" type="slidenum">
              <a:rPr lang="it-IT" smtClean="0"/>
              <a:t>‹N›</a:t>
            </a:fld>
            <a:endParaRPr lang="it-IT"/>
          </a:p>
        </p:txBody>
      </p:sp>
    </p:spTree>
    <p:extLst>
      <p:ext uri="{BB962C8B-B14F-4D97-AF65-F5344CB8AC3E}">
        <p14:creationId xmlns:p14="http://schemas.microsoft.com/office/powerpoint/2010/main" val="990329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BBC8544A-AB3F-4728-B647-CCCEEAF70B5A}" type="datetimeFigureOut">
              <a:rPr lang="it-IT" smtClean="0"/>
              <a:t>27/01/2023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E865EC6-CF6D-43DD-9D25-CD1FB646BC72}" type="slidenum">
              <a:rPr lang="it-IT" smtClean="0"/>
              <a:t>‹N›</a:t>
            </a:fld>
            <a:endParaRPr lang="it-IT"/>
          </a:p>
        </p:txBody>
      </p:sp>
    </p:spTree>
    <p:extLst>
      <p:ext uri="{BB962C8B-B14F-4D97-AF65-F5344CB8AC3E}">
        <p14:creationId xmlns:p14="http://schemas.microsoft.com/office/powerpoint/2010/main" val="2108676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BBC8544A-AB3F-4728-B647-CCCEEAF70B5A}" type="datetimeFigureOut">
              <a:rPr lang="it-IT" smtClean="0"/>
              <a:t>27/01/2023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E865EC6-CF6D-43DD-9D25-CD1FB646BC72}" type="slidenum">
              <a:rPr lang="it-IT" smtClean="0"/>
              <a:t>‹N›</a:t>
            </a:fld>
            <a:endParaRPr lang="it-IT"/>
          </a:p>
        </p:txBody>
      </p:sp>
    </p:spTree>
    <p:extLst>
      <p:ext uri="{BB962C8B-B14F-4D97-AF65-F5344CB8AC3E}">
        <p14:creationId xmlns:p14="http://schemas.microsoft.com/office/powerpoint/2010/main" val="3123960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8544A-AB3F-4728-B647-CCCEEAF70B5A}" type="datetimeFigureOut">
              <a:rPr lang="it-IT" smtClean="0"/>
              <a:t>27/01/2023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65EC6-CF6D-43DD-9D25-CD1FB646BC72}" type="slidenum">
              <a:rPr lang="it-IT" smtClean="0"/>
              <a:t>‹N›</a:t>
            </a:fld>
            <a:endParaRPr lang="it-IT"/>
          </a:p>
        </p:txBody>
      </p:sp>
    </p:spTree>
    <p:extLst>
      <p:ext uri="{BB962C8B-B14F-4D97-AF65-F5344CB8AC3E}">
        <p14:creationId xmlns:p14="http://schemas.microsoft.com/office/powerpoint/2010/main" val="2276294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unina.it/-/18620655-associazione-professori-emeriti-friderician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0153650" y="0"/>
            <a:ext cx="203835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ttangolo 4"/>
          <p:cNvSpPr/>
          <p:nvPr/>
        </p:nvSpPr>
        <p:spPr>
          <a:xfrm>
            <a:off x="0" y="5334000"/>
            <a:ext cx="9674225" cy="762000"/>
          </a:xfrm>
          <a:prstGeom prst="rect">
            <a:avLst/>
          </a:prstGeom>
          <a:solidFill>
            <a:schemeClr val="accent1">
              <a:lumMod val="50000"/>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ttangolo 5"/>
          <p:cNvSpPr/>
          <p:nvPr/>
        </p:nvSpPr>
        <p:spPr>
          <a:xfrm>
            <a:off x="4953000" y="6106181"/>
            <a:ext cx="4722446" cy="338554"/>
          </a:xfrm>
          <a:prstGeom prst="rect">
            <a:avLst/>
          </a:prstGeom>
        </p:spPr>
        <p:txBody>
          <a:bodyPr wrap="square">
            <a:spAutoFit/>
          </a:bodyPr>
          <a:lstStyle/>
          <a:p>
            <a:pPr algn="r"/>
            <a:r>
              <a:rPr lang="en-GB" sz="1600" b="1" dirty="0" err="1"/>
              <a:t>Prof.</a:t>
            </a:r>
            <a:r>
              <a:rPr lang="en-GB" sz="1600" b="1" dirty="0"/>
              <a:t> Luigi Fusco Girard</a:t>
            </a:r>
          </a:p>
        </p:txBody>
      </p:sp>
      <p:sp>
        <p:nvSpPr>
          <p:cNvPr id="7" name="Rettangolo 6"/>
          <p:cNvSpPr/>
          <p:nvPr/>
        </p:nvSpPr>
        <p:spPr>
          <a:xfrm>
            <a:off x="0" y="0"/>
            <a:ext cx="7286625" cy="5334000"/>
          </a:xfrm>
          <a:prstGeom prst="rect">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Connettore 1 7"/>
          <p:cNvCxnSpPr/>
          <p:nvPr/>
        </p:nvCxnSpPr>
        <p:spPr>
          <a:xfrm flipV="1">
            <a:off x="1905000" y="1143000"/>
            <a:ext cx="0" cy="31242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ttangolo 8"/>
          <p:cNvSpPr/>
          <p:nvPr/>
        </p:nvSpPr>
        <p:spPr>
          <a:xfrm>
            <a:off x="1905001" y="1066800"/>
            <a:ext cx="5381625" cy="2339102"/>
          </a:xfrm>
          <a:prstGeom prst="rect">
            <a:avLst/>
          </a:prstGeom>
        </p:spPr>
        <p:txBody>
          <a:bodyPr wrap="square">
            <a:spAutoFit/>
          </a:bodyPr>
          <a:lstStyle/>
          <a:p>
            <a:r>
              <a:rPr lang="it-IT" sz="3600" b="1" dirty="0">
                <a:solidFill>
                  <a:schemeClr val="bg1"/>
                </a:solidFill>
              </a:rPr>
              <a:t>CITTÀ, ANZIANI E SOSTENIBILITÀ</a:t>
            </a:r>
            <a:r>
              <a:rPr lang="en-GB" sz="2400" dirty="0"/>
              <a:t> </a:t>
            </a:r>
          </a:p>
          <a:p>
            <a:endParaRPr lang="en-GB" dirty="0"/>
          </a:p>
          <a:p>
            <a:endParaRPr lang="en-GB" dirty="0"/>
          </a:p>
          <a:p>
            <a:endParaRPr lang="en-GB" dirty="0"/>
          </a:p>
          <a:p>
            <a:r>
              <a:rPr lang="it-IT" sz="2000" dirty="0">
                <a:solidFill>
                  <a:schemeClr val="bg1"/>
                </a:solidFill>
              </a:rPr>
              <a:t>20 Gennaio 2023</a:t>
            </a:r>
            <a:endParaRPr lang="en-GB" sz="2000" dirty="0">
              <a:solidFill>
                <a:schemeClr val="bg1"/>
              </a:solidFill>
            </a:endParaRPr>
          </a:p>
        </p:txBody>
      </p:sp>
      <p:sp>
        <p:nvSpPr>
          <p:cNvPr id="10" name="Rettangolo 9"/>
          <p:cNvSpPr/>
          <p:nvPr/>
        </p:nvSpPr>
        <p:spPr>
          <a:xfrm>
            <a:off x="4727848" y="5530334"/>
            <a:ext cx="4932312" cy="369332"/>
          </a:xfrm>
          <a:prstGeom prst="rect">
            <a:avLst/>
          </a:prstGeom>
        </p:spPr>
        <p:txBody>
          <a:bodyPr wrap="none">
            <a:spAutoFit/>
          </a:bodyPr>
          <a:lstStyle/>
          <a:p>
            <a:r>
              <a:rPr lang="en-GB" b="1" dirty="0">
                <a:solidFill>
                  <a:schemeClr val="bg1"/>
                </a:solidFill>
              </a:rPr>
              <a:t>APEF - </a:t>
            </a:r>
            <a:r>
              <a:rPr lang="en-GB" b="1" dirty="0" err="1">
                <a:solidFill>
                  <a:schemeClr val="bg1"/>
                </a:solidFill>
              </a:rPr>
              <a:t>Associazione</a:t>
            </a:r>
            <a:r>
              <a:rPr lang="en-GB" b="1" dirty="0">
                <a:solidFill>
                  <a:schemeClr val="bg1"/>
                </a:solidFill>
              </a:rPr>
              <a:t> </a:t>
            </a:r>
            <a:r>
              <a:rPr lang="en-GB" b="1" dirty="0" err="1">
                <a:solidFill>
                  <a:schemeClr val="bg1"/>
                </a:solidFill>
              </a:rPr>
              <a:t>Professori</a:t>
            </a:r>
            <a:r>
              <a:rPr lang="en-GB" b="1" dirty="0">
                <a:solidFill>
                  <a:schemeClr val="bg1"/>
                </a:solidFill>
              </a:rPr>
              <a:t> Emeriti </a:t>
            </a:r>
            <a:r>
              <a:rPr lang="en-GB" b="1" dirty="0" err="1">
                <a:solidFill>
                  <a:schemeClr val="bg1"/>
                </a:solidFill>
              </a:rPr>
              <a:t>Fridericiani</a:t>
            </a:r>
            <a:endParaRPr lang="en-GB" b="1" dirty="0">
              <a:solidFill>
                <a:schemeClr val="bg1"/>
              </a:solidFill>
              <a:hlinkClick r:id="rId2"/>
            </a:endParaRPr>
          </a:p>
        </p:txBody>
      </p:sp>
    </p:spTree>
    <p:extLst>
      <p:ext uri="{BB962C8B-B14F-4D97-AF65-F5344CB8AC3E}">
        <p14:creationId xmlns:p14="http://schemas.microsoft.com/office/powerpoint/2010/main" val="841804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33732F-48B9-8DF9-C5B2-162ECF0A68C3}"/>
              </a:ext>
            </a:extLst>
          </p:cNvPr>
          <p:cNvSpPr>
            <a:spLocks noGrp="1"/>
          </p:cNvSpPr>
          <p:nvPr>
            <p:ph type="title"/>
          </p:nvPr>
        </p:nvSpPr>
        <p:spPr/>
        <p:txBody>
          <a:bodyPr/>
          <a:lstStyle/>
          <a:p>
            <a:r>
              <a:rPr lang="it-IT" dirty="0"/>
              <a:t>Gli impatti sulla salute del cambiamento climatico /inquinamento/contaminazione</a:t>
            </a:r>
          </a:p>
        </p:txBody>
      </p:sp>
      <p:sp>
        <p:nvSpPr>
          <p:cNvPr id="3" name="Segnaposto contenuto 2">
            <a:extLst>
              <a:ext uri="{FF2B5EF4-FFF2-40B4-BE49-F238E27FC236}">
                <a16:creationId xmlns:a16="http://schemas.microsoft.com/office/drawing/2014/main" id="{97779ECD-05BC-12F5-93DF-302DFCADEC12}"/>
              </a:ext>
            </a:extLst>
          </p:cNvPr>
          <p:cNvSpPr>
            <a:spLocks noGrp="1"/>
          </p:cNvSpPr>
          <p:nvPr>
            <p:ph idx="1"/>
          </p:nvPr>
        </p:nvSpPr>
        <p:spPr/>
        <p:txBody>
          <a:bodyPr>
            <a:normAutofit fontScale="92500" lnSpcReduction="10000"/>
          </a:bodyPr>
          <a:lstStyle/>
          <a:p>
            <a:endParaRPr lang="it-IT" dirty="0"/>
          </a:p>
          <a:p>
            <a:endParaRPr lang="it-IT" dirty="0"/>
          </a:p>
          <a:p>
            <a:endParaRPr lang="it-IT" dirty="0"/>
          </a:p>
          <a:p>
            <a:endParaRPr lang="it-IT" dirty="0"/>
          </a:p>
          <a:p>
            <a:r>
              <a:rPr lang="it-IT" b="1" dirty="0"/>
              <a:t>LA SALUTE È ALLA MERCÈ DELL’ENERGIA CHE SI ADOPERA</a:t>
            </a:r>
          </a:p>
          <a:p>
            <a:endParaRPr lang="it-IT" b="1" dirty="0"/>
          </a:p>
          <a:p>
            <a:r>
              <a:rPr lang="it-IT" b="1" dirty="0" err="1"/>
              <a:t>IlCovid</a:t>
            </a:r>
            <a:r>
              <a:rPr lang="it-IT" b="1" dirty="0"/>
              <a:t> e la guerra in Ucraina ha ridotto le risorse per la ricerca/uso  di fonti rinnovabili </a:t>
            </a:r>
          </a:p>
          <a:p>
            <a:endParaRPr lang="it-IT" b="1" dirty="0"/>
          </a:p>
          <a:p>
            <a:r>
              <a:rPr lang="it-IT" b="1" dirty="0"/>
              <a:t>e sta riportando l’attenzione sulle fonti tradizionali, come il CARBONE</a:t>
            </a:r>
          </a:p>
        </p:txBody>
      </p:sp>
      <p:sp>
        <p:nvSpPr>
          <p:cNvPr id="4" name="Rettangolo 3"/>
          <p:cNvSpPr/>
          <p:nvPr/>
        </p:nvSpPr>
        <p:spPr>
          <a:xfrm>
            <a:off x="356658" y="6377550"/>
            <a:ext cx="11460968" cy="45719"/>
          </a:xfrm>
          <a:prstGeom prst="rect">
            <a:avLst/>
          </a:prstGeom>
          <a:solidFill>
            <a:schemeClr val="accent1">
              <a:lumMod val="50000"/>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ttangolo 4"/>
          <p:cNvSpPr/>
          <p:nvPr/>
        </p:nvSpPr>
        <p:spPr>
          <a:xfrm>
            <a:off x="7169252" y="6400409"/>
            <a:ext cx="4722446" cy="307777"/>
          </a:xfrm>
          <a:prstGeom prst="rect">
            <a:avLst/>
          </a:prstGeom>
        </p:spPr>
        <p:txBody>
          <a:bodyPr wrap="square">
            <a:spAutoFit/>
          </a:bodyPr>
          <a:lstStyle/>
          <a:p>
            <a:pPr algn="r"/>
            <a:r>
              <a:rPr lang="en-GB" sz="1400" b="1" dirty="0" err="1"/>
              <a:t>Prof.</a:t>
            </a:r>
            <a:r>
              <a:rPr lang="en-GB" sz="1400" b="1" dirty="0"/>
              <a:t> Luigi Fusco Girard</a:t>
            </a:r>
          </a:p>
        </p:txBody>
      </p:sp>
      <p:sp>
        <p:nvSpPr>
          <p:cNvPr id="6" name="Rettangolo 5"/>
          <p:cNvSpPr/>
          <p:nvPr/>
        </p:nvSpPr>
        <p:spPr>
          <a:xfrm>
            <a:off x="356658" y="6387489"/>
            <a:ext cx="4722446" cy="492443"/>
          </a:xfrm>
          <a:prstGeom prst="rect">
            <a:avLst/>
          </a:prstGeom>
        </p:spPr>
        <p:txBody>
          <a:bodyPr wrap="square">
            <a:spAutoFit/>
          </a:bodyPr>
          <a:lstStyle/>
          <a:p>
            <a:r>
              <a:rPr lang="en-GB" sz="1400" b="1" dirty="0" err="1"/>
              <a:t>Città</a:t>
            </a:r>
            <a:r>
              <a:rPr lang="en-GB" sz="1400" b="1" dirty="0"/>
              <a:t>, </a:t>
            </a:r>
            <a:r>
              <a:rPr lang="en-GB" sz="1400" b="1" dirty="0" err="1"/>
              <a:t>Anziani</a:t>
            </a:r>
            <a:r>
              <a:rPr lang="en-GB" sz="1400" b="1" dirty="0"/>
              <a:t> e </a:t>
            </a:r>
            <a:r>
              <a:rPr lang="en-GB" sz="1400" b="1" dirty="0" err="1"/>
              <a:t>Sostenibilità</a:t>
            </a:r>
            <a:endParaRPr lang="en-GB" sz="1400" b="1" dirty="0"/>
          </a:p>
          <a:p>
            <a:r>
              <a:rPr lang="en-GB" sz="1200" dirty="0"/>
              <a:t>20 </a:t>
            </a:r>
            <a:r>
              <a:rPr lang="en-GB" sz="1200" dirty="0" err="1"/>
              <a:t>Gennaio</a:t>
            </a:r>
            <a:r>
              <a:rPr lang="en-GB" sz="1200" dirty="0"/>
              <a:t> 2023</a:t>
            </a:r>
          </a:p>
        </p:txBody>
      </p:sp>
    </p:spTree>
    <p:extLst>
      <p:ext uri="{BB962C8B-B14F-4D97-AF65-F5344CB8AC3E}">
        <p14:creationId xmlns:p14="http://schemas.microsoft.com/office/powerpoint/2010/main" val="251794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56658" y="6377550"/>
            <a:ext cx="11460968" cy="45719"/>
          </a:xfrm>
          <a:prstGeom prst="rect">
            <a:avLst/>
          </a:prstGeom>
          <a:solidFill>
            <a:schemeClr val="accent1">
              <a:lumMod val="50000"/>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tangolo 5"/>
          <p:cNvSpPr/>
          <p:nvPr/>
        </p:nvSpPr>
        <p:spPr>
          <a:xfrm>
            <a:off x="7169252" y="6400409"/>
            <a:ext cx="4722446" cy="307777"/>
          </a:xfrm>
          <a:prstGeom prst="rect">
            <a:avLst/>
          </a:prstGeom>
        </p:spPr>
        <p:txBody>
          <a:bodyPr wrap="square">
            <a:spAutoFit/>
          </a:bodyPr>
          <a:lstStyle/>
          <a:p>
            <a:pPr algn="r"/>
            <a:r>
              <a:rPr lang="en-GB" sz="1400" b="1" dirty="0" err="1"/>
              <a:t>Prof.</a:t>
            </a:r>
            <a:r>
              <a:rPr lang="en-GB" sz="1400" b="1" dirty="0"/>
              <a:t> Luigi Fusco Girard</a:t>
            </a:r>
          </a:p>
        </p:txBody>
      </p:sp>
      <p:sp>
        <p:nvSpPr>
          <p:cNvPr id="7" name="Rettangolo 6"/>
          <p:cNvSpPr/>
          <p:nvPr/>
        </p:nvSpPr>
        <p:spPr>
          <a:xfrm>
            <a:off x="356658" y="6387489"/>
            <a:ext cx="4722446" cy="492443"/>
          </a:xfrm>
          <a:prstGeom prst="rect">
            <a:avLst/>
          </a:prstGeom>
        </p:spPr>
        <p:txBody>
          <a:bodyPr wrap="square">
            <a:spAutoFit/>
          </a:bodyPr>
          <a:lstStyle/>
          <a:p>
            <a:r>
              <a:rPr lang="en-GB" sz="1400" b="1" dirty="0" err="1"/>
              <a:t>Città</a:t>
            </a:r>
            <a:r>
              <a:rPr lang="en-GB" sz="1400" b="1" dirty="0"/>
              <a:t>, </a:t>
            </a:r>
            <a:r>
              <a:rPr lang="en-GB" sz="1400" b="1" dirty="0" err="1"/>
              <a:t>Anziani</a:t>
            </a:r>
            <a:r>
              <a:rPr lang="en-GB" sz="1400" b="1" dirty="0"/>
              <a:t> e </a:t>
            </a:r>
            <a:r>
              <a:rPr lang="en-GB" sz="1400" b="1" dirty="0" err="1"/>
              <a:t>Sostenibilità</a:t>
            </a:r>
            <a:endParaRPr lang="en-GB" sz="1400" b="1" dirty="0"/>
          </a:p>
          <a:p>
            <a:r>
              <a:rPr lang="en-GB" sz="1200" dirty="0"/>
              <a:t>20 </a:t>
            </a:r>
            <a:r>
              <a:rPr lang="en-GB" sz="1200" dirty="0" err="1"/>
              <a:t>Gennaio</a:t>
            </a:r>
            <a:r>
              <a:rPr lang="en-GB" sz="1200" dirty="0"/>
              <a:t> 2023</a:t>
            </a:r>
          </a:p>
        </p:txBody>
      </p:sp>
      <p:pic>
        <p:nvPicPr>
          <p:cNvPr id="8" name="Immagine 7"/>
          <p:cNvPicPr>
            <a:picLocks noChangeAspect="1"/>
          </p:cNvPicPr>
          <p:nvPr/>
        </p:nvPicPr>
        <p:blipFill rotWithShape="1">
          <a:blip r:embed="rId2"/>
          <a:srcRect l="35964" t="19317" r="14124" b="7388"/>
          <a:stretch/>
        </p:blipFill>
        <p:spPr>
          <a:xfrm>
            <a:off x="2630905" y="697598"/>
            <a:ext cx="7276649" cy="6010588"/>
          </a:xfrm>
          <a:prstGeom prst="rect">
            <a:avLst/>
          </a:prstGeom>
        </p:spPr>
      </p:pic>
      <p:sp>
        <p:nvSpPr>
          <p:cNvPr id="9" name="Rettangolo 8"/>
          <p:cNvSpPr/>
          <p:nvPr/>
        </p:nvSpPr>
        <p:spPr>
          <a:xfrm>
            <a:off x="356658" y="0"/>
            <a:ext cx="11460968" cy="769441"/>
          </a:xfrm>
          <a:prstGeom prst="rect">
            <a:avLst/>
          </a:prstGeom>
        </p:spPr>
        <p:txBody>
          <a:bodyPr wrap="square">
            <a:spAutoFit/>
          </a:bodyPr>
          <a:lstStyle/>
          <a:p>
            <a:pPr algn="just"/>
            <a:r>
              <a:rPr lang="en-US" sz="2200" b="1" dirty="0">
                <a:solidFill>
                  <a:schemeClr val="accent5">
                    <a:lumMod val="75000"/>
                  </a:schemeClr>
                </a:solidFill>
              </a:rPr>
              <a:t>U.S. Global Change Research Program (USGCRP) (2016), </a:t>
            </a:r>
            <a:r>
              <a:rPr lang="en-US" sz="2200" b="1" i="1" dirty="0">
                <a:solidFill>
                  <a:schemeClr val="accent5">
                    <a:lumMod val="75000"/>
                  </a:schemeClr>
                </a:solidFill>
              </a:rPr>
              <a:t>The Impacts of Climate Change on Human Health in the United States: A Scientific Assessment</a:t>
            </a:r>
            <a:endParaRPr lang="it-IT" sz="2200" b="1" i="1" dirty="0">
              <a:solidFill>
                <a:schemeClr val="accent5">
                  <a:lumMod val="75000"/>
                </a:schemeClr>
              </a:solidFill>
            </a:endParaRPr>
          </a:p>
        </p:txBody>
      </p:sp>
    </p:spTree>
    <p:extLst>
      <p:ext uri="{BB962C8B-B14F-4D97-AF65-F5344CB8AC3E}">
        <p14:creationId xmlns:p14="http://schemas.microsoft.com/office/powerpoint/2010/main" val="65751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56658" y="6377550"/>
            <a:ext cx="11460968" cy="45719"/>
          </a:xfrm>
          <a:prstGeom prst="rect">
            <a:avLst/>
          </a:prstGeom>
          <a:solidFill>
            <a:schemeClr val="accent1">
              <a:lumMod val="50000"/>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tangolo 5"/>
          <p:cNvSpPr/>
          <p:nvPr/>
        </p:nvSpPr>
        <p:spPr>
          <a:xfrm>
            <a:off x="7169252" y="6400409"/>
            <a:ext cx="4722446" cy="307777"/>
          </a:xfrm>
          <a:prstGeom prst="rect">
            <a:avLst/>
          </a:prstGeom>
        </p:spPr>
        <p:txBody>
          <a:bodyPr wrap="square">
            <a:spAutoFit/>
          </a:bodyPr>
          <a:lstStyle/>
          <a:p>
            <a:pPr algn="r"/>
            <a:r>
              <a:rPr lang="en-GB" sz="1400" b="1" dirty="0" err="1"/>
              <a:t>Prof.</a:t>
            </a:r>
            <a:r>
              <a:rPr lang="en-GB" sz="1400" b="1" dirty="0"/>
              <a:t> Luigi Fusco Girard</a:t>
            </a:r>
          </a:p>
        </p:txBody>
      </p:sp>
      <p:sp>
        <p:nvSpPr>
          <p:cNvPr id="7" name="Rettangolo 6"/>
          <p:cNvSpPr/>
          <p:nvPr/>
        </p:nvSpPr>
        <p:spPr>
          <a:xfrm>
            <a:off x="356658" y="6387489"/>
            <a:ext cx="4722446" cy="492443"/>
          </a:xfrm>
          <a:prstGeom prst="rect">
            <a:avLst/>
          </a:prstGeom>
        </p:spPr>
        <p:txBody>
          <a:bodyPr wrap="square">
            <a:spAutoFit/>
          </a:bodyPr>
          <a:lstStyle/>
          <a:p>
            <a:r>
              <a:rPr lang="en-GB" sz="1400" b="1" dirty="0" err="1"/>
              <a:t>Città</a:t>
            </a:r>
            <a:r>
              <a:rPr lang="en-GB" sz="1400" b="1" dirty="0"/>
              <a:t>, </a:t>
            </a:r>
            <a:r>
              <a:rPr lang="en-GB" sz="1400" b="1" dirty="0" err="1"/>
              <a:t>Anziani</a:t>
            </a:r>
            <a:r>
              <a:rPr lang="en-GB" sz="1400" b="1" dirty="0"/>
              <a:t> e </a:t>
            </a:r>
            <a:r>
              <a:rPr lang="en-GB" sz="1400" b="1" dirty="0" err="1"/>
              <a:t>Sostenibilità</a:t>
            </a:r>
            <a:endParaRPr lang="en-GB" sz="1400" b="1" dirty="0"/>
          </a:p>
          <a:p>
            <a:r>
              <a:rPr lang="en-GB" sz="1200" dirty="0"/>
              <a:t>20 </a:t>
            </a:r>
            <a:r>
              <a:rPr lang="en-GB" sz="1200" dirty="0" err="1"/>
              <a:t>Gennaio</a:t>
            </a:r>
            <a:r>
              <a:rPr lang="en-GB" sz="1200" dirty="0"/>
              <a:t> 2023</a:t>
            </a:r>
          </a:p>
        </p:txBody>
      </p:sp>
      <p:sp>
        <p:nvSpPr>
          <p:cNvPr id="9" name="Rettangolo 8"/>
          <p:cNvSpPr/>
          <p:nvPr/>
        </p:nvSpPr>
        <p:spPr>
          <a:xfrm>
            <a:off x="356658" y="0"/>
            <a:ext cx="11460968" cy="769441"/>
          </a:xfrm>
          <a:prstGeom prst="rect">
            <a:avLst/>
          </a:prstGeom>
        </p:spPr>
        <p:txBody>
          <a:bodyPr wrap="square">
            <a:spAutoFit/>
          </a:bodyPr>
          <a:lstStyle/>
          <a:p>
            <a:pPr algn="just"/>
            <a:r>
              <a:rPr lang="en-US" sz="2200" b="1" dirty="0">
                <a:solidFill>
                  <a:schemeClr val="accent5">
                    <a:lumMod val="75000"/>
                  </a:schemeClr>
                </a:solidFill>
              </a:rPr>
              <a:t>U.S. Global Change Research Program (USGCRP) (2016), </a:t>
            </a:r>
            <a:r>
              <a:rPr lang="en-US" sz="2200" b="1" i="1" dirty="0">
                <a:solidFill>
                  <a:schemeClr val="accent5">
                    <a:lumMod val="75000"/>
                  </a:schemeClr>
                </a:solidFill>
              </a:rPr>
              <a:t>The Impacts of Climate Change on Human Health in the United States: A Scientific Assessment</a:t>
            </a:r>
            <a:endParaRPr lang="it-IT" sz="2200" b="1" i="1" dirty="0">
              <a:solidFill>
                <a:schemeClr val="accent5">
                  <a:lumMod val="75000"/>
                </a:schemeClr>
              </a:solidFill>
            </a:endParaRPr>
          </a:p>
        </p:txBody>
      </p:sp>
      <p:pic>
        <p:nvPicPr>
          <p:cNvPr id="2" name="Immagine 1"/>
          <p:cNvPicPr>
            <a:picLocks noChangeAspect="1"/>
          </p:cNvPicPr>
          <p:nvPr/>
        </p:nvPicPr>
        <p:blipFill rotWithShape="1">
          <a:blip r:embed="rId2"/>
          <a:srcRect l="40352" t="19006" r="18333" b="9727"/>
          <a:stretch/>
        </p:blipFill>
        <p:spPr>
          <a:xfrm>
            <a:off x="3128210" y="769441"/>
            <a:ext cx="6224337" cy="6039324"/>
          </a:xfrm>
          <a:prstGeom prst="rect">
            <a:avLst/>
          </a:prstGeom>
        </p:spPr>
      </p:pic>
    </p:spTree>
    <p:extLst>
      <p:ext uri="{BB962C8B-B14F-4D97-AF65-F5344CB8AC3E}">
        <p14:creationId xmlns:p14="http://schemas.microsoft.com/office/powerpoint/2010/main" val="3466616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69B790-C9CD-8444-978B-E238F936CA73}"/>
              </a:ext>
            </a:extLst>
          </p:cNvPr>
          <p:cNvSpPr>
            <a:spLocks noGrp="1"/>
          </p:cNvSpPr>
          <p:nvPr>
            <p:ph type="title"/>
          </p:nvPr>
        </p:nvSpPr>
        <p:spPr/>
        <p:txBody>
          <a:bodyPr/>
          <a:lstStyle/>
          <a:p>
            <a:r>
              <a:rPr lang="it-IT" dirty="0"/>
              <a:t>I servizi ecosistemici della natura</a:t>
            </a:r>
          </a:p>
        </p:txBody>
      </p:sp>
      <p:sp>
        <p:nvSpPr>
          <p:cNvPr id="3" name="Segnaposto contenuto 2">
            <a:extLst>
              <a:ext uri="{FF2B5EF4-FFF2-40B4-BE49-F238E27FC236}">
                <a16:creationId xmlns:a16="http://schemas.microsoft.com/office/drawing/2014/main" id="{20933E79-96BC-248D-50B4-2CA4D5F028FF}"/>
              </a:ext>
            </a:extLst>
          </p:cNvPr>
          <p:cNvSpPr>
            <a:spLocks noGrp="1"/>
          </p:cNvSpPr>
          <p:nvPr>
            <p:ph idx="1"/>
          </p:nvPr>
        </p:nvSpPr>
        <p:spPr/>
        <p:txBody>
          <a:bodyPr>
            <a:normAutofit lnSpcReduction="10000"/>
          </a:bodyPr>
          <a:lstStyle/>
          <a:p>
            <a:r>
              <a:rPr lang="it-IT" dirty="0"/>
              <a:t>Il «valore» della natura è rappresentato dal flusso dei servizi ecosistemici erogati:</a:t>
            </a:r>
          </a:p>
          <a:p>
            <a:r>
              <a:rPr lang="it-IT" dirty="0"/>
              <a:t>Filtraggio/riciclo delle acque meteoriche</a:t>
            </a:r>
          </a:p>
          <a:p>
            <a:r>
              <a:rPr lang="it-IT" dirty="0"/>
              <a:t>Protezione rispetto ad eventi atmosferici  particolari</a:t>
            </a:r>
          </a:p>
          <a:p>
            <a:r>
              <a:rPr lang="it-IT" dirty="0"/>
              <a:t>Filtraggio dell’aria</a:t>
            </a:r>
          </a:p>
          <a:p>
            <a:r>
              <a:rPr lang="it-IT" dirty="0"/>
              <a:t>Prodotti industria farmaceutica</a:t>
            </a:r>
          </a:p>
          <a:p>
            <a:r>
              <a:rPr lang="it-IT" dirty="0"/>
              <a:t>Riduzione rischio pandemie</a:t>
            </a:r>
          </a:p>
          <a:p>
            <a:r>
              <a:rPr lang="it-IT" dirty="0" err="1"/>
              <a:t>Miglioramentyo</a:t>
            </a:r>
            <a:r>
              <a:rPr lang="it-IT" dirty="0"/>
              <a:t> resilienza </a:t>
            </a:r>
          </a:p>
          <a:p>
            <a:r>
              <a:rPr lang="it-IT" dirty="0"/>
              <a:t>Produzione alimentare……………………</a:t>
            </a:r>
          </a:p>
          <a:p>
            <a:endParaRPr lang="it-IT" dirty="0"/>
          </a:p>
        </p:txBody>
      </p:sp>
      <p:sp>
        <p:nvSpPr>
          <p:cNvPr id="4" name="Rettangolo 3"/>
          <p:cNvSpPr/>
          <p:nvPr/>
        </p:nvSpPr>
        <p:spPr>
          <a:xfrm>
            <a:off x="356658" y="6377550"/>
            <a:ext cx="11460968" cy="45719"/>
          </a:xfrm>
          <a:prstGeom prst="rect">
            <a:avLst/>
          </a:prstGeom>
          <a:solidFill>
            <a:schemeClr val="accent1">
              <a:lumMod val="50000"/>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ttangolo 4"/>
          <p:cNvSpPr/>
          <p:nvPr/>
        </p:nvSpPr>
        <p:spPr>
          <a:xfrm>
            <a:off x="7169252" y="6400409"/>
            <a:ext cx="4722446" cy="307777"/>
          </a:xfrm>
          <a:prstGeom prst="rect">
            <a:avLst/>
          </a:prstGeom>
        </p:spPr>
        <p:txBody>
          <a:bodyPr wrap="square">
            <a:spAutoFit/>
          </a:bodyPr>
          <a:lstStyle/>
          <a:p>
            <a:pPr algn="r"/>
            <a:r>
              <a:rPr lang="en-GB" sz="1400" b="1" dirty="0" err="1"/>
              <a:t>Prof.</a:t>
            </a:r>
            <a:r>
              <a:rPr lang="en-GB" sz="1400" b="1" dirty="0"/>
              <a:t> Luigi Fusco Girard</a:t>
            </a:r>
          </a:p>
        </p:txBody>
      </p:sp>
      <p:sp>
        <p:nvSpPr>
          <p:cNvPr id="6" name="Rettangolo 5"/>
          <p:cNvSpPr/>
          <p:nvPr/>
        </p:nvSpPr>
        <p:spPr>
          <a:xfrm>
            <a:off x="356658" y="6387489"/>
            <a:ext cx="4722446" cy="492443"/>
          </a:xfrm>
          <a:prstGeom prst="rect">
            <a:avLst/>
          </a:prstGeom>
        </p:spPr>
        <p:txBody>
          <a:bodyPr wrap="square">
            <a:spAutoFit/>
          </a:bodyPr>
          <a:lstStyle/>
          <a:p>
            <a:r>
              <a:rPr lang="en-GB" sz="1400" b="1" dirty="0" err="1"/>
              <a:t>Città</a:t>
            </a:r>
            <a:r>
              <a:rPr lang="en-GB" sz="1400" b="1" dirty="0"/>
              <a:t>, </a:t>
            </a:r>
            <a:r>
              <a:rPr lang="en-GB" sz="1400" b="1" dirty="0" err="1"/>
              <a:t>Anziani</a:t>
            </a:r>
            <a:r>
              <a:rPr lang="en-GB" sz="1400" b="1" dirty="0"/>
              <a:t> e </a:t>
            </a:r>
            <a:r>
              <a:rPr lang="en-GB" sz="1400" b="1" dirty="0" err="1"/>
              <a:t>Sostenibilità</a:t>
            </a:r>
            <a:endParaRPr lang="en-GB" sz="1400" b="1" dirty="0"/>
          </a:p>
          <a:p>
            <a:r>
              <a:rPr lang="en-GB" sz="1200" dirty="0"/>
              <a:t>20 </a:t>
            </a:r>
            <a:r>
              <a:rPr lang="en-GB" sz="1200" dirty="0" err="1"/>
              <a:t>Gennaio</a:t>
            </a:r>
            <a:r>
              <a:rPr lang="en-GB" sz="1200" dirty="0"/>
              <a:t> 2023</a:t>
            </a:r>
          </a:p>
        </p:txBody>
      </p:sp>
    </p:spTree>
    <p:extLst>
      <p:ext uri="{BB962C8B-B14F-4D97-AF65-F5344CB8AC3E}">
        <p14:creationId xmlns:p14="http://schemas.microsoft.com/office/powerpoint/2010/main" val="3617280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9DCD44-F7A9-554A-963D-FA38EDE2D549}"/>
              </a:ext>
            </a:extLst>
          </p:cNvPr>
          <p:cNvSpPr>
            <a:spLocks noGrp="1"/>
          </p:cNvSpPr>
          <p:nvPr>
            <p:ph type="ctrTitle"/>
          </p:nvPr>
        </p:nvSpPr>
        <p:spPr>
          <a:xfrm>
            <a:off x="1330362" y="562964"/>
            <a:ext cx="9144000" cy="2387600"/>
          </a:xfrm>
        </p:spPr>
        <p:txBody>
          <a:bodyPr>
            <a:noAutofit/>
          </a:bodyPr>
          <a:lstStyle/>
          <a:p>
            <a:pPr algn="l"/>
            <a:r>
              <a:rPr lang="it-IT" sz="2400" b="1" dirty="0"/>
              <a:t>Cosa fare?</a:t>
            </a:r>
            <a:br>
              <a:rPr lang="it-IT" sz="2400" b="1" dirty="0"/>
            </a:br>
            <a:br>
              <a:rPr lang="it-IT" sz="2400" b="1" dirty="0"/>
            </a:br>
            <a:r>
              <a:rPr lang="it-IT" sz="2400" dirty="0"/>
              <a:t>Milano</a:t>
            </a:r>
            <a:br>
              <a:rPr lang="it-IT" sz="2400" dirty="0"/>
            </a:br>
            <a:r>
              <a:rPr lang="it-IT" sz="2400" dirty="0"/>
              <a:t>Torino</a:t>
            </a:r>
            <a:br>
              <a:rPr lang="it-IT" sz="2400" dirty="0"/>
            </a:br>
            <a:r>
              <a:rPr lang="it-IT" sz="2400" dirty="0"/>
              <a:t>Genova</a:t>
            </a:r>
            <a:br>
              <a:rPr lang="it-IT" sz="2400" dirty="0"/>
            </a:br>
            <a:r>
              <a:rPr lang="it-IT" sz="2400" dirty="0"/>
              <a:t>Padova</a:t>
            </a:r>
            <a:br>
              <a:rPr lang="it-IT" sz="2400" dirty="0"/>
            </a:br>
            <a:r>
              <a:rPr lang="it-IT" sz="2400" dirty="0"/>
              <a:t>Bologna</a:t>
            </a:r>
            <a:br>
              <a:rPr lang="it-IT" sz="2400" dirty="0"/>
            </a:br>
            <a:r>
              <a:rPr lang="it-IT" sz="2400" dirty="0"/>
              <a:t>Ancona</a:t>
            </a:r>
          </a:p>
        </p:txBody>
      </p:sp>
      <p:sp>
        <p:nvSpPr>
          <p:cNvPr id="4" name="Rettangolo 3"/>
          <p:cNvSpPr/>
          <p:nvPr/>
        </p:nvSpPr>
        <p:spPr>
          <a:xfrm>
            <a:off x="356658" y="6377550"/>
            <a:ext cx="11460968" cy="45719"/>
          </a:xfrm>
          <a:prstGeom prst="rect">
            <a:avLst/>
          </a:prstGeom>
          <a:solidFill>
            <a:schemeClr val="accent1">
              <a:lumMod val="50000"/>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ttangolo 4"/>
          <p:cNvSpPr/>
          <p:nvPr/>
        </p:nvSpPr>
        <p:spPr>
          <a:xfrm>
            <a:off x="7169252" y="6400409"/>
            <a:ext cx="4722446" cy="307777"/>
          </a:xfrm>
          <a:prstGeom prst="rect">
            <a:avLst/>
          </a:prstGeom>
        </p:spPr>
        <p:txBody>
          <a:bodyPr wrap="square">
            <a:spAutoFit/>
          </a:bodyPr>
          <a:lstStyle/>
          <a:p>
            <a:pPr algn="r"/>
            <a:r>
              <a:rPr lang="en-GB" sz="1400" b="1" dirty="0" err="1"/>
              <a:t>Prof.</a:t>
            </a:r>
            <a:r>
              <a:rPr lang="en-GB" sz="1400" b="1" dirty="0"/>
              <a:t> Luigi Fusco Girard</a:t>
            </a:r>
          </a:p>
        </p:txBody>
      </p:sp>
      <p:sp>
        <p:nvSpPr>
          <p:cNvPr id="6" name="Rettangolo 5"/>
          <p:cNvSpPr/>
          <p:nvPr/>
        </p:nvSpPr>
        <p:spPr>
          <a:xfrm>
            <a:off x="356658" y="6387489"/>
            <a:ext cx="4722446" cy="492443"/>
          </a:xfrm>
          <a:prstGeom prst="rect">
            <a:avLst/>
          </a:prstGeom>
        </p:spPr>
        <p:txBody>
          <a:bodyPr wrap="square">
            <a:spAutoFit/>
          </a:bodyPr>
          <a:lstStyle/>
          <a:p>
            <a:r>
              <a:rPr lang="en-GB" sz="1400" b="1" dirty="0" err="1"/>
              <a:t>Città</a:t>
            </a:r>
            <a:r>
              <a:rPr lang="en-GB" sz="1400" b="1" dirty="0"/>
              <a:t>, </a:t>
            </a:r>
            <a:r>
              <a:rPr lang="en-GB" sz="1400" b="1" dirty="0" err="1"/>
              <a:t>Anziani</a:t>
            </a:r>
            <a:r>
              <a:rPr lang="en-GB" sz="1400" b="1" dirty="0"/>
              <a:t> e </a:t>
            </a:r>
            <a:r>
              <a:rPr lang="en-GB" sz="1400" b="1" dirty="0" err="1"/>
              <a:t>Sostenibilità</a:t>
            </a:r>
            <a:endParaRPr lang="en-GB" sz="1400" b="1" dirty="0"/>
          </a:p>
          <a:p>
            <a:r>
              <a:rPr lang="en-GB" sz="1200" dirty="0"/>
              <a:t>20 </a:t>
            </a:r>
            <a:r>
              <a:rPr lang="en-GB" sz="1200" dirty="0" err="1"/>
              <a:t>Gennaio</a:t>
            </a:r>
            <a:r>
              <a:rPr lang="en-GB" sz="1200" dirty="0"/>
              <a:t> 2023</a:t>
            </a:r>
          </a:p>
        </p:txBody>
      </p:sp>
    </p:spTree>
    <p:extLst>
      <p:ext uri="{BB962C8B-B14F-4D97-AF65-F5344CB8AC3E}">
        <p14:creationId xmlns:p14="http://schemas.microsoft.com/office/powerpoint/2010/main" val="1145393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7676D4-6040-EA00-FEBD-6FC2A50B24D0}"/>
              </a:ext>
            </a:extLst>
          </p:cNvPr>
          <p:cNvSpPr>
            <a:spLocks noGrp="1"/>
          </p:cNvSpPr>
          <p:nvPr>
            <p:ph type="title"/>
          </p:nvPr>
        </p:nvSpPr>
        <p:spPr/>
        <p:txBody>
          <a:bodyPr/>
          <a:lstStyle/>
          <a:p>
            <a:r>
              <a:rPr lang="it-IT" dirty="0"/>
              <a:t>Nuova governance urbana e capacità di apprendimento</a:t>
            </a:r>
          </a:p>
        </p:txBody>
      </p:sp>
      <p:sp>
        <p:nvSpPr>
          <p:cNvPr id="3" name="Segnaposto contenuto 2">
            <a:extLst>
              <a:ext uri="{FF2B5EF4-FFF2-40B4-BE49-F238E27FC236}">
                <a16:creationId xmlns:a16="http://schemas.microsoft.com/office/drawing/2014/main" id="{A84D65FB-C600-AC3C-C96F-04D22A8DDE07}"/>
              </a:ext>
            </a:extLst>
          </p:cNvPr>
          <p:cNvSpPr>
            <a:spLocks noGrp="1"/>
          </p:cNvSpPr>
          <p:nvPr>
            <p:ph idx="1"/>
          </p:nvPr>
        </p:nvSpPr>
        <p:spPr/>
        <p:txBody>
          <a:bodyPr/>
          <a:lstStyle/>
          <a:p>
            <a:r>
              <a:rPr lang="it-IT" dirty="0"/>
              <a:t>La necessità di u  n Osservatorio a livello urbano per il monitoraggio e la valutazione ex post dei risultati</a:t>
            </a:r>
          </a:p>
          <a:p>
            <a:r>
              <a:rPr lang="it-IT" dirty="0"/>
              <a:t>Gli indicatori del benessere </a:t>
            </a:r>
            <a:r>
              <a:rPr lang="it-IT" dirty="0" err="1"/>
              <a:t>umano,sociale,ambientale</a:t>
            </a:r>
            <a:r>
              <a:rPr lang="it-IT" dirty="0"/>
              <a:t> economico</a:t>
            </a:r>
          </a:p>
          <a:p>
            <a:r>
              <a:rPr lang="it-IT" dirty="0"/>
              <a:t>I metodi di valutazione qualitativi e quantitativi :verso metriche integrate</a:t>
            </a:r>
          </a:p>
        </p:txBody>
      </p:sp>
      <p:sp>
        <p:nvSpPr>
          <p:cNvPr id="4" name="Rettangolo 3"/>
          <p:cNvSpPr/>
          <p:nvPr/>
        </p:nvSpPr>
        <p:spPr>
          <a:xfrm>
            <a:off x="356658" y="6377550"/>
            <a:ext cx="11460968" cy="45719"/>
          </a:xfrm>
          <a:prstGeom prst="rect">
            <a:avLst/>
          </a:prstGeom>
          <a:solidFill>
            <a:schemeClr val="accent1">
              <a:lumMod val="50000"/>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ttangolo 4"/>
          <p:cNvSpPr/>
          <p:nvPr/>
        </p:nvSpPr>
        <p:spPr>
          <a:xfrm>
            <a:off x="7169252" y="6400409"/>
            <a:ext cx="4722446" cy="307777"/>
          </a:xfrm>
          <a:prstGeom prst="rect">
            <a:avLst/>
          </a:prstGeom>
        </p:spPr>
        <p:txBody>
          <a:bodyPr wrap="square">
            <a:spAutoFit/>
          </a:bodyPr>
          <a:lstStyle/>
          <a:p>
            <a:pPr algn="r"/>
            <a:r>
              <a:rPr lang="en-GB" sz="1400" b="1" dirty="0" err="1"/>
              <a:t>Prof.</a:t>
            </a:r>
            <a:r>
              <a:rPr lang="en-GB" sz="1400" b="1" dirty="0"/>
              <a:t> Luigi Fusco Girard</a:t>
            </a:r>
          </a:p>
        </p:txBody>
      </p:sp>
      <p:sp>
        <p:nvSpPr>
          <p:cNvPr id="6" name="Rettangolo 5"/>
          <p:cNvSpPr/>
          <p:nvPr/>
        </p:nvSpPr>
        <p:spPr>
          <a:xfrm>
            <a:off x="356658" y="6387489"/>
            <a:ext cx="4722446" cy="492443"/>
          </a:xfrm>
          <a:prstGeom prst="rect">
            <a:avLst/>
          </a:prstGeom>
        </p:spPr>
        <p:txBody>
          <a:bodyPr wrap="square">
            <a:spAutoFit/>
          </a:bodyPr>
          <a:lstStyle/>
          <a:p>
            <a:r>
              <a:rPr lang="en-GB" sz="1400" b="1" dirty="0" err="1"/>
              <a:t>Città</a:t>
            </a:r>
            <a:r>
              <a:rPr lang="en-GB" sz="1400" b="1" dirty="0"/>
              <a:t>, </a:t>
            </a:r>
            <a:r>
              <a:rPr lang="en-GB" sz="1400" b="1" dirty="0" err="1"/>
              <a:t>Anziani</a:t>
            </a:r>
            <a:r>
              <a:rPr lang="en-GB" sz="1400" b="1" dirty="0"/>
              <a:t> e </a:t>
            </a:r>
            <a:r>
              <a:rPr lang="en-GB" sz="1400" b="1" dirty="0" err="1"/>
              <a:t>Sostenibilità</a:t>
            </a:r>
            <a:endParaRPr lang="en-GB" sz="1400" b="1" dirty="0"/>
          </a:p>
          <a:p>
            <a:r>
              <a:rPr lang="en-GB" sz="1200" dirty="0"/>
              <a:t>20 </a:t>
            </a:r>
            <a:r>
              <a:rPr lang="en-GB" sz="1200" dirty="0" err="1"/>
              <a:t>Gennaio</a:t>
            </a:r>
            <a:r>
              <a:rPr lang="en-GB" sz="1200" dirty="0"/>
              <a:t> 2023</a:t>
            </a:r>
          </a:p>
        </p:txBody>
      </p:sp>
    </p:spTree>
    <p:extLst>
      <p:ext uri="{BB962C8B-B14F-4D97-AF65-F5344CB8AC3E}">
        <p14:creationId xmlns:p14="http://schemas.microsoft.com/office/powerpoint/2010/main" val="1559246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9DCD44-F7A9-554A-963D-FA38EDE2D549}"/>
              </a:ext>
            </a:extLst>
          </p:cNvPr>
          <p:cNvSpPr>
            <a:spLocks noGrp="1"/>
          </p:cNvSpPr>
          <p:nvPr>
            <p:ph type="ctrTitle"/>
          </p:nvPr>
        </p:nvSpPr>
        <p:spPr>
          <a:xfrm>
            <a:off x="1330362" y="562964"/>
            <a:ext cx="9144000" cy="2387600"/>
          </a:xfrm>
        </p:spPr>
        <p:txBody>
          <a:bodyPr>
            <a:noAutofit/>
          </a:bodyPr>
          <a:lstStyle/>
          <a:p>
            <a:r>
              <a:rPr lang="it-IT" sz="2400" dirty="0"/>
              <a:t>La valutazione (HIA, SEA, EIA, SIA….)</a:t>
            </a:r>
          </a:p>
        </p:txBody>
      </p:sp>
      <p:sp>
        <p:nvSpPr>
          <p:cNvPr id="4" name="Rettangolo 3"/>
          <p:cNvSpPr/>
          <p:nvPr/>
        </p:nvSpPr>
        <p:spPr>
          <a:xfrm>
            <a:off x="356658" y="6377550"/>
            <a:ext cx="11460968" cy="45719"/>
          </a:xfrm>
          <a:prstGeom prst="rect">
            <a:avLst/>
          </a:prstGeom>
          <a:solidFill>
            <a:schemeClr val="accent1">
              <a:lumMod val="50000"/>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ttangolo 4"/>
          <p:cNvSpPr/>
          <p:nvPr/>
        </p:nvSpPr>
        <p:spPr>
          <a:xfrm>
            <a:off x="7169252" y="6400409"/>
            <a:ext cx="4722446" cy="307777"/>
          </a:xfrm>
          <a:prstGeom prst="rect">
            <a:avLst/>
          </a:prstGeom>
        </p:spPr>
        <p:txBody>
          <a:bodyPr wrap="square">
            <a:spAutoFit/>
          </a:bodyPr>
          <a:lstStyle/>
          <a:p>
            <a:pPr algn="r"/>
            <a:r>
              <a:rPr lang="en-GB" sz="1400" b="1" dirty="0" err="1"/>
              <a:t>Prof.</a:t>
            </a:r>
            <a:r>
              <a:rPr lang="en-GB" sz="1400" b="1" dirty="0"/>
              <a:t> Luigi Fusco Girard</a:t>
            </a:r>
          </a:p>
        </p:txBody>
      </p:sp>
      <p:sp>
        <p:nvSpPr>
          <p:cNvPr id="6" name="Rettangolo 5"/>
          <p:cNvSpPr/>
          <p:nvPr/>
        </p:nvSpPr>
        <p:spPr>
          <a:xfrm>
            <a:off x="356658" y="6387489"/>
            <a:ext cx="4722446" cy="492443"/>
          </a:xfrm>
          <a:prstGeom prst="rect">
            <a:avLst/>
          </a:prstGeom>
        </p:spPr>
        <p:txBody>
          <a:bodyPr wrap="square">
            <a:spAutoFit/>
          </a:bodyPr>
          <a:lstStyle/>
          <a:p>
            <a:r>
              <a:rPr lang="en-GB" sz="1400" b="1" dirty="0" err="1"/>
              <a:t>Città</a:t>
            </a:r>
            <a:r>
              <a:rPr lang="en-GB" sz="1400" b="1" dirty="0"/>
              <a:t>, </a:t>
            </a:r>
            <a:r>
              <a:rPr lang="en-GB" sz="1400" b="1" dirty="0" err="1"/>
              <a:t>Anziani</a:t>
            </a:r>
            <a:r>
              <a:rPr lang="en-GB" sz="1400" b="1" dirty="0"/>
              <a:t> e </a:t>
            </a:r>
            <a:r>
              <a:rPr lang="en-GB" sz="1400" b="1" dirty="0" err="1"/>
              <a:t>Sostenibilità</a:t>
            </a:r>
            <a:endParaRPr lang="en-GB" sz="1400" b="1" dirty="0"/>
          </a:p>
          <a:p>
            <a:r>
              <a:rPr lang="en-GB" sz="1200" dirty="0"/>
              <a:t>20 </a:t>
            </a:r>
            <a:r>
              <a:rPr lang="en-GB" sz="1200" dirty="0" err="1"/>
              <a:t>Gennaio</a:t>
            </a:r>
            <a:r>
              <a:rPr lang="en-GB" sz="1200" dirty="0"/>
              <a:t> 2023</a:t>
            </a:r>
          </a:p>
        </p:txBody>
      </p:sp>
    </p:spTree>
    <p:extLst>
      <p:ext uri="{BB962C8B-B14F-4D97-AF65-F5344CB8AC3E}">
        <p14:creationId xmlns:p14="http://schemas.microsoft.com/office/powerpoint/2010/main" val="3831031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9DCD44-F7A9-554A-963D-FA38EDE2D549}"/>
              </a:ext>
            </a:extLst>
          </p:cNvPr>
          <p:cNvSpPr>
            <a:spLocks noGrp="1"/>
          </p:cNvSpPr>
          <p:nvPr>
            <p:ph type="ctrTitle"/>
          </p:nvPr>
        </p:nvSpPr>
        <p:spPr>
          <a:xfrm>
            <a:off x="1330362" y="562964"/>
            <a:ext cx="9144000" cy="2387600"/>
          </a:xfrm>
        </p:spPr>
        <p:txBody>
          <a:bodyPr>
            <a:noAutofit/>
          </a:bodyPr>
          <a:lstStyle/>
          <a:p>
            <a:r>
              <a:rPr lang="it-IT" sz="2400" dirty="0"/>
              <a:t>27 Marzo  2019 Ministero della Salute (VIS)</a:t>
            </a:r>
          </a:p>
        </p:txBody>
      </p:sp>
      <p:sp>
        <p:nvSpPr>
          <p:cNvPr id="4" name="Rettangolo 3"/>
          <p:cNvSpPr/>
          <p:nvPr/>
        </p:nvSpPr>
        <p:spPr>
          <a:xfrm>
            <a:off x="356658" y="6377550"/>
            <a:ext cx="11460968" cy="45719"/>
          </a:xfrm>
          <a:prstGeom prst="rect">
            <a:avLst/>
          </a:prstGeom>
          <a:solidFill>
            <a:schemeClr val="accent1">
              <a:lumMod val="50000"/>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ttangolo 4"/>
          <p:cNvSpPr/>
          <p:nvPr/>
        </p:nvSpPr>
        <p:spPr>
          <a:xfrm>
            <a:off x="7169252" y="6400409"/>
            <a:ext cx="4722446" cy="307777"/>
          </a:xfrm>
          <a:prstGeom prst="rect">
            <a:avLst/>
          </a:prstGeom>
        </p:spPr>
        <p:txBody>
          <a:bodyPr wrap="square">
            <a:spAutoFit/>
          </a:bodyPr>
          <a:lstStyle/>
          <a:p>
            <a:pPr algn="r"/>
            <a:r>
              <a:rPr lang="en-GB" sz="1400" b="1" dirty="0" err="1"/>
              <a:t>Prof.</a:t>
            </a:r>
            <a:r>
              <a:rPr lang="en-GB" sz="1400" b="1" dirty="0"/>
              <a:t> Luigi Fusco Girard</a:t>
            </a:r>
          </a:p>
        </p:txBody>
      </p:sp>
      <p:sp>
        <p:nvSpPr>
          <p:cNvPr id="6" name="Rettangolo 5"/>
          <p:cNvSpPr/>
          <p:nvPr/>
        </p:nvSpPr>
        <p:spPr>
          <a:xfrm>
            <a:off x="356658" y="6387489"/>
            <a:ext cx="4722446" cy="492443"/>
          </a:xfrm>
          <a:prstGeom prst="rect">
            <a:avLst/>
          </a:prstGeom>
        </p:spPr>
        <p:txBody>
          <a:bodyPr wrap="square">
            <a:spAutoFit/>
          </a:bodyPr>
          <a:lstStyle/>
          <a:p>
            <a:r>
              <a:rPr lang="en-GB" sz="1400" b="1" dirty="0" err="1"/>
              <a:t>Città</a:t>
            </a:r>
            <a:r>
              <a:rPr lang="en-GB" sz="1400" b="1" dirty="0"/>
              <a:t>, </a:t>
            </a:r>
            <a:r>
              <a:rPr lang="en-GB" sz="1400" b="1" dirty="0" err="1"/>
              <a:t>Anziani</a:t>
            </a:r>
            <a:r>
              <a:rPr lang="en-GB" sz="1400" b="1" dirty="0"/>
              <a:t> e </a:t>
            </a:r>
            <a:r>
              <a:rPr lang="en-GB" sz="1400" b="1" dirty="0" err="1"/>
              <a:t>Sostenibilità</a:t>
            </a:r>
            <a:endParaRPr lang="en-GB" sz="1400" b="1" dirty="0"/>
          </a:p>
          <a:p>
            <a:r>
              <a:rPr lang="en-GB" sz="1200" dirty="0"/>
              <a:t>20 </a:t>
            </a:r>
            <a:r>
              <a:rPr lang="en-GB" sz="1200" dirty="0" err="1"/>
              <a:t>Gennaio</a:t>
            </a:r>
            <a:r>
              <a:rPr lang="en-GB" sz="1200" dirty="0"/>
              <a:t> 2023</a:t>
            </a:r>
          </a:p>
        </p:txBody>
      </p:sp>
    </p:spTree>
    <p:extLst>
      <p:ext uri="{BB962C8B-B14F-4D97-AF65-F5344CB8AC3E}">
        <p14:creationId xmlns:p14="http://schemas.microsoft.com/office/powerpoint/2010/main" val="3645889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9DCD44-F7A9-554A-963D-FA38EDE2D549}"/>
              </a:ext>
            </a:extLst>
          </p:cNvPr>
          <p:cNvSpPr>
            <a:spLocks noGrp="1"/>
          </p:cNvSpPr>
          <p:nvPr>
            <p:ph type="ctrTitle"/>
          </p:nvPr>
        </p:nvSpPr>
        <p:spPr>
          <a:xfrm>
            <a:off x="1330362" y="562964"/>
            <a:ext cx="9144000" cy="2387600"/>
          </a:xfrm>
        </p:spPr>
        <p:txBody>
          <a:bodyPr>
            <a:noAutofit/>
          </a:bodyPr>
          <a:lstStyle/>
          <a:p>
            <a:r>
              <a:rPr lang="it-IT" sz="2400" dirty="0"/>
              <a:t>Le variabili del benessere personale, sociale, ambientale, economico..</a:t>
            </a:r>
          </a:p>
        </p:txBody>
      </p:sp>
      <p:sp>
        <p:nvSpPr>
          <p:cNvPr id="4" name="Rettangolo 3"/>
          <p:cNvSpPr/>
          <p:nvPr/>
        </p:nvSpPr>
        <p:spPr>
          <a:xfrm>
            <a:off x="356658" y="6377550"/>
            <a:ext cx="11460968" cy="45719"/>
          </a:xfrm>
          <a:prstGeom prst="rect">
            <a:avLst/>
          </a:prstGeom>
          <a:solidFill>
            <a:schemeClr val="accent1">
              <a:lumMod val="50000"/>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ttangolo 4"/>
          <p:cNvSpPr/>
          <p:nvPr/>
        </p:nvSpPr>
        <p:spPr>
          <a:xfrm>
            <a:off x="7169252" y="6400409"/>
            <a:ext cx="4722446" cy="307777"/>
          </a:xfrm>
          <a:prstGeom prst="rect">
            <a:avLst/>
          </a:prstGeom>
        </p:spPr>
        <p:txBody>
          <a:bodyPr wrap="square">
            <a:spAutoFit/>
          </a:bodyPr>
          <a:lstStyle/>
          <a:p>
            <a:pPr algn="r"/>
            <a:r>
              <a:rPr lang="en-GB" sz="1400" b="1" dirty="0" err="1"/>
              <a:t>Prof.</a:t>
            </a:r>
            <a:r>
              <a:rPr lang="en-GB" sz="1400" b="1" dirty="0"/>
              <a:t> Luigi Fusco Girard</a:t>
            </a:r>
          </a:p>
        </p:txBody>
      </p:sp>
      <p:sp>
        <p:nvSpPr>
          <p:cNvPr id="6" name="Rettangolo 5"/>
          <p:cNvSpPr/>
          <p:nvPr/>
        </p:nvSpPr>
        <p:spPr>
          <a:xfrm>
            <a:off x="356658" y="6387489"/>
            <a:ext cx="4722446" cy="492443"/>
          </a:xfrm>
          <a:prstGeom prst="rect">
            <a:avLst/>
          </a:prstGeom>
        </p:spPr>
        <p:txBody>
          <a:bodyPr wrap="square">
            <a:spAutoFit/>
          </a:bodyPr>
          <a:lstStyle/>
          <a:p>
            <a:r>
              <a:rPr lang="en-GB" sz="1400" b="1" dirty="0" err="1"/>
              <a:t>Città</a:t>
            </a:r>
            <a:r>
              <a:rPr lang="en-GB" sz="1400" b="1" dirty="0"/>
              <a:t>, </a:t>
            </a:r>
            <a:r>
              <a:rPr lang="en-GB" sz="1400" b="1" dirty="0" err="1"/>
              <a:t>Anziani</a:t>
            </a:r>
            <a:r>
              <a:rPr lang="en-GB" sz="1400" b="1" dirty="0"/>
              <a:t> e </a:t>
            </a:r>
            <a:r>
              <a:rPr lang="en-GB" sz="1400" b="1" dirty="0" err="1"/>
              <a:t>Sostenibilità</a:t>
            </a:r>
            <a:endParaRPr lang="en-GB" sz="1400" b="1" dirty="0"/>
          </a:p>
          <a:p>
            <a:r>
              <a:rPr lang="en-GB" sz="1200" dirty="0"/>
              <a:t>20 </a:t>
            </a:r>
            <a:r>
              <a:rPr lang="en-GB" sz="1200" dirty="0" err="1"/>
              <a:t>Gennaio</a:t>
            </a:r>
            <a:r>
              <a:rPr lang="en-GB" sz="1200" dirty="0"/>
              <a:t> 2023</a:t>
            </a:r>
          </a:p>
        </p:txBody>
      </p:sp>
    </p:spTree>
    <p:extLst>
      <p:ext uri="{BB962C8B-B14F-4D97-AF65-F5344CB8AC3E}">
        <p14:creationId xmlns:p14="http://schemas.microsoft.com/office/powerpoint/2010/main" val="1023235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9DCD44-F7A9-554A-963D-FA38EDE2D549}"/>
              </a:ext>
            </a:extLst>
          </p:cNvPr>
          <p:cNvSpPr>
            <a:spLocks noGrp="1"/>
          </p:cNvSpPr>
          <p:nvPr>
            <p:ph type="ctrTitle"/>
          </p:nvPr>
        </p:nvSpPr>
        <p:spPr>
          <a:xfrm>
            <a:off x="1524000" y="3704198"/>
            <a:ext cx="9144000" cy="2387600"/>
          </a:xfrm>
        </p:spPr>
        <p:txBody>
          <a:bodyPr>
            <a:noAutofit/>
          </a:bodyPr>
          <a:lstStyle/>
          <a:p>
            <a:pPr algn="l"/>
            <a:r>
              <a:rPr lang="it-IT" sz="2400" dirty="0"/>
              <a:t> </a:t>
            </a:r>
            <a:br>
              <a:rPr lang="it-IT" sz="2400" dirty="0"/>
            </a:br>
            <a:r>
              <a:rPr lang="it-IT" sz="2400" dirty="0"/>
              <a:t>Per una città buona da vivere anche da parte degli anziani</a:t>
            </a:r>
            <a:br>
              <a:rPr lang="it-IT" sz="2400" dirty="0"/>
            </a:br>
            <a:r>
              <a:rPr lang="it-IT" sz="2400" dirty="0"/>
              <a:t>Innovazioni tecnologiche/digitali, per migliorare i benefici dell’inclusione, la qualità della vita, i servizi sanitari, culturali etc. </a:t>
            </a:r>
            <a:r>
              <a:rPr lang="it-IT" sz="2400"/>
              <a:t>etc. </a:t>
            </a:r>
            <a:r>
              <a:rPr lang="it-IT" sz="2400" dirty="0"/>
              <a:t>per migliorare il welfare urbano</a:t>
            </a:r>
            <a:br>
              <a:rPr lang="it-IT" sz="2400" dirty="0"/>
            </a:br>
            <a:br>
              <a:rPr lang="it-IT" sz="2400" dirty="0"/>
            </a:br>
            <a:r>
              <a:rPr lang="it-IT" sz="2400" dirty="0"/>
              <a:t>I big data contribuiscono se bene gestiti alla auto-organizzazione nella predisposizione del nuovo welfare</a:t>
            </a:r>
            <a:br>
              <a:rPr lang="it-IT" sz="2400" dirty="0"/>
            </a:br>
            <a:r>
              <a:rPr lang="it-IT" sz="2400" dirty="0"/>
              <a:t> </a:t>
            </a:r>
            <a:br>
              <a:rPr lang="it-IT" sz="2400" dirty="0"/>
            </a:br>
            <a:r>
              <a:rPr lang="it-IT" sz="2400" dirty="0"/>
              <a:t>Ma la città amica degli anziani va messa in una relazione virtuosa con i giovani, per una reciproca utilità</a:t>
            </a:r>
            <a:br>
              <a:rPr lang="it-IT" sz="2400" dirty="0"/>
            </a:br>
            <a:r>
              <a:rPr lang="it-IT" sz="2400" dirty="0"/>
              <a:t>Il futuro dipende dalla capacità di integrazione tra tecnologie innovative digitali, energetiche etc. e valori culturali</a:t>
            </a:r>
            <a:br>
              <a:rPr lang="it-IT" sz="2400" dirty="0"/>
            </a:br>
            <a:br>
              <a:rPr lang="it-IT" sz="2400" dirty="0"/>
            </a:br>
            <a:r>
              <a:rPr lang="it-IT" sz="2400" dirty="0"/>
              <a:t>La modernizzazione ecologica ed anche culturale centrata sull’uomo, capace di rigenerare valori di collaborazione/cooperazione, fiducia etc. ad una velocità almeno pari a quella del loro consumo</a:t>
            </a:r>
            <a:br>
              <a:rPr lang="it-IT" dirty="0"/>
            </a:br>
            <a:endParaRPr lang="it-IT" sz="2400" dirty="0"/>
          </a:p>
        </p:txBody>
      </p:sp>
      <p:sp>
        <p:nvSpPr>
          <p:cNvPr id="3" name="Rettangolo 2"/>
          <p:cNvSpPr/>
          <p:nvPr/>
        </p:nvSpPr>
        <p:spPr>
          <a:xfrm>
            <a:off x="356658" y="6377550"/>
            <a:ext cx="11460968" cy="45719"/>
          </a:xfrm>
          <a:prstGeom prst="rect">
            <a:avLst/>
          </a:prstGeom>
          <a:solidFill>
            <a:schemeClr val="accent1">
              <a:lumMod val="50000"/>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ttangolo 3"/>
          <p:cNvSpPr/>
          <p:nvPr/>
        </p:nvSpPr>
        <p:spPr>
          <a:xfrm>
            <a:off x="7169252" y="6400409"/>
            <a:ext cx="4722446" cy="307777"/>
          </a:xfrm>
          <a:prstGeom prst="rect">
            <a:avLst/>
          </a:prstGeom>
        </p:spPr>
        <p:txBody>
          <a:bodyPr wrap="square">
            <a:spAutoFit/>
          </a:bodyPr>
          <a:lstStyle/>
          <a:p>
            <a:pPr algn="r"/>
            <a:r>
              <a:rPr lang="en-GB" sz="1400" b="1" dirty="0" err="1"/>
              <a:t>Prof.</a:t>
            </a:r>
            <a:r>
              <a:rPr lang="en-GB" sz="1400" b="1" dirty="0"/>
              <a:t> Luigi Fusco Girard</a:t>
            </a:r>
          </a:p>
        </p:txBody>
      </p:sp>
      <p:sp>
        <p:nvSpPr>
          <p:cNvPr id="5" name="Rettangolo 4"/>
          <p:cNvSpPr/>
          <p:nvPr/>
        </p:nvSpPr>
        <p:spPr>
          <a:xfrm>
            <a:off x="356658" y="6387489"/>
            <a:ext cx="4722446" cy="492443"/>
          </a:xfrm>
          <a:prstGeom prst="rect">
            <a:avLst/>
          </a:prstGeom>
        </p:spPr>
        <p:txBody>
          <a:bodyPr wrap="square">
            <a:spAutoFit/>
          </a:bodyPr>
          <a:lstStyle/>
          <a:p>
            <a:r>
              <a:rPr lang="en-GB" sz="1400" b="1" dirty="0" err="1"/>
              <a:t>Città</a:t>
            </a:r>
            <a:r>
              <a:rPr lang="en-GB" sz="1400" b="1" dirty="0"/>
              <a:t>, </a:t>
            </a:r>
            <a:r>
              <a:rPr lang="en-GB" sz="1400" b="1" dirty="0" err="1"/>
              <a:t>Anziani</a:t>
            </a:r>
            <a:r>
              <a:rPr lang="en-GB" sz="1400" b="1" dirty="0"/>
              <a:t> e </a:t>
            </a:r>
            <a:r>
              <a:rPr lang="en-GB" sz="1400" b="1" dirty="0" err="1"/>
              <a:t>Sostenibilità</a:t>
            </a:r>
            <a:endParaRPr lang="en-GB" sz="1400" b="1" dirty="0"/>
          </a:p>
          <a:p>
            <a:r>
              <a:rPr lang="en-GB" sz="1200" dirty="0"/>
              <a:t>20 </a:t>
            </a:r>
            <a:r>
              <a:rPr lang="en-GB" sz="1200" dirty="0" err="1"/>
              <a:t>Gennaio</a:t>
            </a:r>
            <a:r>
              <a:rPr lang="en-GB" sz="1200" dirty="0"/>
              <a:t> 2023</a:t>
            </a:r>
          </a:p>
        </p:txBody>
      </p:sp>
    </p:spTree>
    <p:extLst>
      <p:ext uri="{BB962C8B-B14F-4D97-AF65-F5344CB8AC3E}">
        <p14:creationId xmlns:p14="http://schemas.microsoft.com/office/powerpoint/2010/main" val="3363531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9DCD44-F7A9-554A-963D-FA38EDE2D549}"/>
              </a:ext>
            </a:extLst>
          </p:cNvPr>
          <p:cNvSpPr>
            <a:spLocks noGrp="1"/>
          </p:cNvSpPr>
          <p:nvPr>
            <p:ph type="ctrTitle"/>
          </p:nvPr>
        </p:nvSpPr>
        <p:spPr>
          <a:xfrm>
            <a:off x="1330362" y="562964"/>
            <a:ext cx="9144000" cy="2387600"/>
          </a:xfrm>
        </p:spPr>
        <p:txBody>
          <a:bodyPr>
            <a:noAutofit/>
          </a:bodyPr>
          <a:lstStyle/>
          <a:p>
            <a:r>
              <a:rPr lang="it-IT" sz="2400" dirty="0"/>
              <a:t>Cosa fare?</a:t>
            </a:r>
          </a:p>
        </p:txBody>
      </p:sp>
      <p:sp>
        <p:nvSpPr>
          <p:cNvPr id="3" name="Titolo 1">
            <a:extLst>
              <a:ext uri="{FF2B5EF4-FFF2-40B4-BE49-F238E27FC236}">
                <a16:creationId xmlns:a16="http://schemas.microsoft.com/office/drawing/2014/main" id="{2F444C43-5E5F-8244-B257-45C041D74903}"/>
              </a:ext>
            </a:extLst>
          </p:cNvPr>
          <p:cNvSpPr txBox="1">
            <a:spLocks/>
          </p:cNvSpPr>
          <p:nvPr/>
        </p:nvSpPr>
        <p:spPr>
          <a:xfrm>
            <a:off x="892885" y="3790259"/>
            <a:ext cx="10531736"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it-IT" sz="2400" dirty="0"/>
              <a:t>Qui l’interesse è a livello locale, alla luce dei diversi Documenti e Carte internazionali: quale nuova governance?  </a:t>
            </a:r>
          </a:p>
          <a:p>
            <a:pPr algn="just"/>
            <a:r>
              <a:rPr lang="it-IT" sz="2400" dirty="0"/>
              <a:t>Enfasi sulla nuova pianificazione urbanistica(capacità redistributiva delle opportunità etc.) </a:t>
            </a:r>
          </a:p>
          <a:p>
            <a:pPr algn="just"/>
            <a:r>
              <a:rPr lang="it-IT" sz="2400" dirty="0"/>
              <a:t>Sul ruolo della natura; </a:t>
            </a:r>
          </a:p>
          <a:p>
            <a:pPr algn="just"/>
            <a:r>
              <a:rPr lang="it-IT" sz="2400" dirty="0"/>
              <a:t>sul ruolo del terzo settore,</a:t>
            </a:r>
          </a:p>
          <a:p>
            <a:pPr algn="just"/>
            <a:r>
              <a:rPr lang="it-IT" sz="2400" dirty="0"/>
              <a:t> sulla dimensione culturale,…..</a:t>
            </a:r>
          </a:p>
        </p:txBody>
      </p:sp>
      <p:sp>
        <p:nvSpPr>
          <p:cNvPr id="4" name="Rettangolo 3"/>
          <p:cNvSpPr/>
          <p:nvPr/>
        </p:nvSpPr>
        <p:spPr>
          <a:xfrm>
            <a:off x="356658" y="6377550"/>
            <a:ext cx="11460968" cy="45719"/>
          </a:xfrm>
          <a:prstGeom prst="rect">
            <a:avLst/>
          </a:prstGeom>
          <a:solidFill>
            <a:schemeClr val="accent1">
              <a:lumMod val="50000"/>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ttangolo 4"/>
          <p:cNvSpPr/>
          <p:nvPr/>
        </p:nvSpPr>
        <p:spPr>
          <a:xfrm>
            <a:off x="7169252" y="6400409"/>
            <a:ext cx="4722446" cy="307777"/>
          </a:xfrm>
          <a:prstGeom prst="rect">
            <a:avLst/>
          </a:prstGeom>
        </p:spPr>
        <p:txBody>
          <a:bodyPr wrap="square">
            <a:spAutoFit/>
          </a:bodyPr>
          <a:lstStyle/>
          <a:p>
            <a:pPr algn="r"/>
            <a:r>
              <a:rPr lang="en-GB" sz="1400" b="1" dirty="0" err="1"/>
              <a:t>Prof.</a:t>
            </a:r>
            <a:r>
              <a:rPr lang="en-GB" sz="1400" b="1" dirty="0"/>
              <a:t> Luigi Fusco Girard</a:t>
            </a:r>
          </a:p>
        </p:txBody>
      </p:sp>
      <p:sp>
        <p:nvSpPr>
          <p:cNvPr id="6" name="Rettangolo 5"/>
          <p:cNvSpPr/>
          <p:nvPr/>
        </p:nvSpPr>
        <p:spPr>
          <a:xfrm>
            <a:off x="356658" y="6387489"/>
            <a:ext cx="4722446" cy="492443"/>
          </a:xfrm>
          <a:prstGeom prst="rect">
            <a:avLst/>
          </a:prstGeom>
        </p:spPr>
        <p:txBody>
          <a:bodyPr wrap="square">
            <a:spAutoFit/>
          </a:bodyPr>
          <a:lstStyle/>
          <a:p>
            <a:r>
              <a:rPr lang="en-GB" sz="1400" b="1" dirty="0" err="1"/>
              <a:t>Città</a:t>
            </a:r>
            <a:r>
              <a:rPr lang="en-GB" sz="1400" b="1" dirty="0"/>
              <a:t>, </a:t>
            </a:r>
            <a:r>
              <a:rPr lang="en-GB" sz="1400" b="1" dirty="0" err="1"/>
              <a:t>Anziani</a:t>
            </a:r>
            <a:r>
              <a:rPr lang="en-GB" sz="1400" b="1" dirty="0"/>
              <a:t> e </a:t>
            </a:r>
            <a:r>
              <a:rPr lang="en-GB" sz="1400" b="1" dirty="0" err="1"/>
              <a:t>Sostenibilità</a:t>
            </a:r>
            <a:endParaRPr lang="en-GB" sz="1400" b="1" dirty="0"/>
          </a:p>
          <a:p>
            <a:r>
              <a:rPr lang="en-GB" sz="1200" dirty="0"/>
              <a:t>20 </a:t>
            </a:r>
            <a:r>
              <a:rPr lang="en-GB" sz="1200" dirty="0" err="1"/>
              <a:t>Gennaio</a:t>
            </a:r>
            <a:r>
              <a:rPr lang="en-GB" sz="1200" dirty="0"/>
              <a:t> 2023</a:t>
            </a:r>
          </a:p>
        </p:txBody>
      </p:sp>
    </p:spTree>
    <p:extLst>
      <p:ext uri="{BB962C8B-B14F-4D97-AF65-F5344CB8AC3E}">
        <p14:creationId xmlns:p14="http://schemas.microsoft.com/office/powerpoint/2010/main" val="3494954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465F07-4DFD-926B-541F-1478F1761FFA}"/>
              </a:ext>
            </a:extLst>
          </p:cNvPr>
          <p:cNvSpPr>
            <a:spLocks noGrp="1"/>
          </p:cNvSpPr>
          <p:nvPr>
            <p:ph type="title"/>
          </p:nvPr>
        </p:nvSpPr>
        <p:spPr/>
        <p:txBody>
          <a:bodyPr/>
          <a:lstStyle/>
          <a:p>
            <a:r>
              <a:rPr lang="it-IT" dirty="0"/>
              <a:t>La nuova governance urbana</a:t>
            </a:r>
          </a:p>
        </p:txBody>
      </p:sp>
      <p:sp>
        <p:nvSpPr>
          <p:cNvPr id="3" name="Segnaposto contenuto 2">
            <a:extLst>
              <a:ext uri="{FF2B5EF4-FFF2-40B4-BE49-F238E27FC236}">
                <a16:creationId xmlns:a16="http://schemas.microsoft.com/office/drawing/2014/main" id="{B74F0389-5649-87C9-8316-29174532F842}"/>
              </a:ext>
            </a:extLst>
          </p:cNvPr>
          <p:cNvSpPr>
            <a:spLocks noGrp="1"/>
          </p:cNvSpPr>
          <p:nvPr>
            <p:ph idx="1"/>
          </p:nvPr>
        </p:nvSpPr>
        <p:spPr/>
        <p:txBody>
          <a:bodyPr/>
          <a:lstStyle/>
          <a:p>
            <a:r>
              <a:rPr lang="it-IT" dirty="0"/>
              <a:t>La città delle sei simbiosi:……..</a:t>
            </a:r>
          </a:p>
          <a:p>
            <a:r>
              <a:rPr lang="it-IT" dirty="0"/>
              <a:t>1</a:t>
            </a:r>
          </a:p>
          <a:p>
            <a:r>
              <a:rPr lang="it-IT" dirty="0"/>
              <a:t>2</a:t>
            </a:r>
          </a:p>
          <a:p>
            <a:r>
              <a:rPr lang="it-IT" dirty="0"/>
              <a:t>3</a:t>
            </a:r>
          </a:p>
          <a:p>
            <a:r>
              <a:rPr lang="it-IT" dirty="0"/>
              <a:t>4</a:t>
            </a:r>
          </a:p>
          <a:p>
            <a:r>
              <a:rPr lang="it-IT" dirty="0"/>
              <a:t>5</a:t>
            </a:r>
          </a:p>
          <a:p>
            <a:r>
              <a:rPr lang="it-IT" dirty="0"/>
              <a:t>6</a:t>
            </a:r>
          </a:p>
        </p:txBody>
      </p:sp>
      <p:sp>
        <p:nvSpPr>
          <p:cNvPr id="4" name="Rettangolo 3"/>
          <p:cNvSpPr/>
          <p:nvPr/>
        </p:nvSpPr>
        <p:spPr>
          <a:xfrm>
            <a:off x="356658" y="6377550"/>
            <a:ext cx="11460968" cy="45719"/>
          </a:xfrm>
          <a:prstGeom prst="rect">
            <a:avLst/>
          </a:prstGeom>
          <a:solidFill>
            <a:schemeClr val="accent1">
              <a:lumMod val="50000"/>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ttangolo 4"/>
          <p:cNvSpPr/>
          <p:nvPr/>
        </p:nvSpPr>
        <p:spPr>
          <a:xfrm>
            <a:off x="7169252" y="6400409"/>
            <a:ext cx="4722446" cy="307777"/>
          </a:xfrm>
          <a:prstGeom prst="rect">
            <a:avLst/>
          </a:prstGeom>
        </p:spPr>
        <p:txBody>
          <a:bodyPr wrap="square">
            <a:spAutoFit/>
          </a:bodyPr>
          <a:lstStyle/>
          <a:p>
            <a:pPr algn="r"/>
            <a:r>
              <a:rPr lang="en-GB" sz="1400" b="1" dirty="0" err="1"/>
              <a:t>Prof.</a:t>
            </a:r>
            <a:r>
              <a:rPr lang="en-GB" sz="1400" b="1" dirty="0"/>
              <a:t> Luigi Fusco Girard</a:t>
            </a:r>
          </a:p>
        </p:txBody>
      </p:sp>
      <p:sp>
        <p:nvSpPr>
          <p:cNvPr id="6" name="Rettangolo 5"/>
          <p:cNvSpPr/>
          <p:nvPr/>
        </p:nvSpPr>
        <p:spPr>
          <a:xfrm>
            <a:off x="356658" y="6387489"/>
            <a:ext cx="4722446" cy="492443"/>
          </a:xfrm>
          <a:prstGeom prst="rect">
            <a:avLst/>
          </a:prstGeom>
        </p:spPr>
        <p:txBody>
          <a:bodyPr wrap="square">
            <a:spAutoFit/>
          </a:bodyPr>
          <a:lstStyle/>
          <a:p>
            <a:r>
              <a:rPr lang="en-GB" sz="1400" b="1" dirty="0" err="1"/>
              <a:t>Città</a:t>
            </a:r>
            <a:r>
              <a:rPr lang="en-GB" sz="1400" b="1" dirty="0"/>
              <a:t>, </a:t>
            </a:r>
            <a:r>
              <a:rPr lang="en-GB" sz="1400" b="1" dirty="0" err="1"/>
              <a:t>Anziani</a:t>
            </a:r>
            <a:r>
              <a:rPr lang="en-GB" sz="1400" b="1" dirty="0"/>
              <a:t> e </a:t>
            </a:r>
            <a:r>
              <a:rPr lang="en-GB" sz="1400" b="1" dirty="0" err="1"/>
              <a:t>Sostenibilità</a:t>
            </a:r>
            <a:endParaRPr lang="en-GB" sz="1400" b="1" dirty="0"/>
          </a:p>
          <a:p>
            <a:r>
              <a:rPr lang="en-GB" sz="1200" dirty="0"/>
              <a:t>20 </a:t>
            </a:r>
            <a:r>
              <a:rPr lang="en-GB" sz="1200" dirty="0" err="1"/>
              <a:t>Gennaio</a:t>
            </a:r>
            <a:r>
              <a:rPr lang="en-GB" sz="1200" dirty="0"/>
              <a:t> 2023</a:t>
            </a:r>
          </a:p>
        </p:txBody>
      </p:sp>
    </p:spTree>
    <p:extLst>
      <p:ext uri="{BB962C8B-B14F-4D97-AF65-F5344CB8AC3E}">
        <p14:creationId xmlns:p14="http://schemas.microsoft.com/office/powerpoint/2010/main" val="498999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A268DE-D359-1AD2-D24E-395765D2358F}"/>
              </a:ext>
            </a:extLst>
          </p:cNvPr>
          <p:cNvSpPr>
            <a:spLocks noGrp="1"/>
          </p:cNvSpPr>
          <p:nvPr>
            <p:ph type="title"/>
          </p:nvPr>
        </p:nvSpPr>
        <p:spPr/>
        <p:txBody>
          <a:bodyPr/>
          <a:lstStyle/>
          <a:p>
            <a:r>
              <a:rPr lang="it-IT" dirty="0"/>
              <a:t>Nuova governance urbana</a:t>
            </a:r>
          </a:p>
        </p:txBody>
      </p:sp>
      <p:sp>
        <p:nvSpPr>
          <p:cNvPr id="3" name="Segnaposto contenuto 2">
            <a:extLst>
              <a:ext uri="{FF2B5EF4-FFF2-40B4-BE49-F238E27FC236}">
                <a16:creationId xmlns:a16="http://schemas.microsoft.com/office/drawing/2014/main" id="{A2795A2E-61A6-8C4C-C246-C58417F18028}"/>
              </a:ext>
            </a:extLst>
          </p:cNvPr>
          <p:cNvSpPr>
            <a:spLocks noGrp="1"/>
          </p:cNvSpPr>
          <p:nvPr>
            <p:ph idx="1"/>
          </p:nvPr>
        </p:nvSpPr>
        <p:spPr/>
        <p:txBody>
          <a:bodyPr>
            <a:normAutofit fontScale="92500"/>
          </a:bodyPr>
          <a:lstStyle/>
          <a:p>
            <a:r>
              <a:rPr lang="it-IT" dirty="0"/>
              <a:t>Governance che riconosce la natura come la  più importante infrastruttura della città, che incentivi la integrazione della </a:t>
            </a:r>
            <a:r>
              <a:rPr lang="it-IT" dirty="0" err="1"/>
              <a:t>naturanella</a:t>
            </a:r>
            <a:r>
              <a:rPr lang="it-IT" dirty="0"/>
              <a:t> città attraverso la moltiplicazione della biomassa</a:t>
            </a:r>
          </a:p>
          <a:p>
            <a:endParaRPr lang="it-IT" dirty="0"/>
          </a:p>
          <a:p>
            <a:r>
              <a:rPr lang="it-IT" dirty="0"/>
              <a:t>Che imiti il metabolismo urbano che si è </a:t>
            </a:r>
            <a:r>
              <a:rPr lang="it-IT" dirty="0" err="1"/>
              <a:t>amdato</a:t>
            </a:r>
            <a:r>
              <a:rPr lang="it-IT" dirty="0"/>
              <a:t> perfezionando nel corso dei millenni</a:t>
            </a:r>
          </a:p>
          <a:p>
            <a:endParaRPr lang="it-IT" dirty="0"/>
          </a:p>
          <a:p>
            <a:r>
              <a:rPr lang="it-IT" dirty="0"/>
              <a:t>Che investa nella dimensione culturale/educativa: nella cultura delle simbiosi che in natura sono moltissime e che evidenziano che la realtà e la vita non sono fatte solo di </a:t>
            </a:r>
            <a:r>
              <a:rPr lang="it-IT" dirty="0" err="1"/>
              <a:t>competizionew</a:t>
            </a:r>
            <a:r>
              <a:rPr lang="it-IT" dirty="0"/>
              <a:t> ma anche di cooperazione</a:t>
            </a:r>
          </a:p>
        </p:txBody>
      </p:sp>
      <p:sp>
        <p:nvSpPr>
          <p:cNvPr id="4" name="Rettangolo 3"/>
          <p:cNvSpPr/>
          <p:nvPr/>
        </p:nvSpPr>
        <p:spPr>
          <a:xfrm>
            <a:off x="356658" y="6377550"/>
            <a:ext cx="11460968" cy="45719"/>
          </a:xfrm>
          <a:prstGeom prst="rect">
            <a:avLst/>
          </a:prstGeom>
          <a:solidFill>
            <a:schemeClr val="accent1">
              <a:lumMod val="50000"/>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ttangolo 4"/>
          <p:cNvSpPr/>
          <p:nvPr/>
        </p:nvSpPr>
        <p:spPr>
          <a:xfrm>
            <a:off x="7169252" y="6400409"/>
            <a:ext cx="4722446" cy="307777"/>
          </a:xfrm>
          <a:prstGeom prst="rect">
            <a:avLst/>
          </a:prstGeom>
        </p:spPr>
        <p:txBody>
          <a:bodyPr wrap="square">
            <a:spAutoFit/>
          </a:bodyPr>
          <a:lstStyle/>
          <a:p>
            <a:pPr algn="r"/>
            <a:r>
              <a:rPr lang="en-GB" sz="1400" b="1" dirty="0" err="1"/>
              <a:t>Prof.</a:t>
            </a:r>
            <a:r>
              <a:rPr lang="en-GB" sz="1400" b="1" dirty="0"/>
              <a:t> Luigi Fusco Girard</a:t>
            </a:r>
          </a:p>
        </p:txBody>
      </p:sp>
      <p:sp>
        <p:nvSpPr>
          <p:cNvPr id="6" name="Rettangolo 5"/>
          <p:cNvSpPr/>
          <p:nvPr/>
        </p:nvSpPr>
        <p:spPr>
          <a:xfrm>
            <a:off x="356658" y="6387489"/>
            <a:ext cx="4722446" cy="492443"/>
          </a:xfrm>
          <a:prstGeom prst="rect">
            <a:avLst/>
          </a:prstGeom>
        </p:spPr>
        <p:txBody>
          <a:bodyPr wrap="square">
            <a:spAutoFit/>
          </a:bodyPr>
          <a:lstStyle/>
          <a:p>
            <a:r>
              <a:rPr lang="en-GB" sz="1400" b="1" dirty="0" err="1"/>
              <a:t>Città</a:t>
            </a:r>
            <a:r>
              <a:rPr lang="en-GB" sz="1400" b="1" dirty="0"/>
              <a:t>, </a:t>
            </a:r>
            <a:r>
              <a:rPr lang="en-GB" sz="1400" b="1" dirty="0" err="1"/>
              <a:t>Anziani</a:t>
            </a:r>
            <a:r>
              <a:rPr lang="en-GB" sz="1400" b="1" dirty="0"/>
              <a:t> e </a:t>
            </a:r>
            <a:r>
              <a:rPr lang="en-GB" sz="1400" b="1" dirty="0" err="1"/>
              <a:t>Sostenibilità</a:t>
            </a:r>
            <a:endParaRPr lang="en-GB" sz="1400" b="1" dirty="0"/>
          </a:p>
          <a:p>
            <a:r>
              <a:rPr lang="en-GB" sz="1200" dirty="0"/>
              <a:t>20 </a:t>
            </a:r>
            <a:r>
              <a:rPr lang="en-GB" sz="1200" dirty="0" err="1"/>
              <a:t>Gennaio</a:t>
            </a:r>
            <a:r>
              <a:rPr lang="en-GB" sz="1200" dirty="0"/>
              <a:t> 2023</a:t>
            </a:r>
          </a:p>
        </p:txBody>
      </p:sp>
    </p:spTree>
    <p:extLst>
      <p:ext uri="{BB962C8B-B14F-4D97-AF65-F5344CB8AC3E}">
        <p14:creationId xmlns:p14="http://schemas.microsoft.com/office/powerpoint/2010/main" val="2792262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356658" y="6377550"/>
            <a:ext cx="11460968" cy="45719"/>
          </a:xfrm>
          <a:prstGeom prst="rect">
            <a:avLst/>
          </a:prstGeom>
          <a:solidFill>
            <a:schemeClr val="accent1">
              <a:lumMod val="50000"/>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ttangolo 14"/>
          <p:cNvSpPr/>
          <p:nvPr/>
        </p:nvSpPr>
        <p:spPr>
          <a:xfrm>
            <a:off x="7169252" y="6400409"/>
            <a:ext cx="4722446" cy="307777"/>
          </a:xfrm>
          <a:prstGeom prst="rect">
            <a:avLst/>
          </a:prstGeom>
        </p:spPr>
        <p:txBody>
          <a:bodyPr wrap="square">
            <a:spAutoFit/>
          </a:bodyPr>
          <a:lstStyle/>
          <a:p>
            <a:pPr algn="r"/>
            <a:r>
              <a:rPr lang="en-GB" sz="1400" b="1" dirty="0" err="1"/>
              <a:t>Prof.</a:t>
            </a:r>
            <a:r>
              <a:rPr lang="en-GB" sz="1400" b="1" dirty="0"/>
              <a:t> Luigi Fusco Girard</a:t>
            </a:r>
          </a:p>
        </p:txBody>
      </p:sp>
      <p:sp>
        <p:nvSpPr>
          <p:cNvPr id="16" name="Rettangolo 15"/>
          <p:cNvSpPr/>
          <p:nvPr/>
        </p:nvSpPr>
        <p:spPr>
          <a:xfrm>
            <a:off x="356658" y="6387489"/>
            <a:ext cx="4722446" cy="492443"/>
          </a:xfrm>
          <a:prstGeom prst="rect">
            <a:avLst/>
          </a:prstGeom>
        </p:spPr>
        <p:txBody>
          <a:bodyPr wrap="square">
            <a:spAutoFit/>
          </a:bodyPr>
          <a:lstStyle/>
          <a:p>
            <a:r>
              <a:rPr lang="en-GB" sz="1400" b="1" dirty="0" err="1"/>
              <a:t>Città</a:t>
            </a:r>
            <a:r>
              <a:rPr lang="en-GB" sz="1400" b="1" dirty="0"/>
              <a:t>, </a:t>
            </a:r>
            <a:r>
              <a:rPr lang="en-GB" sz="1400" b="1" dirty="0" err="1"/>
              <a:t>Anziani</a:t>
            </a:r>
            <a:r>
              <a:rPr lang="en-GB" sz="1400" b="1" dirty="0"/>
              <a:t> e </a:t>
            </a:r>
            <a:r>
              <a:rPr lang="en-GB" sz="1400" b="1" dirty="0" err="1"/>
              <a:t>Sostenibilità</a:t>
            </a:r>
            <a:endParaRPr lang="en-GB" sz="1400" b="1" dirty="0"/>
          </a:p>
          <a:p>
            <a:r>
              <a:rPr lang="en-GB" sz="1200" dirty="0"/>
              <a:t>20 </a:t>
            </a:r>
            <a:r>
              <a:rPr lang="en-GB" sz="1200" dirty="0" err="1"/>
              <a:t>Gennaio</a:t>
            </a:r>
            <a:r>
              <a:rPr lang="en-GB" sz="1200" dirty="0"/>
              <a:t> 2023</a:t>
            </a:r>
          </a:p>
        </p:txBody>
      </p:sp>
      <p:pic>
        <p:nvPicPr>
          <p:cNvPr id="2" name="Immagine 1"/>
          <p:cNvPicPr>
            <a:picLocks noChangeAspect="1"/>
          </p:cNvPicPr>
          <p:nvPr/>
        </p:nvPicPr>
        <p:blipFill rotWithShape="1">
          <a:blip r:embed="rId2"/>
          <a:srcRect l="13071" t="27427" r="24649" b="22670"/>
          <a:stretch/>
        </p:blipFill>
        <p:spPr>
          <a:xfrm>
            <a:off x="224589" y="749482"/>
            <a:ext cx="11855115" cy="5343151"/>
          </a:xfrm>
          <a:prstGeom prst="rect">
            <a:avLst/>
          </a:prstGeom>
        </p:spPr>
      </p:pic>
    </p:spTree>
    <p:extLst>
      <p:ext uri="{BB962C8B-B14F-4D97-AF65-F5344CB8AC3E}">
        <p14:creationId xmlns:p14="http://schemas.microsoft.com/office/powerpoint/2010/main" val="1509799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356658" y="6377550"/>
            <a:ext cx="11460968" cy="45719"/>
          </a:xfrm>
          <a:prstGeom prst="rect">
            <a:avLst/>
          </a:prstGeom>
          <a:solidFill>
            <a:schemeClr val="accent1">
              <a:lumMod val="50000"/>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ttangolo 14"/>
          <p:cNvSpPr/>
          <p:nvPr/>
        </p:nvSpPr>
        <p:spPr>
          <a:xfrm>
            <a:off x="7169252" y="6400409"/>
            <a:ext cx="4722446" cy="307777"/>
          </a:xfrm>
          <a:prstGeom prst="rect">
            <a:avLst/>
          </a:prstGeom>
        </p:spPr>
        <p:txBody>
          <a:bodyPr wrap="square">
            <a:spAutoFit/>
          </a:bodyPr>
          <a:lstStyle/>
          <a:p>
            <a:pPr algn="r"/>
            <a:r>
              <a:rPr lang="en-GB" sz="1400" b="1" dirty="0" err="1"/>
              <a:t>Prof.</a:t>
            </a:r>
            <a:r>
              <a:rPr lang="en-GB" sz="1400" b="1" dirty="0"/>
              <a:t> Luigi Fusco Girard</a:t>
            </a:r>
          </a:p>
        </p:txBody>
      </p:sp>
      <p:sp>
        <p:nvSpPr>
          <p:cNvPr id="16" name="Rettangolo 15"/>
          <p:cNvSpPr/>
          <p:nvPr/>
        </p:nvSpPr>
        <p:spPr>
          <a:xfrm>
            <a:off x="356658" y="6387489"/>
            <a:ext cx="4722446" cy="492443"/>
          </a:xfrm>
          <a:prstGeom prst="rect">
            <a:avLst/>
          </a:prstGeom>
        </p:spPr>
        <p:txBody>
          <a:bodyPr wrap="square">
            <a:spAutoFit/>
          </a:bodyPr>
          <a:lstStyle/>
          <a:p>
            <a:r>
              <a:rPr lang="en-GB" sz="1400" b="1" dirty="0" err="1"/>
              <a:t>Città</a:t>
            </a:r>
            <a:r>
              <a:rPr lang="en-GB" sz="1400" b="1" dirty="0"/>
              <a:t>, </a:t>
            </a:r>
            <a:r>
              <a:rPr lang="en-GB" sz="1400" b="1" dirty="0" err="1"/>
              <a:t>Anziani</a:t>
            </a:r>
            <a:r>
              <a:rPr lang="en-GB" sz="1400" b="1" dirty="0"/>
              <a:t> e </a:t>
            </a:r>
            <a:r>
              <a:rPr lang="en-GB" sz="1400" b="1" dirty="0" err="1"/>
              <a:t>Sostenibilità</a:t>
            </a:r>
            <a:endParaRPr lang="en-GB" sz="1400" b="1" dirty="0"/>
          </a:p>
          <a:p>
            <a:r>
              <a:rPr lang="en-GB" sz="1200" dirty="0"/>
              <a:t>20 </a:t>
            </a:r>
            <a:r>
              <a:rPr lang="en-GB" sz="1200" dirty="0" err="1"/>
              <a:t>Gennaio</a:t>
            </a:r>
            <a:r>
              <a:rPr lang="en-GB" sz="1200" dirty="0"/>
              <a:t> 2023</a:t>
            </a:r>
          </a:p>
        </p:txBody>
      </p:sp>
      <p:pic>
        <p:nvPicPr>
          <p:cNvPr id="3" name="Immagine 2"/>
          <p:cNvPicPr>
            <a:picLocks noChangeAspect="1"/>
          </p:cNvPicPr>
          <p:nvPr/>
        </p:nvPicPr>
        <p:blipFill rotWithShape="1">
          <a:blip r:embed="rId2"/>
          <a:srcRect l="3862" r="3925"/>
          <a:stretch/>
        </p:blipFill>
        <p:spPr>
          <a:xfrm>
            <a:off x="64168" y="1192447"/>
            <a:ext cx="5743074" cy="4403656"/>
          </a:xfrm>
          <a:prstGeom prst="rect">
            <a:avLst/>
          </a:prstGeom>
        </p:spPr>
      </p:pic>
      <p:pic>
        <p:nvPicPr>
          <p:cNvPr id="4" name="Immagine 3"/>
          <p:cNvPicPr>
            <a:picLocks noChangeAspect="1"/>
          </p:cNvPicPr>
          <p:nvPr/>
        </p:nvPicPr>
        <p:blipFill>
          <a:blip r:embed="rId3"/>
          <a:stretch>
            <a:fillRect/>
          </a:stretch>
        </p:blipFill>
        <p:spPr>
          <a:xfrm>
            <a:off x="5835532" y="1192447"/>
            <a:ext cx="6228132" cy="4403656"/>
          </a:xfrm>
          <a:prstGeom prst="rect">
            <a:avLst/>
          </a:prstGeom>
        </p:spPr>
      </p:pic>
      <p:sp>
        <p:nvSpPr>
          <p:cNvPr id="8" name="Rettangolo 7"/>
          <p:cNvSpPr/>
          <p:nvPr/>
        </p:nvSpPr>
        <p:spPr>
          <a:xfrm>
            <a:off x="0" y="11342"/>
            <a:ext cx="12192000" cy="461665"/>
          </a:xfrm>
          <a:prstGeom prst="rect">
            <a:avLst/>
          </a:prstGeom>
          <a:solidFill>
            <a:schemeClr val="accent5">
              <a:lumMod val="20000"/>
              <a:lumOff val="80000"/>
            </a:schemeClr>
          </a:solidFill>
        </p:spPr>
        <p:txBody>
          <a:bodyPr wrap="square">
            <a:spAutoFit/>
          </a:bodyPr>
          <a:lstStyle/>
          <a:p>
            <a:pPr algn="ctr"/>
            <a:r>
              <a:rPr lang="en-GB" sz="2400" b="1" dirty="0">
                <a:solidFill>
                  <a:schemeClr val="accent5">
                    <a:lumMod val="75000"/>
                  </a:schemeClr>
                </a:solidFill>
              </a:rPr>
              <a:t>De </a:t>
            </a:r>
            <a:r>
              <a:rPr lang="en-GB" sz="2400" b="1" dirty="0" err="1">
                <a:solidFill>
                  <a:schemeClr val="accent5">
                    <a:lumMod val="75000"/>
                  </a:schemeClr>
                </a:solidFill>
              </a:rPr>
              <a:t>Ceuvel</a:t>
            </a:r>
            <a:r>
              <a:rPr lang="en-GB" sz="2400" b="1" dirty="0">
                <a:solidFill>
                  <a:schemeClr val="accent5">
                    <a:lumMod val="75000"/>
                  </a:schemeClr>
                </a:solidFill>
              </a:rPr>
              <a:t> (Amsterdam)</a:t>
            </a:r>
          </a:p>
        </p:txBody>
      </p:sp>
    </p:spTree>
    <p:extLst>
      <p:ext uri="{BB962C8B-B14F-4D97-AF65-F5344CB8AC3E}">
        <p14:creationId xmlns:p14="http://schemas.microsoft.com/office/powerpoint/2010/main" val="3894174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arrotondato 3"/>
          <p:cNvSpPr/>
          <p:nvPr/>
        </p:nvSpPr>
        <p:spPr>
          <a:xfrm>
            <a:off x="6663054" y="2083381"/>
            <a:ext cx="3617844" cy="9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GENERAZIONE ANZIANI</a:t>
            </a:r>
          </a:p>
        </p:txBody>
      </p:sp>
      <p:sp>
        <p:nvSpPr>
          <p:cNvPr id="5" name="Rettangolo arrotondato 4"/>
          <p:cNvSpPr/>
          <p:nvPr/>
        </p:nvSpPr>
        <p:spPr>
          <a:xfrm>
            <a:off x="6663054" y="3478173"/>
            <a:ext cx="3617844" cy="964096"/>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GENERAZIONE GIOVANI</a:t>
            </a:r>
          </a:p>
        </p:txBody>
      </p:sp>
      <p:sp>
        <p:nvSpPr>
          <p:cNvPr id="6" name="Freccia circolare a destra 5"/>
          <p:cNvSpPr/>
          <p:nvPr/>
        </p:nvSpPr>
        <p:spPr>
          <a:xfrm>
            <a:off x="6195915" y="2649912"/>
            <a:ext cx="397565" cy="106348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solidFill>
                <a:schemeClr val="tx1"/>
              </a:solidFill>
            </a:endParaRPr>
          </a:p>
        </p:txBody>
      </p:sp>
      <p:sp>
        <p:nvSpPr>
          <p:cNvPr id="7" name="Freccia circolare a destra 6"/>
          <p:cNvSpPr/>
          <p:nvPr/>
        </p:nvSpPr>
        <p:spPr>
          <a:xfrm flipH="1" flipV="1">
            <a:off x="10350472" y="2649911"/>
            <a:ext cx="397565" cy="1063487"/>
          </a:xfrm>
          <a:prstGeom prst="curved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solidFill>
                <a:schemeClr val="tx1"/>
              </a:solidFill>
            </a:endParaRPr>
          </a:p>
        </p:txBody>
      </p:sp>
      <p:sp>
        <p:nvSpPr>
          <p:cNvPr id="8" name="Rettangolo 7"/>
          <p:cNvSpPr/>
          <p:nvPr/>
        </p:nvSpPr>
        <p:spPr>
          <a:xfrm>
            <a:off x="356658" y="6377550"/>
            <a:ext cx="11460968" cy="45719"/>
          </a:xfrm>
          <a:prstGeom prst="rect">
            <a:avLst/>
          </a:prstGeom>
          <a:solidFill>
            <a:schemeClr val="accent1">
              <a:lumMod val="50000"/>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ttangolo 8"/>
          <p:cNvSpPr/>
          <p:nvPr/>
        </p:nvSpPr>
        <p:spPr>
          <a:xfrm>
            <a:off x="7169252" y="6400409"/>
            <a:ext cx="4722446" cy="307777"/>
          </a:xfrm>
          <a:prstGeom prst="rect">
            <a:avLst/>
          </a:prstGeom>
        </p:spPr>
        <p:txBody>
          <a:bodyPr wrap="square">
            <a:spAutoFit/>
          </a:bodyPr>
          <a:lstStyle/>
          <a:p>
            <a:pPr algn="r"/>
            <a:r>
              <a:rPr lang="en-GB" sz="1400" b="1" dirty="0" err="1"/>
              <a:t>Prof.</a:t>
            </a:r>
            <a:r>
              <a:rPr lang="en-GB" sz="1400" b="1" dirty="0"/>
              <a:t> Luigi Fusco Girard</a:t>
            </a:r>
          </a:p>
        </p:txBody>
      </p:sp>
      <p:sp>
        <p:nvSpPr>
          <p:cNvPr id="10" name="Rettangolo 9"/>
          <p:cNvSpPr/>
          <p:nvPr/>
        </p:nvSpPr>
        <p:spPr>
          <a:xfrm>
            <a:off x="356658" y="6387489"/>
            <a:ext cx="4722446" cy="492443"/>
          </a:xfrm>
          <a:prstGeom prst="rect">
            <a:avLst/>
          </a:prstGeom>
        </p:spPr>
        <p:txBody>
          <a:bodyPr wrap="square">
            <a:spAutoFit/>
          </a:bodyPr>
          <a:lstStyle/>
          <a:p>
            <a:r>
              <a:rPr lang="en-GB" sz="1400" b="1" dirty="0" err="1"/>
              <a:t>Città</a:t>
            </a:r>
            <a:r>
              <a:rPr lang="en-GB" sz="1400" b="1" dirty="0"/>
              <a:t>, </a:t>
            </a:r>
            <a:r>
              <a:rPr lang="en-GB" sz="1400" b="1" dirty="0" err="1"/>
              <a:t>Anziani</a:t>
            </a:r>
            <a:r>
              <a:rPr lang="en-GB" sz="1400" b="1" dirty="0"/>
              <a:t> e </a:t>
            </a:r>
            <a:r>
              <a:rPr lang="en-GB" sz="1400" b="1" dirty="0" err="1"/>
              <a:t>Sostenibilità</a:t>
            </a:r>
            <a:endParaRPr lang="en-GB" sz="1400" b="1" dirty="0"/>
          </a:p>
          <a:p>
            <a:r>
              <a:rPr lang="en-GB" sz="1200" dirty="0"/>
              <a:t>20 </a:t>
            </a:r>
            <a:r>
              <a:rPr lang="en-GB" sz="1200" dirty="0" err="1"/>
              <a:t>Gennaio</a:t>
            </a:r>
            <a:r>
              <a:rPr lang="en-GB" sz="1200" dirty="0"/>
              <a:t> 2023</a:t>
            </a:r>
          </a:p>
        </p:txBody>
      </p:sp>
      <p:pic>
        <p:nvPicPr>
          <p:cNvPr id="11" name="Immagine 10"/>
          <p:cNvPicPr>
            <a:picLocks noChangeAspect="1"/>
          </p:cNvPicPr>
          <p:nvPr/>
        </p:nvPicPr>
        <p:blipFill rotWithShape="1">
          <a:blip r:embed="rId2"/>
          <a:srcRect l="11004" t="12227" r="12689" b="18103"/>
          <a:stretch/>
        </p:blipFill>
        <p:spPr>
          <a:xfrm>
            <a:off x="239375" y="1081700"/>
            <a:ext cx="4957011" cy="4839187"/>
          </a:xfrm>
          <a:prstGeom prst="rect">
            <a:avLst/>
          </a:prstGeom>
        </p:spPr>
      </p:pic>
    </p:spTree>
    <p:extLst>
      <p:ext uri="{BB962C8B-B14F-4D97-AF65-F5344CB8AC3E}">
        <p14:creationId xmlns:p14="http://schemas.microsoft.com/office/powerpoint/2010/main" val="1659875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9DCD44-F7A9-554A-963D-FA38EDE2D549}"/>
              </a:ext>
            </a:extLst>
          </p:cNvPr>
          <p:cNvSpPr>
            <a:spLocks noGrp="1"/>
          </p:cNvSpPr>
          <p:nvPr>
            <p:ph type="ctrTitle"/>
          </p:nvPr>
        </p:nvSpPr>
        <p:spPr>
          <a:xfrm>
            <a:off x="1179755" y="2746767"/>
            <a:ext cx="10298654" cy="2387600"/>
          </a:xfrm>
        </p:spPr>
        <p:txBody>
          <a:bodyPr>
            <a:noAutofit/>
          </a:bodyPr>
          <a:lstStyle/>
          <a:p>
            <a:pPr lvl="0" algn="l"/>
            <a:r>
              <a:rPr lang="it-IT" sz="1800" dirty="0"/>
              <a:t>Anziani e città, tra sfida etica e sfida al cambiamento climatico: la città PER TUTTI, capace di soddisfare i diritti di tutti (Na Agenda 2030, la </a:t>
            </a:r>
            <a:r>
              <a:rPr lang="it-IT" sz="1800" dirty="0" err="1"/>
              <a:t>NUA,l</a:t>
            </a:r>
            <a:r>
              <a:rPr lang="it-IT" sz="1800" dirty="0"/>
              <a:t> a Carta di Amsterdam e la nuova Carta Europea di Lipsia)</a:t>
            </a:r>
            <a:br>
              <a:rPr lang="it-IT" sz="1800" dirty="0"/>
            </a:br>
            <a:br>
              <a:rPr lang="it-IT" sz="1800" dirty="0"/>
            </a:br>
            <a:r>
              <a:rPr lang="it-IT" sz="1800" dirty="0"/>
              <a:t>Anziani ed economia circolare- anziani e città circolare : dalla città vincolo/problema alla città che ritarda le cause del declino/invecchiamento (per l’invecchiamento attivo)</a:t>
            </a:r>
            <a:br>
              <a:rPr lang="it-IT" sz="1800" dirty="0"/>
            </a:br>
            <a:r>
              <a:rPr lang="it-IT" sz="1800" dirty="0"/>
              <a:t> </a:t>
            </a:r>
            <a:br>
              <a:rPr lang="it-IT" sz="1800" dirty="0"/>
            </a:br>
            <a:r>
              <a:rPr lang="it-IT" sz="1800" dirty="0"/>
              <a:t>Gli Anziani come risorsa (la Silver economy)?</a:t>
            </a:r>
            <a:br>
              <a:rPr lang="it-IT" sz="1800" dirty="0"/>
            </a:br>
            <a:r>
              <a:rPr lang="it-IT" sz="1800" dirty="0"/>
              <a:t> </a:t>
            </a:r>
            <a:br>
              <a:rPr lang="it-IT" sz="1800" dirty="0"/>
            </a:br>
            <a:r>
              <a:rPr lang="it-IT" sz="1800" dirty="0"/>
              <a:t>Anziani e modello circolare: il rapporto virtuoso anziani /giovani</a:t>
            </a:r>
            <a:br>
              <a:rPr lang="it-IT" sz="1800" dirty="0"/>
            </a:br>
            <a:r>
              <a:rPr lang="it-IT" sz="1800" dirty="0"/>
              <a:t> </a:t>
            </a:r>
            <a:br>
              <a:rPr lang="it-IT" sz="1800" dirty="0"/>
            </a:br>
            <a:r>
              <a:rPr lang="it-IT" sz="1800" dirty="0"/>
              <a:t>Cosa stanno facendo le città in Italia ed all’estero?</a:t>
            </a:r>
            <a:br>
              <a:rPr lang="it-IT" sz="1800" dirty="0"/>
            </a:br>
            <a:r>
              <a:rPr lang="it-IT" sz="1800" dirty="0"/>
              <a:t>Conclusioni : la centralità della </a:t>
            </a:r>
            <a:r>
              <a:rPr lang="it-IT" sz="1800" dirty="0" err="1"/>
              <a:t>governance</a:t>
            </a:r>
            <a:r>
              <a:rPr lang="it-IT" sz="1800" dirty="0"/>
              <a:t> locale per una “città </a:t>
            </a:r>
            <a:r>
              <a:rPr lang="it-IT" sz="1800" dirty="0" err="1"/>
              <a:t>buona”in</a:t>
            </a:r>
            <a:r>
              <a:rPr lang="it-IT" sz="1800" dirty="0"/>
              <a:t> cui vivere</a:t>
            </a:r>
            <a:br>
              <a:rPr lang="it-IT" sz="1800" dirty="0"/>
            </a:br>
            <a:endParaRPr lang="it-IT" sz="1800" dirty="0"/>
          </a:p>
        </p:txBody>
      </p:sp>
      <p:sp>
        <p:nvSpPr>
          <p:cNvPr id="3" name="Rettangolo 2"/>
          <p:cNvSpPr/>
          <p:nvPr/>
        </p:nvSpPr>
        <p:spPr>
          <a:xfrm>
            <a:off x="356658" y="6377550"/>
            <a:ext cx="11460968" cy="45719"/>
          </a:xfrm>
          <a:prstGeom prst="rect">
            <a:avLst/>
          </a:prstGeom>
          <a:solidFill>
            <a:schemeClr val="accent1">
              <a:lumMod val="50000"/>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ttangolo 3"/>
          <p:cNvSpPr/>
          <p:nvPr/>
        </p:nvSpPr>
        <p:spPr>
          <a:xfrm>
            <a:off x="7169252" y="6400409"/>
            <a:ext cx="4722446" cy="307777"/>
          </a:xfrm>
          <a:prstGeom prst="rect">
            <a:avLst/>
          </a:prstGeom>
        </p:spPr>
        <p:txBody>
          <a:bodyPr wrap="square">
            <a:spAutoFit/>
          </a:bodyPr>
          <a:lstStyle/>
          <a:p>
            <a:pPr algn="r"/>
            <a:r>
              <a:rPr lang="en-GB" sz="1400" b="1" dirty="0" err="1"/>
              <a:t>Prof.</a:t>
            </a:r>
            <a:r>
              <a:rPr lang="en-GB" sz="1400" b="1" dirty="0"/>
              <a:t> Luigi Fusco Girard</a:t>
            </a:r>
          </a:p>
        </p:txBody>
      </p:sp>
      <p:sp>
        <p:nvSpPr>
          <p:cNvPr id="5" name="Rettangolo 4"/>
          <p:cNvSpPr/>
          <p:nvPr/>
        </p:nvSpPr>
        <p:spPr>
          <a:xfrm>
            <a:off x="356658" y="6387489"/>
            <a:ext cx="4722446" cy="492443"/>
          </a:xfrm>
          <a:prstGeom prst="rect">
            <a:avLst/>
          </a:prstGeom>
        </p:spPr>
        <p:txBody>
          <a:bodyPr wrap="square">
            <a:spAutoFit/>
          </a:bodyPr>
          <a:lstStyle/>
          <a:p>
            <a:r>
              <a:rPr lang="en-GB" sz="1400" b="1" dirty="0" err="1"/>
              <a:t>Città</a:t>
            </a:r>
            <a:r>
              <a:rPr lang="en-GB" sz="1400" b="1" dirty="0"/>
              <a:t>, </a:t>
            </a:r>
            <a:r>
              <a:rPr lang="en-GB" sz="1400" b="1" dirty="0" err="1"/>
              <a:t>Anziani</a:t>
            </a:r>
            <a:r>
              <a:rPr lang="en-GB" sz="1400" b="1" dirty="0"/>
              <a:t> e </a:t>
            </a:r>
            <a:r>
              <a:rPr lang="en-GB" sz="1400" b="1" dirty="0" err="1"/>
              <a:t>Sostenibilità</a:t>
            </a:r>
            <a:endParaRPr lang="en-GB" sz="1400" b="1" dirty="0"/>
          </a:p>
          <a:p>
            <a:r>
              <a:rPr lang="en-GB" sz="1200" dirty="0"/>
              <a:t>20 </a:t>
            </a:r>
            <a:r>
              <a:rPr lang="en-GB" sz="1200" dirty="0" err="1"/>
              <a:t>Gennaio</a:t>
            </a:r>
            <a:r>
              <a:rPr lang="en-GB" sz="1200" dirty="0"/>
              <a:t> 2023</a:t>
            </a:r>
          </a:p>
        </p:txBody>
      </p:sp>
    </p:spTree>
    <p:extLst>
      <p:ext uri="{BB962C8B-B14F-4D97-AF65-F5344CB8AC3E}">
        <p14:creationId xmlns:p14="http://schemas.microsoft.com/office/powerpoint/2010/main" val="2533933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9DCD44-F7A9-554A-963D-FA38EDE2D549}"/>
              </a:ext>
            </a:extLst>
          </p:cNvPr>
          <p:cNvSpPr>
            <a:spLocks noGrp="1"/>
          </p:cNvSpPr>
          <p:nvPr>
            <p:ph type="ctrTitle"/>
          </p:nvPr>
        </p:nvSpPr>
        <p:spPr>
          <a:xfrm>
            <a:off x="1524000" y="3951624"/>
            <a:ext cx="9144000" cy="2387600"/>
          </a:xfrm>
        </p:spPr>
        <p:txBody>
          <a:bodyPr>
            <a:noAutofit/>
          </a:bodyPr>
          <a:lstStyle/>
          <a:p>
            <a:pPr algn="l"/>
            <a:r>
              <a:rPr lang="it-IT" sz="2400" b="1" dirty="0"/>
              <a:t>La tesi</a:t>
            </a:r>
            <a:br>
              <a:rPr lang="it-IT" sz="2400" dirty="0"/>
            </a:br>
            <a:r>
              <a:rPr lang="it-IT" sz="2400" dirty="0"/>
              <a:t>La città amica degli anziani è la città che si organizza secondo i principi dello sviluppo sostenibile.</a:t>
            </a:r>
            <a:br>
              <a:rPr lang="it-IT" sz="2400" dirty="0"/>
            </a:br>
            <a:br>
              <a:rPr lang="it-IT" sz="2400" dirty="0"/>
            </a:br>
            <a:r>
              <a:rPr lang="it-IT" sz="2400" dirty="0"/>
              <a:t>Lo sviluppo sostenibile e uno sviluppo che imita l’economia della natura(l’ecologia) : l’esempio dell’albero e della foresta.</a:t>
            </a:r>
            <a:br>
              <a:rPr lang="it-IT" sz="2400" dirty="0"/>
            </a:br>
            <a:br>
              <a:rPr lang="it-IT" sz="2400" dirty="0"/>
            </a:br>
            <a:r>
              <a:rPr lang="it-IT" sz="2400" dirty="0"/>
              <a:t>La città amica degli anziani è fondata sulla economia circolare. La città circolare  è il modello nel quale realizzare la città amica (dei giovani e ) degli anziani. E’ la città sostenibile innanzitutto perché  si riconnette alla natura</a:t>
            </a:r>
            <a:br>
              <a:rPr lang="it-IT" sz="2400" dirty="0"/>
            </a:br>
            <a:r>
              <a:rPr lang="it-IT" sz="2400" dirty="0"/>
              <a:t> </a:t>
            </a:r>
            <a:br>
              <a:rPr lang="it-IT" sz="2400" dirty="0"/>
            </a:br>
            <a:r>
              <a:rPr lang="it-IT" sz="2400" dirty="0"/>
              <a:t>Le politiche per l’invecchiamento attivo sono necessarie ma vanno inquadrate/integrate nelle strategie per la riduzione della povertà e la lotta al cambiamento climatico. Si rafforzano reciprocamente. Esse garantiscono benefici a partire dai  soggetti più vulnerabili (anziani, disabili </a:t>
            </a:r>
            <a:r>
              <a:rPr lang="it-IT" sz="2400" dirty="0" err="1"/>
              <a:t>etc</a:t>
            </a:r>
            <a:r>
              <a:rPr lang="it-IT" sz="2400" dirty="0"/>
              <a:t>)</a:t>
            </a:r>
          </a:p>
        </p:txBody>
      </p:sp>
      <p:sp>
        <p:nvSpPr>
          <p:cNvPr id="3" name="Rettangolo 2"/>
          <p:cNvSpPr/>
          <p:nvPr/>
        </p:nvSpPr>
        <p:spPr>
          <a:xfrm>
            <a:off x="356658" y="6377550"/>
            <a:ext cx="11460968" cy="45719"/>
          </a:xfrm>
          <a:prstGeom prst="rect">
            <a:avLst/>
          </a:prstGeom>
          <a:solidFill>
            <a:schemeClr val="accent1">
              <a:lumMod val="50000"/>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ttangolo 3"/>
          <p:cNvSpPr/>
          <p:nvPr/>
        </p:nvSpPr>
        <p:spPr>
          <a:xfrm>
            <a:off x="7169252" y="6400409"/>
            <a:ext cx="4722446" cy="307777"/>
          </a:xfrm>
          <a:prstGeom prst="rect">
            <a:avLst/>
          </a:prstGeom>
        </p:spPr>
        <p:txBody>
          <a:bodyPr wrap="square">
            <a:spAutoFit/>
          </a:bodyPr>
          <a:lstStyle/>
          <a:p>
            <a:pPr algn="r"/>
            <a:r>
              <a:rPr lang="en-GB" sz="1400" b="1" dirty="0" err="1"/>
              <a:t>Prof.</a:t>
            </a:r>
            <a:r>
              <a:rPr lang="en-GB" sz="1400" b="1" dirty="0"/>
              <a:t> Luigi Fusco Girard</a:t>
            </a:r>
          </a:p>
        </p:txBody>
      </p:sp>
      <p:sp>
        <p:nvSpPr>
          <p:cNvPr id="5" name="Rettangolo 4"/>
          <p:cNvSpPr/>
          <p:nvPr/>
        </p:nvSpPr>
        <p:spPr>
          <a:xfrm>
            <a:off x="356658" y="6387489"/>
            <a:ext cx="4722446" cy="492443"/>
          </a:xfrm>
          <a:prstGeom prst="rect">
            <a:avLst/>
          </a:prstGeom>
        </p:spPr>
        <p:txBody>
          <a:bodyPr wrap="square">
            <a:spAutoFit/>
          </a:bodyPr>
          <a:lstStyle/>
          <a:p>
            <a:r>
              <a:rPr lang="en-GB" sz="1400" b="1" dirty="0" err="1"/>
              <a:t>Città</a:t>
            </a:r>
            <a:r>
              <a:rPr lang="en-GB" sz="1400" b="1" dirty="0"/>
              <a:t>, </a:t>
            </a:r>
            <a:r>
              <a:rPr lang="en-GB" sz="1400" b="1" dirty="0" err="1"/>
              <a:t>Anziani</a:t>
            </a:r>
            <a:r>
              <a:rPr lang="en-GB" sz="1400" b="1" dirty="0"/>
              <a:t> e </a:t>
            </a:r>
            <a:r>
              <a:rPr lang="en-GB" sz="1400" b="1" dirty="0" err="1"/>
              <a:t>Sostenibilità</a:t>
            </a:r>
            <a:endParaRPr lang="en-GB" sz="1400" b="1" dirty="0"/>
          </a:p>
          <a:p>
            <a:r>
              <a:rPr lang="en-GB" sz="1200" dirty="0"/>
              <a:t>20 </a:t>
            </a:r>
            <a:r>
              <a:rPr lang="en-GB" sz="1200" dirty="0" err="1"/>
              <a:t>Gennaio</a:t>
            </a:r>
            <a:r>
              <a:rPr lang="en-GB" sz="1200" dirty="0"/>
              <a:t> 2023</a:t>
            </a:r>
          </a:p>
        </p:txBody>
      </p:sp>
    </p:spTree>
    <p:extLst>
      <p:ext uri="{BB962C8B-B14F-4D97-AF65-F5344CB8AC3E}">
        <p14:creationId xmlns:p14="http://schemas.microsoft.com/office/powerpoint/2010/main" val="743741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56658" y="6377550"/>
            <a:ext cx="11460968" cy="45719"/>
          </a:xfrm>
          <a:prstGeom prst="rect">
            <a:avLst/>
          </a:prstGeom>
          <a:solidFill>
            <a:schemeClr val="accent1">
              <a:lumMod val="50000"/>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ttangolo 7"/>
          <p:cNvSpPr/>
          <p:nvPr/>
        </p:nvSpPr>
        <p:spPr>
          <a:xfrm>
            <a:off x="7169252" y="6400409"/>
            <a:ext cx="4722446" cy="307777"/>
          </a:xfrm>
          <a:prstGeom prst="rect">
            <a:avLst/>
          </a:prstGeom>
        </p:spPr>
        <p:txBody>
          <a:bodyPr wrap="square">
            <a:spAutoFit/>
          </a:bodyPr>
          <a:lstStyle/>
          <a:p>
            <a:pPr algn="r"/>
            <a:r>
              <a:rPr lang="en-GB" sz="1400" b="1" dirty="0" err="1"/>
              <a:t>Prof.</a:t>
            </a:r>
            <a:r>
              <a:rPr lang="en-GB" sz="1400" b="1" dirty="0"/>
              <a:t> Luigi Fusco Girard</a:t>
            </a:r>
          </a:p>
        </p:txBody>
      </p:sp>
      <p:sp>
        <p:nvSpPr>
          <p:cNvPr id="9" name="Rettangolo 8"/>
          <p:cNvSpPr/>
          <p:nvPr/>
        </p:nvSpPr>
        <p:spPr>
          <a:xfrm>
            <a:off x="356658" y="6387489"/>
            <a:ext cx="4722446" cy="492443"/>
          </a:xfrm>
          <a:prstGeom prst="rect">
            <a:avLst/>
          </a:prstGeom>
        </p:spPr>
        <p:txBody>
          <a:bodyPr wrap="square">
            <a:spAutoFit/>
          </a:bodyPr>
          <a:lstStyle/>
          <a:p>
            <a:r>
              <a:rPr lang="en-GB" sz="1400" b="1" dirty="0" err="1"/>
              <a:t>Città</a:t>
            </a:r>
            <a:r>
              <a:rPr lang="en-GB" sz="1400" b="1" dirty="0"/>
              <a:t>, </a:t>
            </a:r>
            <a:r>
              <a:rPr lang="en-GB" sz="1400" b="1" dirty="0" err="1"/>
              <a:t>Anziani</a:t>
            </a:r>
            <a:r>
              <a:rPr lang="en-GB" sz="1400" b="1" dirty="0"/>
              <a:t> e </a:t>
            </a:r>
            <a:r>
              <a:rPr lang="en-GB" sz="1400" b="1" dirty="0" err="1"/>
              <a:t>Sostenibilità</a:t>
            </a:r>
            <a:endParaRPr lang="en-GB" sz="1400" b="1" dirty="0"/>
          </a:p>
          <a:p>
            <a:r>
              <a:rPr lang="en-GB" sz="1200" dirty="0"/>
              <a:t>20 </a:t>
            </a:r>
            <a:r>
              <a:rPr lang="en-GB" sz="1200" dirty="0" err="1"/>
              <a:t>Gennaio</a:t>
            </a:r>
            <a:r>
              <a:rPr lang="en-GB" sz="1200" dirty="0"/>
              <a:t> 2023</a:t>
            </a:r>
          </a:p>
        </p:txBody>
      </p:sp>
      <p:pic>
        <p:nvPicPr>
          <p:cNvPr id="10" name="Immagine 9"/>
          <p:cNvPicPr>
            <a:picLocks noChangeAspect="1"/>
          </p:cNvPicPr>
          <p:nvPr/>
        </p:nvPicPr>
        <p:blipFill rotWithShape="1">
          <a:blip r:embed="rId2">
            <a:extLst>
              <a:ext uri="{28A0092B-C50C-407E-A947-70E740481C1C}">
                <a14:useLocalDpi xmlns:a14="http://schemas.microsoft.com/office/drawing/2010/main" val="0"/>
              </a:ext>
            </a:extLst>
          </a:blip>
          <a:srcRect t="1738" r="44651" b="9804"/>
          <a:stretch/>
        </p:blipFill>
        <p:spPr>
          <a:xfrm>
            <a:off x="1793981" y="2541358"/>
            <a:ext cx="3950331" cy="3551275"/>
          </a:xfrm>
          <a:prstGeom prst="rect">
            <a:avLst/>
          </a:prstGeom>
        </p:spPr>
      </p:pic>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3981" y="252221"/>
            <a:ext cx="3965945" cy="2230844"/>
          </a:xfrm>
          <a:prstGeom prst="rect">
            <a:avLst/>
          </a:prstGeom>
        </p:spPr>
      </p:pic>
      <p:pic>
        <p:nvPicPr>
          <p:cNvPr id="12" name="Immagine 11"/>
          <p:cNvPicPr>
            <a:picLocks noChangeAspect="1"/>
          </p:cNvPicPr>
          <p:nvPr/>
        </p:nvPicPr>
        <p:blipFill>
          <a:blip r:embed="rId4"/>
          <a:stretch>
            <a:fillRect/>
          </a:stretch>
        </p:blipFill>
        <p:spPr>
          <a:xfrm>
            <a:off x="5947647" y="681467"/>
            <a:ext cx="4502951" cy="5310820"/>
          </a:xfrm>
          <a:prstGeom prst="rect">
            <a:avLst/>
          </a:prstGeom>
        </p:spPr>
      </p:pic>
    </p:spTree>
    <p:extLst>
      <p:ext uri="{BB962C8B-B14F-4D97-AF65-F5344CB8AC3E}">
        <p14:creationId xmlns:p14="http://schemas.microsoft.com/office/powerpoint/2010/main" val="3524069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9DCD44-F7A9-554A-963D-FA38EDE2D549}"/>
              </a:ext>
            </a:extLst>
          </p:cNvPr>
          <p:cNvSpPr>
            <a:spLocks noGrp="1"/>
          </p:cNvSpPr>
          <p:nvPr>
            <p:ph type="ctrTitle"/>
          </p:nvPr>
        </p:nvSpPr>
        <p:spPr>
          <a:xfrm>
            <a:off x="1298089" y="3532076"/>
            <a:ext cx="9144000" cy="2387600"/>
          </a:xfrm>
        </p:spPr>
        <p:txBody>
          <a:bodyPr>
            <a:noAutofit/>
          </a:bodyPr>
          <a:lstStyle/>
          <a:p>
            <a:pPr algn="just"/>
            <a:r>
              <a:rPr lang="it-IT" sz="2400" dirty="0"/>
              <a:t> </a:t>
            </a:r>
            <a:br>
              <a:rPr lang="it-IT" sz="2400" dirty="0"/>
            </a:br>
            <a:r>
              <a:rPr lang="it-IT" sz="2400" dirty="0"/>
              <a:t>Il modello circolare non ammette la produzione di sprechi e di rifiuti, ma considera i rifiuti materiali ed organici come una risorsa.  Non ammette lo spreco di capitale umano e sociale. Ma trasforma queste forme di rifiuti in risorse: allungamento della vita utile etc.</a:t>
            </a:r>
            <a:br>
              <a:rPr lang="it-IT" sz="2400" dirty="0"/>
            </a:br>
            <a:br>
              <a:rPr lang="it-IT" sz="2400" dirty="0"/>
            </a:br>
            <a:r>
              <a:rPr lang="it-IT" sz="2400" dirty="0"/>
              <a:t> </a:t>
            </a:r>
            <a:br>
              <a:rPr lang="it-IT" sz="2400" dirty="0"/>
            </a:br>
            <a:r>
              <a:rPr lang="it-IT" sz="2400" dirty="0"/>
              <a:t> </a:t>
            </a:r>
            <a:br>
              <a:rPr lang="it-IT" sz="2400" dirty="0"/>
            </a:br>
            <a:r>
              <a:rPr lang="it-IT" sz="2400" dirty="0"/>
              <a:t> </a:t>
            </a:r>
            <a:br>
              <a:rPr lang="it-IT" sz="2400" dirty="0"/>
            </a:br>
            <a:r>
              <a:rPr lang="it-IT" sz="2400" dirty="0"/>
              <a:t> </a:t>
            </a:r>
            <a:br>
              <a:rPr lang="it-IT" sz="2400" dirty="0"/>
            </a:br>
            <a:r>
              <a:rPr lang="it-IT" sz="2400" dirty="0"/>
              <a:t> </a:t>
            </a:r>
            <a:br>
              <a:rPr lang="it-IT" sz="2400" dirty="0"/>
            </a:br>
            <a:r>
              <a:rPr lang="it-IT" sz="2400" dirty="0"/>
              <a:t>Gli over 65 come risorsa della città perché dispongono della risorsa tempo, che è la risorsa più scarsa nel mondo accelerato di oggi</a:t>
            </a:r>
            <a:br>
              <a:rPr lang="it-IT" sz="2400" dirty="0"/>
            </a:br>
            <a:r>
              <a:rPr lang="it-IT" sz="2400" dirty="0"/>
              <a:t>Come trasformare questa risorsa  potenziale in risorsa reale?  Una nuova </a:t>
            </a:r>
            <a:r>
              <a:rPr lang="it-IT" sz="2400" dirty="0" err="1"/>
              <a:t>governance</a:t>
            </a:r>
            <a:r>
              <a:rPr lang="it-IT" sz="2400" dirty="0"/>
              <a:t>, una nuova pianificazione, una nuova strategia culturale</a:t>
            </a:r>
          </a:p>
        </p:txBody>
      </p:sp>
    </p:spTree>
    <p:extLst>
      <p:ext uri="{BB962C8B-B14F-4D97-AF65-F5344CB8AC3E}">
        <p14:creationId xmlns:p14="http://schemas.microsoft.com/office/powerpoint/2010/main" val="2308746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9DCD44-F7A9-554A-963D-FA38EDE2D549}"/>
              </a:ext>
            </a:extLst>
          </p:cNvPr>
          <p:cNvSpPr>
            <a:spLocks noGrp="1"/>
          </p:cNvSpPr>
          <p:nvPr>
            <p:ph type="ctrTitle"/>
          </p:nvPr>
        </p:nvSpPr>
        <p:spPr>
          <a:xfrm>
            <a:off x="1706880" y="3284650"/>
            <a:ext cx="9144000" cy="2387600"/>
          </a:xfrm>
        </p:spPr>
        <p:txBody>
          <a:bodyPr>
            <a:noAutofit/>
          </a:bodyPr>
          <a:lstStyle/>
          <a:p>
            <a:pPr algn="l"/>
            <a:r>
              <a:rPr lang="it-IT" sz="2400" dirty="0"/>
              <a:t>La città e la sua ambivalenza.  Espressione di tutti i “beni”, ma anche luogo di concentrazione di tutti i problemi dell’umanità.  Espressione del progetto di vita nella dimensione relazionale e luogo di frammentazione sociale crescente, di perdita di biodiversità, di perdita di connessione con le reti della vita della natura, luogo di concentrazione di povertà nelle sue diverse forme……</a:t>
            </a:r>
            <a:br>
              <a:rPr lang="it-IT" sz="2400" dirty="0"/>
            </a:br>
            <a:br>
              <a:rPr lang="it-IT" sz="2400" dirty="0"/>
            </a:br>
            <a:br>
              <a:rPr lang="it-IT" sz="2400" dirty="0"/>
            </a:br>
            <a:r>
              <a:rPr lang="it-IT" sz="2400" dirty="0"/>
              <a:t>Espressione della creatività massima dell’uomo e fonte di malessere/sofferenze/inquinamento/danni alla salute…….</a:t>
            </a:r>
            <a:br>
              <a:rPr lang="it-IT" sz="2400" dirty="0"/>
            </a:br>
            <a:br>
              <a:rPr lang="it-IT" sz="2400" dirty="0"/>
            </a:br>
            <a:r>
              <a:rPr lang="it-IT" sz="2400" dirty="0"/>
              <a:t>Come “umanizzare la città”?</a:t>
            </a:r>
            <a:br>
              <a:rPr lang="it-IT" sz="2400" dirty="0"/>
            </a:br>
            <a:r>
              <a:rPr lang="it-IT" sz="2400" dirty="0"/>
              <a:t>Come introdurre la natura nella città? </a:t>
            </a:r>
            <a:br>
              <a:rPr lang="it-IT" sz="2400" dirty="0"/>
            </a:br>
            <a:r>
              <a:rPr lang="it-IT" sz="2400" dirty="0"/>
              <a:t>Come ridurre le disuguaglianze sociali?</a:t>
            </a:r>
          </a:p>
        </p:txBody>
      </p:sp>
    </p:spTree>
    <p:extLst>
      <p:ext uri="{BB962C8B-B14F-4D97-AF65-F5344CB8AC3E}">
        <p14:creationId xmlns:p14="http://schemas.microsoft.com/office/powerpoint/2010/main" val="1325188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56658" y="6377550"/>
            <a:ext cx="11460968" cy="45719"/>
          </a:xfrm>
          <a:prstGeom prst="rect">
            <a:avLst/>
          </a:prstGeom>
          <a:solidFill>
            <a:schemeClr val="accent1">
              <a:lumMod val="50000"/>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tangolo 5"/>
          <p:cNvSpPr/>
          <p:nvPr/>
        </p:nvSpPr>
        <p:spPr>
          <a:xfrm>
            <a:off x="7169252" y="6400409"/>
            <a:ext cx="4722446" cy="307777"/>
          </a:xfrm>
          <a:prstGeom prst="rect">
            <a:avLst/>
          </a:prstGeom>
        </p:spPr>
        <p:txBody>
          <a:bodyPr wrap="square">
            <a:spAutoFit/>
          </a:bodyPr>
          <a:lstStyle/>
          <a:p>
            <a:pPr algn="r"/>
            <a:r>
              <a:rPr lang="en-GB" sz="1400" b="1" dirty="0" err="1"/>
              <a:t>Prof.</a:t>
            </a:r>
            <a:r>
              <a:rPr lang="en-GB" sz="1400" b="1" dirty="0"/>
              <a:t> Luigi Fusco Girard</a:t>
            </a:r>
          </a:p>
        </p:txBody>
      </p:sp>
      <p:sp>
        <p:nvSpPr>
          <p:cNvPr id="7" name="Rettangolo 6"/>
          <p:cNvSpPr/>
          <p:nvPr/>
        </p:nvSpPr>
        <p:spPr>
          <a:xfrm>
            <a:off x="356658" y="6387489"/>
            <a:ext cx="4722446" cy="492443"/>
          </a:xfrm>
          <a:prstGeom prst="rect">
            <a:avLst/>
          </a:prstGeom>
        </p:spPr>
        <p:txBody>
          <a:bodyPr wrap="square">
            <a:spAutoFit/>
          </a:bodyPr>
          <a:lstStyle/>
          <a:p>
            <a:r>
              <a:rPr lang="en-GB" sz="1400" b="1" dirty="0" err="1"/>
              <a:t>Città</a:t>
            </a:r>
            <a:r>
              <a:rPr lang="en-GB" sz="1400" b="1" dirty="0"/>
              <a:t>, </a:t>
            </a:r>
            <a:r>
              <a:rPr lang="en-GB" sz="1400" b="1" dirty="0" err="1"/>
              <a:t>Anziani</a:t>
            </a:r>
            <a:r>
              <a:rPr lang="en-GB" sz="1400" b="1" dirty="0"/>
              <a:t> e </a:t>
            </a:r>
            <a:r>
              <a:rPr lang="en-GB" sz="1400" b="1" dirty="0" err="1"/>
              <a:t>Sostenibilità</a:t>
            </a:r>
            <a:endParaRPr lang="en-GB" sz="1400" b="1" dirty="0"/>
          </a:p>
          <a:p>
            <a:r>
              <a:rPr lang="en-GB" sz="1200" dirty="0"/>
              <a:t>20 </a:t>
            </a:r>
            <a:r>
              <a:rPr lang="en-GB" sz="1200" dirty="0" err="1"/>
              <a:t>Gennaio</a:t>
            </a:r>
            <a:r>
              <a:rPr lang="en-GB" sz="1200" dirty="0"/>
              <a:t> 2023</a:t>
            </a:r>
          </a:p>
        </p:txBody>
      </p:sp>
      <p:sp>
        <p:nvSpPr>
          <p:cNvPr id="2" name="Rettangolo 1"/>
          <p:cNvSpPr/>
          <p:nvPr/>
        </p:nvSpPr>
        <p:spPr>
          <a:xfrm>
            <a:off x="3561415" y="755178"/>
            <a:ext cx="8517835" cy="5632311"/>
          </a:xfrm>
          <a:prstGeom prst="rect">
            <a:avLst/>
          </a:prstGeom>
        </p:spPr>
        <p:txBody>
          <a:bodyPr wrap="square">
            <a:spAutoFit/>
          </a:bodyPr>
          <a:lstStyle/>
          <a:p>
            <a:pPr algn="just"/>
            <a:r>
              <a:rPr lang="en-US" sz="1200" dirty="0"/>
              <a:t>11.1 By 2030, ensure access for all to adequate, safe and affordable housing and basic services and upgrade slums</a:t>
            </a:r>
          </a:p>
          <a:p>
            <a:pPr algn="just"/>
            <a:endParaRPr lang="en-US" sz="1200" dirty="0"/>
          </a:p>
          <a:p>
            <a:pPr algn="just"/>
            <a:r>
              <a:rPr lang="en-US" sz="1200" dirty="0"/>
              <a:t>11.2 By 2030, provide access to safe, affordable, accessible and sustainable transport systems for all, improving road safety, notably by expanding public transport, with special attention to the needs of those in vulnerable situations, women, children, persons with disabilities and older persons</a:t>
            </a:r>
          </a:p>
          <a:p>
            <a:pPr algn="just"/>
            <a:endParaRPr lang="en-US" sz="1200" dirty="0"/>
          </a:p>
          <a:p>
            <a:pPr algn="just"/>
            <a:r>
              <a:rPr lang="en-US" sz="1200" dirty="0"/>
              <a:t>11.3 By 2030, enhance inclusive and sustainable urbanization and capacity for participatory, integrated and sustainable human settlement planning and management in all countries</a:t>
            </a:r>
          </a:p>
          <a:p>
            <a:pPr algn="just"/>
            <a:endParaRPr lang="en-US" sz="1200" dirty="0"/>
          </a:p>
          <a:p>
            <a:pPr algn="just"/>
            <a:r>
              <a:rPr lang="en-US" sz="1200" dirty="0"/>
              <a:t>11.4 Strengthen efforts to protect and safeguard the world’s cultural and natural heritage</a:t>
            </a:r>
          </a:p>
          <a:p>
            <a:pPr algn="just"/>
            <a:endParaRPr lang="en-US" sz="1200" dirty="0"/>
          </a:p>
          <a:p>
            <a:pPr algn="just"/>
            <a:r>
              <a:rPr lang="en-US" sz="1200" dirty="0"/>
              <a:t>11.5 By 2030, significantly reduce the number of deaths and the number of people affected and substantially decrease the direct economic losses relative to global gross domestic product caused by disasters, including water-related disasters, with a focus on protecting the poor and people in vulnerable situations</a:t>
            </a:r>
          </a:p>
          <a:p>
            <a:pPr algn="just"/>
            <a:endParaRPr lang="en-US" sz="1200" dirty="0"/>
          </a:p>
          <a:p>
            <a:pPr algn="just"/>
            <a:r>
              <a:rPr lang="en-US" sz="1200" dirty="0"/>
              <a:t>11.6 By 2030, reduce the adverse per capita environmental impact of cities, including by paying special attention to air quality and municipal and other waste management</a:t>
            </a:r>
          </a:p>
          <a:p>
            <a:pPr algn="just"/>
            <a:endParaRPr lang="en-US" sz="1200" dirty="0"/>
          </a:p>
          <a:p>
            <a:pPr algn="just"/>
            <a:r>
              <a:rPr lang="en-US" sz="1200" dirty="0"/>
              <a:t>11.7 By 2030, provide universal access to safe, inclusive and accessible, green and public spaces, in particular for women and children, older persons and persons with disabilities</a:t>
            </a:r>
          </a:p>
          <a:p>
            <a:pPr algn="just"/>
            <a:endParaRPr lang="en-US" sz="1200" dirty="0"/>
          </a:p>
          <a:p>
            <a:pPr algn="just"/>
            <a:r>
              <a:rPr lang="en-US" sz="1200" dirty="0"/>
              <a:t>11.A Support positive economic, social and environmental links between urban, </a:t>
            </a:r>
            <a:r>
              <a:rPr lang="en-US" sz="1200" dirty="0" err="1"/>
              <a:t>peri</a:t>
            </a:r>
            <a:r>
              <a:rPr lang="en-US" sz="1200" dirty="0"/>
              <a:t>-urban and rural areas by strengthening national and regional development planning</a:t>
            </a:r>
          </a:p>
          <a:p>
            <a:pPr algn="just"/>
            <a:endParaRPr lang="en-US" sz="1200" dirty="0"/>
          </a:p>
          <a:p>
            <a:pPr algn="just"/>
            <a:r>
              <a:rPr lang="en-US" sz="1200" dirty="0"/>
              <a:t>11.B By 2020, substantially increase the number of cities and human settlements adopting and implementing integrated policies and plans towards inclusion, resource efficiency, mitigation and adaptation to climate change, resilience to disasters, and develop and implement, in line with the Sendai Framework for Disaster Risk Reduction 2015-2030, holistic disaster risk management at all levels</a:t>
            </a:r>
          </a:p>
          <a:p>
            <a:pPr algn="just"/>
            <a:endParaRPr lang="en-US" sz="1200" dirty="0"/>
          </a:p>
          <a:p>
            <a:pPr algn="just"/>
            <a:r>
              <a:rPr lang="en-US" sz="1200" dirty="0"/>
              <a:t>11.C Support least developed countries, including through financial and technical assistance, in building sustainable and resilient buildings utilizing local materials</a:t>
            </a:r>
            <a:endParaRPr lang="it-IT" sz="1200" dirty="0"/>
          </a:p>
        </p:txBody>
      </p:sp>
      <p:sp>
        <p:nvSpPr>
          <p:cNvPr id="12" name="Rettangolo 11"/>
          <p:cNvSpPr/>
          <p:nvPr/>
        </p:nvSpPr>
        <p:spPr>
          <a:xfrm>
            <a:off x="0" y="11342"/>
            <a:ext cx="12192000" cy="461665"/>
          </a:xfrm>
          <a:prstGeom prst="rect">
            <a:avLst/>
          </a:prstGeom>
          <a:solidFill>
            <a:schemeClr val="accent5">
              <a:lumMod val="20000"/>
              <a:lumOff val="80000"/>
            </a:schemeClr>
          </a:solidFill>
        </p:spPr>
        <p:txBody>
          <a:bodyPr wrap="square">
            <a:spAutoFit/>
          </a:bodyPr>
          <a:lstStyle/>
          <a:p>
            <a:pPr algn="ctr"/>
            <a:r>
              <a:rPr lang="en-GB" sz="2400" b="1" dirty="0">
                <a:solidFill>
                  <a:schemeClr val="accent5">
                    <a:lumMod val="75000"/>
                  </a:schemeClr>
                </a:solidFill>
              </a:rPr>
              <a:t>Agenda 2030 – </a:t>
            </a:r>
            <a:r>
              <a:rPr lang="en-GB" sz="2400" b="1" dirty="0" err="1">
                <a:solidFill>
                  <a:schemeClr val="accent5">
                    <a:lumMod val="75000"/>
                  </a:schemeClr>
                </a:solidFill>
              </a:rPr>
              <a:t>Obiettivi</a:t>
            </a:r>
            <a:r>
              <a:rPr lang="en-GB" sz="2400" b="1" dirty="0">
                <a:solidFill>
                  <a:schemeClr val="accent5">
                    <a:lumMod val="75000"/>
                  </a:schemeClr>
                </a:solidFill>
              </a:rPr>
              <a:t> di </a:t>
            </a:r>
            <a:r>
              <a:rPr lang="en-GB" sz="2400" b="1" dirty="0" err="1">
                <a:solidFill>
                  <a:schemeClr val="accent5">
                    <a:lumMod val="75000"/>
                  </a:schemeClr>
                </a:solidFill>
              </a:rPr>
              <a:t>Sviluppo</a:t>
            </a:r>
            <a:r>
              <a:rPr lang="en-GB" sz="2400" b="1" dirty="0">
                <a:solidFill>
                  <a:schemeClr val="accent5">
                    <a:lumMod val="75000"/>
                  </a:schemeClr>
                </a:solidFill>
              </a:rPr>
              <a:t> </a:t>
            </a:r>
            <a:r>
              <a:rPr lang="en-GB" sz="2400" b="1" dirty="0" err="1">
                <a:solidFill>
                  <a:schemeClr val="accent5">
                    <a:lumMod val="75000"/>
                  </a:schemeClr>
                </a:solidFill>
              </a:rPr>
              <a:t>Sostenibile</a:t>
            </a:r>
            <a:endParaRPr lang="en-GB" sz="2400" b="1" dirty="0">
              <a:solidFill>
                <a:schemeClr val="accent5">
                  <a:lumMod val="75000"/>
                </a:schemeClr>
              </a:solidFill>
            </a:endParaRPr>
          </a:p>
        </p:txBody>
      </p:sp>
      <p:pic>
        <p:nvPicPr>
          <p:cNvPr id="3" name="Immagine 2"/>
          <p:cNvPicPr>
            <a:picLocks noChangeAspect="1"/>
          </p:cNvPicPr>
          <p:nvPr/>
        </p:nvPicPr>
        <p:blipFill rotWithShape="1">
          <a:blip r:embed="rId2"/>
          <a:srcRect l="5922" t="7133" r="7072" b="14119"/>
          <a:stretch/>
        </p:blipFill>
        <p:spPr>
          <a:xfrm>
            <a:off x="192506" y="719398"/>
            <a:ext cx="3368909" cy="1974219"/>
          </a:xfrm>
          <a:prstGeom prst="rect">
            <a:avLst/>
          </a:prstGeom>
        </p:spPr>
      </p:pic>
      <p:pic>
        <p:nvPicPr>
          <p:cNvPr id="13" name="Immagine 12"/>
          <p:cNvPicPr>
            <a:picLocks noChangeAspect="1"/>
          </p:cNvPicPr>
          <p:nvPr/>
        </p:nvPicPr>
        <p:blipFill rotWithShape="1">
          <a:blip r:embed="rId2"/>
          <a:srcRect l="64730" t="41100" r="21659" b="36507"/>
          <a:stretch/>
        </p:blipFill>
        <p:spPr>
          <a:xfrm>
            <a:off x="192505" y="2785269"/>
            <a:ext cx="3368909" cy="3588619"/>
          </a:xfrm>
          <a:prstGeom prst="rect">
            <a:avLst/>
          </a:prstGeom>
        </p:spPr>
      </p:pic>
    </p:spTree>
    <p:extLst>
      <p:ext uri="{BB962C8B-B14F-4D97-AF65-F5344CB8AC3E}">
        <p14:creationId xmlns:p14="http://schemas.microsoft.com/office/powerpoint/2010/main" val="181056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9DCD44-F7A9-554A-963D-FA38EDE2D549}"/>
              </a:ext>
            </a:extLst>
          </p:cNvPr>
          <p:cNvSpPr>
            <a:spLocks noGrp="1"/>
          </p:cNvSpPr>
          <p:nvPr>
            <p:ph type="ctrTitle"/>
          </p:nvPr>
        </p:nvSpPr>
        <p:spPr>
          <a:xfrm>
            <a:off x="1330362" y="562964"/>
            <a:ext cx="9144000" cy="2387600"/>
          </a:xfrm>
        </p:spPr>
        <p:txBody>
          <a:bodyPr>
            <a:noAutofit/>
          </a:bodyPr>
          <a:lstStyle/>
          <a:p>
            <a:r>
              <a:rPr lang="it-IT" sz="2400" dirty="0"/>
              <a:t>La Nuova Agenda Urbana…</a:t>
            </a:r>
          </a:p>
        </p:txBody>
      </p:sp>
      <p:sp>
        <p:nvSpPr>
          <p:cNvPr id="4" name="Rettangolo 3"/>
          <p:cNvSpPr/>
          <p:nvPr/>
        </p:nvSpPr>
        <p:spPr>
          <a:xfrm>
            <a:off x="356658" y="6377550"/>
            <a:ext cx="11460968" cy="45719"/>
          </a:xfrm>
          <a:prstGeom prst="rect">
            <a:avLst/>
          </a:prstGeom>
          <a:solidFill>
            <a:schemeClr val="accent1">
              <a:lumMod val="50000"/>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ttangolo 4"/>
          <p:cNvSpPr/>
          <p:nvPr/>
        </p:nvSpPr>
        <p:spPr>
          <a:xfrm>
            <a:off x="7169252" y="6400409"/>
            <a:ext cx="4722446" cy="307777"/>
          </a:xfrm>
          <a:prstGeom prst="rect">
            <a:avLst/>
          </a:prstGeom>
        </p:spPr>
        <p:txBody>
          <a:bodyPr wrap="square">
            <a:spAutoFit/>
          </a:bodyPr>
          <a:lstStyle/>
          <a:p>
            <a:pPr algn="r"/>
            <a:r>
              <a:rPr lang="en-GB" sz="1400" b="1" dirty="0" err="1"/>
              <a:t>Prof.</a:t>
            </a:r>
            <a:r>
              <a:rPr lang="en-GB" sz="1400" b="1" dirty="0"/>
              <a:t> Luigi Fusco Girard</a:t>
            </a:r>
          </a:p>
        </p:txBody>
      </p:sp>
      <p:sp>
        <p:nvSpPr>
          <p:cNvPr id="6" name="Rettangolo 5"/>
          <p:cNvSpPr/>
          <p:nvPr/>
        </p:nvSpPr>
        <p:spPr>
          <a:xfrm>
            <a:off x="356658" y="6387489"/>
            <a:ext cx="4722446" cy="492443"/>
          </a:xfrm>
          <a:prstGeom prst="rect">
            <a:avLst/>
          </a:prstGeom>
        </p:spPr>
        <p:txBody>
          <a:bodyPr wrap="square">
            <a:spAutoFit/>
          </a:bodyPr>
          <a:lstStyle/>
          <a:p>
            <a:r>
              <a:rPr lang="en-GB" sz="1400" b="1" dirty="0" err="1"/>
              <a:t>Città</a:t>
            </a:r>
            <a:r>
              <a:rPr lang="en-GB" sz="1400" b="1" dirty="0"/>
              <a:t>, </a:t>
            </a:r>
            <a:r>
              <a:rPr lang="en-GB" sz="1400" b="1" dirty="0" err="1"/>
              <a:t>Anziani</a:t>
            </a:r>
            <a:r>
              <a:rPr lang="en-GB" sz="1400" b="1" dirty="0"/>
              <a:t> e </a:t>
            </a:r>
            <a:r>
              <a:rPr lang="en-GB" sz="1400" b="1" dirty="0" err="1"/>
              <a:t>Sostenibilità</a:t>
            </a:r>
            <a:endParaRPr lang="en-GB" sz="1400" b="1" dirty="0"/>
          </a:p>
          <a:p>
            <a:r>
              <a:rPr lang="en-GB" sz="1200" dirty="0"/>
              <a:t>20 </a:t>
            </a:r>
            <a:r>
              <a:rPr lang="en-GB" sz="1200" dirty="0" err="1"/>
              <a:t>Gennaio</a:t>
            </a:r>
            <a:r>
              <a:rPr lang="en-GB" sz="1200" dirty="0"/>
              <a:t> 2023</a:t>
            </a:r>
          </a:p>
        </p:txBody>
      </p:sp>
    </p:spTree>
    <p:extLst>
      <p:ext uri="{BB962C8B-B14F-4D97-AF65-F5344CB8AC3E}">
        <p14:creationId xmlns:p14="http://schemas.microsoft.com/office/powerpoint/2010/main" val="1225042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a:srcRect l="33070" t="18382" r="11667" b="18460"/>
          <a:stretch/>
        </p:blipFill>
        <p:spPr>
          <a:xfrm>
            <a:off x="1058778" y="0"/>
            <a:ext cx="9897979" cy="6362988"/>
          </a:xfrm>
          <a:prstGeom prst="rect">
            <a:avLst/>
          </a:prstGeom>
        </p:spPr>
      </p:pic>
      <p:sp>
        <p:nvSpPr>
          <p:cNvPr id="7" name="Rettangolo 6"/>
          <p:cNvSpPr/>
          <p:nvPr/>
        </p:nvSpPr>
        <p:spPr>
          <a:xfrm>
            <a:off x="356658" y="6377550"/>
            <a:ext cx="11460968" cy="45719"/>
          </a:xfrm>
          <a:prstGeom prst="rect">
            <a:avLst/>
          </a:prstGeom>
          <a:solidFill>
            <a:schemeClr val="accent1">
              <a:lumMod val="50000"/>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ttangolo 7"/>
          <p:cNvSpPr/>
          <p:nvPr/>
        </p:nvSpPr>
        <p:spPr>
          <a:xfrm>
            <a:off x="7169252" y="6400409"/>
            <a:ext cx="4722446" cy="307777"/>
          </a:xfrm>
          <a:prstGeom prst="rect">
            <a:avLst/>
          </a:prstGeom>
        </p:spPr>
        <p:txBody>
          <a:bodyPr wrap="square">
            <a:spAutoFit/>
          </a:bodyPr>
          <a:lstStyle/>
          <a:p>
            <a:pPr algn="r"/>
            <a:r>
              <a:rPr lang="en-GB" sz="1400" b="1" dirty="0" err="1"/>
              <a:t>Prof.</a:t>
            </a:r>
            <a:r>
              <a:rPr lang="en-GB" sz="1400" b="1" dirty="0"/>
              <a:t> Luigi Fusco Girard</a:t>
            </a:r>
          </a:p>
        </p:txBody>
      </p:sp>
      <p:sp>
        <p:nvSpPr>
          <p:cNvPr id="9" name="Rettangolo 8"/>
          <p:cNvSpPr/>
          <p:nvPr/>
        </p:nvSpPr>
        <p:spPr>
          <a:xfrm>
            <a:off x="356658" y="6387489"/>
            <a:ext cx="4722446" cy="492443"/>
          </a:xfrm>
          <a:prstGeom prst="rect">
            <a:avLst/>
          </a:prstGeom>
        </p:spPr>
        <p:txBody>
          <a:bodyPr wrap="square">
            <a:spAutoFit/>
          </a:bodyPr>
          <a:lstStyle/>
          <a:p>
            <a:r>
              <a:rPr lang="en-GB" sz="1400" b="1" dirty="0" err="1"/>
              <a:t>Città</a:t>
            </a:r>
            <a:r>
              <a:rPr lang="en-GB" sz="1400" b="1" dirty="0"/>
              <a:t>, </a:t>
            </a:r>
            <a:r>
              <a:rPr lang="en-GB" sz="1400" b="1" dirty="0" err="1"/>
              <a:t>Anziani</a:t>
            </a:r>
            <a:r>
              <a:rPr lang="en-GB" sz="1400" b="1" dirty="0"/>
              <a:t> e </a:t>
            </a:r>
            <a:r>
              <a:rPr lang="en-GB" sz="1400" b="1" dirty="0" err="1"/>
              <a:t>Sostenibilità</a:t>
            </a:r>
            <a:endParaRPr lang="en-GB" sz="1400" b="1" dirty="0"/>
          </a:p>
          <a:p>
            <a:r>
              <a:rPr lang="en-GB" sz="1200" dirty="0"/>
              <a:t>20 </a:t>
            </a:r>
            <a:r>
              <a:rPr lang="en-GB" sz="1200" dirty="0" err="1"/>
              <a:t>Gennaio</a:t>
            </a:r>
            <a:r>
              <a:rPr lang="en-GB" sz="1200" dirty="0"/>
              <a:t> 2023</a:t>
            </a:r>
          </a:p>
        </p:txBody>
      </p:sp>
      <p:sp>
        <p:nvSpPr>
          <p:cNvPr id="10" name="Rettangolo 9"/>
          <p:cNvSpPr/>
          <p:nvPr/>
        </p:nvSpPr>
        <p:spPr>
          <a:xfrm>
            <a:off x="356658" y="4116219"/>
            <a:ext cx="2390273" cy="2246769"/>
          </a:xfrm>
          <a:prstGeom prst="rect">
            <a:avLst/>
          </a:prstGeom>
        </p:spPr>
        <p:txBody>
          <a:bodyPr wrap="square">
            <a:spAutoFit/>
          </a:bodyPr>
          <a:lstStyle/>
          <a:p>
            <a:r>
              <a:rPr lang="it-IT" sz="1400" dirty="0" err="1"/>
              <a:t>Watts</a:t>
            </a:r>
            <a:r>
              <a:rPr lang="it-IT" sz="1400" dirty="0"/>
              <a:t>, N. et al. (2018), </a:t>
            </a:r>
            <a:r>
              <a:rPr lang="it-IT" sz="1400" i="1" dirty="0"/>
              <a:t>The 2018 report of the Lancet Countdown on </a:t>
            </a:r>
            <a:r>
              <a:rPr lang="it-IT" sz="1400" i="1" dirty="0" err="1"/>
              <a:t>health</a:t>
            </a:r>
            <a:r>
              <a:rPr lang="it-IT" sz="1400" i="1" dirty="0"/>
              <a:t> and </a:t>
            </a:r>
            <a:r>
              <a:rPr lang="it-IT" sz="1400" i="1" dirty="0" err="1"/>
              <a:t>climate</a:t>
            </a:r>
            <a:r>
              <a:rPr lang="it-IT" sz="1400" i="1" dirty="0"/>
              <a:t> </a:t>
            </a:r>
            <a:r>
              <a:rPr lang="it-IT" sz="1400" i="1" dirty="0" err="1"/>
              <a:t>change</a:t>
            </a:r>
            <a:r>
              <a:rPr lang="it-IT" sz="1400" i="1" dirty="0"/>
              <a:t>: </a:t>
            </a:r>
            <a:r>
              <a:rPr lang="it-IT" sz="1400" i="1" dirty="0" err="1"/>
              <a:t>shaping</a:t>
            </a:r>
            <a:r>
              <a:rPr lang="it-IT" sz="1400" i="1" dirty="0"/>
              <a:t> the </a:t>
            </a:r>
            <a:r>
              <a:rPr lang="it-IT" sz="1400" i="1" dirty="0" err="1"/>
              <a:t>health</a:t>
            </a:r>
            <a:r>
              <a:rPr lang="it-IT" sz="1400" i="1" dirty="0"/>
              <a:t> of </a:t>
            </a:r>
            <a:r>
              <a:rPr lang="it-IT" sz="1400" i="1" dirty="0" err="1"/>
              <a:t>nations</a:t>
            </a:r>
            <a:r>
              <a:rPr lang="it-IT" sz="1400" i="1" dirty="0"/>
              <a:t> for </a:t>
            </a:r>
            <a:r>
              <a:rPr lang="it-IT" sz="1400" i="1" dirty="0" err="1"/>
              <a:t>centuries</a:t>
            </a:r>
            <a:r>
              <a:rPr lang="it-IT" sz="1400" i="1" dirty="0"/>
              <a:t> to come, </a:t>
            </a:r>
            <a:r>
              <a:rPr lang="it-IT" sz="1400" dirty="0"/>
              <a:t>Volume 392, </a:t>
            </a:r>
            <a:r>
              <a:rPr lang="it-IT" sz="1400" dirty="0" err="1"/>
              <a:t>Issue</a:t>
            </a:r>
            <a:r>
              <a:rPr lang="it-IT" sz="1400" dirty="0"/>
              <a:t> 10163, P2479-2514, DECEMBER 08, 2018, DOI: https://doi.org/10.1016/S0140-6736(18)32594-7</a:t>
            </a:r>
          </a:p>
        </p:txBody>
      </p:sp>
    </p:spTree>
    <p:extLst>
      <p:ext uri="{BB962C8B-B14F-4D97-AF65-F5344CB8AC3E}">
        <p14:creationId xmlns:p14="http://schemas.microsoft.com/office/powerpoint/2010/main" val="271588349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1734</Words>
  <Application>Microsoft Office PowerPoint</Application>
  <PresentationFormat>Widescreen</PresentationFormat>
  <Paragraphs>152</Paragraphs>
  <Slides>25</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25</vt:i4>
      </vt:variant>
    </vt:vector>
  </HeadingPairs>
  <TitlesOfParts>
    <vt:vector size="29" baseType="lpstr">
      <vt:lpstr>Arial</vt:lpstr>
      <vt:lpstr>Calibri</vt:lpstr>
      <vt:lpstr>Calibri Light</vt:lpstr>
      <vt:lpstr>Tema di Office</vt:lpstr>
      <vt:lpstr>Presentazione standard di PowerPoint</vt:lpstr>
      <vt:lpstr>Cosa fare?</vt:lpstr>
      <vt:lpstr>La tesi La città amica degli anziani è la città che si organizza secondo i principi dello sviluppo sostenibile.  Lo sviluppo sostenibile e uno sviluppo che imita l’economia della natura(l’ecologia) : l’esempio dell’albero e della foresta.  La città amica degli anziani è fondata sulla economia circolare. La città circolare  è il modello nel quale realizzare la città amica (dei giovani e ) degli anziani. E’ la città sostenibile innanzitutto perché  si riconnette alla natura   Le politiche per l’invecchiamento attivo sono necessarie ma vanno inquadrate/integrate nelle strategie per la riduzione della povertà e la lotta al cambiamento climatico. Si rafforzano reciprocamente. Esse garantiscono benefici a partire dai  soggetti più vulnerabili (anziani, disabili etc)</vt:lpstr>
      <vt:lpstr>Presentazione standard di PowerPoint</vt:lpstr>
      <vt:lpstr>  Il modello circolare non ammette la produzione di sprechi e di rifiuti, ma considera i rifiuti materiali ed organici come una risorsa.  Non ammette lo spreco di capitale umano e sociale. Ma trasforma queste forme di rifiuti in risorse: allungamento della vita utile etc.            Gli over 65 come risorsa della città perché dispongono della risorsa tempo, che è la risorsa più scarsa nel mondo accelerato di oggi Come trasformare questa risorsa  potenziale in risorsa reale?  Una nuova governance, una nuova pianificazione, una nuova strategia culturale</vt:lpstr>
      <vt:lpstr>La città e la sua ambivalenza.  Espressione di tutti i “beni”, ma anche luogo di concentrazione di tutti i problemi dell’umanità.  Espressione del progetto di vita nella dimensione relazionale e luogo di frammentazione sociale crescente, di perdita di biodiversità, di perdita di connessione con le reti della vita della natura, luogo di concentrazione di povertà nelle sue diverse forme……   Espressione della creatività massima dell’uomo e fonte di malessere/sofferenze/inquinamento/danni alla salute…….  Come “umanizzare la città”? Come introdurre la natura nella città?  Come ridurre le disuguaglianze sociali?</vt:lpstr>
      <vt:lpstr>Presentazione standard di PowerPoint</vt:lpstr>
      <vt:lpstr>La Nuova Agenda Urbana…</vt:lpstr>
      <vt:lpstr>Presentazione standard di PowerPoint</vt:lpstr>
      <vt:lpstr>Gli impatti sulla salute del cambiamento climatico /inquinamento/contaminazione</vt:lpstr>
      <vt:lpstr>Presentazione standard di PowerPoint</vt:lpstr>
      <vt:lpstr>Presentazione standard di PowerPoint</vt:lpstr>
      <vt:lpstr>I servizi ecosistemici della natura</vt:lpstr>
      <vt:lpstr>Cosa fare?  Milano Torino Genova Padova Bologna Ancona</vt:lpstr>
      <vt:lpstr>Nuova governance urbana e capacità di apprendimento</vt:lpstr>
      <vt:lpstr>La valutazione (HIA, SEA, EIA, SIA….)</vt:lpstr>
      <vt:lpstr>27 Marzo  2019 Ministero della Salute (VIS)</vt:lpstr>
      <vt:lpstr>Le variabili del benessere personale, sociale, ambientale, economico..</vt:lpstr>
      <vt:lpstr>  Per una città buona da vivere anche da parte degli anziani Innovazioni tecnologiche/digitali, per migliorare i benefici dell’inclusione, la qualità della vita, i servizi sanitari, culturali etc. etc. per migliorare il welfare urbano  I big data contribuiscono se bene gestiti alla auto-organizzazione nella predisposizione del nuovo welfare   Ma la città amica degli anziani va messa in una relazione virtuosa con i giovani, per una reciproca utilità Il futuro dipende dalla capacità di integrazione tra tecnologie innovative digitali, energetiche etc. e valori culturali  La modernizzazione ecologica ed anche culturale centrata sull’uomo, capace di rigenerare valori di collaborazione/cooperazione, fiducia etc. ad una velocità almeno pari a quella del loro consumo </vt:lpstr>
      <vt:lpstr>La nuova governance urbana</vt:lpstr>
      <vt:lpstr>Nuova governance urbana</vt:lpstr>
      <vt:lpstr>Presentazione standard di PowerPoint</vt:lpstr>
      <vt:lpstr>Presentazione standard di PowerPoint</vt:lpstr>
      <vt:lpstr>Presentazione standard di PowerPoint</vt:lpstr>
      <vt:lpstr>Anziani e città, tra sfida etica e sfida al cambiamento climatico: la città PER TUTTI, capace di soddisfare i diritti di tutti (Na Agenda 2030, la NUA,l a Carta di Amsterdam e la nuova Carta Europea di Lipsia)  Anziani ed economia circolare- anziani e città circolare : dalla città vincolo/problema alla città che ritarda le cause del declino/invecchiamento (per l’invecchiamento attivo)   Gli Anziani come risorsa (la Silver economy)?   Anziani e modello circolare: il rapporto virtuoso anziani /giovani   Cosa stanno facendo le città in Italia ed all’estero? Conclusioni : la centralità della governance locale per una “città buona”in cui vivere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Obiettivo 11 agenda 2030</dc:title>
  <dc:creator>Utente</dc:creator>
  <cp:lastModifiedBy>LUIGI FUSCO GIRARD</cp:lastModifiedBy>
  <cp:revision>17</cp:revision>
  <dcterms:created xsi:type="dcterms:W3CDTF">2023-01-19T16:29:04Z</dcterms:created>
  <dcterms:modified xsi:type="dcterms:W3CDTF">2023-01-27T12:21:35Z</dcterms:modified>
</cp:coreProperties>
</file>