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304" r:id="rId3"/>
    <p:sldId id="328" r:id="rId4"/>
    <p:sldId id="329" r:id="rId5"/>
    <p:sldId id="330" r:id="rId6"/>
    <p:sldId id="346" r:id="rId7"/>
    <p:sldId id="347" r:id="rId8"/>
    <p:sldId id="348" r:id="rId9"/>
    <p:sldId id="333" r:id="rId10"/>
    <p:sldId id="331" r:id="rId11"/>
    <p:sldId id="332" r:id="rId12"/>
    <p:sldId id="334" r:id="rId13"/>
    <p:sldId id="335" r:id="rId14"/>
    <p:sldId id="308" r:id="rId15"/>
    <p:sldId id="336" r:id="rId16"/>
    <p:sldId id="309" r:id="rId17"/>
    <p:sldId id="285" r:id="rId18"/>
    <p:sldId id="310" r:id="rId19"/>
    <p:sldId id="324" r:id="rId20"/>
    <p:sldId id="311" r:id="rId21"/>
    <p:sldId id="313" r:id="rId22"/>
    <p:sldId id="314" r:id="rId23"/>
    <p:sldId id="315" r:id="rId24"/>
    <p:sldId id="291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38" r:id="rId33"/>
    <p:sldId id="340" r:id="rId34"/>
    <p:sldId id="339" r:id="rId35"/>
    <p:sldId id="341" r:id="rId36"/>
    <p:sldId id="342" r:id="rId37"/>
    <p:sldId id="343" r:id="rId38"/>
    <p:sldId id="345" r:id="rId39"/>
    <p:sldId id="344" r:id="rId40"/>
    <p:sldId id="326" r:id="rId4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00"/>
    <a:srgbClr val="0000FF"/>
    <a:srgbClr val="FFFFCC"/>
    <a:srgbClr val="FFCCFF"/>
    <a:srgbClr val="CCFFCC"/>
    <a:srgbClr val="2C4D7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94" y="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7E684-6750-493A-A9AE-8248131E152F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36C975-7741-43A6-BB9C-20DFA8B8353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06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636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8565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6886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943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86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770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608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610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659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682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6215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852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748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041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2696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8431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9225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1798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29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3079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53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7299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613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7080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521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084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610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5453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7717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38766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202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988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fenomeno osservato ha forte eterogeneità spaziale (variabilità geografica). I patterns sono chiari e questo è particolarmente interessante a mio modo di vedere. Osservando primo e quarto quartile si intravede anche il ruolo esercitato dalle città (poligoni blu)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290B-1891-4629-A4E8-A8357685C04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1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290B-1891-4629-A4E8-A8357685C04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3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290B-1891-4629-A4E8-A8357685C04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55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998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683435-4808-44C0-A6A7-CA4D026CFB24}" type="slidenum">
              <a:rPr lang="it-IT" altLang="it-IT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055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2"/>
          <p:cNvGrpSpPr>
            <a:grpSpLocks/>
          </p:cNvGrpSpPr>
          <p:nvPr userDrawn="1"/>
        </p:nvGrpSpPr>
        <p:grpSpPr bwMode="auto">
          <a:xfrm>
            <a:off x="0" y="0"/>
            <a:ext cx="9144000" cy="831850"/>
            <a:chOff x="0" y="0"/>
            <a:chExt cx="9144000" cy="832104"/>
          </a:xfrm>
        </p:grpSpPr>
        <p:sp>
          <p:nvSpPr>
            <p:cNvPr id="5" name="Rettangolo 4"/>
            <p:cNvSpPr/>
            <p:nvPr userDrawn="1"/>
          </p:nvSpPr>
          <p:spPr>
            <a:xfrm>
              <a:off x="0" y="0"/>
              <a:ext cx="9144000" cy="798757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6" name="Immagin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00" y="0"/>
              <a:ext cx="1588199" cy="83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>
              <a:spLocks noChangeArrowheads="1"/>
            </p:cNvSpPr>
            <p:nvPr userDrawn="1"/>
          </p:nvSpPr>
          <p:spPr bwMode="auto">
            <a:xfrm>
              <a:off x="7294563" y="71460"/>
              <a:ext cx="1782762" cy="6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it-IT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DiSIA</a:t>
              </a:r>
            </a:p>
            <a:p>
              <a:pPr eaLnBrk="1" hangingPunct="1">
                <a:defRPr/>
              </a:pPr>
              <a:r>
                <a:rPr lang="it-IT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DIPARTIMENTO DI STATISTICA,</a:t>
              </a:r>
            </a:p>
            <a:p>
              <a:pPr eaLnBrk="1" hangingPunct="1">
                <a:defRPr/>
              </a:pPr>
              <a:r>
                <a:rPr lang="it-IT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INFORMATICA, APPLICAZIONI </a:t>
              </a:r>
            </a:p>
            <a:p>
              <a:pPr eaLnBrk="1" hangingPunct="1">
                <a:defRPr/>
              </a:pPr>
              <a:r>
                <a:rPr lang="it-IT" sz="8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"GIUSEPPE PARENTI"</a:t>
              </a:r>
            </a:p>
          </p:txBody>
        </p:sp>
      </p:grpSp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/>
          <a:stretch>
            <a:fillRect/>
          </a:stretch>
        </p:blipFill>
        <p:spPr bwMode="auto">
          <a:xfrm>
            <a:off x="0" y="3556000"/>
            <a:ext cx="39608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57" y="1169380"/>
            <a:ext cx="7069311" cy="125877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8199" y="2793372"/>
            <a:ext cx="5739973" cy="11275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7609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28B2-4E2E-4468-B2C4-7EB9DF04881A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A7CDA-91F7-4BC7-BAAC-913A85DBB1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92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nume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376092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376092"/>
              </a:buClr>
              <a:buFont typeface="+mj-lt"/>
              <a:buAutoNum type="arabicPeriod"/>
              <a:defRPr/>
            </a:lvl2pPr>
            <a:lvl3pPr marL="1257300" indent="-342900">
              <a:buClr>
                <a:srgbClr val="376092"/>
              </a:buClr>
              <a:buFont typeface="+mj-lt"/>
              <a:buAutoNum type="arabicPeriod"/>
              <a:defRPr/>
            </a:lvl3pPr>
            <a:lvl4pPr marL="1600200" indent="-228600">
              <a:buClr>
                <a:srgbClr val="376092"/>
              </a:buClr>
              <a:buFont typeface="+mj-lt"/>
              <a:buAutoNum type="arabicPeriod"/>
              <a:defRPr/>
            </a:lvl4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8E04-089D-4D3D-A932-B208C9953800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1939B-9C32-4195-9A9B-698418CA13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73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35F3-40AF-4100-94A9-C89371F5B04D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539BE-B91A-4CB7-985E-4024D18639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45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7802-8D88-423C-81EC-8C5947548259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F7905-37CE-4D65-93C6-3553442BA4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954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ECC6-0096-4246-AF9B-E82ADC8BB95B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8BCC-04EC-4A31-849F-91D08D0B6D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EC75-2DA7-4E21-AF2C-D9F391031E10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1B88-F99B-4646-9818-FEA520BA66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8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CBE-C5AE-4EA7-A7F7-06129F9A1621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4194-6B33-40DB-BD28-BF00BFB9BC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76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90599"/>
            <a:ext cx="1971675" cy="5186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90599"/>
            <a:ext cx="5800725" cy="5186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7950-3706-4B13-96B2-5274FCEF7B86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6C54-4925-435A-BDFD-0F2F2B91E3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11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rgbClr val="FFFFC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31850"/>
            <a:ext cx="7886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38325"/>
            <a:ext cx="78867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8D8402-FD5C-4524-ADC0-AAA22F4E8290}" type="datetime1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25" y="635952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2C4D76"/>
                </a:solidFill>
              </a:defRPr>
            </a:lvl1pPr>
          </a:lstStyle>
          <a:p>
            <a:fld id="{83467375-8FA7-4ECE-95AF-984BB466C918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1" name="Gruppo 10"/>
          <p:cNvGrpSpPr>
            <a:grpSpLocks/>
          </p:cNvGrpSpPr>
          <p:nvPr userDrawn="1"/>
        </p:nvGrpSpPr>
        <p:grpSpPr bwMode="auto">
          <a:xfrm>
            <a:off x="0" y="0"/>
            <a:ext cx="9144000" cy="831850"/>
            <a:chOff x="0" y="0"/>
            <a:chExt cx="9144000" cy="832104"/>
          </a:xfrm>
        </p:grpSpPr>
        <p:sp>
          <p:nvSpPr>
            <p:cNvPr id="8" name="Rettangolo 7"/>
            <p:cNvSpPr/>
            <p:nvPr userDrawn="1"/>
          </p:nvSpPr>
          <p:spPr>
            <a:xfrm>
              <a:off x="0" y="0"/>
              <a:ext cx="9144000" cy="798757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033" name="Immagine 8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00" y="0"/>
              <a:ext cx="1588199" cy="83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13"/>
            <p:cNvSpPr txBox="1">
              <a:spLocks noChangeArrowheads="1"/>
            </p:cNvSpPr>
            <p:nvPr userDrawn="1"/>
          </p:nvSpPr>
          <p:spPr bwMode="auto">
            <a:xfrm>
              <a:off x="7294563" y="71460"/>
              <a:ext cx="1782762" cy="6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it-IT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DiSIA</a:t>
              </a:r>
            </a:p>
            <a:p>
              <a:pPr eaLnBrk="1" hangingPunct="1">
                <a:defRPr/>
              </a:pPr>
              <a:r>
                <a:rPr lang="it-IT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DIPARTIMENTO DI STATISTICA,</a:t>
              </a:r>
            </a:p>
            <a:p>
              <a:pPr eaLnBrk="1" hangingPunct="1">
                <a:defRPr/>
              </a:pPr>
              <a:r>
                <a:rPr lang="it-IT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INFORMATICA, APPLICAZIONI </a:t>
              </a:r>
            </a:p>
            <a:p>
              <a:pPr eaLnBrk="1" hangingPunct="1">
                <a:defRPr/>
              </a:pPr>
              <a:r>
                <a:rPr lang="it-IT" sz="8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"GIUSEPPE PARENTI"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336430" y="2501899"/>
            <a:ext cx="8475783" cy="208735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it-IT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Invecchiamento</a:t>
            </a:r>
            <a:r>
              <a:rPr lang="en-US" altLang="it-IT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sostenibile</a:t>
            </a:r>
            <a:r>
              <a:rPr lang="en-US" altLang="it-IT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b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altLang="it-IT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il</a:t>
            </a:r>
            <a: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caso</a:t>
            </a:r>
            <a: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  <a:t> Italia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261938" y="979488"/>
            <a:ext cx="3876675" cy="896937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Gustavo De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Santis</a:t>
            </a:r>
            <a:endParaRPr lang="it-IT" altLang="it-IT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gustavo.desantis@unifi.it</a:t>
            </a:r>
          </a:p>
        </p:txBody>
      </p:sp>
      <p:sp>
        <p:nvSpPr>
          <p:cNvPr id="3076" name="Sottotitolo 2"/>
          <p:cNvSpPr txBox="1">
            <a:spLocks/>
          </p:cNvSpPr>
          <p:nvPr/>
        </p:nvSpPr>
        <p:spPr bwMode="auto">
          <a:xfrm>
            <a:off x="3802063" y="5403850"/>
            <a:ext cx="50101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Seminario</a:t>
            </a:r>
            <a:r>
              <a:rPr lang="en-US" altLang="it-IT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APEF, </a:t>
            </a: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Accademia</a:t>
            </a:r>
            <a:r>
              <a:rPr lang="en-US" altLang="it-IT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Pontiana</a:t>
            </a:r>
            <a:endParaRPr lang="en-US" altLang="it-IT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it-IT" b="1" dirty="0">
                <a:latin typeface="Comic Sans MS" panose="030F0702030302020204" pitchFamily="66" charset="0"/>
              </a:rPr>
              <a:t>Napoli, 20 </a:t>
            </a:r>
            <a:r>
              <a:rPr lang="en-US" altLang="it-IT" b="1" dirty="0" err="1">
                <a:latin typeface="Comic Sans MS" panose="030F0702030302020204" pitchFamily="66" charset="0"/>
              </a:rPr>
              <a:t>gennaio</a:t>
            </a:r>
            <a:r>
              <a:rPr lang="en-US" altLang="it-IT" b="1" dirty="0">
                <a:latin typeface="Comic Sans MS" panose="030F0702030302020204" pitchFamily="66" charset="0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8156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Crit. 2) </a:t>
            </a:r>
            <a:r>
              <a:rPr lang="en-US" altLang="it-IT" sz="2800" dirty="0" err="1">
                <a:solidFill>
                  <a:srgbClr val="0000FF"/>
                </a:solidFill>
              </a:rPr>
              <a:t>Anni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che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restano</a:t>
            </a:r>
            <a:r>
              <a:rPr lang="en-US" altLang="it-IT" sz="2800" dirty="0">
                <a:solidFill>
                  <a:srgbClr val="0000FF"/>
                </a:solidFill>
              </a:rPr>
              <a:t> da </a:t>
            </a:r>
            <a:r>
              <a:rPr lang="en-US" altLang="it-IT" sz="2800" dirty="0" err="1">
                <a:solidFill>
                  <a:srgbClr val="0000FF"/>
                </a:solidFill>
              </a:rPr>
              <a:t>vivere</a:t>
            </a:r>
            <a:r>
              <a:rPr lang="en-US" altLang="it-IT" sz="2800" dirty="0">
                <a:solidFill>
                  <a:srgbClr val="0000FF"/>
                </a:solidFill>
              </a:rPr>
              <a:t> (</a:t>
            </a:r>
            <a:r>
              <a:rPr lang="en-US" altLang="it-IT" sz="2800" dirty="0" err="1">
                <a:solidFill>
                  <a:srgbClr val="0000FF"/>
                </a:solidFill>
              </a:rPr>
              <a:t>e</a:t>
            </a:r>
            <a:r>
              <a:rPr lang="en-US" altLang="it-IT" sz="28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it-IT" sz="2800" dirty="0">
                <a:solidFill>
                  <a:srgbClr val="0000FF"/>
                </a:solidFill>
              </a:rPr>
              <a:t>=15)</a:t>
            </a:r>
            <a:br>
              <a:rPr lang="en-US" altLang="it-IT" sz="2800" dirty="0">
                <a:solidFill>
                  <a:srgbClr val="0000FF"/>
                </a:solidFill>
              </a:rPr>
            </a:br>
            <a:r>
              <a:rPr lang="en-US" altLang="it-IT" sz="2800" dirty="0">
                <a:solidFill>
                  <a:srgbClr val="0000FF"/>
                </a:solidFill>
              </a:rPr>
              <a:t>(</a:t>
            </a:r>
            <a:r>
              <a:rPr lang="en-US" altLang="it-IT" sz="2800" i="1" dirty="0" err="1">
                <a:solidFill>
                  <a:srgbClr val="0000FF"/>
                </a:solidFill>
              </a:rPr>
              <a:t>età</a:t>
            </a:r>
            <a:r>
              <a:rPr lang="en-US" altLang="it-IT" sz="2800" i="1" dirty="0">
                <a:solidFill>
                  <a:srgbClr val="0000FF"/>
                </a:solidFill>
              </a:rPr>
              <a:t> </a:t>
            </a:r>
            <a:r>
              <a:rPr lang="en-US" altLang="it-IT" sz="2800" i="1" dirty="0" err="1">
                <a:solidFill>
                  <a:srgbClr val="0000FF"/>
                </a:solidFill>
              </a:rPr>
              <a:t>prospettiva</a:t>
            </a:r>
            <a:r>
              <a:rPr lang="en-US" altLang="it-IT" sz="2800" dirty="0">
                <a:solidFill>
                  <a:srgbClr val="0000FF"/>
                </a:solidFill>
              </a:rPr>
              <a:t>) Quota di </a:t>
            </a:r>
            <a:r>
              <a:rPr lang="en-US" altLang="it-IT" sz="2800" dirty="0" err="1">
                <a:solidFill>
                  <a:srgbClr val="0000FF"/>
                </a:solidFill>
              </a:rPr>
              <a:t>anziani</a:t>
            </a:r>
            <a:endParaRPr lang="en-US" altLang="it-IT" sz="2800" dirty="0">
              <a:solidFill>
                <a:srgbClr val="0000FF"/>
              </a:solidFill>
            </a:endParaRP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6133651"/>
            <a:ext cx="7886700" cy="59099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Fonte: </a:t>
            </a:r>
            <a:r>
              <a:rPr lang="en-US" dirty="0"/>
              <a:t>Sanderson and </a:t>
            </a:r>
            <a:r>
              <a:rPr lang="en-US" dirty="0" err="1"/>
              <a:t>Scherbov</a:t>
            </a:r>
            <a:r>
              <a:rPr lang="en-US" dirty="0"/>
              <a:t> (2016) </a:t>
            </a:r>
            <a:r>
              <a:rPr lang="en-US" i="1" dirty="0"/>
              <a:t>A unifying framework for the study of population aging</a:t>
            </a:r>
            <a:r>
              <a:rPr lang="en-US" dirty="0"/>
              <a:t>, Vienna Yearbook of Population Research, pp. 7-39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81" y="1818410"/>
            <a:ext cx="7908394" cy="42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2605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2) </a:t>
            </a:r>
            <a:r>
              <a:rPr lang="en-US" altLang="it-IT" sz="2800" dirty="0" err="1">
                <a:solidFill>
                  <a:srgbClr val="0000FF"/>
                </a:solidFill>
              </a:rPr>
              <a:t>Età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prospettiva</a:t>
            </a:r>
            <a:r>
              <a:rPr lang="en-US" altLang="it-IT" sz="2800" dirty="0">
                <a:solidFill>
                  <a:srgbClr val="0000FF"/>
                </a:solidFill>
              </a:rPr>
              <a:t> Italia (1900-2020)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6055742"/>
            <a:ext cx="7886700" cy="66890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Fonte: </a:t>
            </a:r>
            <a:r>
              <a:rPr lang="en-US" dirty="0" err="1"/>
              <a:t>Egidi</a:t>
            </a:r>
            <a:r>
              <a:rPr lang="en-US" dirty="0"/>
              <a:t> (2023) </a:t>
            </a:r>
            <a:r>
              <a:rPr lang="it-IT" i="1" dirty="0"/>
              <a:t>Durata e qualità della vita</a:t>
            </a:r>
            <a:r>
              <a:rPr lang="en-US" dirty="0"/>
              <a:t>, Gnosis/</a:t>
            </a:r>
            <a:r>
              <a:rPr lang="en-US" dirty="0" err="1"/>
              <a:t>Neodemos</a:t>
            </a:r>
            <a:r>
              <a:rPr lang="en-US" dirty="0"/>
              <a:t> (in </a:t>
            </a:r>
            <a:r>
              <a:rPr lang="en-US" dirty="0" err="1"/>
              <a:t>corso</a:t>
            </a:r>
            <a:r>
              <a:rPr lang="en-US" dirty="0"/>
              <a:t> di </a:t>
            </a:r>
            <a:r>
              <a:rPr lang="en-US" dirty="0" err="1"/>
              <a:t>pubblicazione</a:t>
            </a:r>
            <a:r>
              <a:rPr lang="en-US" dirty="0"/>
              <a:t>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1" y="1475962"/>
            <a:ext cx="7781026" cy="44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398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644111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2-3) </a:t>
            </a:r>
            <a:r>
              <a:rPr lang="it-IT" altLang="it-IT" sz="2800" dirty="0">
                <a:solidFill>
                  <a:srgbClr val="FF0000"/>
                </a:solidFill>
              </a:rPr>
              <a:t>Tre soglie di vecchiaia in Italia </a:t>
            </a:r>
            <a:r>
              <a:rPr lang="en-US" altLang="it-IT" sz="2800" dirty="0">
                <a:solidFill>
                  <a:srgbClr val="FF0000"/>
                </a:solidFill>
              </a:rPr>
              <a:t>(2009-2020)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5434642"/>
            <a:ext cx="7886700" cy="129000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Età prospettiva equivalente ai 65 anni del 2009: totale, senza limitazioni funzionali e in buona salute percepita, per genere.</a:t>
            </a:r>
          </a:p>
          <a:p>
            <a:pPr marL="0" indent="0">
              <a:buNone/>
            </a:pPr>
            <a:r>
              <a:rPr lang="it-IT" dirty="0"/>
              <a:t>Fonte: </a:t>
            </a:r>
            <a:r>
              <a:rPr lang="en-US" dirty="0" err="1"/>
              <a:t>Egidi</a:t>
            </a:r>
            <a:r>
              <a:rPr lang="en-US" dirty="0"/>
              <a:t> (2023) </a:t>
            </a:r>
            <a:r>
              <a:rPr lang="it-IT" i="1" dirty="0"/>
              <a:t>Durata e qualità della vita</a:t>
            </a:r>
            <a:r>
              <a:rPr lang="en-US" dirty="0"/>
              <a:t>, Gnosis/</a:t>
            </a:r>
            <a:r>
              <a:rPr lang="en-US" dirty="0" err="1"/>
              <a:t>Neodemos</a:t>
            </a:r>
            <a:r>
              <a:rPr lang="en-US" dirty="0"/>
              <a:t> (in </a:t>
            </a:r>
            <a:r>
              <a:rPr lang="en-US" dirty="0" err="1"/>
              <a:t>corso</a:t>
            </a:r>
            <a:r>
              <a:rPr lang="en-US" dirty="0"/>
              <a:t> di </a:t>
            </a:r>
            <a:r>
              <a:rPr lang="en-US" dirty="0" err="1"/>
              <a:t>pubblicazione</a:t>
            </a:r>
            <a:r>
              <a:rPr lang="en-US" dirty="0"/>
              <a:t>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622"/>
            <a:ext cx="4425351" cy="337064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351" y="1622910"/>
            <a:ext cx="4718649" cy="33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1181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752321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rgbClr val="FF0000"/>
                </a:solidFill>
              </a:rPr>
              <a:t>Memoria breve</a:t>
            </a:r>
            <a:br>
              <a:rPr lang="it-IT" altLang="it-IT" sz="2800" dirty="0">
                <a:solidFill>
                  <a:srgbClr val="FF0000"/>
                </a:solidFill>
              </a:rPr>
            </a:br>
            <a:r>
              <a:rPr lang="it-IT" altLang="it-IT" sz="2800" dirty="0">
                <a:solidFill>
                  <a:srgbClr val="FF0000"/>
                </a:solidFill>
              </a:rPr>
              <a:t>(indicatore di invecchiamento?</a:t>
            </a:r>
            <a:r>
              <a:rPr lang="en-US" altLang="it-IT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6359525"/>
            <a:ext cx="7886700" cy="36512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Circa 2000-05. Fonti varie. Fonte: </a:t>
            </a:r>
            <a:r>
              <a:rPr lang="nb-NO" dirty="0"/>
              <a:t>Skirbekk et al. PNAS 2012;109:770-774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9" y="1624831"/>
            <a:ext cx="7249557" cy="46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2973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Cause </a:t>
            </a:r>
            <a:r>
              <a:rPr lang="en-US" altLang="it-IT" sz="2800" dirty="0" err="1">
                <a:solidFill>
                  <a:srgbClr val="FF0000"/>
                </a:solidFill>
              </a:rPr>
              <a:t>dell’invecchiamento</a:t>
            </a:r>
            <a:endParaRPr lang="en-US" altLang="it-IT" sz="2800" dirty="0">
              <a:solidFill>
                <a:srgbClr val="FF0000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74452" y="2147978"/>
            <a:ext cx="8057072" cy="286397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it-IT" sz="2800" dirty="0"/>
              <a:t>Quale </a:t>
            </a:r>
            <a:r>
              <a:rPr lang="en-US" altLang="it-IT" sz="2800" dirty="0" err="1"/>
              <a:t>pensate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sia</a:t>
            </a:r>
            <a:r>
              <a:rPr lang="en-US" altLang="it-IT" sz="2800" dirty="0"/>
              <a:t> la causa </a:t>
            </a:r>
            <a:r>
              <a:rPr lang="en-US" altLang="it-IT" sz="2800" u="sng" dirty="0" err="1"/>
              <a:t>principale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dell’invecchiamento</a:t>
            </a:r>
            <a:r>
              <a:rPr lang="en-US" altLang="it-IT" sz="2800" dirty="0"/>
              <a:t>?</a:t>
            </a:r>
          </a:p>
          <a:p>
            <a:pPr marL="0" indent="0" algn="ctr" eaLnBrk="1" hangingPunct="1">
              <a:buNone/>
            </a:pPr>
            <a:r>
              <a:rPr lang="en-US" altLang="it-IT" sz="2800" dirty="0"/>
              <a:t>(solo </a:t>
            </a:r>
            <a:r>
              <a:rPr lang="en-US" altLang="it-IT" sz="2800" dirty="0" err="1"/>
              <a:t>una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prego</a:t>
            </a:r>
            <a:r>
              <a:rPr lang="en-US" altLang="it-IT" sz="2800" dirty="0"/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t-IT" sz="2800" dirty="0" err="1"/>
              <a:t>Fecondità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bassa</a:t>
            </a:r>
            <a:r>
              <a:rPr lang="en-US" altLang="it-IT" sz="2800" dirty="0"/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t-IT" sz="2800" dirty="0" err="1"/>
              <a:t>Mortalità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bassa</a:t>
            </a:r>
            <a:r>
              <a:rPr lang="en-US" altLang="it-IT" sz="2800" dirty="0"/>
              <a:t>)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t-IT" sz="2800" dirty="0" err="1"/>
              <a:t>Emigrazione</a:t>
            </a:r>
            <a:r>
              <a:rPr lang="en-US" altLang="it-IT" sz="2800" dirty="0"/>
              <a:t> (di </a:t>
            </a:r>
            <a:r>
              <a:rPr lang="en-US" altLang="it-IT" sz="2800" dirty="0" err="1"/>
              <a:t>giovani</a:t>
            </a:r>
            <a:r>
              <a:rPr lang="en-US" altLang="it-IT" sz="2800" dirty="0"/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8225" y="5159525"/>
            <a:ext cx="8057072" cy="13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it-IT" sz="2800" i="1" dirty="0"/>
              <a:t>(OK, </a:t>
            </a:r>
            <a:r>
              <a:rPr lang="en-US" altLang="it-IT" sz="2800" i="1" dirty="0" err="1"/>
              <a:t>tutti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pensano</a:t>
            </a:r>
            <a:r>
              <a:rPr lang="en-US" altLang="it-IT" sz="2800" i="1" dirty="0"/>
              <a:t>, </a:t>
            </a:r>
            <a:r>
              <a:rPr lang="en-US" altLang="it-IT" sz="2800" i="1" dirty="0" err="1"/>
              <a:t>giustamente</a:t>
            </a:r>
            <a:r>
              <a:rPr lang="en-US" altLang="it-IT" sz="2800" i="1" dirty="0"/>
              <a:t>, </a:t>
            </a:r>
            <a:r>
              <a:rPr lang="en-US" altLang="it-IT" sz="2800" i="1" dirty="0" err="1"/>
              <a:t>che</a:t>
            </a:r>
            <a:r>
              <a:rPr lang="en-US" altLang="it-IT" sz="2800" i="1" dirty="0"/>
              <a:t> la </a:t>
            </a:r>
            <a:r>
              <a:rPr lang="en-US" altLang="it-IT" sz="2800" i="1" dirty="0" err="1"/>
              <a:t>migrazione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conti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generalmente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poco</a:t>
            </a:r>
            <a:r>
              <a:rPr lang="en-US" altLang="it-IT" sz="2800" i="1" dirty="0"/>
              <a:t>: </a:t>
            </a:r>
            <a:r>
              <a:rPr lang="en-US" altLang="it-IT" sz="2800" i="1" dirty="0" err="1"/>
              <a:t>concentriamoci</a:t>
            </a:r>
            <a:r>
              <a:rPr lang="en-US" altLang="it-IT" sz="2800" i="1" dirty="0"/>
              <a:t> pure </a:t>
            </a:r>
            <a:r>
              <a:rPr lang="en-US" altLang="it-IT" sz="2800" i="1" dirty="0" err="1"/>
              <a:t>sulle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altre</a:t>
            </a:r>
            <a:r>
              <a:rPr lang="en-US" altLang="it-IT" sz="2800" i="1" dirty="0"/>
              <a:t> due)</a:t>
            </a:r>
          </a:p>
        </p:txBody>
      </p:sp>
    </p:spTree>
    <p:extLst>
      <p:ext uri="{BB962C8B-B14F-4D97-AF65-F5344CB8AC3E}">
        <p14:creationId xmlns:p14="http://schemas.microsoft.com/office/powerpoint/2010/main" val="24586987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457200" y="63141"/>
            <a:ext cx="8107692" cy="6605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0000"/>
                </a:solidFill>
              </a:rPr>
              <a:t>Per quanto... (Struttura per età al 2022 di alcuni paesi produttori di petrolio). Fonte: UN, WPP 2022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080"/>
            <a:ext cx="4559544" cy="31410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8" y="737080"/>
            <a:ext cx="4494362" cy="30961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918"/>
            <a:ext cx="4649638" cy="3203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44" y="3687935"/>
            <a:ext cx="4584456" cy="315818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 bwMode="auto">
          <a:xfrm>
            <a:off x="2855343" y="1239341"/>
            <a:ext cx="3761117" cy="660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</a:rPr>
              <a:t>Kuwait                Oman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2630487" y="4255711"/>
            <a:ext cx="3761117" cy="660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</a:rPr>
              <a:t>Arabia S.                UAE</a:t>
            </a:r>
            <a:endParaRPr lang="en-US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74793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74982"/>
            <a:ext cx="8107692" cy="1178106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chemeClr val="tx1"/>
                </a:solidFill>
              </a:rPr>
              <a:t>Cause </a:t>
            </a:r>
            <a:r>
              <a:rPr lang="en-US" altLang="it-IT" sz="2800" dirty="0" err="1">
                <a:solidFill>
                  <a:schemeClr val="tx1"/>
                </a:solidFill>
              </a:rPr>
              <a:t>dell’invecchiamento</a:t>
            </a:r>
            <a:r>
              <a:rPr lang="en-US" altLang="it-IT" sz="2800" dirty="0">
                <a:solidFill>
                  <a:schemeClr val="tx1"/>
                </a:solidFill>
              </a:rPr>
              <a:t> :</a:t>
            </a:r>
            <a:br>
              <a:rPr lang="en-US" altLang="it-IT" sz="2800" dirty="0">
                <a:solidFill>
                  <a:schemeClr val="tx1"/>
                </a:solidFill>
              </a:rPr>
            </a:br>
            <a:r>
              <a:rPr lang="en-US" altLang="it-IT" sz="2800" dirty="0">
                <a:solidFill>
                  <a:schemeClr val="tx1"/>
                </a:solidFill>
              </a:rPr>
              <a:t>1) </a:t>
            </a:r>
            <a:r>
              <a:rPr lang="en-US" altLang="it-IT" sz="2800" dirty="0" err="1">
                <a:solidFill>
                  <a:srgbClr val="FF0000"/>
                </a:solidFill>
              </a:rPr>
              <a:t>Demografi</a:t>
            </a:r>
            <a:r>
              <a:rPr lang="en-US" altLang="it-IT" sz="2800" dirty="0">
                <a:solidFill>
                  <a:schemeClr val="tx1"/>
                </a:solidFill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</a:rPr>
              <a:t>contro</a:t>
            </a:r>
            <a:r>
              <a:rPr lang="en-US" altLang="it-IT" sz="2800" dirty="0">
                <a:solidFill>
                  <a:schemeClr val="tx1"/>
                </a:solidFill>
              </a:rPr>
              <a:t> “</a:t>
            </a:r>
            <a:r>
              <a:rPr lang="en-US" altLang="it-IT" sz="2800" dirty="0" err="1">
                <a:solidFill>
                  <a:schemeClr val="tx1"/>
                </a:solidFill>
              </a:rPr>
              <a:t>buon</a:t>
            </a:r>
            <a:r>
              <a:rPr lang="en-US" altLang="it-IT" sz="2800" dirty="0">
                <a:solidFill>
                  <a:schemeClr val="tx1"/>
                </a:solidFill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</a:rPr>
              <a:t>senso</a:t>
            </a:r>
            <a:r>
              <a:rPr lang="en-US" altLang="it-IT" sz="2800" dirty="0">
                <a:solidFill>
                  <a:schemeClr val="tx1"/>
                </a:solidFill>
              </a:rPr>
              <a:t>”</a:t>
            </a:r>
            <a:br>
              <a:rPr lang="en-US" altLang="it-IT" sz="2800" dirty="0">
                <a:solidFill>
                  <a:schemeClr val="tx1"/>
                </a:solidFill>
              </a:rPr>
            </a:br>
            <a:r>
              <a:rPr lang="en-US" altLang="it-IT" sz="2800" dirty="0">
                <a:solidFill>
                  <a:schemeClr val="tx1"/>
                </a:solidFill>
              </a:rPr>
              <a:t>2) </a:t>
            </a:r>
            <a:r>
              <a:rPr lang="en-US" altLang="it-IT" sz="2800" dirty="0" err="1">
                <a:solidFill>
                  <a:schemeClr val="tx1"/>
                </a:solidFill>
              </a:rPr>
              <a:t>Demografi</a:t>
            </a:r>
            <a:r>
              <a:rPr lang="en-US" altLang="it-IT" sz="2800" dirty="0">
                <a:solidFill>
                  <a:schemeClr val="tx1"/>
                </a:solidFill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</a:rPr>
              <a:t>Ortodossi</a:t>
            </a:r>
            <a:r>
              <a:rPr lang="en-US" altLang="it-IT" sz="2800" dirty="0">
                <a:solidFill>
                  <a:schemeClr val="tx1"/>
                </a:solidFill>
              </a:rPr>
              <a:t> o </a:t>
            </a:r>
            <a:r>
              <a:rPr lang="en-US" altLang="it-IT" sz="2800" dirty="0" err="1">
                <a:solidFill>
                  <a:srgbClr val="0000FF"/>
                </a:solidFill>
              </a:rPr>
              <a:t>revisionisti</a:t>
            </a:r>
            <a:endParaRPr lang="en-US" altLang="it-IT" sz="2800" dirty="0">
              <a:solidFill>
                <a:schemeClr val="tx1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04303" y="2261529"/>
            <a:ext cx="8057072" cy="43495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dirty="0"/>
              <a:t>“Common sense suggests that </a:t>
            </a:r>
            <a:r>
              <a:rPr lang="en-US" altLang="it-IT" sz="2400" b="1" dirty="0"/>
              <a:t>longer life is responsible for population ageing</a:t>
            </a:r>
            <a:r>
              <a:rPr lang="en-US" altLang="it-IT" sz="2400" dirty="0"/>
              <a:t>, but decades ago the work of demographers such as </a:t>
            </a:r>
            <a:r>
              <a:rPr lang="en-US" altLang="it-IT" sz="2400" dirty="0" err="1"/>
              <a:t>Coale</a:t>
            </a:r>
            <a:r>
              <a:rPr lang="en-US" altLang="it-IT" sz="2400" dirty="0"/>
              <a:t> (1956, 1957) and </a:t>
            </a:r>
            <a:r>
              <a:rPr lang="en-US" altLang="it-IT" sz="2400" dirty="0" err="1"/>
              <a:t>Keyfitz</a:t>
            </a:r>
            <a:r>
              <a:rPr lang="en-US" altLang="it-IT" sz="2400" dirty="0"/>
              <a:t> (1975) persuaded us that in fact </a:t>
            </a:r>
            <a:r>
              <a:rPr lang="en-US" altLang="it-IT" sz="2400" b="1" dirty="0">
                <a:solidFill>
                  <a:srgbClr val="FF0000"/>
                </a:solidFill>
              </a:rPr>
              <a:t>fertility decline was more important</a:t>
            </a:r>
            <a:r>
              <a:rPr lang="en-US" altLang="it-IT" sz="2400" dirty="0"/>
              <a:t>. </a:t>
            </a:r>
          </a:p>
          <a:p>
            <a:pPr marL="0" indent="0" eaLnBrk="1" hangingPunct="1">
              <a:buNone/>
            </a:pPr>
            <a:r>
              <a:rPr lang="en-US" altLang="it-IT" sz="2400" dirty="0"/>
              <a:t>More recently, a </a:t>
            </a:r>
            <a:r>
              <a:rPr lang="en-US" altLang="it-IT" sz="2400" b="1" dirty="0">
                <a:solidFill>
                  <a:srgbClr val="0000FF"/>
                </a:solidFill>
              </a:rPr>
              <a:t>new wave of demographic analysis suggests that mortality decline</a:t>
            </a:r>
            <a:r>
              <a:rPr lang="en-US" altLang="it-IT" sz="2400" dirty="0"/>
              <a:t> is the main demographic source of continuing population aging.  </a:t>
            </a:r>
          </a:p>
          <a:p>
            <a:pPr marL="0" indent="0" eaLnBrk="1" hangingPunct="1">
              <a:buNone/>
            </a:pPr>
            <a:r>
              <a:rPr lang="en-US" altLang="it-IT" sz="2400" dirty="0"/>
              <a:t>Here we ... consider this possibility, but reject it.”</a:t>
            </a:r>
          </a:p>
          <a:p>
            <a:pPr marL="0" indent="0" eaLnBrk="1" hangingPunct="1">
              <a:buNone/>
            </a:pPr>
            <a:r>
              <a:rPr lang="en-US" altLang="it-IT" sz="2000" dirty="0"/>
              <a:t>Lee R and Zhou Y. (2017). Does fertility or mortality drive contemporary population aging? The revisionist view revisited. </a:t>
            </a:r>
            <a:r>
              <a:rPr lang="en-US" altLang="it-IT" sz="2000" i="1" dirty="0"/>
              <a:t>Population and Development Review</a:t>
            </a:r>
            <a:r>
              <a:rPr lang="en-US" altLang="it-IT" sz="2000" dirty="0"/>
              <a:t>, 43:285–301.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8171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Come </a:t>
            </a:r>
            <a:r>
              <a:rPr lang="en-US" altLang="it-IT" sz="2800" dirty="0" err="1">
                <a:solidFill>
                  <a:srgbClr val="0000FF"/>
                </a:solidFill>
              </a:rPr>
              <a:t>ragionano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demografi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ortodossi</a:t>
            </a:r>
            <a:r>
              <a:rPr lang="en-US" altLang="it-IT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14068" y="2191109"/>
            <a:ext cx="7660257" cy="276045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it-IT" sz="2800" dirty="0" err="1"/>
              <a:t>Schematicamente</a:t>
            </a:r>
            <a:r>
              <a:rPr lang="en-US" altLang="it-IT" sz="2800" dirty="0"/>
              <a:t>, in due </a:t>
            </a:r>
            <a:r>
              <a:rPr lang="en-US" altLang="it-IT" sz="2800" dirty="0" err="1"/>
              <a:t>possibili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modi</a:t>
            </a:r>
            <a:r>
              <a:rPr lang="en-US" altLang="it-IT" sz="2800" dirty="0"/>
              <a:t>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800" dirty="0" err="1"/>
              <a:t>Simulazioni</a:t>
            </a:r>
            <a:r>
              <a:rPr lang="en-US" altLang="it-IT" sz="2800" dirty="0"/>
              <a:t>/</a:t>
            </a:r>
            <a:r>
              <a:rPr lang="en-US" altLang="it-IT" sz="2800" dirty="0" err="1"/>
              <a:t>controfattuali</a:t>
            </a:r>
            <a:r>
              <a:rPr lang="en-US" altLang="it-IT" sz="2800" dirty="0"/>
              <a:t>, and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800" dirty="0" err="1"/>
              <a:t>Analisi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empirica</a:t>
            </a:r>
            <a:r>
              <a:rPr lang="en-US" altLang="it-IT" sz="2800" dirty="0"/>
              <a:t>  (</a:t>
            </a:r>
            <a:r>
              <a:rPr lang="en-US" altLang="it-IT" sz="2800" dirty="0" err="1"/>
              <a:t>scomposizione</a:t>
            </a:r>
            <a:r>
              <a:rPr lang="en-US" altLang="it-IT" sz="2800" dirty="0"/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Simulazioni</a:t>
            </a:r>
            <a:r>
              <a:rPr lang="en-US" altLang="it-IT" sz="2800" dirty="0">
                <a:solidFill>
                  <a:srgbClr val="0000FF"/>
                </a:solidFill>
              </a:rPr>
              <a:t> e </a:t>
            </a:r>
            <a:r>
              <a:rPr lang="en-US" altLang="it-IT" sz="2800" dirty="0" err="1">
                <a:solidFill>
                  <a:srgbClr val="0000FF"/>
                </a:solidFill>
              </a:rPr>
              <a:t>controfattuali</a:t>
            </a:r>
            <a:r>
              <a:rPr lang="en-US" altLang="it-IT" sz="2800" dirty="0">
                <a:solidFill>
                  <a:srgbClr val="0000FF"/>
                </a:solidFill>
              </a:rPr>
              <a:t> (</a:t>
            </a:r>
            <a:r>
              <a:rPr lang="en-US" altLang="it-IT" sz="2800" dirty="0" err="1">
                <a:solidFill>
                  <a:srgbClr val="0000FF"/>
                </a:solidFill>
              </a:rPr>
              <a:t>Coale</a:t>
            </a:r>
            <a:r>
              <a:rPr lang="en-US" altLang="it-IT" sz="2800" dirty="0">
                <a:solidFill>
                  <a:srgbClr val="0000FF"/>
                </a:solidFill>
              </a:rPr>
              <a:t>, 1956)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276045" y="1655763"/>
            <a:ext cx="8648879" cy="4986577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400" dirty="0"/>
              <a:t>Si parte da </a:t>
            </a:r>
            <a:r>
              <a:rPr lang="en-US" altLang="it-IT" sz="2400" dirty="0" err="1"/>
              <a:t>una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certa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populazione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es</a:t>
            </a:r>
            <a:r>
              <a:rPr lang="en-US" altLang="it-IT" sz="2400" dirty="0"/>
              <a:t>. </a:t>
            </a:r>
            <a:r>
              <a:rPr lang="en-US" altLang="it-IT" sz="2400" dirty="0" err="1"/>
              <a:t>Svezia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nel</a:t>
            </a:r>
            <a:r>
              <a:rPr lang="en-US" altLang="it-IT" sz="2400" dirty="0"/>
              <a:t> 1860),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400" dirty="0"/>
              <a:t>Si </a:t>
            </a:r>
            <a:r>
              <a:rPr lang="en-US" altLang="it-IT" sz="2400" dirty="0" err="1"/>
              <a:t>tiene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costante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una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variabile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fecondità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mortalità</a:t>
            </a:r>
            <a:r>
              <a:rPr lang="en-US" altLang="it-IT" sz="2400" dirty="0"/>
              <a:t>, e </a:t>
            </a:r>
            <a:r>
              <a:rPr lang="en-US" altLang="it-IT" sz="2400" dirty="0" err="1"/>
              <a:t>all’altra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si</a:t>
            </a:r>
            <a:r>
              <a:rPr lang="en-US" altLang="it-IT" sz="2400" dirty="0"/>
              <a:t> fa </a:t>
            </a:r>
            <a:r>
              <a:rPr lang="en-US" altLang="it-IT" sz="2400" dirty="0" err="1"/>
              <a:t>seguire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il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corso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storico</a:t>
            </a:r>
            <a:r>
              <a:rPr lang="en-US" altLang="it-IT" sz="24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400" dirty="0"/>
              <a:t>Si </a:t>
            </a:r>
            <a:r>
              <a:rPr lang="en-US" altLang="it-IT" sz="2400" dirty="0" err="1"/>
              <a:t>confrontano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strutture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: </a:t>
            </a:r>
          </a:p>
          <a:p>
            <a:pPr lvl="1" eaLnBrk="1" hangingPunct="1">
              <a:buFontTx/>
              <a:buChar char="-"/>
            </a:pPr>
            <a:r>
              <a:rPr lang="en-US" altLang="it-IT" sz="2000" dirty="0" err="1"/>
              <a:t>originale</a:t>
            </a:r>
            <a:r>
              <a:rPr lang="en-US" altLang="it-IT" sz="2000" dirty="0"/>
              <a:t> (</a:t>
            </a:r>
            <a:r>
              <a:rPr lang="en-US" altLang="it-IT" sz="2000" dirty="0" err="1"/>
              <a:t>vera</a:t>
            </a:r>
            <a:r>
              <a:rPr lang="en-US" altLang="it-IT" sz="2000" dirty="0"/>
              <a:t>),</a:t>
            </a:r>
          </a:p>
          <a:p>
            <a:pPr lvl="1" eaLnBrk="1" hangingPunct="1">
              <a:buFontTx/>
              <a:buChar char="-"/>
            </a:pPr>
            <a:r>
              <a:rPr lang="en-US" altLang="it-IT" sz="2000" dirty="0"/>
              <a:t>finale (</a:t>
            </a:r>
            <a:r>
              <a:rPr lang="en-US" altLang="it-IT" sz="2000" dirty="0" err="1"/>
              <a:t>vera</a:t>
            </a:r>
            <a:r>
              <a:rPr lang="en-US" altLang="it-IT" sz="2000" dirty="0"/>
              <a:t>), and </a:t>
            </a:r>
          </a:p>
          <a:p>
            <a:pPr lvl="1" eaLnBrk="1" hangingPunct="1">
              <a:buFontTx/>
              <a:buChar char="-"/>
            </a:pPr>
            <a:r>
              <a:rPr lang="en-US" altLang="it-IT" sz="2000" dirty="0"/>
              <a:t>finale </a:t>
            </a:r>
            <a:r>
              <a:rPr lang="en-US" altLang="it-IT" sz="2000" dirty="0" err="1"/>
              <a:t>teorica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ottenuta</a:t>
            </a:r>
            <a:r>
              <a:rPr lang="en-US" altLang="it-IT" sz="2000" dirty="0"/>
              <a:t> con la </a:t>
            </a:r>
            <a:r>
              <a:rPr lang="en-US" altLang="it-IT" sz="2000" dirty="0" err="1"/>
              <a:t>simulazione</a:t>
            </a:r>
            <a:endParaRPr lang="en-US" altLang="it-IT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400" dirty="0"/>
              <a:t>Si </a:t>
            </a:r>
            <a:r>
              <a:rPr lang="en-US" altLang="it-IT" sz="2400" dirty="0" err="1"/>
              <a:t>misura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distanza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queste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strutture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 e se ne </a:t>
            </a:r>
            <a:r>
              <a:rPr lang="en-US" altLang="it-IT" sz="2400" dirty="0" err="1"/>
              <a:t>inferisce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qualcosa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sull’importanza</a:t>
            </a:r>
            <a:r>
              <a:rPr lang="en-US" altLang="it-IT" sz="2400" dirty="0"/>
              <a:t> relative di </a:t>
            </a:r>
            <a:r>
              <a:rPr lang="en-US" altLang="it-IT" sz="2400" dirty="0" err="1"/>
              <a:t>fecondità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mortalità</a:t>
            </a:r>
            <a:r>
              <a:rPr lang="en-US" altLang="it-IT" sz="2400" dirty="0"/>
              <a:t> </a:t>
            </a:r>
            <a:r>
              <a:rPr lang="en-US" altLang="it-IT" sz="2400" dirty="0" err="1"/>
              <a:t>nel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modificare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struttura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. </a:t>
            </a:r>
          </a:p>
          <a:p>
            <a:pPr marL="0" indent="0" eaLnBrk="1" hangingPunct="1">
              <a:buNone/>
            </a:pPr>
            <a:r>
              <a:rPr lang="en-US" altLang="it-IT" sz="2400" dirty="0"/>
              <a:t>La </a:t>
            </a:r>
            <a:r>
              <a:rPr lang="en-US" altLang="it-IT" sz="2400" dirty="0" err="1"/>
              <a:t>conclusione</a:t>
            </a:r>
            <a:r>
              <a:rPr lang="en-US" altLang="it-IT" sz="2400" dirty="0"/>
              <a:t> è </a:t>
            </a:r>
            <a:r>
              <a:rPr lang="en-US" altLang="it-IT" sz="2400" dirty="0" err="1"/>
              <a:t>sempre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stessa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anche</a:t>
            </a:r>
            <a:r>
              <a:rPr lang="en-US" altLang="it-IT" sz="2400" dirty="0"/>
              <a:t> con </a:t>
            </a:r>
            <a:r>
              <a:rPr lang="en-US" altLang="it-IT" sz="2400" dirty="0" err="1"/>
              <a:t>paesi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periodi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diversi</a:t>
            </a:r>
            <a:r>
              <a:rPr lang="en-US" altLang="it-IT" sz="2400" dirty="0"/>
              <a:t>): con </a:t>
            </a:r>
            <a:r>
              <a:rPr lang="en-US" altLang="it-IT" sz="2400" dirty="0" err="1"/>
              <a:t>cambiamenti</a:t>
            </a:r>
            <a:r>
              <a:rPr lang="en-US" altLang="it-IT" sz="2400" dirty="0"/>
              <a:t> “</a:t>
            </a:r>
            <a:r>
              <a:rPr lang="en-US" altLang="it-IT" sz="2400" dirty="0" err="1"/>
              <a:t>equivalenti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es</a:t>
            </a:r>
            <a:r>
              <a:rPr lang="en-US" altLang="it-IT" sz="2400" dirty="0"/>
              <a:t>. in termini di r), la </a:t>
            </a:r>
            <a:r>
              <a:rPr lang="en-US" altLang="it-IT" sz="2400" b="1" dirty="0" err="1"/>
              <a:t>fecondità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incide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più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della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mortalità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sulla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struttura</a:t>
            </a:r>
            <a:r>
              <a:rPr lang="en-US" altLang="it-IT" sz="2400" b="1" dirty="0"/>
              <a:t> per </a:t>
            </a:r>
            <a:r>
              <a:rPr lang="en-US" altLang="it-IT" sz="2400" b="1" dirty="0" err="1"/>
              <a:t>età</a:t>
            </a:r>
            <a:endParaRPr lang="en-US" altLang="it-IT" sz="2400" b="1" dirty="0"/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56887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chemeClr val="tx1"/>
                </a:solidFill>
              </a:rPr>
              <a:t>Simulazioni</a:t>
            </a:r>
            <a:r>
              <a:rPr lang="en-US" altLang="it-IT" sz="2800" dirty="0">
                <a:solidFill>
                  <a:schemeClr val="tx1"/>
                </a:solidFill>
              </a:rPr>
              <a:t> e </a:t>
            </a:r>
            <a:r>
              <a:rPr lang="en-US" altLang="it-IT" sz="2800" dirty="0" err="1">
                <a:solidFill>
                  <a:schemeClr val="tx1"/>
                </a:solidFill>
              </a:rPr>
              <a:t>controfattuali</a:t>
            </a:r>
            <a:r>
              <a:rPr lang="en-US" altLang="it-IT" sz="2800" dirty="0">
                <a:solidFill>
                  <a:schemeClr val="tx1"/>
                </a:solidFill>
              </a:rPr>
              <a:t>: </a:t>
            </a:r>
            <a:r>
              <a:rPr lang="en-US" altLang="it-IT" sz="2800" dirty="0" err="1">
                <a:solidFill>
                  <a:schemeClr val="tx1"/>
                </a:solidFill>
              </a:rPr>
              <a:t>una</a:t>
            </a:r>
            <a:r>
              <a:rPr lang="en-US" altLang="it-IT" sz="2800" dirty="0">
                <a:solidFill>
                  <a:schemeClr val="tx1"/>
                </a:solidFill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</a:rPr>
              <a:t>critica</a:t>
            </a:r>
            <a:endParaRPr lang="en-US" altLang="it-IT" sz="2800" dirty="0">
              <a:solidFill>
                <a:schemeClr val="tx1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276045" y="1655764"/>
            <a:ext cx="8648879" cy="40204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800" dirty="0" err="1"/>
              <a:t>Questo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modo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ragionare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sottintende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che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il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procedimento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fecondità</a:t>
            </a:r>
            <a:r>
              <a:rPr lang="en-US" altLang="it-IT" sz="2800" dirty="0"/>
              <a:t> </a:t>
            </a:r>
            <a:r>
              <a:rPr lang="en-US" altLang="it-IT" sz="2800" dirty="0" err="1"/>
              <a:t>fissa</a:t>
            </a:r>
            <a:r>
              <a:rPr lang="en-US" altLang="it-IT" sz="2800" dirty="0"/>
              <a:t> e </a:t>
            </a:r>
            <a:r>
              <a:rPr lang="en-US" altLang="it-IT" sz="2800" dirty="0" err="1"/>
              <a:t>mortalità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che</a:t>
            </a:r>
            <a:r>
              <a:rPr lang="en-US" altLang="it-IT" sz="2800" dirty="0"/>
              <a:t> segue </a:t>
            </a:r>
            <a:r>
              <a:rPr lang="en-US" altLang="it-IT" sz="2800" dirty="0" err="1"/>
              <a:t>il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suo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vero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corso</a:t>
            </a:r>
            <a:r>
              <a:rPr lang="en-US" altLang="it-IT" sz="2800" dirty="0"/>
              <a:t>, o </a:t>
            </a:r>
            <a:r>
              <a:rPr lang="en-US" altLang="it-IT" sz="2800" dirty="0" err="1"/>
              <a:t>viceversa</a:t>
            </a:r>
            <a:r>
              <a:rPr lang="en-US" altLang="it-IT" sz="2800" dirty="0"/>
              <a:t>) </a:t>
            </a:r>
            <a:r>
              <a:rPr lang="en-US" altLang="it-IT" sz="2800" dirty="0" err="1"/>
              <a:t>rappresenti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una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possibile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realtà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pur</a:t>
            </a:r>
            <a:r>
              <a:rPr lang="en-US" altLang="it-IT" sz="2800" dirty="0"/>
              <a:t> se non </a:t>
            </a:r>
            <a:r>
              <a:rPr lang="en-US" altLang="it-IT" sz="2800" dirty="0" err="1"/>
              <a:t>si</a:t>
            </a:r>
            <a:r>
              <a:rPr lang="en-US" altLang="it-IT" sz="2800" dirty="0"/>
              <a:t> è </a:t>
            </a:r>
            <a:r>
              <a:rPr lang="en-US" altLang="it-IT" sz="2800" dirty="0" err="1"/>
              <a:t>verificata</a:t>
            </a:r>
            <a:r>
              <a:rPr lang="en-US" altLang="it-IT" sz="2800" dirty="0"/>
              <a:t>).</a:t>
            </a:r>
          </a:p>
          <a:p>
            <a:pPr marL="0" indent="0" eaLnBrk="1" hangingPunct="1">
              <a:buNone/>
            </a:pPr>
            <a:r>
              <a:rPr lang="en-US" altLang="it-IT" sz="2800" dirty="0"/>
              <a:t>Ma </a:t>
            </a:r>
            <a:r>
              <a:rPr lang="en-US" altLang="it-IT" sz="2800" dirty="0" err="1"/>
              <a:t>l’assunto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partenza</a:t>
            </a:r>
            <a:r>
              <a:rPr lang="en-US" altLang="it-IT" sz="2800" dirty="0"/>
              <a:t> è </a:t>
            </a:r>
            <a:r>
              <a:rPr lang="en-US" altLang="it-IT" sz="2800" dirty="0" err="1"/>
              <a:t>probabilmente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falso</a:t>
            </a:r>
            <a:r>
              <a:rPr lang="en-US" altLang="it-IT" sz="2800" dirty="0"/>
              <a:t>. </a:t>
            </a:r>
            <a:r>
              <a:rPr lang="en-US" altLang="it-IT" sz="2800" dirty="0" err="1"/>
              <a:t>Es</a:t>
            </a:r>
            <a:r>
              <a:rPr lang="en-US" altLang="it-IT" sz="2800" dirty="0"/>
              <a:t>., se </a:t>
            </a:r>
            <a:r>
              <a:rPr lang="en-US" altLang="it-IT" sz="2800" dirty="0" err="1"/>
              <a:t>il</a:t>
            </a:r>
            <a:r>
              <a:rPr lang="en-US" altLang="it-IT" sz="2800" dirty="0"/>
              <a:t> decline </a:t>
            </a:r>
            <a:r>
              <a:rPr lang="en-US" altLang="it-IT" sz="2800" dirty="0" err="1"/>
              <a:t>della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mortalità</a:t>
            </a:r>
            <a:r>
              <a:rPr lang="en-US" altLang="it-IT" sz="2800" dirty="0"/>
              <a:t> precede e causa </a:t>
            </a:r>
            <a:r>
              <a:rPr lang="en-US" altLang="it-IT" sz="2800" dirty="0" err="1"/>
              <a:t>quello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fecondità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allora</a:t>
            </a:r>
            <a:r>
              <a:rPr lang="en-US" altLang="it-IT" sz="2800" dirty="0"/>
              <a:t> </a:t>
            </a:r>
            <a:r>
              <a:rPr lang="en-US" altLang="it-IT" sz="2800" b="1" i="1" u="sng" dirty="0" err="1"/>
              <a:t>tutti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gli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effetti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strutturali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cambiamenti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dipendono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dalla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mortalità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pur</a:t>
            </a:r>
            <a:r>
              <a:rPr lang="en-US" altLang="it-IT" sz="2800" dirty="0"/>
              <a:t> se </a:t>
            </a:r>
            <a:r>
              <a:rPr lang="en-US" altLang="it-IT" sz="2800" dirty="0" err="1"/>
              <a:t>quelli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diretti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sono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deboli</a:t>
            </a:r>
            <a:r>
              <a:rPr lang="en-US" altLang="it-IT" sz="2800" dirty="0"/>
              <a:t>). </a:t>
            </a:r>
          </a:p>
          <a:p>
            <a:pPr marL="0" indent="0" eaLnBrk="1" hangingPunct="1">
              <a:buNone/>
            </a:pPr>
            <a:endParaRPr lang="en-US" altLang="it-IT" sz="2800" b="1" dirty="0"/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508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Invecchiamento</a:t>
            </a:r>
            <a:r>
              <a:rPr lang="en-US" altLang="it-IT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08958" y="2260121"/>
            <a:ext cx="8057072" cy="42010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/>
              <a:t>Differenza tra livello individuale e collettivo</a:t>
            </a:r>
          </a:p>
          <a:p>
            <a:pPr marL="0" indent="0" eaLnBrk="1" hangingPunct="1">
              <a:buNone/>
            </a:pPr>
            <a:endParaRPr lang="it-IT" altLang="it-IT" sz="2800" dirty="0"/>
          </a:p>
          <a:p>
            <a:pPr eaLnBrk="1" hangingPunct="1"/>
            <a:r>
              <a:rPr lang="it-IT" altLang="it-IT" sz="2800" dirty="0"/>
              <a:t>Cos’è? Come lo definiamo? (</a:t>
            </a:r>
            <a:r>
              <a:rPr lang="it-IT" altLang="it-IT" sz="2800" i="1" dirty="0"/>
              <a:t>individui/società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Come lo misuriamo?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Quali ne sono le cause?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Quali conseguenze provoca?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08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422695" y="72725"/>
            <a:ext cx="8107692" cy="8239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Analisi</a:t>
            </a:r>
            <a:r>
              <a:rPr lang="en-US" altLang="it-IT" sz="2800" dirty="0">
                <a:solidFill>
                  <a:srgbClr val="0000FF"/>
                </a:solidFill>
              </a:rPr>
              <a:t> di </a:t>
            </a:r>
            <a:r>
              <a:rPr lang="en-US" altLang="it-IT" sz="2800" dirty="0" err="1">
                <a:solidFill>
                  <a:srgbClr val="0000FF"/>
                </a:solidFill>
              </a:rPr>
              <a:t>scomposizione</a:t>
            </a:r>
            <a:br>
              <a:rPr lang="en-US" altLang="it-IT" sz="2800" dirty="0">
                <a:solidFill>
                  <a:srgbClr val="0000FF"/>
                </a:solidFill>
              </a:rPr>
            </a:br>
            <a:r>
              <a:rPr lang="en-US" altLang="it-IT" sz="2800" dirty="0">
                <a:solidFill>
                  <a:srgbClr val="0000FF"/>
                </a:solidFill>
              </a:rPr>
              <a:t>(</a:t>
            </a:r>
            <a:r>
              <a:rPr lang="en-US" altLang="it-IT" sz="2800" dirty="0" err="1">
                <a:solidFill>
                  <a:srgbClr val="0000FF"/>
                </a:solidFill>
              </a:rPr>
              <a:t>es</a:t>
            </a:r>
            <a:r>
              <a:rPr lang="en-US" altLang="it-IT" sz="2800" dirty="0">
                <a:solidFill>
                  <a:srgbClr val="0000FF"/>
                </a:solidFill>
              </a:rPr>
              <a:t>. Preston and Stokes 2012)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276046" y="1190447"/>
            <a:ext cx="8648879" cy="503782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800" dirty="0"/>
              <a:t>Si </a:t>
            </a:r>
            <a:r>
              <a:rPr lang="en-US" altLang="it-IT" sz="2800" dirty="0" err="1"/>
              <a:t>prende</a:t>
            </a:r>
            <a:r>
              <a:rPr lang="en-US" altLang="it-IT" sz="2800" dirty="0"/>
              <a:t> un </a:t>
            </a:r>
            <a:r>
              <a:rPr lang="en-US" altLang="it-IT" sz="2800" dirty="0" err="1"/>
              <a:t>indicatore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invecchiamento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es</a:t>
            </a:r>
            <a:r>
              <a:rPr lang="en-US" altLang="it-IT" sz="2800" dirty="0"/>
              <a:t>. </a:t>
            </a:r>
            <a:r>
              <a:rPr lang="en-US" altLang="it-IT" sz="2800" dirty="0" err="1"/>
              <a:t>età</a:t>
            </a:r>
            <a:r>
              <a:rPr lang="en-US" altLang="it-IT" sz="2800" dirty="0"/>
              <a:t> media A)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800" dirty="0"/>
              <a:t>Se ne </a:t>
            </a:r>
            <a:r>
              <a:rPr lang="en-US" altLang="it-IT" sz="2800" dirty="0" err="1"/>
              <a:t>osserva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l’evoluzione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temporale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insieme</a:t>
            </a:r>
            <a:r>
              <a:rPr lang="en-US" altLang="it-IT" sz="2800" dirty="0"/>
              <a:t> a </a:t>
            </a:r>
            <a:r>
              <a:rPr lang="en-US" altLang="it-IT" sz="2800" dirty="0" err="1"/>
              <a:t>quella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fecondità</a:t>
            </a:r>
            <a:r>
              <a:rPr lang="en-US" altLang="it-IT" sz="2800" dirty="0"/>
              <a:t> e </a:t>
            </a:r>
            <a:r>
              <a:rPr lang="en-US" altLang="it-IT" sz="2800" dirty="0" err="1"/>
              <a:t>mortalità</a:t>
            </a:r>
            <a:endParaRPr lang="en-US" altLang="it-IT" sz="2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it-IT" sz="2800" dirty="0"/>
              <a:t>Si </a:t>
            </a:r>
            <a:r>
              <a:rPr lang="en-US" altLang="it-IT" sz="2800" dirty="0" err="1"/>
              <a:t>misura</a:t>
            </a:r>
            <a:r>
              <a:rPr lang="en-US" altLang="it-IT" sz="2800" dirty="0"/>
              <a:t> quale </a:t>
            </a:r>
            <a:r>
              <a:rPr lang="en-US" altLang="it-IT" sz="2800" dirty="0" err="1"/>
              <a:t>delle</a:t>
            </a:r>
            <a:r>
              <a:rPr lang="en-US" altLang="it-IT" sz="2800" dirty="0"/>
              <a:t> due “cause” (</a:t>
            </a:r>
            <a:r>
              <a:rPr lang="en-US" altLang="it-IT" sz="2800" dirty="0" err="1"/>
              <a:t>fec</a:t>
            </a:r>
            <a:r>
              <a:rPr lang="en-US" altLang="it-IT" sz="2800" dirty="0"/>
              <a:t> o mort) </a:t>
            </a:r>
            <a:r>
              <a:rPr lang="en-US" altLang="it-IT" sz="2800" dirty="0" err="1"/>
              <a:t>si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lega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più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strettamente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all’effetto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invecchiamento</a:t>
            </a:r>
            <a:r>
              <a:rPr lang="en-US" altLang="it-IT" sz="2800" dirty="0"/>
              <a:t>)</a:t>
            </a:r>
          </a:p>
          <a:p>
            <a:pPr marL="0" indent="0" eaLnBrk="1" hangingPunct="1">
              <a:buNone/>
            </a:pPr>
            <a:r>
              <a:rPr lang="en-US" altLang="it-IT" sz="2800" b="1" dirty="0" err="1"/>
              <a:t>Risultati</a:t>
            </a:r>
            <a:r>
              <a:rPr lang="en-US" altLang="it-IT" sz="2800" dirty="0"/>
              <a:t>: </a:t>
            </a:r>
            <a:r>
              <a:rPr lang="en-US" altLang="it-IT" sz="2800" dirty="0" err="1"/>
              <a:t>il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calo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fecondità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pesa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più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quello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mortalità</a:t>
            </a:r>
            <a:r>
              <a:rPr lang="en-US" altLang="it-IT" sz="2800" dirty="0"/>
              <a:t>, ma </a:t>
            </a:r>
            <a:r>
              <a:rPr lang="en-US" altLang="it-IT" sz="2800" dirty="0" err="1"/>
              <a:t>meno</a:t>
            </a:r>
            <a:r>
              <a:rPr lang="en-US" altLang="it-IT" sz="2800" dirty="0"/>
              <a:t> in tempi </a:t>
            </a:r>
            <a:r>
              <a:rPr lang="en-US" altLang="it-IT" sz="2800" dirty="0" err="1"/>
              <a:t>recenti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alta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sopravvivenza</a:t>
            </a:r>
            <a:r>
              <a:rPr lang="en-US" altLang="it-IT" sz="2800" dirty="0"/>
              <a:t>), e con </a:t>
            </a:r>
            <a:r>
              <a:rPr lang="en-US" altLang="it-IT" sz="2800" dirty="0" err="1"/>
              <a:t>eccezioni</a:t>
            </a:r>
            <a:r>
              <a:rPr lang="en-US" altLang="it-IT" sz="2800" dirty="0"/>
              <a:t>.</a:t>
            </a:r>
          </a:p>
          <a:p>
            <a:pPr marL="0" indent="0" eaLnBrk="1" hangingPunct="1">
              <a:buNone/>
            </a:pPr>
            <a:r>
              <a:rPr lang="it-IT" altLang="it-IT" sz="2800" b="1" dirty="0"/>
              <a:t>Limiti</a:t>
            </a:r>
            <a:r>
              <a:rPr lang="it-IT" altLang="it-IT" sz="2800" dirty="0"/>
              <a:t>: come prima, non si evidenza (o esclude) la possibile dipendenza della fecondità dalla mortalità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9676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1"/>
            <a:ext cx="8107692" cy="815794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Cosa </a:t>
            </a:r>
            <a:r>
              <a:rPr lang="en-US" altLang="it-IT" sz="2800" dirty="0" err="1">
                <a:solidFill>
                  <a:srgbClr val="FF0000"/>
                </a:solidFill>
              </a:rPr>
              <a:t>diciamo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noi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br>
              <a:rPr lang="en-US" altLang="it-IT" sz="2800" dirty="0">
                <a:solidFill>
                  <a:srgbClr val="FF0000"/>
                </a:solidFill>
              </a:rPr>
            </a:br>
            <a:r>
              <a:rPr lang="en-US" altLang="it-IT" sz="2800" dirty="0">
                <a:solidFill>
                  <a:srgbClr val="FF0000"/>
                </a:solidFill>
              </a:rPr>
              <a:t>(</a:t>
            </a:r>
            <a:r>
              <a:rPr lang="en-US" altLang="it-IT" sz="2800" dirty="0" err="1">
                <a:solidFill>
                  <a:srgbClr val="FF0000"/>
                </a:solidFill>
              </a:rPr>
              <a:t>Giambattista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Salinari</a:t>
            </a:r>
            <a:r>
              <a:rPr lang="en-US" altLang="it-IT" sz="2800" dirty="0">
                <a:solidFill>
                  <a:srgbClr val="FF0000"/>
                </a:solidFill>
              </a:rPr>
              <a:t>, UNISS, e </a:t>
            </a:r>
            <a:r>
              <a:rPr lang="en-US" altLang="it-IT" sz="2800" dirty="0" err="1">
                <a:solidFill>
                  <a:srgbClr val="FF0000"/>
                </a:solidFill>
              </a:rPr>
              <a:t>io</a:t>
            </a:r>
            <a:r>
              <a:rPr lang="en-US" altLang="it-IT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353683" y="1762605"/>
            <a:ext cx="8648879" cy="4962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b="1" dirty="0"/>
              <a:t>La </a:t>
            </a:r>
            <a:r>
              <a:rPr lang="en-US" altLang="it-IT" sz="2400" b="1" dirty="0" err="1"/>
              <a:t>mortalità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meglio</a:t>
            </a:r>
            <a:r>
              <a:rPr lang="en-US" altLang="it-IT" sz="2400" dirty="0"/>
              <a:t>: la </a:t>
            </a:r>
            <a:r>
              <a:rPr lang="en-US" altLang="it-IT" sz="2400" b="1" dirty="0" err="1"/>
              <a:t>mortalità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recente</a:t>
            </a:r>
            <a:r>
              <a:rPr lang="en-US" altLang="it-IT" sz="2400" dirty="0"/>
              <a:t>) “</a:t>
            </a:r>
            <a:r>
              <a:rPr lang="en-US" altLang="it-IT" sz="2400" dirty="0" err="1"/>
              <a:t>spiega</a:t>
            </a:r>
            <a:r>
              <a:rPr lang="en-US" altLang="it-IT" sz="2400" dirty="0"/>
              <a:t>” </a:t>
            </a:r>
            <a:r>
              <a:rPr lang="en-US" altLang="it-IT" sz="2400" dirty="0" err="1"/>
              <a:t>una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grandissima</a:t>
            </a:r>
            <a:r>
              <a:rPr lang="en-US" altLang="it-IT" sz="2400" dirty="0"/>
              <a:t> parte </a:t>
            </a:r>
            <a:r>
              <a:rPr lang="en-US" altLang="it-IT" sz="2400" dirty="0" err="1"/>
              <a:t>della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struttura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corrente</a:t>
            </a:r>
            <a:r>
              <a:rPr lang="en-US" altLang="it-IT" sz="2400" dirty="0"/>
              <a:t>: circa l’82%, in media, e </a:t>
            </a:r>
            <a:r>
              <a:rPr lang="en-US" altLang="it-IT" sz="2400" dirty="0" err="1"/>
              <a:t>mai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meno</a:t>
            </a:r>
            <a:r>
              <a:rPr lang="en-US" altLang="it-IT" sz="2400" dirty="0"/>
              <a:t> del 64%.</a:t>
            </a:r>
          </a:p>
          <a:p>
            <a:pPr marL="0" indent="0" algn="ctr" eaLnBrk="1" hangingPunct="1">
              <a:buNone/>
            </a:pPr>
            <a:r>
              <a:rPr lang="en-US" altLang="it-IT" sz="2400" b="1" dirty="0" err="1">
                <a:solidFill>
                  <a:srgbClr val="FF0000"/>
                </a:solidFill>
              </a:rPr>
              <a:t>Dati</a:t>
            </a:r>
            <a:endParaRPr lang="en-US" altLang="it-IT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it-IT" sz="2400" dirty="0"/>
              <a:t>UN WPP 2022 (1951-2021) e</a:t>
            </a:r>
          </a:p>
          <a:p>
            <a:pPr eaLnBrk="1" hangingPunct="1"/>
            <a:r>
              <a:rPr lang="en-US" altLang="it-IT" sz="2400" dirty="0"/>
              <a:t>HMD (Human mortality database) 10 countries, starting in 1860: Belgium, Denmark, Finland, France, Italy, Norway, The Netherlands, Spain, Sweden, Switzerland</a:t>
            </a:r>
          </a:p>
          <a:p>
            <a:pPr marL="0" indent="0" algn="ctr" eaLnBrk="1" hangingPunct="1">
              <a:buNone/>
            </a:pPr>
            <a:r>
              <a:rPr lang="en-US" altLang="it-IT" sz="2400" b="1" dirty="0">
                <a:solidFill>
                  <a:srgbClr val="FF0000"/>
                </a:solidFill>
              </a:rPr>
              <a:t>Come </a:t>
            </a:r>
            <a:r>
              <a:rPr lang="en-US" altLang="it-IT" sz="2400" b="1" dirty="0" err="1">
                <a:solidFill>
                  <a:srgbClr val="FF0000"/>
                </a:solidFill>
              </a:rPr>
              <a:t>lavoriamo</a:t>
            </a:r>
            <a:endParaRPr lang="en-US" altLang="it-IT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it-IT" sz="2400" dirty="0" err="1"/>
              <a:t>Confronto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sistematico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tra</a:t>
            </a:r>
            <a:r>
              <a:rPr lang="en-US" altLang="it-IT" sz="2400" dirty="0"/>
              <a:t> due </a:t>
            </a:r>
            <a:r>
              <a:rPr lang="en-US" altLang="it-IT" sz="2400" dirty="0" err="1"/>
              <a:t>strutture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: </a:t>
            </a:r>
            <a:r>
              <a:rPr lang="en-US" altLang="it-IT" sz="2400" dirty="0" err="1"/>
              <a:t>quella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stazionaria</a:t>
            </a:r>
            <a:r>
              <a:rPr lang="en-US" altLang="it-IT" sz="2400" dirty="0"/>
              <a:t> (</a:t>
            </a:r>
            <a:r>
              <a:rPr lang="en-US" altLang="it-IT" sz="2400" i="1" dirty="0" err="1"/>
              <a:t>k</a:t>
            </a:r>
            <a:r>
              <a:rPr lang="en-US" altLang="it-IT" sz="2400" i="1" baseline="-25000" dirty="0" err="1"/>
              <a:t>a,x,t</a:t>
            </a:r>
            <a:r>
              <a:rPr lang="en-US" altLang="it-IT" sz="2400" dirty="0"/>
              <a:t>) e </a:t>
            </a:r>
            <a:r>
              <a:rPr lang="en-US" altLang="it-IT" sz="2400" dirty="0" err="1"/>
              <a:t>quella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currente</a:t>
            </a:r>
            <a:r>
              <a:rPr lang="en-US" altLang="it-IT" sz="2400" dirty="0"/>
              <a:t> (</a:t>
            </a:r>
            <a:r>
              <a:rPr lang="en-US" altLang="it-IT" sz="2400" i="1" dirty="0" err="1"/>
              <a:t>c</a:t>
            </a:r>
            <a:r>
              <a:rPr lang="en-US" altLang="it-IT" sz="2400" i="1" baseline="-25000" dirty="0" err="1"/>
              <a:t>a,x,t</a:t>
            </a:r>
            <a:r>
              <a:rPr lang="en-US" altLang="it-IT" sz="2400" dirty="0"/>
              <a:t>), per </a:t>
            </a:r>
            <a:r>
              <a:rPr lang="en-US" altLang="it-IT" sz="2400" dirty="0" err="1"/>
              <a:t>ogni</a:t>
            </a:r>
            <a:r>
              <a:rPr lang="en-US" altLang="it-IT" sz="2400" dirty="0"/>
              <a:t> area (</a:t>
            </a:r>
            <a:r>
              <a:rPr lang="en-US" altLang="it-IT" sz="2400" dirty="0" err="1"/>
              <a:t>paesi</a:t>
            </a:r>
            <a:r>
              <a:rPr lang="en-US" altLang="it-IT" sz="2400" dirty="0"/>
              <a:t>... </a:t>
            </a:r>
            <a:r>
              <a:rPr lang="en-US" altLang="it-IT" sz="2400" i="1" dirty="0"/>
              <a:t>a</a:t>
            </a:r>
            <a:r>
              <a:rPr lang="en-US" altLang="it-IT" sz="2400" dirty="0"/>
              <a:t>),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 (</a:t>
            </a:r>
            <a:r>
              <a:rPr lang="en-US" altLang="it-IT" sz="2400" i="1" dirty="0"/>
              <a:t>x</a:t>
            </a:r>
            <a:r>
              <a:rPr lang="en-US" altLang="it-IT" sz="2400" dirty="0"/>
              <a:t>) e anno (</a:t>
            </a:r>
            <a:r>
              <a:rPr lang="en-US" altLang="it-IT" sz="2400" i="1" dirty="0"/>
              <a:t>t</a:t>
            </a:r>
            <a:r>
              <a:rPr lang="en-US" altLang="it-IT" sz="2400" dirty="0"/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9758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Misure</a:t>
            </a:r>
            <a:endParaRPr lang="en-US" altLang="it-IT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76046" y="1552754"/>
                <a:ext cx="8648879" cy="5098212"/>
              </a:xfrm>
            </p:spPr>
            <p:txBody>
              <a:bodyPr/>
              <a:lstStyle/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it-IT" sz="24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it-IT" sz="2800" dirty="0"/>
              </a:p>
              <a:p>
                <a:pPr marL="0" indent="0" eaLnBrk="1" hangingPunct="1">
                  <a:buNone/>
                </a:pPr>
                <a:r>
                  <a:rPr lang="en-US" altLang="it-IT" sz="2800" dirty="0"/>
                  <a:t>dove </a:t>
                </a:r>
              </a:p>
              <a:p>
                <a:pPr marL="0" indent="0" eaLnBrk="1" hangingPunct="1">
                  <a:buNone/>
                </a:pPr>
                <a:r>
                  <a:rPr lang="en-US" altLang="it-IT" sz="2800" i="1" dirty="0" err="1"/>
                  <a:t>L</a:t>
                </a:r>
                <a:r>
                  <a:rPr lang="en-US" altLang="it-IT" sz="2800" i="1" baseline="-25000" dirty="0" err="1"/>
                  <a:t>x,t</a:t>
                </a:r>
                <a:r>
                  <a:rPr lang="en-US" altLang="it-IT" sz="2800" dirty="0"/>
                  <a:t> : </a:t>
                </a:r>
                <a:r>
                  <a:rPr lang="en-US" altLang="it-IT" sz="2800" dirty="0" err="1"/>
                  <a:t>anni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vissuti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all’età</a:t>
                </a:r>
                <a:r>
                  <a:rPr lang="en-US" altLang="it-IT" sz="2800" dirty="0"/>
                  <a:t> x </a:t>
                </a:r>
                <a:r>
                  <a:rPr lang="en-US" altLang="it-IT" sz="2800" dirty="0" err="1"/>
                  <a:t>nella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tavola</a:t>
                </a:r>
                <a:r>
                  <a:rPr lang="en-US" altLang="it-IT" sz="2800" dirty="0"/>
                  <a:t> di </a:t>
                </a:r>
                <a:r>
                  <a:rPr lang="en-US" altLang="it-IT" sz="2800" dirty="0" err="1"/>
                  <a:t>mortalità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dell’anno</a:t>
                </a:r>
                <a:r>
                  <a:rPr lang="en-US" altLang="it-IT" sz="2800" dirty="0"/>
                  <a:t> t).</a:t>
                </a:r>
              </a:p>
              <a:p>
                <a:pPr marL="0" indent="0" eaLnBrk="1" hangingPunct="1">
                  <a:buNone/>
                </a:pPr>
                <a:r>
                  <a:rPr lang="en-GB" sz="2800" i="1" dirty="0" err="1"/>
                  <a:t>P</a:t>
                </a:r>
                <a:r>
                  <a:rPr lang="en-GB" sz="2800" i="1" baseline="-25000" dirty="0" err="1"/>
                  <a:t>x,t</a:t>
                </a:r>
                <a:r>
                  <a:rPr lang="en-GB" sz="2800" dirty="0"/>
                  <a:t> : </a:t>
                </a:r>
                <a:r>
                  <a:rPr lang="en-GB" sz="2800" dirty="0" err="1"/>
                  <a:t>popolazione</a:t>
                </a:r>
                <a:r>
                  <a:rPr lang="en-GB" sz="2800" dirty="0"/>
                  <a:t> per age </a:t>
                </a:r>
                <a:r>
                  <a:rPr lang="en-GB" sz="2800" i="1" dirty="0"/>
                  <a:t>x</a:t>
                </a:r>
                <a:r>
                  <a:rPr lang="en-GB" sz="2800" dirty="0"/>
                  <a:t>, </a:t>
                </a:r>
                <a:r>
                  <a:rPr lang="en-GB" sz="2800" dirty="0" err="1"/>
                  <a:t>nell’anno</a:t>
                </a:r>
                <a:r>
                  <a:rPr lang="en-GB" sz="2800" dirty="0"/>
                  <a:t> t.</a:t>
                </a:r>
              </a:p>
              <a:p>
                <a:pPr marL="0" indent="0" eaLnBrk="1" hangingPunct="1">
                  <a:buNone/>
                </a:pPr>
                <a:r>
                  <a:rPr lang="en-GB" altLang="it-IT" sz="2800" dirty="0"/>
                  <a:t>Si </a:t>
                </a:r>
                <a:r>
                  <a:rPr lang="en-GB" altLang="it-IT" sz="2800" dirty="0" err="1"/>
                  <a:t>può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notare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che</a:t>
                </a:r>
                <a:r>
                  <a:rPr lang="en-GB" altLang="it-IT" sz="2800" dirty="0"/>
                  <a:t> (</a:t>
                </a:r>
                <a:r>
                  <a:rPr lang="en-GB" altLang="it-IT" sz="2800" dirty="0" err="1"/>
                  <a:t>grassetto</a:t>
                </a:r>
                <a:r>
                  <a:rPr lang="en-GB" altLang="it-IT" sz="2800" dirty="0"/>
                  <a:t>=</a:t>
                </a:r>
                <a:r>
                  <a:rPr lang="en-GB" altLang="it-IT" sz="2800" dirty="0" err="1"/>
                  <a:t>vettor</a:t>
                </a:r>
                <a:r>
                  <a:rPr lang="en-GB" altLang="it-IT" sz="2800" dirty="0"/>
                  <a:t>; F=</a:t>
                </a:r>
                <a:r>
                  <a:rPr lang="en-GB" altLang="it-IT" sz="2800" dirty="0" err="1"/>
                  <a:t>fecondità</a:t>
                </a:r>
                <a:r>
                  <a:rPr lang="en-GB" altLang="it-IT" sz="2800" dirty="0"/>
                  <a:t>; M=</a:t>
                </a:r>
                <a:r>
                  <a:rPr lang="en-GB" altLang="it-IT" sz="2800" dirty="0" err="1"/>
                  <a:t>migrazioni</a:t>
                </a:r>
                <a:r>
                  <a:rPr lang="en-GB" altLang="it-IT" sz="2800" dirty="0"/>
                  <a:t>)</a:t>
                </a:r>
              </a:p>
              <a:p>
                <a:pPr marL="0" indent="0" algn="ctr" eaLnBrk="1" hangingPunct="1">
                  <a:buNone/>
                </a:pPr>
                <a:r>
                  <a:rPr lang="en-GB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GB" sz="28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GB" sz="2800" dirty="0">
                    <a:solidFill>
                      <a:srgbClr val="FF0000"/>
                    </a:solidFill>
                  </a:rPr>
                  <a:t> = </a:t>
                </a:r>
                <a:r>
                  <a:rPr lang="en-GB" sz="2800" i="1" dirty="0">
                    <a:solidFill>
                      <a:srgbClr val="FF0000"/>
                    </a:solidFill>
                  </a:rPr>
                  <a:t>f</a:t>
                </a:r>
                <a:r>
                  <a:rPr lang="en-GB" sz="2800" dirty="0">
                    <a:solidFill>
                      <a:srgbClr val="FF0000"/>
                    </a:solidFill>
                  </a:rPr>
                  <a:t>(</a:t>
                </a:r>
                <a:r>
                  <a:rPr lang="en-GB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GB" sz="28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GB" sz="2800" dirty="0"/>
                  <a:t>, </a:t>
                </a:r>
                <a:r>
                  <a:rPr lang="en-GB" sz="2800" b="1" dirty="0"/>
                  <a:t>F</a:t>
                </a:r>
                <a:r>
                  <a:rPr lang="en-GB" sz="2800" i="1" baseline="-25000" dirty="0"/>
                  <a:t>t</a:t>
                </a:r>
                <a:r>
                  <a:rPr lang="en-GB" sz="2800" dirty="0"/>
                  <a:t>,</a:t>
                </a:r>
                <a:r>
                  <a:rPr lang="en-GB" sz="2800" b="1" dirty="0"/>
                  <a:t> M</a:t>
                </a:r>
                <a:r>
                  <a:rPr lang="en-GB" sz="2800" i="1" baseline="-25000" dirty="0"/>
                  <a:t>t</a:t>
                </a:r>
                <a:r>
                  <a:rPr lang="en-GB" sz="2800" dirty="0"/>
                  <a:t>,</a:t>
                </a:r>
                <a:r>
                  <a:rPr lang="en-GB" sz="2800" b="1" dirty="0"/>
                  <a:t> k</a:t>
                </a:r>
                <a:r>
                  <a:rPr lang="en-GB" sz="2800" i="1" baseline="-25000" dirty="0"/>
                  <a:t>t</a:t>
                </a:r>
                <a:r>
                  <a:rPr lang="en-GB" sz="2800" baseline="-25000" dirty="0"/>
                  <a:t>-1</a:t>
                </a:r>
                <a:r>
                  <a:rPr lang="en-GB" sz="2800" dirty="0"/>
                  <a:t>, </a:t>
                </a:r>
                <a:r>
                  <a:rPr lang="en-GB" sz="2800" b="1" dirty="0"/>
                  <a:t>F</a:t>
                </a:r>
                <a:r>
                  <a:rPr lang="en-GB" sz="2800" i="1" baseline="-25000" dirty="0"/>
                  <a:t>t</a:t>
                </a:r>
                <a:r>
                  <a:rPr lang="en-GB" sz="2800" baseline="-25000" dirty="0"/>
                  <a:t>-1</a:t>
                </a:r>
                <a:r>
                  <a:rPr lang="en-GB" sz="2800" dirty="0"/>
                  <a:t>,</a:t>
                </a:r>
                <a:r>
                  <a:rPr lang="en-GB" sz="2800" b="1" dirty="0"/>
                  <a:t> M</a:t>
                </a:r>
                <a:r>
                  <a:rPr lang="en-GB" sz="2800" i="1" baseline="-25000" dirty="0"/>
                  <a:t>t</a:t>
                </a:r>
                <a:r>
                  <a:rPr lang="en-GB" sz="2800" baseline="-25000" dirty="0"/>
                  <a:t>-1</a:t>
                </a:r>
                <a:r>
                  <a:rPr lang="en-GB" sz="2800" dirty="0"/>
                  <a:t>, ...)</a:t>
                </a:r>
              </a:p>
              <a:p>
                <a:pPr marL="0" indent="0" eaLnBrk="1" hangingPunct="1">
                  <a:buNone/>
                </a:pPr>
                <a:r>
                  <a:rPr lang="en-GB" altLang="it-IT" sz="2800" dirty="0" err="1"/>
                  <a:t>Noi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mostriamo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che</a:t>
                </a:r>
                <a:endParaRPr lang="en-GB" altLang="it-IT" sz="2800" dirty="0"/>
              </a:p>
              <a:p>
                <a:pPr marL="0" indent="0" algn="ctr" eaLnBrk="1" hangingPunct="1">
                  <a:buNone/>
                </a:pPr>
                <a:r>
                  <a:rPr lang="en-GB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GB" sz="28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GB" sz="2800" dirty="0">
                    <a:solidFill>
                      <a:srgbClr val="FF0000"/>
                    </a:solidFill>
                  </a:rPr>
                  <a:t> ≈ </a:t>
                </a:r>
                <a:r>
                  <a:rPr lang="en-GB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GB" sz="2800" i="1" baseline="-25000" dirty="0" err="1">
                    <a:solidFill>
                      <a:srgbClr val="FF0000"/>
                    </a:solidFill>
                  </a:rPr>
                  <a:t>t</a:t>
                </a:r>
                <a:endParaRPr lang="en-US" alt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1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046" y="1552754"/>
                <a:ext cx="8648879" cy="5098212"/>
              </a:xfrm>
              <a:blipFill>
                <a:blip r:embed="rId3"/>
                <a:stretch>
                  <a:fillRect l="-1409" b="-2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5575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Misure</a:t>
            </a:r>
            <a:r>
              <a:rPr lang="en-US" altLang="it-IT" sz="2800" dirty="0">
                <a:solidFill>
                  <a:srgbClr val="0000FF"/>
                </a:solidFill>
              </a:rPr>
              <a:t> di </a:t>
            </a:r>
            <a:r>
              <a:rPr lang="en-US" altLang="it-IT" sz="2800" dirty="0" err="1">
                <a:solidFill>
                  <a:srgbClr val="0000FF"/>
                </a:solidFill>
              </a:rPr>
              <a:t>sintesi</a:t>
            </a:r>
            <a:endParaRPr lang="en-US" altLang="it-IT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76046" y="1552754"/>
                <a:ext cx="8648879" cy="509821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it-IT" sz="2800" b="1" dirty="0" err="1"/>
                  <a:t>Età</a:t>
                </a:r>
                <a:r>
                  <a:rPr lang="en-US" altLang="it-IT" sz="2800" b="1" dirty="0"/>
                  <a:t> </a:t>
                </a:r>
                <a:r>
                  <a:rPr lang="en-US" altLang="it-IT" sz="2800" b="1" dirty="0" err="1"/>
                  <a:t>medie</a:t>
                </a:r>
                <a:r>
                  <a:rPr lang="en-US" altLang="it-IT" sz="2800" b="1" dirty="0"/>
                  <a:t> </a:t>
                </a:r>
                <a:r>
                  <a:rPr lang="en-US" altLang="it-IT" sz="2800" i="1" dirty="0">
                    <a:solidFill>
                      <a:srgbClr val="0000FF"/>
                    </a:solidFill>
                  </a:rPr>
                  <a:t>A</a:t>
                </a:r>
                <a:r>
                  <a:rPr lang="en-US" altLang="it-IT" sz="2800" i="1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altLang="it-IT" sz="2800" dirty="0"/>
                  <a:t> e </a:t>
                </a:r>
                <a:r>
                  <a:rPr lang="en-US" altLang="it-IT" sz="2800" i="1" dirty="0">
                    <a:solidFill>
                      <a:srgbClr val="0000FF"/>
                    </a:solidFill>
                  </a:rPr>
                  <a:t>S</a:t>
                </a:r>
                <a:r>
                  <a:rPr lang="en-US" altLang="it-IT" sz="2800" i="1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altLang="it-IT" sz="2800" dirty="0"/>
                  <a:t> (</a:t>
                </a:r>
                <a:r>
                  <a:rPr lang="en-US" altLang="it-IT" sz="2800" dirty="0" err="1"/>
                  <a:t>della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populazione</a:t>
                </a: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stazionaria</a:t>
                </a:r>
                <a:r>
                  <a:rPr lang="en-US" altLang="it-IT" sz="2800" dirty="0"/>
                  <a:t>)  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800" dirty="0"/>
                  <a:t>   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it-IT" sz="2800" dirty="0"/>
              </a:p>
              <a:p>
                <a:pPr marL="0" indent="0" eaLnBrk="1" hangingPunct="1">
                  <a:buNone/>
                </a:pPr>
                <a:endParaRPr lang="en-GB" altLang="it-IT" sz="2800" dirty="0"/>
              </a:p>
              <a:p>
                <a:pPr marL="0" indent="0" eaLnBrk="1" hangingPunct="1">
                  <a:buNone/>
                </a:pPr>
                <a:r>
                  <a:rPr lang="en-GB" altLang="it-IT" sz="2800" b="1" dirty="0" err="1"/>
                  <a:t>Indice</a:t>
                </a:r>
                <a:r>
                  <a:rPr lang="en-GB" altLang="it-IT" sz="2800" b="1" dirty="0"/>
                  <a:t> di </a:t>
                </a:r>
                <a:r>
                  <a:rPr lang="en-GB" altLang="it-IT" sz="2800" b="1" dirty="0" err="1"/>
                  <a:t>dissimilarità</a:t>
                </a:r>
                <a:r>
                  <a:rPr lang="en-GB" altLang="it-IT" sz="2800" dirty="0"/>
                  <a:t> (0 ≤ </a:t>
                </a:r>
                <a:r>
                  <a:rPr lang="en-GB" altLang="it-IT" sz="2800" i="1" dirty="0">
                    <a:solidFill>
                      <a:srgbClr val="0000FF"/>
                    </a:solidFill>
                  </a:rPr>
                  <a:t>ID</a:t>
                </a:r>
                <a:r>
                  <a:rPr lang="en-GB" altLang="it-IT" sz="2800" dirty="0"/>
                  <a:t> ≤ 1)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𝐼𝐷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altLang="it-IT" sz="2800" dirty="0"/>
              </a:p>
              <a:p>
                <a:pPr marL="0" indent="0" eaLnBrk="1" hangingPunct="1">
                  <a:buNone/>
                </a:pPr>
                <a:r>
                  <a:rPr lang="en-GB" altLang="it-IT" sz="2800" i="1" dirty="0">
                    <a:solidFill>
                      <a:srgbClr val="0000FF"/>
                    </a:solidFill>
                  </a:rPr>
                  <a:t>ID</a:t>
                </a:r>
                <a:r>
                  <a:rPr lang="en-GB" altLang="it-IT" sz="2800" dirty="0"/>
                  <a:t> è un </a:t>
                </a:r>
                <a:r>
                  <a:rPr lang="en-GB" altLang="it-IT" sz="2800" dirty="0" err="1"/>
                  <a:t>indice</a:t>
                </a:r>
                <a:r>
                  <a:rPr lang="en-GB" altLang="it-IT" sz="2800" dirty="0"/>
                  <a:t> non </a:t>
                </a:r>
                <a:r>
                  <a:rPr lang="en-GB" altLang="it-IT" sz="2800" dirty="0" err="1"/>
                  <a:t>compensativo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che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fornisce</a:t>
                </a:r>
                <a:r>
                  <a:rPr lang="en-GB" altLang="it-IT" sz="2800" dirty="0"/>
                  <a:t> la quota di </a:t>
                </a:r>
                <a:r>
                  <a:rPr lang="en-GB" altLang="it-IT" sz="2800" b="1" dirty="0" err="1"/>
                  <a:t>c</a:t>
                </a:r>
                <a:r>
                  <a:rPr lang="en-GB" altLang="it-IT" sz="2800" i="1" baseline="-25000" dirty="0" err="1"/>
                  <a:t>t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che</a:t>
                </a:r>
                <a:r>
                  <a:rPr lang="en-GB" altLang="it-IT" sz="2800" dirty="0"/>
                  <a:t> è </a:t>
                </a:r>
                <a:r>
                  <a:rPr lang="en-GB" altLang="it-IT" sz="2800" dirty="0" err="1"/>
                  <a:t>classificata</a:t>
                </a:r>
                <a:r>
                  <a:rPr lang="en-GB" altLang="it-IT" sz="2800" dirty="0"/>
                  <a:t> “male”, se </a:t>
                </a:r>
                <a:r>
                  <a:rPr lang="en-GB" altLang="it-IT" sz="2800" b="1" dirty="0" err="1"/>
                  <a:t>k</a:t>
                </a:r>
                <a:r>
                  <a:rPr lang="en-GB" altLang="it-IT" sz="2800" i="1" baseline="-25000" dirty="0" err="1"/>
                  <a:t>t</a:t>
                </a:r>
                <a:r>
                  <a:rPr lang="en-GB" altLang="it-IT" sz="2800" dirty="0"/>
                  <a:t> è lo standard di </a:t>
                </a:r>
                <a:r>
                  <a:rPr lang="en-GB" altLang="it-IT" sz="2800" dirty="0" err="1"/>
                  <a:t>referimento</a:t>
                </a:r>
                <a:r>
                  <a:rPr lang="en-GB" altLang="it-IT" sz="2800" dirty="0"/>
                  <a:t>. </a:t>
                </a:r>
                <a:r>
                  <a:rPr lang="en-GB" altLang="it-IT" sz="2800" dirty="0" err="1"/>
                  <a:t>Es</a:t>
                </a:r>
                <a:r>
                  <a:rPr lang="en-GB" altLang="it-IT" sz="2800" dirty="0"/>
                  <a:t>. se </a:t>
                </a:r>
                <a:r>
                  <a:rPr lang="en-GB" altLang="it-IT" sz="2800" i="1" dirty="0">
                    <a:solidFill>
                      <a:srgbClr val="0000FF"/>
                    </a:solidFill>
                  </a:rPr>
                  <a:t>ID </a:t>
                </a:r>
                <a:r>
                  <a:rPr lang="en-GB" altLang="it-IT" sz="2800" dirty="0"/>
                  <a:t>=20%, l’80% </a:t>
                </a:r>
                <a:r>
                  <a:rPr lang="en-GB" altLang="it-IT" sz="2800" dirty="0" err="1"/>
                  <a:t>della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populazione</a:t>
                </a:r>
                <a:r>
                  <a:rPr lang="en-GB" altLang="it-IT" sz="2800" dirty="0"/>
                  <a:t> è </a:t>
                </a:r>
                <a:r>
                  <a:rPr lang="en-GB" altLang="it-IT" sz="2800" dirty="0" err="1"/>
                  <a:t>calssificato</a:t>
                </a:r>
                <a:r>
                  <a:rPr lang="en-GB" altLang="it-IT" sz="2800" dirty="0"/>
                  <a:t> </a:t>
                </a:r>
                <a:r>
                  <a:rPr lang="en-GB" altLang="it-IT" sz="2800" dirty="0" err="1"/>
                  <a:t>correttamente</a:t>
                </a:r>
                <a:r>
                  <a:rPr lang="en-GB" altLang="it-IT" sz="2800" dirty="0"/>
                  <a:t> per </a:t>
                </a:r>
                <a:r>
                  <a:rPr lang="en-GB" altLang="it-IT" sz="2800" dirty="0" err="1"/>
                  <a:t>età</a:t>
                </a:r>
                <a:r>
                  <a:rPr lang="en-GB" altLang="it-IT" sz="2800" dirty="0"/>
                  <a:t>, </a:t>
                </a:r>
                <a:r>
                  <a:rPr lang="en-GB" altLang="it-IT" sz="2800" dirty="0" err="1"/>
                  <a:t>usando</a:t>
                </a:r>
                <a:r>
                  <a:rPr lang="en-GB" altLang="it-IT" sz="2800" dirty="0"/>
                  <a:t> solo </a:t>
                </a:r>
                <a:r>
                  <a:rPr lang="en-GB" altLang="it-IT" sz="2800" b="1" dirty="0" err="1"/>
                  <a:t>k</a:t>
                </a:r>
                <a:r>
                  <a:rPr lang="en-GB" altLang="it-IT" sz="2800" i="1" baseline="-25000" dirty="0" err="1"/>
                  <a:t>t</a:t>
                </a:r>
                <a:endParaRPr lang="en-GB" altLang="it-IT" sz="2800" dirty="0"/>
              </a:p>
            </p:txBody>
          </p:sp>
        </mc:Choice>
        <mc:Fallback xmlns="">
          <p:sp>
            <p:nvSpPr>
              <p:cNvPr id="27651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046" y="1552754"/>
                <a:ext cx="8648879" cy="5098212"/>
              </a:xfrm>
              <a:blipFill>
                <a:blip r:embed="rId3"/>
                <a:stretch>
                  <a:fillRect l="-1409" t="-21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86038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Aspettative</a:t>
            </a:r>
            <a:r>
              <a:rPr lang="en-US" altLang="it-IT" sz="2800" dirty="0">
                <a:solidFill>
                  <a:srgbClr val="0000FF"/>
                </a:solidFill>
              </a:rPr>
              <a:t> (per </a:t>
            </a:r>
            <a:r>
              <a:rPr lang="en-US" altLang="it-IT" sz="2800" dirty="0" err="1">
                <a:solidFill>
                  <a:srgbClr val="0000FF"/>
                </a:solidFill>
              </a:rPr>
              <a:t>l’età</a:t>
            </a:r>
            <a:r>
              <a:rPr lang="en-US" altLang="it-IT" sz="2800" dirty="0">
                <a:solidFill>
                  <a:srgbClr val="0000FF"/>
                </a:solidFill>
              </a:rPr>
              <a:t> media)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" y="1518799"/>
            <a:ext cx="8514272" cy="51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37495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643267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Realtà</a:t>
            </a:r>
            <a:r>
              <a:rPr lang="en-US" altLang="it-IT" sz="2800" dirty="0">
                <a:solidFill>
                  <a:srgbClr val="FF0000"/>
                </a:solidFill>
              </a:rPr>
              <a:t> (</a:t>
            </a:r>
            <a:r>
              <a:rPr lang="en-US" altLang="it-IT" sz="2800" dirty="0" err="1">
                <a:solidFill>
                  <a:srgbClr val="FF0000"/>
                </a:solidFill>
              </a:rPr>
              <a:t>es</a:t>
            </a:r>
            <a:r>
              <a:rPr lang="en-US" altLang="it-IT" sz="2800" dirty="0">
                <a:solidFill>
                  <a:srgbClr val="FF0000"/>
                </a:solidFill>
              </a:rPr>
              <a:t>. </a:t>
            </a:r>
            <a:r>
              <a:rPr lang="en-US" altLang="it-IT" sz="2800" dirty="0" err="1">
                <a:solidFill>
                  <a:srgbClr val="FF0000"/>
                </a:solidFill>
              </a:rPr>
              <a:t>Cina</a:t>
            </a:r>
            <a:r>
              <a:rPr lang="en-US" altLang="it-IT" sz="2800" dirty="0">
                <a:solidFill>
                  <a:srgbClr val="FF0000"/>
                </a:solidFill>
              </a:rPr>
              <a:t>, 1951-2011): </a:t>
            </a:r>
            <a:r>
              <a:rPr lang="en-US" altLang="it-IT" sz="2800" dirty="0" err="1">
                <a:solidFill>
                  <a:srgbClr val="FF0000"/>
                </a:solidFill>
              </a:rPr>
              <a:t>età</a:t>
            </a:r>
            <a:r>
              <a:rPr lang="en-US" altLang="it-IT" sz="2800" dirty="0">
                <a:solidFill>
                  <a:srgbClr val="FF0000"/>
                </a:solidFill>
              </a:rPr>
              <a:t> media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21" y="4400022"/>
            <a:ext cx="4089379" cy="245797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7" y="1393047"/>
            <a:ext cx="6329888" cy="3782802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77637" y="5117321"/>
            <a:ext cx="4796286" cy="14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0" dirty="0">
                <a:solidFill>
                  <a:schemeClr val="tx1"/>
                </a:solidFill>
              </a:rPr>
              <a:t>A,S = </a:t>
            </a:r>
            <a:r>
              <a:rPr lang="en-US" altLang="it-IT" b="0" dirty="0" err="1">
                <a:solidFill>
                  <a:schemeClr val="tx1"/>
                </a:solidFill>
              </a:rPr>
              <a:t>età</a:t>
            </a:r>
            <a:r>
              <a:rPr lang="en-US" altLang="it-IT" b="0" dirty="0">
                <a:solidFill>
                  <a:schemeClr val="tx1"/>
                </a:solidFill>
              </a:rPr>
              <a:t> media </a:t>
            </a:r>
            <a:r>
              <a:rPr lang="en-US" altLang="it-IT" b="0" dirty="0" err="1">
                <a:solidFill>
                  <a:schemeClr val="tx1"/>
                </a:solidFill>
              </a:rPr>
              <a:t>della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popolazione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corrente</a:t>
            </a:r>
            <a:r>
              <a:rPr lang="en-US" altLang="it-IT" b="0" dirty="0">
                <a:solidFill>
                  <a:schemeClr val="tx1"/>
                </a:solidFill>
              </a:rPr>
              <a:t> (A) e </a:t>
            </a:r>
            <a:r>
              <a:rPr lang="en-US" altLang="it-IT" b="0" dirty="0" err="1">
                <a:solidFill>
                  <a:schemeClr val="tx1"/>
                </a:solidFill>
              </a:rPr>
              <a:t>stazionaria</a:t>
            </a:r>
            <a:r>
              <a:rPr lang="en-US" altLang="it-IT" b="0" dirty="0">
                <a:solidFill>
                  <a:schemeClr val="tx1"/>
                </a:solidFill>
              </a:rPr>
              <a:t> (S)</a:t>
            </a:r>
          </a:p>
        </p:txBody>
      </p:sp>
    </p:spTree>
    <p:extLst>
      <p:ext uri="{BB962C8B-B14F-4D97-AF65-F5344CB8AC3E}">
        <p14:creationId xmlns:p14="http://schemas.microsoft.com/office/powerpoint/2010/main" val="3163307283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36999" y="142844"/>
            <a:ext cx="8107692" cy="6432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chemeClr val="tx1"/>
                </a:solidFill>
              </a:rPr>
              <a:t>Realtà</a:t>
            </a:r>
            <a:r>
              <a:rPr lang="en-US" altLang="it-IT" sz="2800" dirty="0">
                <a:solidFill>
                  <a:schemeClr val="tx1"/>
                </a:solidFill>
              </a:rPr>
              <a:t> (</a:t>
            </a:r>
            <a:r>
              <a:rPr lang="en-US" altLang="it-IT" sz="2800" dirty="0" err="1">
                <a:solidFill>
                  <a:schemeClr val="tx1"/>
                </a:solidFill>
              </a:rPr>
              <a:t>es</a:t>
            </a:r>
            <a:r>
              <a:rPr lang="en-US" altLang="it-IT" sz="2800" dirty="0">
                <a:solidFill>
                  <a:schemeClr val="tx1"/>
                </a:solidFill>
              </a:rPr>
              <a:t>. </a:t>
            </a:r>
            <a:r>
              <a:rPr lang="en-US" altLang="it-IT" sz="2800" dirty="0" err="1">
                <a:solidFill>
                  <a:schemeClr val="tx1"/>
                </a:solidFill>
              </a:rPr>
              <a:t>Cina</a:t>
            </a:r>
            <a:r>
              <a:rPr lang="en-US" altLang="it-IT" sz="2800" dirty="0">
                <a:solidFill>
                  <a:schemeClr val="tx1"/>
                </a:solidFill>
              </a:rPr>
              <a:t>, 1951-2011) (2): ID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63902" y="5106839"/>
            <a:ext cx="8453886" cy="16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0" dirty="0">
                <a:solidFill>
                  <a:schemeClr val="tx1"/>
                </a:solidFill>
              </a:rPr>
              <a:t>ID (</a:t>
            </a:r>
            <a:r>
              <a:rPr lang="en-US" altLang="it-IT" b="0" dirty="0" err="1">
                <a:solidFill>
                  <a:schemeClr val="tx1"/>
                </a:solidFill>
              </a:rPr>
              <a:t>dissimilarità</a:t>
            </a:r>
            <a:r>
              <a:rPr lang="en-US" altLang="it-IT" b="0" dirty="0">
                <a:solidFill>
                  <a:schemeClr val="tx1"/>
                </a:solidFill>
              </a:rPr>
              <a:t>): ha media 16% in </a:t>
            </a:r>
            <a:r>
              <a:rPr lang="en-US" altLang="it-IT" b="0" dirty="0" err="1">
                <a:solidFill>
                  <a:schemeClr val="tx1"/>
                </a:solidFill>
              </a:rPr>
              <a:t>questi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anni</a:t>
            </a:r>
            <a:r>
              <a:rPr lang="en-US" altLang="it-IT" b="0" dirty="0">
                <a:solidFill>
                  <a:schemeClr val="tx1"/>
                </a:solidFill>
              </a:rPr>
              <a:t>, </a:t>
            </a:r>
            <a:r>
              <a:rPr lang="en-US" altLang="it-IT" b="0" dirty="0" err="1">
                <a:solidFill>
                  <a:schemeClr val="tx1"/>
                </a:solidFill>
              </a:rPr>
              <a:t>il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che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significa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che</a:t>
            </a:r>
            <a:r>
              <a:rPr lang="en-US" altLang="it-IT" b="0" dirty="0">
                <a:solidFill>
                  <a:schemeClr val="tx1"/>
                </a:solidFill>
              </a:rPr>
              <a:t> l’84% </a:t>
            </a:r>
            <a:r>
              <a:rPr lang="en-US" altLang="it-IT" b="0" dirty="0" err="1">
                <a:solidFill>
                  <a:schemeClr val="tx1"/>
                </a:solidFill>
              </a:rPr>
              <a:t>della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popolazione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cinese</a:t>
            </a:r>
            <a:r>
              <a:rPr lang="en-US" altLang="it-IT" b="0" dirty="0">
                <a:solidFill>
                  <a:schemeClr val="tx1"/>
                </a:solidFill>
              </a:rPr>
              <a:t> è </a:t>
            </a:r>
            <a:r>
              <a:rPr lang="en-US" altLang="it-IT" b="0" dirty="0" err="1">
                <a:solidFill>
                  <a:schemeClr val="tx1"/>
                </a:solidFill>
              </a:rPr>
              <a:t>classificato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correttamente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sulla</a:t>
            </a:r>
            <a:r>
              <a:rPr lang="en-US" altLang="it-IT" b="0" dirty="0">
                <a:solidFill>
                  <a:schemeClr val="tx1"/>
                </a:solidFill>
              </a:rPr>
              <a:t> base </a:t>
            </a:r>
            <a:r>
              <a:rPr lang="en-US" altLang="it-IT" b="0" dirty="0" err="1">
                <a:solidFill>
                  <a:schemeClr val="tx1"/>
                </a:solidFill>
              </a:rPr>
              <a:t>delle</a:t>
            </a:r>
            <a:r>
              <a:rPr lang="en-US" altLang="it-IT" b="0" dirty="0">
                <a:solidFill>
                  <a:schemeClr val="tx1"/>
                </a:solidFill>
              </a:rPr>
              <a:t> sole </a:t>
            </a:r>
            <a:r>
              <a:rPr lang="en-US" altLang="it-IT" b="0" dirty="0" err="1">
                <a:solidFill>
                  <a:schemeClr val="tx1"/>
                </a:solidFill>
              </a:rPr>
              <a:t>tavole</a:t>
            </a:r>
            <a:r>
              <a:rPr lang="en-US" altLang="it-IT" b="0" dirty="0">
                <a:solidFill>
                  <a:schemeClr val="tx1"/>
                </a:solidFill>
              </a:rPr>
              <a:t> di </a:t>
            </a:r>
            <a:r>
              <a:rPr lang="en-US" altLang="it-IT" b="0" dirty="0" err="1">
                <a:solidFill>
                  <a:schemeClr val="tx1"/>
                </a:solidFill>
              </a:rPr>
              <a:t>mortalità</a:t>
            </a:r>
            <a:r>
              <a:rPr lang="en-US" altLang="it-IT" b="0" dirty="0">
                <a:solidFill>
                  <a:schemeClr val="tx1"/>
                </a:solidFill>
              </a:rPr>
              <a:t>. ID max=23% </a:t>
            </a:r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0" y="858567"/>
            <a:ext cx="7142670" cy="409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036911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5737283" y="831850"/>
            <a:ext cx="2724092" cy="84260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A </a:t>
            </a:r>
            <a:r>
              <a:rPr lang="en-US" altLang="it-IT" sz="2800" dirty="0" err="1">
                <a:solidFill>
                  <a:srgbClr val="FF0000"/>
                </a:solidFill>
              </a:rPr>
              <a:t>rispetto</a:t>
            </a:r>
            <a:r>
              <a:rPr lang="en-US" altLang="it-IT" sz="2800" dirty="0">
                <a:solidFill>
                  <a:srgbClr val="FF0000"/>
                </a:solidFill>
              </a:rPr>
              <a:t> a S per </a:t>
            </a:r>
            <a:r>
              <a:rPr lang="en-US" altLang="it-IT" sz="2800" dirty="0" err="1">
                <a:solidFill>
                  <a:srgbClr val="FF0000"/>
                </a:solidFill>
              </a:rPr>
              <a:t>paese</a:t>
            </a:r>
            <a:r>
              <a:rPr lang="en-US" altLang="it-IT" sz="2800" dirty="0">
                <a:solidFill>
                  <a:srgbClr val="FF0000"/>
                </a:solidFill>
              </a:rPr>
              <a:t> ... 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37283" cy="35277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669" y="3312543"/>
            <a:ext cx="5809332" cy="3545457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0" y="3674603"/>
            <a:ext cx="3433314" cy="151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0" dirty="0" err="1">
                <a:solidFill>
                  <a:schemeClr val="tx1"/>
                </a:solidFill>
              </a:rPr>
              <a:t>Età</a:t>
            </a:r>
            <a:r>
              <a:rPr lang="en-US" altLang="it-IT" b="0" dirty="0">
                <a:solidFill>
                  <a:schemeClr val="tx1"/>
                </a:solidFill>
              </a:rPr>
              <a:t> media </a:t>
            </a:r>
            <a:r>
              <a:rPr lang="en-US" altLang="it-IT" b="0" dirty="0" err="1">
                <a:solidFill>
                  <a:schemeClr val="tx1"/>
                </a:solidFill>
              </a:rPr>
              <a:t>della</a:t>
            </a:r>
            <a:r>
              <a:rPr lang="en-US" altLang="it-IT" b="0" dirty="0">
                <a:solidFill>
                  <a:schemeClr val="tx1"/>
                </a:solidFill>
              </a:rPr>
              <a:t> pop. </a:t>
            </a:r>
            <a:r>
              <a:rPr lang="en-US" altLang="it-IT" b="0" dirty="0" err="1">
                <a:solidFill>
                  <a:schemeClr val="tx1"/>
                </a:solidFill>
              </a:rPr>
              <a:t>corrente</a:t>
            </a:r>
            <a:r>
              <a:rPr lang="en-US" altLang="it-IT" b="0" dirty="0">
                <a:solidFill>
                  <a:schemeClr val="tx1"/>
                </a:solidFill>
              </a:rPr>
              <a:t> (A) e </a:t>
            </a:r>
            <a:r>
              <a:rPr lang="en-US" altLang="it-IT" b="0" dirty="0" err="1">
                <a:solidFill>
                  <a:schemeClr val="tx1"/>
                </a:solidFill>
              </a:rPr>
              <a:t>stazionaria</a:t>
            </a:r>
            <a:r>
              <a:rPr lang="en-US" altLang="it-IT" b="0" dirty="0">
                <a:solidFill>
                  <a:schemeClr val="tx1"/>
                </a:solidFill>
              </a:rPr>
              <a:t> (S)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6420031" y="2599687"/>
            <a:ext cx="2723970" cy="8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... e </a:t>
            </a:r>
            <a:r>
              <a:rPr lang="en-US" altLang="it-IT" sz="2800" dirty="0" err="1">
                <a:solidFill>
                  <a:srgbClr val="FF0000"/>
                </a:solidFill>
              </a:rPr>
              <a:t>continente</a:t>
            </a:r>
            <a:r>
              <a:rPr lang="en-US" altLang="it-IT" sz="2800" dirty="0">
                <a:solidFill>
                  <a:srgbClr val="FF0000"/>
                </a:solidFill>
              </a:rPr>
              <a:t> (1951-2011)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68537" y="3157267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1829717" y="2989960"/>
            <a:ext cx="1504952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(tempo)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7368955" y="6219505"/>
            <a:ext cx="1492644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(tempo)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5717628" y="6408378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161803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77" y="3260785"/>
            <a:ext cx="5893729" cy="3596965"/>
          </a:xfrm>
          <a:prstGeom prst="rect">
            <a:avLst/>
          </a:prstGeom>
        </p:spPr>
      </p:pic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5737283" y="831850"/>
            <a:ext cx="2724092" cy="84260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ID per </a:t>
            </a:r>
            <a:r>
              <a:rPr lang="en-US" altLang="it-IT" sz="2800" dirty="0" err="1">
                <a:solidFill>
                  <a:srgbClr val="0000FF"/>
                </a:solidFill>
              </a:rPr>
              <a:t>paese</a:t>
            </a:r>
            <a:r>
              <a:rPr lang="en-US" altLang="it-IT" sz="2800" dirty="0">
                <a:solidFill>
                  <a:srgbClr val="0000FF"/>
                </a:solidFill>
              </a:rPr>
              <a:t> ... 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3674603"/>
            <a:ext cx="3433314" cy="28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0" dirty="0">
                <a:solidFill>
                  <a:schemeClr val="tx1"/>
                </a:solidFill>
              </a:rPr>
              <a:t>ID = </a:t>
            </a:r>
            <a:r>
              <a:rPr lang="en-US" altLang="it-IT" b="0" dirty="0" err="1">
                <a:solidFill>
                  <a:schemeClr val="tx1"/>
                </a:solidFill>
              </a:rPr>
              <a:t>Indice</a:t>
            </a:r>
            <a:r>
              <a:rPr lang="en-US" altLang="it-IT" b="0" dirty="0">
                <a:solidFill>
                  <a:schemeClr val="tx1"/>
                </a:solidFill>
              </a:rPr>
              <a:t> di </a:t>
            </a:r>
            <a:r>
              <a:rPr lang="en-US" altLang="it-IT" b="0" dirty="0" err="1">
                <a:solidFill>
                  <a:schemeClr val="tx1"/>
                </a:solidFill>
              </a:rPr>
              <a:t>dissimilarità</a:t>
            </a:r>
            <a:r>
              <a:rPr lang="en-US" altLang="it-IT" b="0" dirty="0">
                <a:solidFill>
                  <a:schemeClr val="tx1"/>
                </a:solidFill>
              </a:rPr>
              <a:t>. (La parte “</a:t>
            </a:r>
            <a:r>
              <a:rPr lang="en-US" altLang="it-IT" b="0" u="sng" dirty="0">
                <a:solidFill>
                  <a:schemeClr val="tx1"/>
                </a:solidFill>
              </a:rPr>
              <a:t>non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spiegata</a:t>
            </a:r>
            <a:r>
              <a:rPr lang="en-US" altLang="it-IT" b="0" dirty="0">
                <a:solidFill>
                  <a:schemeClr val="tx1"/>
                </a:solidFill>
              </a:rPr>
              <a:t>” </a:t>
            </a:r>
            <a:r>
              <a:rPr lang="en-US" altLang="it-IT" b="0" dirty="0" err="1">
                <a:solidFill>
                  <a:schemeClr val="tx1"/>
                </a:solidFill>
              </a:rPr>
              <a:t>della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struttura</a:t>
            </a:r>
            <a:r>
              <a:rPr lang="en-US" altLang="it-IT" b="0" dirty="0">
                <a:solidFill>
                  <a:schemeClr val="tx1"/>
                </a:solidFill>
              </a:rPr>
              <a:t> per </a:t>
            </a:r>
            <a:r>
              <a:rPr lang="en-US" altLang="it-IT" b="0" dirty="0" err="1">
                <a:solidFill>
                  <a:schemeClr val="tx1"/>
                </a:solidFill>
              </a:rPr>
              <a:t>età</a:t>
            </a:r>
            <a:r>
              <a:rPr lang="en-US" altLang="it-IT" b="0" dirty="0">
                <a:solidFill>
                  <a:schemeClr val="tx1"/>
                </a:solidFill>
              </a:rPr>
              <a:t> è, </a:t>
            </a:r>
            <a:r>
              <a:rPr lang="en-US" altLang="it-IT" b="0" dirty="0" err="1">
                <a:solidFill>
                  <a:schemeClr val="tx1"/>
                </a:solidFill>
              </a:rPr>
              <a:t>mediamente</a:t>
            </a:r>
            <a:r>
              <a:rPr lang="en-US" altLang="it-IT" b="0" dirty="0">
                <a:solidFill>
                  <a:schemeClr val="tx1"/>
                </a:solidFill>
              </a:rPr>
              <a:t> del 18% </a:t>
            </a:r>
            <a:r>
              <a:rPr lang="en-US" altLang="it-IT" b="0" dirty="0" err="1">
                <a:solidFill>
                  <a:schemeClr val="tx1"/>
                </a:solidFill>
              </a:rPr>
              <a:t>usando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i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paesi</a:t>
            </a:r>
            <a:r>
              <a:rPr lang="en-US" altLang="it-IT" b="0" dirty="0">
                <a:solidFill>
                  <a:schemeClr val="tx1"/>
                </a:solidFill>
              </a:rPr>
              <a:t> e del 15% </a:t>
            </a:r>
            <a:r>
              <a:rPr lang="en-US" altLang="it-IT" b="0" dirty="0" err="1">
                <a:solidFill>
                  <a:schemeClr val="tx1"/>
                </a:solidFill>
              </a:rPr>
              <a:t>usando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 dirty="0" err="1">
                <a:solidFill>
                  <a:schemeClr val="tx1"/>
                </a:solidFill>
              </a:rPr>
              <a:t>i</a:t>
            </a:r>
            <a:r>
              <a:rPr lang="en-US" altLang="it-IT" b="0" dirty="0">
                <a:solidFill>
                  <a:schemeClr val="tx1"/>
                </a:solidFill>
              </a:rPr>
              <a:t> </a:t>
            </a:r>
            <a:r>
              <a:rPr lang="en-US" altLang="it-IT" b="0">
                <a:solidFill>
                  <a:schemeClr val="tx1"/>
                </a:solidFill>
              </a:rPr>
              <a:t>continenti)</a:t>
            </a:r>
            <a:endParaRPr lang="en-US" altLang="it-IT" b="0" dirty="0">
              <a:solidFill>
                <a:schemeClr val="tx1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6031404" y="2506303"/>
            <a:ext cx="3040548" cy="8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... e </a:t>
            </a:r>
            <a:r>
              <a:rPr lang="en-US" altLang="it-IT" sz="2800" dirty="0" err="1">
                <a:solidFill>
                  <a:srgbClr val="0000FF"/>
                </a:solidFill>
              </a:rPr>
              <a:t>continente</a:t>
            </a:r>
            <a:r>
              <a:rPr lang="en-US" altLang="it-IT" sz="2800" dirty="0">
                <a:solidFill>
                  <a:srgbClr val="0000FF"/>
                </a:solidFill>
              </a:rPr>
              <a:t> (1951-2011)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5762867" cy="3535783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>
            <a:off x="5717628" y="6408378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7368955" y="6219505"/>
            <a:ext cx="1328468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(time)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1829717" y="2989960"/>
            <a:ext cx="1328468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(time)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68537" y="3157267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70154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62" y="3321171"/>
            <a:ext cx="5884283" cy="353683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28"/>
            <a:ext cx="5783197" cy="3526903"/>
          </a:xfrm>
          <a:prstGeom prst="rect">
            <a:avLst/>
          </a:prstGeom>
        </p:spPr>
      </p:pic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5538159" y="1230425"/>
            <a:ext cx="3605842" cy="1555907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C00000"/>
                </a:solidFill>
              </a:rPr>
              <a:t>“Historical” reality: </a:t>
            </a:r>
            <a:br>
              <a:rPr lang="en-US" altLang="it-IT" sz="2800" dirty="0">
                <a:solidFill>
                  <a:srgbClr val="C00000"/>
                </a:solidFill>
              </a:rPr>
            </a:br>
            <a:r>
              <a:rPr lang="en-US" altLang="it-IT" sz="2800" dirty="0">
                <a:solidFill>
                  <a:srgbClr val="C00000"/>
                </a:solidFill>
              </a:rPr>
              <a:t>ten countries (HMD), 1860-2019 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0" y="3678516"/>
            <a:ext cx="3335028" cy="25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b="0" dirty="0">
                <a:solidFill>
                  <a:schemeClr val="tx1"/>
                </a:solidFill>
              </a:rPr>
              <a:t>A,S = average age of current and stationary population, respectively</a:t>
            </a:r>
          </a:p>
          <a:p>
            <a:pPr eaLnBrk="1" hangingPunct="1"/>
            <a:endParaRPr lang="en-US" altLang="it-IT" sz="2000" b="0" dirty="0">
              <a:solidFill>
                <a:schemeClr val="tx1"/>
              </a:solidFill>
            </a:endParaRPr>
          </a:p>
          <a:p>
            <a:pPr eaLnBrk="1" hangingPunct="1"/>
            <a:endParaRPr lang="en-US" altLang="it-IT" sz="20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it-IT" sz="2000" b="0" dirty="0">
                <a:solidFill>
                  <a:schemeClr val="tx1"/>
                </a:solidFill>
              </a:rPr>
              <a:t>ID=index of dissimilarity</a:t>
            </a:r>
          </a:p>
          <a:p>
            <a:pPr eaLnBrk="1" hangingPunct="1"/>
            <a:r>
              <a:rPr lang="en-US" altLang="it-IT" sz="2000" b="0" dirty="0">
                <a:solidFill>
                  <a:schemeClr val="tx1"/>
                </a:solidFill>
              </a:rPr>
              <a:t>(9% on average)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68537" y="3157267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1829717" y="2989960"/>
            <a:ext cx="1328468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(time)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7596457" y="5945803"/>
            <a:ext cx="1328468" cy="6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(time)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6043797" y="6129757"/>
            <a:ext cx="1639019" cy="310551"/>
          </a:xfrm>
          <a:prstGeom prst="rightArrow">
            <a:avLst>
              <a:gd name="adj1" fmla="val 50000"/>
              <a:gd name="adj2" fmla="val 15277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897148" y="284420"/>
            <a:ext cx="2261038" cy="5129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C00000"/>
                </a:solidFill>
              </a:rPr>
              <a:t>A = f (S)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6863307" y="3355672"/>
            <a:ext cx="2261038" cy="5129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C00000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2268446608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Invecchiamento</a:t>
            </a:r>
            <a:r>
              <a:rPr lang="en-US" altLang="it-IT" sz="2800" dirty="0">
                <a:solidFill>
                  <a:srgbClr val="0000FF"/>
                </a:solidFill>
              </a:rPr>
              <a:t>: </a:t>
            </a:r>
            <a:r>
              <a:rPr lang="en-US" altLang="it-IT" sz="2800" dirty="0" err="1">
                <a:solidFill>
                  <a:srgbClr val="0000FF"/>
                </a:solidFill>
              </a:rPr>
              <a:t>concettualmente</a:t>
            </a:r>
            <a:r>
              <a:rPr lang="en-US" altLang="it-IT" sz="2800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08958" y="1609186"/>
            <a:ext cx="8057072" cy="51154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/>
              <a:t>... possiamo pensare a almeno quattro tipi di approccio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Quanti anni hai già vissuto?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Quanti anni ti restano da vivere? («età prospettiva»)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In che condizioni sei? (Salute, prestazioni, ...)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>
                <a:solidFill>
                  <a:srgbClr val="0000FF"/>
                </a:solidFill>
              </a:rPr>
              <a:t>Quale </a:t>
            </a:r>
            <a:r>
              <a:rPr lang="it-IT" altLang="it-IT" sz="2800" i="1" dirty="0">
                <a:solidFill>
                  <a:srgbClr val="0000FF"/>
                </a:solidFill>
              </a:rPr>
              <a:t>quota</a:t>
            </a:r>
            <a:r>
              <a:rPr lang="it-IT" altLang="it-IT" sz="2800" dirty="0">
                <a:solidFill>
                  <a:srgbClr val="0000FF"/>
                </a:solidFill>
              </a:rPr>
              <a:t> della tua vita hai già vissuto?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altLang="it-IT" sz="2800" dirty="0"/>
          </a:p>
          <a:p>
            <a:pPr marL="0" indent="0" eaLnBrk="1" hangingPunct="1">
              <a:buNone/>
            </a:pPr>
            <a:r>
              <a:rPr lang="it-IT" altLang="it-IT" sz="2400" dirty="0"/>
              <a:t>(Notare che, in ogni caso, si introduce un certo margine di arbitrarietà. Ma almeno si cerca di essere coerenti nei confronti, nel tempo e tra paesi)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1807"/>
      </p:ext>
    </p:extLst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Conclusioni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sulle</a:t>
            </a:r>
            <a:r>
              <a:rPr lang="en-US" altLang="it-IT" sz="2800" dirty="0">
                <a:solidFill>
                  <a:srgbClr val="FF0000"/>
                </a:solidFill>
              </a:rPr>
              <a:t> cause </a:t>
            </a:r>
            <a:r>
              <a:rPr lang="en-US" altLang="it-IT" sz="2800" dirty="0" err="1">
                <a:solidFill>
                  <a:srgbClr val="FF0000"/>
                </a:solidFill>
              </a:rPr>
              <a:t>dell’invecchiamento</a:t>
            </a:r>
            <a:endParaRPr lang="en-US" altLang="it-IT" sz="2800" dirty="0">
              <a:solidFill>
                <a:srgbClr val="FF0000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65826" y="1526875"/>
            <a:ext cx="8057072" cy="51154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dirty="0"/>
              <a:t>La </a:t>
            </a:r>
            <a:r>
              <a:rPr lang="en-US" altLang="it-IT" sz="2400" dirty="0" err="1"/>
              <a:t>mortalità</a:t>
            </a:r>
            <a:r>
              <a:rPr lang="en-US" altLang="it-IT" sz="2400" dirty="0"/>
              <a:t> </a:t>
            </a:r>
            <a:r>
              <a:rPr lang="en-US" altLang="it-IT" sz="2400" dirty="0" err="1"/>
              <a:t>recente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spiega</a:t>
            </a:r>
            <a:r>
              <a:rPr lang="en-US" altLang="it-IT" sz="2400" dirty="0"/>
              <a:t>, da sola </a:t>
            </a:r>
            <a:r>
              <a:rPr lang="en-US" altLang="it-IT" sz="2400" dirty="0" err="1"/>
              <a:t>oltre</a:t>
            </a:r>
            <a:r>
              <a:rPr lang="en-US" altLang="it-IT" sz="2400" dirty="0"/>
              <a:t> l’80% (in media) </a:t>
            </a:r>
            <a:r>
              <a:rPr lang="en-US" altLang="it-IT" sz="2400" dirty="0" err="1"/>
              <a:t>della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struttura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età</a:t>
            </a:r>
            <a:r>
              <a:rPr lang="en-US" altLang="it-IT" sz="2400" dirty="0"/>
              <a:t> in </a:t>
            </a:r>
            <a:r>
              <a:rPr lang="en-US" altLang="it-IT" sz="2400" dirty="0" err="1"/>
              <a:t>tutti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paesi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tutte</a:t>
            </a:r>
            <a:r>
              <a:rPr lang="en-US" altLang="it-IT" sz="2400" dirty="0"/>
              <a:t> le </a:t>
            </a:r>
            <a:r>
              <a:rPr lang="en-US" altLang="it-IT" sz="2400" dirty="0" err="1"/>
              <a:t>epoche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nonostante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vari</a:t>
            </a:r>
            <a:r>
              <a:rPr lang="en-US" altLang="it-IT" sz="2400" dirty="0"/>
              <a:t> shock, </a:t>
            </a:r>
            <a:r>
              <a:rPr lang="en-US" altLang="it-IT" sz="2400" dirty="0" err="1"/>
              <a:t>inclusa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transizione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demografica</a:t>
            </a:r>
            <a:r>
              <a:rPr lang="en-US" altLang="it-IT" sz="2400" dirty="0"/>
              <a:t>)</a:t>
            </a:r>
          </a:p>
          <a:p>
            <a:pPr marL="0" indent="0" eaLnBrk="1" hangingPunct="1">
              <a:buNone/>
            </a:pPr>
            <a:r>
              <a:rPr lang="en-US" altLang="it-IT" sz="2400" dirty="0" err="1"/>
              <a:t>Tutte</a:t>
            </a:r>
            <a:r>
              <a:rPr lang="en-US" altLang="it-IT" sz="2400" dirty="0"/>
              <a:t> le </a:t>
            </a:r>
            <a:r>
              <a:rPr lang="en-US" altLang="it-IT" sz="2400" dirty="0" err="1"/>
              <a:t>altre</a:t>
            </a:r>
            <a:r>
              <a:rPr lang="en-US" altLang="it-IT" sz="2400" dirty="0"/>
              <a:t> “</a:t>
            </a:r>
            <a:r>
              <a:rPr lang="en-US" altLang="it-IT" sz="2400" dirty="0" err="1"/>
              <a:t>spiegazioni</a:t>
            </a:r>
            <a:r>
              <a:rPr lang="en-US" altLang="it-IT" sz="2400" dirty="0"/>
              <a:t>” (</a:t>
            </a:r>
            <a:r>
              <a:rPr lang="en-US" altLang="it-IT" sz="2400" dirty="0" err="1"/>
              <a:t>fecondità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migrazioni</a:t>
            </a:r>
            <a:r>
              <a:rPr lang="en-US" altLang="it-IT" sz="2400" dirty="0"/>
              <a:t>, e </a:t>
            </a:r>
            <a:r>
              <a:rPr lang="en-US" altLang="it-IT" sz="2400" dirty="0" err="1"/>
              <a:t>mortalità</a:t>
            </a:r>
            <a:r>
              <a:rPr lang="en-US" altLang="it-IT" sz="2400" dirty="0"/>
              <a:t> del </a:t>
            </a:r>
            <a:r>
              <a:rPr lang="en-US" altLang="it-IT" sz="2400" dirty="0" err="1"/>
              <a:t>passato</a:t>
            </a:r>
            <a:r>
              <a:rPr lang="en-US" altLang="it-IT" sz="2400" dirty="0"/>
              <a:t>), </a:t>
            </a:r>
            <a:r>
              <a:rPr lang="en-US" altLang="it-IT" sz="2400" dirty="0" err="1"/>
              <a:t>insieme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spiegano</a:t>
            </a:r>
            <a:r>
              <a:rPr lang="en-US" altLang="it-IT" sz="2400" dirty="0"/>
              <a:t> solo </a:t>
            </a:r>
            <a:r>
              <a:rPr lang="en-US" altLang="it-IT" sz="2400" dirty="0" err="1"/>
              <a:t>il</a:t>
            </a:r>
            <a:r>
              <a:rPr lang="en-US" altLang="it-IT" sz="2400" dirty="0"/>
              <a:t> restante 20% </a:t>
            </a:r>
            <a:r>
              <a:rPr lang="en-US" altLang="it-IT" sz="2400" dirty="0" err="1"/>
              <a:t>scarso</a:t>
            </a:r>
            <a:r>
              <a:rPr lang="en-US" altLang="it-IT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it-IT" sz="2400" dirty="0" err="1"/>
              <a:t>Perché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allora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convinzione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comune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fecondità</a:t>
            </a:r>
            <a:r>
              <a:rPr lang="en-US" altLang="it-IT" sz="2400" dirty="0"/>
              <a:t> “</a:t>
            </a:r>
            <a:r>
              <a:rPr lang="en-US" altLang="it-IT" sz="2400" dirty="0" err="1"/>
              <a:t>pesi</a:t>
            </a:r>
            <a:r>
              <a:rPr lang="en-US" altLang="it-IT" sz="2400" dirty="0"/>
              <a:t>” </a:t>
            </a:r>
            <a:r>
              <a:rPr lang="en-US" altLang="it-IT" sz="2400" dirty="0" err="1"/>
              <a:t>più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mortalità</a:t>
            </a:r>
            <a:r>
              <a:rPr lang="en-US" altLang="it-IT" sz="2400" dirty="0"/>
              <a:t>? </a:t>
            </a:r>
            <a:r>
              <a:rPr lang="en-US" altLang="it-IT" sz="2400" dirty="0" err="1"/>
              <a:t>Probabilmente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perché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tende</a:t>
            </a:r>
            <a:r>
              <a:rPr lang="en-US" altLang="it-IT" sz="2400" dirty="0"/>
              <a:t> a </a:t>
            </a:r>
            <a:r>
              <a:rPr lang="en-US" altLang="it-IT" sz="2400" dirty="0" err="1"/>
              <a:t>ragionare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più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sulle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variazioni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sul</a:t>
            </a:r>
            <a:r>
              <a:rPr lang="en-US" altLang="it-IT" sz="2400" dirty="0"/>
              <a:t> trend di </a:t>
            </a:r>
            <a:r>
              <a:rPr lang="en-US" altLang="it-IT" sz="2400" dirty="0" err="1"/>
              <a:t>fondo</a:t>
            </a:r>
            <a:r>
              <a:rPr lang="en-US" altLang="it-IT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it-IT" sz="2400" dirty="0" err="1"/>
              <a:t>Sulle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variazioni</a:t>
            </a:r>
            <a:r>
              <a:rPr lang="en-US" altLang="it-IT" sz="2400" dirty="0"/>
              <a:t> è </a:t>
            </a:r>
            <a:r>
              <a:rPr lang="en-US" altLang="it-IT" sz="2400" dirty="0" err="1"/>
              <a:t>ragionevole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pensare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fecondità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pesi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più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pur</a:t>
            </a:r>
            <a:r>
              <a:rPr lang="en-US" altLang="it-IT" sz="2400" dirty="0"/>
              <a:t> se </a:t>
            </a:r>
            <a:r>
              <a:rPr lang="en-US" altLang="it-IT" sz="2400" dirty="0" err="1"/>
              <a:t>noi</a:t>
            </a:r>
            <a:r>
              <a:rPr lang="en-US" altLang="it-IT" sz="2400" dirty="0"/>
              <a:t> non lo </a:t>
            </a:r>
            <a:r>
              <a:rPr lang="en-US" altLang="it-IT" sz="2400" dirty="0" err="1"/>
              <a:t>abbiamo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misurato</a:t>
            </a:r>
            <a:r>
              <a:rPr lang="en-US" altLang="it-IT" sz="2400" dirty="0"/>
              <a:t>). </a:t>
            </a:r>
            <a:r>
              <a:rPr lang="en-US" altLang="it-IT" sz="2400" dirty="0" err="1"/>
              <a:t>Sul</a:t>
            </a:r>
            <a:r>
              <a:rPr lang="en-US" altLang="it-IT" sz="2400" dirty="0"/>
              <a:t> trend di </a:t>
            </a:r>
            <a:r>
              <a:rPr lang="en-US" altLang="it-IT" sz="2400" dirty="0" err="1"/>
              <a:t>fondo</a:t>
            </a:r>
            <a:r>
              <a:rPr lang="en-US" altLang="it-IT" sz="2400" dirty="0"/>
              <a:t> no: </a:t>
            </a:r>
            <a:r>
              <a:rPr lang="en-US" altLang="it-IT" sz="2400" dirty="0" err="1"/>
              <a:t>conta</a:t>
            </a:r>
            <a:r>
              <a:rPr lang="en-US" altLang="it-IT" sz="2400" dirty="0"/>
              <a:t> quasi solo la </a:t>
            </a:r>
            <a:r>
              <a:rPr lang="en-US" altLang="it-IT" sz="2400" dirty="0" err="1"/>
              <a:t>sopravvivenza</a:t>
            </a:r>
            <a:r>
              <a:rPr lang="en-US" altLang="it-IT" sz="2400" dirty="0"/>
              <a:t>.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85123"/>
      </p:ext>
    </p:extLst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Implicazioni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pratiche</a:t>
            </a:r>
            <a:endParaRPr lang="en-US" altLang="it-IT" sz="2800" dirty="0">
              <a:solidFill>
                <a:srgbClr val="0000FF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65826" y="1526875"/>
            <a:ext cx="8057072" cy="4037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800" dirty="0" err="1"/>
              <a:t>Tutte</a:t>
            </a:r>
            <a:r>
              <a:rPr lang="en-US" altLang="it-IT" sz="2800" dirty="0"/>
              <a:t> le </a:t>
            </a:r>
            <a:r>
              <a:rPr lang="en-US" altLang="it-IT" sz="2800" dirty="0" err="1"/>
              <a:t>strutture</a:t>
            </a:r>
            <a:r>
              <a:rPr lang="en-US" altLang="it-IT" sz="2800" dirty="0"/>
              <a:t> per </a:t>
            </a:r>
            <a:r>
              <a:rPr lang="en-US" altLang="it-IT" sz="2800" dirty="0" err="1"/>
              <a:t>età</a:t>
            </a:r>
            <a:r>
              <a:rPr lang="en-US" altLang="it-IT" sz="2800" dirty="0"/>
              <a:t> </a:t>
            </a:r>
            <a:r>
              <a:rPr lang="en-US" altLang="it-IT" sz="2800" dirty="0" err="1"/>
              <a:t>andrebbero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comparate</a:t>
            </a:r>
            <a:r>
              <a:rPr lang="en-US" altLang="it-IT" sz="2800" dirty="0"/>
              <a:t> con la </a:t>
            </a:r>
            <a:r>
              <a:rPr lang="en-US" altLang="it-IT" sz="2800" b="1" dirty="0"/>
              <a:t>RAS</a:t>
            </a:r>
            <a:r>
              <a:rPr lang="en-US" altLang="it-IT" sz="2800" dirty="0"/>
              <a:t> (</a:t>
            </a:r>
            <a:r>
              <a:rPr lang="en-US" altLang="it-IT" sz="2800" i="1" dirty="0"/>
              <a:t>reference age structure </a:t>
            </a:r>
            <a:r>
              <a:rPr lang="en-US" altLang="it-IT" sz="2800" dirty="0"/>
              <a:t>– </a:t>
            </a:r>
            <a:r>
              <a:rPr lang="en-US" altLang="it-IT" sz="2800" dirty="0" err="1"/>
              <a:t>quella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corrispondente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popolazione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stazionaria</a:t>
            </a:r>
            <a:r>
              <a:rPr lang="en-US" altLang="it-IT" sz="2800" dirty="0"/>
              <a:t>).</a:t>
            </a:r>
          </a:p>
          <a:p>
            <a:pPr marL="0" indent="0" eaLnBrk="1" hangingPunct="1">
              <a:buNone/>
            </a:pPr>
            <a:r>
              <a:rPr lang="en-US" altLang="it-IT" sz="2800" dirty="0"/>
              <a:t>E </a:t>
            </a:r>
            <a:r>
              <a:rPr lang="en-US" altLang="it-IT" sz="2800" dirty="0" err="1"/>
              <a:t>cambierebbero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alcune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cose</a:t>
            </a:r>
            <a:r>
              <a:rPr lang="en-US" altLang="it-IT" sz="2800" dirty="0"/>
              <a:t>. </a:t>
            </a:r>
            <a:r>
              <a:rPr lang="en-US" altLang="it-IT" sz="2800" dirty="0" err="1"/>
              <a:t>Es</a:t>
            </a:r>
            <a:r>
              <a:rPr lang="en-US" altLang="it-IT" sz="2800" dirty="0"/>
              <a:t> </a:t>
            </a:r>
          </a:p>
          <a:p>
            <a:pPr eaLnBrk="1" hangingPunct="1"/>
            <a:r>
              <a:rPr lang="en-US" altLang="it-IT" sz="2800" dirty="0"/>
              <a:t>Bonus </a:t>
            </a:r>
            <a:r>
              <a:rPr lang="en-US" altLang="it-IT" sz="2800" dirty="0" err="1"/>
              <a:t>demografico</a:t>
            </a:r>
            <a:r>
              <a:rPr lang="en-US" altLang="it-IT" sz="2800" dirty="0"/>
              <a:t>: </a:t>
            </a:r>
            <a:r>
              <a:rPr lang="en-US" altLang="it-IT" sz="2800" dirty="0" err="1"/>
              <a:t>cos’è</a:t>
            </a:r>
            <a:r>
              <a:rPr lang="en-US" altLang="it-IT" sz="2800" dirty="0"/>
              <a:t> e come </a:t>
            </a:r>
            <a:r>
              <a:rPr lang="en-US" altLang="it-IT" sz="2800" dirty="0" err="1"/>
              <a:t>si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misura</a:t>
            </a:r>
            <a:endParaRPr lang="en-US" altLang="it-IT" sz="2800" dirty="0"/>
          </a:p>
          <a:p>
            <a:pPr eaLnBrk="1" hangingPunct="1"/>
            <a:r>
              <a:rPr lang="en-US" altLang="it-IT" sz="2800" dirty="0" err="1"/>
              <a:t>Gli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immigrati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possono</a:t>
            </a:r>
            <a:r>
              <a:rPr lang="en-US" altLang="it-IT" sz="2800" dirty="0"/>
              <a:t> “</a:t>
            </a:r>
            <a:r>
              <a:rPr lang="en-US" altLang="it-IT" sz="2800" dirty="0" err="1"/>
              <a:t>sostituire</a:t>
            </a:r>
            <a:r>
              <a:rPr lang="en-US" altLang="it-IT" sz="2800" dirty="0"/>
              <a:t>” le </a:t>
            </a:r>
            <a:r>
              <a:rPr lang="en-US" altLang="it-IT" sz="2800" dirty="0" err="1"/>
              <a:t>poche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nascite</a:t>
            </a:r>
            <a:r>
              <a:rPr lang="en-US" altLang="it-IT" sz="2800" dirty="0"/>
              <a:t>?</a:t>
            </a:r>
          </a:p>
          <a:p>
            <a:pPr eaLnBrk="1" hangingPunct="1"/>
            <a:r>
              <a:rPr lang="en-US" altLang="it-IT" sz="2800" dirty="0" err="1"/>
              <a:t>Problemi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previdenziali</a:t>
            </a:r>
            <a:endParaRPr lang="en-US" altLang="it-IT" sz="2800" dirty="0"/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41206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0000FF"/>
                </a:solidFill>
              </a:rPr>
              <a:t>Implicazioni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pratiche</a:t>
            </a:r>
            <a:r>
              <a:rPr lang="en-US" altLang="it-IT" sz="2800" dirty="0">
                <a:solidFill>
                  <a:srgbClr val="0000FF"/>
                </a:solidFill>
              </a:rPr>
              <a:t>: Italia 1900-2020</a:t>
            </a:r>
            <a:br>
              <a:rPr lang="en-US" altLang="it-IT" sz="2800" dirty="0">
                <a:solidFill>
                  <a:srgbClr val="0000FF"/>
                </a:solidFill>
              </a:rPr>
            </a:br>
            <a:r>
              <a:rPr lang="en-US" altLang="it-IT" sz="2800" dirty="0" err="1">
                <a:solidFill>
                  <a:srgbClr val="0000FF"/>
                </a:solidFill>
              </a:rPr>
              <a:t>strutture</a:t>
            </a:r>
            <a:r>
              <a:rPr lang="en-US" altLang="it-IT" sz="2800" dirty="0">
                <a:solidFill>
                  <a:srgbClr val="0000FF"/>
                </a:solidFill>
              </a:rPr>
              <a:t> per </a:t>
            </a:r>
            <a:r>
              <a:rPr lang="en-US" altLang="it-IT" sz="2800" dirty="0" err="1">
                <a:solidFill>
                  <a:srgbClr val="0000FF"/>
                </a:solidFill>
              </a:rPr>
              <a:t>età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935"/>
            <a:ext cx="9069770" cy="3317491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36069" y="2245574"/>
            <a:ext cx="3656246" cy="4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dirty="0">
                <a:solidFill>
                  <a:schemeClr val="tx1"/>
                </a:solidFill>
              </a:rPr>
              <a:t>RAS (</a:t>
            </a:r>
            <a:r>
              <a:rPr lang="en-US" altLang="it-IT" dirty="0" err="1">
                <a:solidFill>
                  <a:schemeClr val="tx1"/>
                </a:solidFill>
              </a:rPr>
              <a:t>stazionaria</a:t>
            </a:r>
            <a:r>
              <a:rPr lang="en-US" alt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4805129" y="2245573"/>
            <a:ext cx="3656246" cy="4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dirty="0">
                <a:solidFill>
                  <a:schemeClr val="tx1"/>
                </a:solidFill>
              </a:rPr>
              <a:t>Vera (</a:t>
            </a:r>
            <a:r>
              <a:rPr lang="en-US" altLang="it-IT" dirty="0" err="1">
                <a:solidFill>
                  <a:schemeClr val="tx1"/>
                </a:solidFill>
              </a:rPr>
              <a:t>corrente</a:t>
            </a:r>
            <a:r>
              <a:rPr lang="en-US" altLang="it-IT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960459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i="1" dirty="0">
                <a:solidFill>
                  <a:srgbClr val="7030A0"/>
                </a:solidFill>
              </a:rPr>
              <a:t>Reprise...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08958" y="1609186"/>
            <a:ext cx="8057072" cy="51154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/>
              <a:t>... possiamo pensare a almeno quattro tipi di approccio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Quanti anni hai già vissuto?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Quanti anni ti restano da vivere? («età prospettiva»)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In che condizioni sei? (Salute, prestazioni, ...)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>
                <a:solidFill>
                  <a:srgbClr val="0000FF"/>
                </a:solidFill>
              </a:rPr>
              <a:t>Quale </a:t>
            </a:r>
            <a:r>
              <a:rPr lang="it-IT" altLang="it-IT" sz="2800" i="1" dirty="0">
                <a:solidFill>
                  <a:srgbClr val="0000FF"/>
                </a:solidFill>
              </a:rPr>
              <a:t>quota</a:t>
            </a:r>
            <a:r>
              <a:rPr lang="it-IT" altLang="it-IT" sz="2800" dirty="0">
                <a:solidFill>
                  <a:srgbClr val="0000FF"/>
                </a:solidFill>
              </a:rPr>
              <a:t> della tua vita hai già vissuto?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altLang="it-IT" sz="2800" dirty="0"/>
          </a:p>
          <a:p>
            <a:pPr marL="0" indent="0" eaLnBrk="1" hangingPunct="1">
              <a:buNone/>
            </a:pPr>
            <a:r>
              <a:rPr lang="it-IT" altLang="it-IT" sz="2400" dirty="0"/>
              <a:t>(Notare che, in ogni caso, si introduce un certo margine di arbitrarietà. Ma almeno si cerca di essere coerenti nei confronti, nel tempo e tra paesi)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97638"/>
      </p:ext>
    </p:extLst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Implicazioni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pratiche</a:t>
            </a:r>
            <a:r>
              <a:rPr lang="en-US" altLang="it-IT" sz="2800" dirty="0">
                <a:solidFill>
                  <a:srgbClr val="FF0000"/>
                </a:solidFill>
              </a:rPr>
              <a:t>: Italia 1900-2020</a:t>
            </a:r>
            <a:br>
              <a:rPr lang="en-US" altLang="it-IT" sz="2800" dirty="0">
                <a:solidFill>
                  <a:srgbClr val="FF0000"/>
                </a:solidFill>
              </a:rPr>
            </a:br>
            <a:r>
              <a:rPr lang="en-US" altLang="it-IT" sz="2800" dirty="0" err="1">
                <a:solidFill>
                  <a:srgbClr val="FF0000"/>
                </a:solidFill>
              </a:rPr>
              <a:t>Volendo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mantenere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fisse</a:t>
            </a:r>
            <a:r>
              <a:rPr lang="en-US" altLang="it-IT" sz="2800" dirty="0">
                <a:solidFill>
                  <a:srgbClr val="FF0000"/>
                </a:solidFill>
              </a:rPr>
              <a:t> le “quote di vita”...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8" y="1910596"/>
            <a:ext cx="7537535" cy="45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6159"/>
      </p:ext>
    </p:extLst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Implicazioni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pratiche</a:t>
            </a:r>
            <a:r>
              <a:rPr lang="en-US" altLang="it-IT" sz="2800" dirty="0">
                <a:solidFill>
                  <a:srgbClr val="FF0000"/>
                </a:solidFill>
              </a:rPr>
              <a:t>: Italia 1900-2020</a:t>
            </a:r>
            <a:br>
              <a:rPr lang="en-US" altLang="it-IT" sz="2800" dirty="0">
                <a:solidFill>
                  <a:srgbClr val="FF0000"/>
                </a:solidFill>
              </a:rPr>
            </a:br>
            <a:r>
              <a:rPr lang="en-US" altLang="it-IT" sz="2800" dirty="0">
                <a:solidFill>
                  <a:srgbClr val="FF0000"/>
                </a:solidFill>
              </a:rPr>
              <a:t>Con quote di vita </a:t>
            </a:r>
            <a:r>
              <a:rPr lang="en-US" altLang="it-IT" sz="2800" dirty="0" err="1">
                <a:solidFill>
                  <a:srgbClr val="FF0000"/>
                </a:solidFill>
              </a:rPr>
              <a:t>fisse</a:t>
            </a:r>
            <a:r>
              <a:rPr lang="en-US" altLang="it-IT" sz="2800" dirty="0">
                <a:solidFill>
                  <a:srgbClr val="FF0000"/>
                </a:solidFill>
              </a:rPr>
              <a:t> e AIPS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31" y="2303437"/>
            <a:ext cx="8631594" cy="33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15"/>
      </p:ext>
    </p:extLst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i="1" dirty="0">
                <a:solidFill>
                  <a:srgbClr val="7030A0"/>
                </a:solidFill>
              </a:rPr>
              <a:t>Reprise </a:t>
            </a:r>
            <a:r>
              <a:rPr lang="en-US" altLang="it-IT" sz="2800" i="1" dirty="0" err="1">
                <a:solidFill>
                  <a:srgbClr val="7030A0"/>
                </a:solidFill>
              </a:rPr>
              <a:t>su</a:t>
            </a:r>
            <a:r>
              <a:rPr lang="en-US" altLang="it-IT" sz="2800" i="1" dirty="0">
                <a:solidFill>
                  <a:srgbClr val="7030A0"/>
                </a:solidFill>
              </a:rPr>
              <a:t> “</a:t>
            </a:r>
            <a:r>
              <a:rPr lang="en-US" altLang="it-IT" sz="2800" i="1" dirty="0" err="1">
                <a:solidFill>
                  <a:srgbClr val="7030A0"/>
                </a:solidFill>
              </a:rPr>
              <a:t>Invecchiamento</a:t>
            </a:r>
            <a:r>
              <a:rPr lang="en-US" altLang="it-IT" sz="2800" i="1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08958" y="2260121"/>
            <a:ext cx="8057072" cy="42010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/>
              <a:t>Differenza tra livello individuale e collettivo</a:t>
            </a:r>
          </a:p>
          <a:p>
            <a:pPr marL="0" indent="0" eaLnBrk="1" hangingPunct="1">
              <a:buNone/>
            </a:pPr>
            <a:endParaRPr lang="it-IT" altLang="it-IT" sz="2800" dirty="0"/>
          </a:p>
          <a:p>
            <a:pPr eaLnBrk="1" hangingPunct="1"/>
            <a:r>
              <a:rPr lang="it-IT" altLang="it-IT" sz="2800" dirty="0"/>
              <a:t>Cos’è? Come lo definiamo? (</a:t>
            </a:r>
            <a:r>
              <a:rPr lang="it-IT" altLang="it-IT" sz="2800" i="1" dirty="0"/>
              <a:t>individui/società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Come lo misuriamo?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Quali ne sono le cause?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</a:t>
            </a:r>
          </a:p>
          <a:p>
            <a:pPr eaLnBrk="1" hangingPunct="1"/>
            <a:r>
              <a:rPr lang="it-IT" altLang="it-IT" sz="2800" dirty="0"/>
              <a:t>Quali conseguenze provoca? (</a:t>
            </a:r>
            <a:r>
              <a:rPr lang="it-IT" altLang="it-IT" sz="2800" i="1" dirty="0"/>
              <a:t>società</a:t>
            </a:r>
            <a:r>
              <a:rPr lang="it-IT" altLang="it-IT" sz="2800" dirty="0"/>
              <a:t>) =&gt; </a:t>
            </a:r>
            <a:r>
              <a:rPr lang="it-IT" altLang="it-IT" sz="2800" b="1" i="1" dirty="0"/>
              <a:t>salute, </a:t>
            </a:r>
            <a:r>
              <a:rPr lang="it-IT" altLang="it-IT" sz="2800" b="1" i="1" dirty="0">
                <a:solidFill>
                  <a:srgbClr val="FF0000"/>
                </a:solidFill>
              </a:rPr>
              <a:t>pensioni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1296"/>
      </p:ext>
    </p:extLst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4879297" y="831850"/>
            <a:ext cx="3582077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Previsioni</a:t>
            </a:r>
            <a:endParaRPr lang="en-US" altLang="it-IT" sz="2800" dirty="0">
              <a:solidFill>
                <a:srgbClr val="FF0000"/>
              </a:solidFill>
            </a:endParaRP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172279" y="5907244"/>
            <a:ext cx="2816977" cy="56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b="0" dirty="0">
                <a:solidFill>
                  <a:srgbClr val="FF0000"/>
                </a:solidFill>
              </a:rPr>
              <a:t>Fonte: UN WPP 2022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03" y="1745432"/>
            <a:ext cx="6100997" cy="51125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16476" cy="2819545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 flipH="1" flipV="1">
            <a:off x="1811547" y="224287"/>
            <a:ext cx="25879" cy="2363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 flipH="1" flipV="1">
            <a:off x="6251797" y="2320506"/>
            <a:ext cx="25880" cy="4149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48382"/>
      </p:ext>
    </p:extLst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Salute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99" y="1436587"/>
            <a:ext cx="7861876" cy="472549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599499" y="6162077"/>
            <a:ext cx="2488475" cy="56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b="0" dirty="0">
                <a:solidFill>
                  <a:srgbClr val="FF0000"/>
                </a:solidFill>
              </a:rPr>
              <a:t>Fonte: </a:t>
            </a:r>
            <a:r>
              <a:rPr lang="en-US" altLang="it-IT" sz="2000" b="0" dirty="0" err="1">
                <a:solidFill>
                  <a:srgbClr val="FF0000"/>
                </a:solidFill>
              </a:rPr>
              <a:t>Istat</a:t>
            </a:r>
            <a:r>
              <a:rPr lang="en-US" altLang="it-IT" sz="2000" b="0" dirty="0">
                <a:solidFill>
                  <a:srgbClr val="FF0000"/>
                </a:solidFill>
              </a:rPr>
              <a:t> (</a:t>
            </a:r>
            <a:r>
              <a:rPr lang="en-US" altLang="it-IT" sz="2000" b="0" dirty="0" err="1">
                <a:solidFill>
                  <a:srgbClr val="FF0000"/>
                </a:solidFill>
              </a:rPr>
              <a:t>i.stat</a:t>
            </a:r>
            <a:r>
              <a:rPr lang="en-US" altLang="it-IT" sz="2000" b="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021012"/>
      </p:ext>
    </p:extLst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</a:rPr>
              <a:t>Pensioni</a:t>
            </a:r>
            <a:r>
              <a:rPr lang="en-US" altLang="it-IT" sz="2800" dirty="0">
                <a:solidFill>
                  <a:srgbClr val="FF0000"/>
                </a:solidFill>
              </a:rPr>
              <a:t> Italia 2020 (</a:t>
            </a:r>
            <a:r>
              <a:rPr lang="en-US" altLang="it-IT" sz="2800" dirty="0" err="1">
                <a:solidFill>
                  <a:srgbClr val="FF0000"/>
                </a:solidFill>
              </a:rPr>
              <a:t>milioni</a:t>
            </a:r>
            <a:r>
              <a:rPr lang="en-US" altLang="it-IT" sz="2800" dirty="0">
                <a:solidFill>
                  <a:srgbClr val="FF0000"/>
                </a:solidFill>
              </a:rPr>
              <a:t> di €)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599499" y="6162077"/>
            <a:ext cx="5096763" cy="56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b="0" dirty="0">
                <a:solidFill>
                  <a:srgbClr val="FF0000"/>
                </a:solidFill>
              </a:rPr>
              <a:t>Fonte: </a:t>
            </a:r>
            <a:r>
              <a:rPr lang="en-US" altLang="it-IT" sz="2000" b="0" dirty="0" err="1">
                <a:solidFill>
                  <a:srgbClr val="FF0000"/>
                </a:solidFill>
              </a:rPr>
              <a:t>Istat</a:t>
            </a:r>
            <a:r>
              <a:rPr lang="en-US" altLang="it-IT" sz="2000" b="0" dirty="0">
                <a:solidFill>
                  <a:srgbClr val="FF0000"/>
                </a:solidFill>
              </a:rPr>
              <a:t> (</a:t>
            </a:r>
            <a:r>
              <a:rPr lang="en-US" altLang="it-IT" sz="2000" b="0" dirty="0" err="1">
                <a:solidFill>
                  <a:srgbClr val="FF0000"/>
                </a:solidFill>
              </a:rPr>
              <a:t>Stima</a:t>
            </a:r>
            <a:r>
              <a:rPr lang="en-US" altLang="it-IT" sz="2000" b="0" dirty="0">
                <a:solidFill>
                  <a:srgbClr val="FF0000"/>
                </a:solidFill>
              </a:rPr>
              <a:t> </a:t>
            </a:r>
            <a:r>
              <a:rPr lang="en-US" altLang="it-IT" sz="2000" b="0" dirty="0" err="1">
                <a:solidFill>
                  <a:srgbClr val="FF0000"/>
                </a:solidFill>
              </a:rPr>
              <a:t>Pil</a:t>
            </a:r>
            <a:r>
              <a:rPr lang="en-US" altLang="it-IT" sz="2000" b="0" dirty="0">
                <a:solidFill>
                  <a:srgbClr val="FF0000"/>
                </a:solidFill>
              </a:rPr>
              <a:t> = 1 654 </a:t>
            </a:r>
            <a:r>
              <a:rPr lang="en-US" altLang="it-IT" sz="2000" b="0" dirty="0" err="1">
                <a:solidFill>
                  <a:srgbClr val="FF0000"/>
                </a:solidFill>
              </a:rPr>
              <a:t>miliardi</a:t>
            </a:r>
            <a:r>
              <a:rPr lang="en-US" altLang="it-IT" sz="2000" b="0" dirty="0">
                <a:solidFill>
                  <a:srgbClr val="FF0000"/>
                </a:solidFill>
              </a:rPr>
              <a:t> di €)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4" y="1692315"/>
            <a:ext cx="7792040" cy="41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485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“</a:t>
            </a:r>
            <a:r>
              <a:rPr lang="en-US" altLang="it-IT" sz="2800" dirty="0" err="1">
                <a:solidFill>
                  <a:srgbClr val="0000FF"/>
                </a:solidFill>
              </a:rPr>
              <a:t>Gli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individui</a:t>
            </a:r>
            <a:r>
              <a:rPr lang="en-US" altLang="it-IT" sz="2800" dirty="0">
                <a:solidFill>
                  <a:srgbClr val="0000FF"/>
                </a:solidFill>
              </a:rPr>
              <a:t> non </a:t>
            </a:r>
            <a:r>
              <a:rPr lang="en-US" altLang="it-IT" sz="2800" dirty="0" err="1">
                <a:solidFill>
                  <a:srgbClr val="0000FF"/>
                </a:solidFill>
              </a:rPr>
              <a:t>possono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ringiovanire</a:t>
            </a:r>
            <a:r>
              <a:rPr lang="en-US" altLang="it-IT" sz="2800" dirty="0">
                <a:solidFill>
                  <a:srgbClr val="0000FF"/>
                </a:solidFill>
              </a:rPr>
              <a:t>” (?)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08958" y="2087592"/>
            <a:ext cx="8057072" cy="45547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/>
              <a:t>Solo con il primo approccio!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/>
              <a:t>Quanti anni hai già vissuto?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>
                <a:solidFill>
                  <a:srgbClr val="0000FF"/>
                </a:solidFill>
              </a:rPr>
              <a:t>Quanti anni ti restano da vivere?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>
                <a:solidFill>
                  <a:srgbClr val="0000FF"/>
                </a:solidFill>
              </a:rPr>
              <a:t>In che condizioni sei? (salute, prestazioni, ...)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dirty="0">
                <a:solidFill>
                  <a:srgbClr val="0000FF"/>
                </a:solidFill>
              </a:rPr>
              <a:t>Quale quota della tua vita hai già vissuto?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0295"/>
      </p:ext>
    </p:extLst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336430" y="2501899"/>
            <a:ext cx="8475783" cy="208735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it-IT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Invecchiamento</a:t>
            </a:r>
            <a:r>
              <a:rPr lang="en-US" altLang="it-IT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3600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sostenibile</a:t>
            </a:r>
            <a:r>
              <a:rPr lang="en-US" altLang="it-IT" sz="3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b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altLang="it-IT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il</a:t>
            </a:r>
            <a: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caso</a:t>
            </a:r>
            <a:r>
              <a:rPr lang="en-US" altLang="it-IT" dirty="0">
                <a:solidFill>
                  <a:srgbClr val="0000FF"/>
                </a:solidFill>
                <a:latin typeface="Comic Sans MS" panose="030F0702030302020204" pitchFamily="66" charset="0"/>
              </a:rPr>
              <a:t> Italia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261938" y="979488"/>
            <a:ext cx="3876675" cy="896937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Gustavo De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Santis</a:t>
            </a:r>
            <a:endParaRPr lang="it-IT" altLang="it-IT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gustavo.desantis@unifi.it</a:t>
            </a:r>
          </a:p>
        </p:txBody>
      </p:sp>
      <p:sp>
        <p:nvSpPr>
          <p:cNvPr id="3076" name="Sottotitolo 2"/>
          <p:cNvSpPr txBox="1">
            <a:spLocks/>
          </p:cNvSpPr>
          <p:nvPr/>
        </p:nvSpPr>
        <p:spPr bwMode="auto">
          <a:xfrm>
            <a:off x="3802063" y="5403850"/>
            <a:ext cx="50101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Seminario</a:t>
            </a:r>
            <a:r>
              <a:rPr lang="en-US" altLang="it-IT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APEF, </a:t>
            </a: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Accademia</a:t>
            </a:r>
            <a:r>
              <a:rPr lang="en-US" altLang="it-IT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b="1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Pontiana</a:t>
            </a:r>
            <a:endParaRPr lang="en-US" altLang="it-IT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it-IT" b="1" dirty="0">
                <a:latin typeface="Comic Sans MS" panose="030F0702030302020204" pitchFamily="66" charset="0"/>
              </a:rPr>
              <a:t>Napoli, 20 </a:t>
            </a:r>
            <a:r>
              <a:rPr lang="en-US" altLang="it-IT" b="1" dirty="0" err="1">
                <a:latin typeface="Comic Sans MS" panose="030F0702030302020204" pitchFamily="66" charset="0"/>
              </a:rPr>
              <a:t>gennaio</a:t>
            </a:r>
            <a:r>
              <a:rPr lang="en-US" altLang="it-IT" b="1" dirty="0">
                <a:latin typeface="Comic Sans MS" panose="030F0702030302020204" pitchFamily="66" charset="0"/>
              </a:rPr>
              <a:t> 2023</a:t>
            </a:r>
          </a:p>
        </p:txBody>
      </p:sp>
      <p:sp>
        <p:nvSpPr>
          <p:cNvPr id="5" name="Pergamena 2 4"/>
          <p:cNvSpPr/>
          <p:nvPr/>
        </p:nvSpPr>
        <p:spPr>
          <a:xfrm rot="20599127">
            <a:off x="1020763" y="1711325"/>
            <a:ext cx="7464425" cy="3881438"/>
          </a:xfrm>
          <a:prstGeom prst="horizontalScroll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b="1" dirty="0">
                <a:solidFill>
                  <a:schemeClr val="tx1"/>
                </a:solidFill>
                <a:latin typeface="Comic Sans MS" panose="030F0702030302020204" pitchFamily="66" charset="0"/>
              </a:rPr>
              <a:t>F </a:t>
            </a:r>
            <a:r>
              <a:rPr lang="en-GB" sz="9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sz="9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n e</a:t>
            </a:r>
          </a:p>
        </p:txBody>
      </p:sp>
    </p:spTree>
    <p:extLst>
      <p:ext uri="{BB962C8B-B14F-4D97-AF65-F5344CB8AC3E}">
        <p14:creationId xmlns:p14="http://schemas.microsoft.com/office/powerpoint/2010/main" val="4146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Crit. 1) </a:t>
            </a:r>
            <a:r>
              <a:rPr lang="en-US" altLang="it-IT" sz="2800" dirty="0" err="1">
                <a:solidFill>
                  <a:srgbClr val="0000FF"/>
                </a:solidFill>
              </a:rPr>
              <a:t>Anni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già</a:t>
            </a:r>
            <a:r>
              <a:rPr lang="en-US" altLang="it-IT" sz="2800" dirty="0">
                <a:solidFill>
                  <a:srgbClr val="0000FF"/>
                </a:solidFill>
              </a:rPr>
              <a:t> </a:t>
            </a:r>
            <a:r>
              <a:rPr lang="en-US" altLang="it-IT" sz="2800" dirty="0" err="1">
                <a:solidFill>
                  <a:srgbClr val="0000FF"/>
                </a:solidFill>
              </a:rPr>
              <a:t>vissuti</a:t>
            </a:r>
            <a:r>
              <a:rPr lang="en-US" altLang="it-IT" sz="2800" dirty="0">
                <a:solidFill>
                  <a:srgbClr val="0000FF"/>
                </a:solidFill>
              </a:rPr>
              <a:t> (</a:t>
            </a:r>
            <a:r>
              <a:rPr lang="en-US" altLang="it-IT" sz="2800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it-IT" sz="2800" dirty="0">
                <a:solidFill>
                  <a:srgbClr val="0000FF"/>
                </a:solidFill>
              </a:rPr>
              <a:t> = 65 </a:t>
            </a:r>
            <a:r>
              <a:rPr lang="en-US" altLang="it-IT" sz="2800" dirty="0" err="1">
                <a:solidFill>
                  <a:srgbClr val="0000FF"/>
                </a:solidFill>
              </a:rPr>
              <a:t>anni</a:t>
            </a:r>
            <a:r>
              <a:rPr lang="en-US" altLang="it-IT" sz="2800" dirty="0">
                <a:solidFill>
                  <a:srgbClr val="0000FF"/>
                </a:solidFill>
              </a:rPr>
              <a:t>)</a:t>
            </a:r>
            <a:br>
              <a:rPr lang="en-US" altLang="it-IT" sz="2800" dirty="0">
                <a:solidFill>
                  <a:srgbClr val="0000FF"/>
                </a:solidFill>
              </a:rPr>
            </a:br>
            <a:r>
              <a:rPr lang="en-US" altLang="it-IT" sz="2800" dirty="0">
                <a:solidFill>
                  <a:srgbClr val="0000FF"/>
                </a:solidFill>
              </a:rPr>
              <a:t>Quota di </a:t>
            </a:r>
            <a:r>
              <a:rPr lang="en-US" altLang="it-IT" sz="2800" dirty="0" err="1">
                <a:solidFill>
                  <a:srgbClr val="0000FF"/>
                </a:solidFill>
              </a:rPr>
              <a:t>anziani</a:t>
            </a:r>
            <a:endParaRPr lang="en-US" altLang="it-IT" sz="2800" dirty="0">
              <a:solidFill>
                <a:srgbClr val="0000FF"/>
              </a:solidFill>
            </a:endParaRP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2" y="1781534"/>
            <a:ext cx="8083365" cy="431743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6103368"/>
            <a:ext cx="7886700" cy="61687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Fonte: </a:t>
            </a:r>
            <a:r>
              <a:rPr lang="en-US" dirty="0"/>
              <a:t>Sanderson and </a:t>
            </a:r>
            <a:r>
              <a:rPr lang="en-US" dirty="0" err="1"/>
              <a:t>Scherbov</a:t>
            </a:r>
            <a:r>
              <a:rPr lang="en-US" dirty="0"/>
              <a:t> (2016) </a:t>
            </a:r>
            <a:r>
              <a:rPr lang="en-US" i="1" dirty="0"/>
              <a:t>A unifying framework for the study of population aging</a:t>
            </a:r>
            <a:r>
              <a:rPr lang="en-US" dirty="0"/>
              <a:t>, Vienna Yearbook of Population Research, pp. 7-39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285488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FA8AB5E-3D9F-F22E-CFAC-7D04434B9A6C}"/>
              </a:ext>
            </a:extLst>
          </p:cNvPr>
          <p:cNvSpPr/>
          <p:nvPr/>
        </p:nvSpPr>
        <p:spPr>
          <a:xfrm>
            <a:off x="89808" y="911837"/>
            <a:ext cx="3832717" cy="604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Quota anziani (65+) per comune (%). Quartili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4B7F07C-AA86-0950-16A1-C31528EB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06" y="1587523"/>
            <a:ext cx="3906152" cy="46558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1C3C0E1-DFC9-1FD9-9253-8B4B08DA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8" y="5273397"/>
            <a:ext cx="1114483" cy="68726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DA40E8B-4FCB-AA1D-7142-B00FDED5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449" y="1399745"/>
            <a:ext cx="1548131" cy="195677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50C07C9E-5CA2-715F-F595-458A3B32D516}"/>
              </a:ext>
            </a:extLst>
          </p:cNvPr>
          <p:cNvSpPr/>
          <p:nvPr/>
        </p:nvSpPr>
        <p:spPr>
          <a:xfrm>
            <a:off x="4425925" y="991529"/>
            <a:ext cx="1829609" cy="4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Primo quartile*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D45F901-D030-197E-1E52-0E791156ADD3}"/>
              </a:ext>
            </a:extLst>
          </p:cNvPr>
          <p:cNvSpPr/>
          <p:nvPr/>
        </p:nvSpPr>
        <p:spPr>
          <a:xfrm>
            <a:off x="6521170" y="1010108"/>
            <a:ext cx="1829609" cy="4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quartile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F5AE0C4-5B8D-E862-F021-FF619CBBD912}"/>
              </a:ext>
            </a:extLst>
          </p:cNvPr>
          <p:cNvSpPr/>
          <p:nvPr/>
        </p:nvSpPr>
        <p:spPr>
          <a:xfrm>
            <a:off x="4548796" y="3389237"/>
            <a:ext cx="1829609" cy="4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Terzo quartile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78583D9-A169-FEAF-11A5-DD9892C4482D}"/>
              </a:ext>
            </a:extLst>
          </p:cNvPr>
          <p:cNvSpPr/>
          <p:nvPr/>
        </p:nvSpPr>
        <p:spPr>
          <a:xfrm>
            <a:off x="6654504" y="3435139"/>
            <a:ext cx="1829609" cy="4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Quarto quartile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A8C4B34-553B-7187-4E9B-C990A3161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04" y="1468708"/>
            <a:ext cx="1535033" cy="195415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7C123A6-4A67-1C23-AFEF-04D41E94A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676" y="3859517"/>
            <a:ext cx="1569086" cy="195677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CEB8E63-54BD-90E0-6D80-DB2B8F59E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593" y="3901596"/>
            <a:ext cx="1600520" cy="1946296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FC0B7012-BE4B-E6AE-9DBF-5000468861A9}"/>
              </a:ext>
            </a:extLst>
          </p:cNvPr>
          <p:cNvSpPr/>
          <p:nvPr/>
        </p:nvSpPr>
        <p:spPr>
          <a:xfrm>
            <a:off x="4425925" y="6243403"/>
            <a:ext cx="3697539" cy="249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900" dirty="0"/>
              <a:t>* In blu i confini delle 14 Città Metropolitane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0C07C9E-5CA2-715F-F595-458A3B32D516}"/>
              </a:ext>
            </a:extLst>
          </p:cNvPr>
          <p:cNvSpPr/>
          <p:nvPr/>
        </p:nvSpPr>
        <p:spPr>
          <a:xfrm>
            <a:off x="1863306" y="60385"/>
            <a:ext cx="5417387" cy="66423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/>
              <a:t>Elaborazioni e commenti di </a:t>
            </a:r>
            <a:r>
              <a:rPr lang="it-IT" b="1" i="1" u="sng" dirty="0"/>
              <a:t>Federico </a:t>
            </a:r>
            <a:r>
              <a:rPr lang="it-IT" b="1" i="1" u="sng" dirty="0" err="1"/>
              <a:t>Benassi</a:t>
            </a:r>
            <a:r>
              <a:rPr lang="it-IT" b="1" i="1" dirty="0"/>
              <a:t> (UNINA)</a:t>
            </a:r>
          </a:p>
        </p:txBody>
      </p:sp>
    </p:spTree>
    <p:extLst>
      <p:ext uri="{BB962C8B-B14F-4D97-AF65-F5344CB8AC3E}">
        <p14:creationId xmlns:p14="http://schemas.microsoft.com/office/powerpoint/2010/main" val="140346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FA8AB5E-3D9F-F22E-CFAC-7D04434B9A6C}"/>
              </a:ext>
            </a:extLst>
          </p:cNvPr>
          <p:cNvSpPr/>
          <p:nvPr/>
        </p:nvSpPr>
        <p:spPr>
          <a:xfrm>
            <a:off x="89808" y="824459"/>
            <a:ext cx="3156929" cy="62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Dove si concentra spazialmente la quota di anziani  (65+)*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4FB59B-4F07-DB37-1B39-55DAB3B69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" y="1591977"/>
            <a:ext cx="3387761" cy="40843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1FFC54B-90CE-9454-4F1D-FF0BDD278891}"/>
              </a:ext>
            </a:extLst>
          </p:cNvPr>
          <p:cNvSpPr/>
          <p:nvPr/>
        </p:nvSpPr>
        <p:spPr>
          <a:xfrm>
            <a:off x="3371849" y="824459"/>
            <a:ext cx="3192237" cy="635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Dove la relazione è statisticamente più forte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C81DE62-96AE-BCE7-FEBB-405C5929668A}"/>
              </a:ext>
            </a:extLst>
          </p:cNvPr>
          <p:cNvSpPr/>
          <p:nvPr/>
        </p:nvSpPr>
        <p:spPr>
          <a:xfrm>
            <a:off x="252326" y="6138472"/>
            <a:ext cx="5788710" cy="329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dirty="0"/>
              <a:t>* Matrice di contiguità di ordine 1 del tipo «queen». Risultati significativi al 5% (p&lt;0.05)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37F80B-7300-68BA-3EA5-CEA39E98E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99" y="4706695"/>
            <a:ext cx="1033516" cy="6286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E2582F-739F-8253-E8E0-2B7C62194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737" y="1591977"/>
            <a:ext cx="3348427" cy="40843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9D9AC42-A4BF-2D1C-5D09-C50D6B5F4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737" y="4618938"/>
            <a:ext cx="1004939" cy="59534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7749EA8-398F-31F3-A18D-27C5B8913B03}"/>
              </a:ext>
            </a:extLst>
          </p:cNvPr>
          <p:cNvSpPr/>
          <p:nvPr/>
        </p:nvSpPr>
        <p:spPr>
          <a:xfrm>
            <a:off x="6564086" y="824459"/>
            <a:ext cx="2579914" cy="5524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400" dirty="0"/>
              <a:t>La G* di </a:t>
            </a:r>
            <a:r>
              <a:rPr lang="it-IT" sz="1400" dirty="0" err="1"/>
              <a:t>Getis</a:t>
            </a:r>
            <a:r>
              <a:rPr lang="it-IT" sz="1400" dirty="0"/>
              <a:t> and </a:t>
            </a:r>
            <a:r>
              <a:rPr lang="it-IT" sz="1400" dirty="0" err="1"/>
              <a:t>Ord</a:t>
            </a:r>
            <a:r>
              <a:rPr lang="it-IT" sz="1400" dirty="0"/>
              <a:t> ci permette di classificare i comuni italiani in due grandi gruppi: un primo dove la distribuzione dell’indicatore (data la metrica di vicinato scelta) è random (Not </a:t>
            </a:r>
            <a:r>
              <a:rPr lang="it-IT" sz="1400" dirty="0" err="1"/>
              <a:t>significant</a:t>
            </a:r>
            <a:r>
              <a:rPr lang="it-IT" sz="1400" dirty="0"/>
              <a:t>). Un secondo dove non lo è ovvero dove l’indicatore si autocorrela spazialmente con sé stesso (autocorrelazione spaziale). In particolare la autocorrelazione spaziale positiva (valori simili tendono a </a:t>
            </a:r>
            <a:r>
              <a:rPr lang="it-IT" sz="1400" dirty="0" err="1"/>
              <a:t>clusterizzarsi</a:t>
            </a:r>
            <a:r>
              <a:rPr lang="it-IT" sz="1400" dirty="0"/>
              <a:t>) viene scomposta in due cluster High (valori alti con valori alti) o Hot spot e Low (valori bassi con valori bassi) o </a:t>
            </a:r>
            <a:r>
              <a:rPr lang="it-IT" sz="1400" dirty="0" err="1"/>
              <a:t>Cold</a:t>
            </a:r>
            <a:r>
              <a:rPr lang="it-IT" sz="1400" dirty="0"/>
              <a:t> spot. I </a:t>
            </a:r>
            <a:r>
              <a:rPr lang="it-IT" sz="1400" dirty="0" err="1"/>
              <a:t>neighborless</a:t>
            </a:r>
            <a:r>
              <a:rPr lang="it-IT" sz="1400" dirty="0"/>
              <a:t> sono i 14 comuni (13 isole più Campione d’Italia) esclusi dall’analisi perché senza «vicini» di primo ordine)</a:t>
            </a:r>
          </a:p>
          <a:p>
            <a:pPr algn="just"/>
            <a:r>
              <a:rPr lang="it-IT" sz="1400" dirty="0"/>
              <a:t>La mappa parla abbastanza chiaro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0C07C9E-5CA2-715F-F595-458A3B32D516}"/>
              </a:ext>
            </a:extLst>
          </p:cNvPr>
          <p:cNvSpPr/>
          <p:nvPr/>
        </p:nvSpPr>
        <p:spPr>
          <a:xfrm>
            <a:off x="1863306" y="60385"/>
            <a:ext cx="5417387" cy="66423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/>
              <a:t>Elaborazioni e commenti di </a:t>
            </a:r>
            <a:r>
              <a:rPr lang="it-IT" b="1" i="1" u="sng" dirty="0"/>
              <a:t>Federico </a:t>
            </a:r>
            <a:r>
              <a:rPr lang="it-IT" b="1" i="1" u="sng" dirty="0" err="1"/>
              <a:t>Benassi</a:t>
            </a:r>
            <a:r>
              <a:rPr lang="it-IT" b="1" i="1" dirty="0"/>
              <a:t> (UNINA)</a:t>
            </a:r>
          </a:p>
        </p:txBody>
      </p:sp>
    </p:spTree>
    <p:extLst>
      <p:ext uri="{BB962C8B-B14F-4D97-AF65-F5344CB8AC3E}">
        <p14:creationId xmlns:p14="http://schemas.microsoft.com/office/powerpoint/2010/main" val="40631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FA8AB5E-3D9F-F22E-CFAC-7D04434B9A6C}"/>
              </a:ext>
            </a:extLst>
          </p:cNvPr>
          <p:cNvSpPr/>
          <p:nvPr/>
        </p:nvSpPr>
        <p:spPr>
          <a:xfrm>
            <a:off x="163287" y="854016"/>
            <a:ext cx="8074478" cy="573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Come si correlano spazialmente quota anziani e altitudine dei comuni (Moran </a:t>
            </a:r>
            <a:r>
              <a:rPr lang="it-IT" dirty="0" err="1"/>
              <a:t>bivariato</a:t>
            </a:r>
            <a:r>
              <a:rPr lang="it-IT" dirty="0"/>
              <a:t> globale e locale)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23D4CA-970F-D100-2018-EE071C1E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215"/>
            <a:ext cx="3224942" cy="289296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1D8F31A-51EF-D046-CC1C-34C6EF38C873}"/>
              </a:ext>
            </a:extLst>
          </p:cNvPr>
          <p:cNvSpPr/>
          <p:nvPr/>
        </p:nvSpPr>
        <p:spPr>
          <a:xfrm>
            <a:off x="163287" y="4394043"/>
            <a:ext cx="2804200" cy="2463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400" dirty="0"/>
              <a:t>La relazione tra quota anziani (</a:t>
            </a:r>
            <a:r>
              <a:rPr lang="it-IT" sz="1400" dirty="0" err="1"/>
              <a:t>I_Perc</a:t>
            </a:r>
            <a:r>
              <a:rPr lang="it-IT" sz="1400" dirty="0"/>
              <a:t>) e la altimetria (qui misurata nel vicinato di ciascun comune e per questo </a:t>
            </a:r>
            <a:r>
              <a:rPr lang="it-IT" sz="1400" dirty="0" err="1"/>
              <a:t>lagged</a:t>
            </a:r>
            <a:r>
              <a:rPr lang="it-IT" sz="1400" dirty="0"/>
              <a:t>) non è fortissima. In termini di correlazione spaziale </a:t>
            </a:r>
            <a:r>
              <a:rPr lang="it-IT" sz="1400" dirty="0" err="1"/>
              <a:t>bivariata</a:t>
            </a:r>
            <a:r>
              <a:rPr lang="it-IT" sz="1400" dirty="0"/>
              <a:t> globale l’indice è pari a 0.23 (seppur significativo). </a:t>
            </a:r>
            <a:r>
              <a:rPr lang="it-IT" sz="1400" dirty="0" err="1"/>
              <a:t>NdR</a:t>
            </a:r>
            <a:r>
              <a:rPr lang="it-IT" sz="1400" dirty="0"/>
              <a:t> l’indice varia tra -1 e 1 dove 1 è perfetta autocorrelazione (</a:t>
            </a:r>
            <a:r>
              <a:rPr lang="it-IT" sz="1400" dirty="0" err="1"/>
              <a:t>bivariata</a:t>
            </a:r>
            <a:r>
              <a:rPr lang="it-IT" sz="1400" dirty="0"/>
              <a:t> in questo caso) positiva.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E844A9-716B-97A8-4279-DA7C8907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322" y="1508751"/>
            <a:ext cx="2792753" cy="34111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7AAB4F-267C-BFE1-B31F-BCD87FB2A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860" y="1532215"/>
            <a:ext cx="2637917" cy="338768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3BAEE15-C7C7-3717-4A75-0A1B32A04D00}"/>
              </a:ext>
            </a:extLst>
          </p:cNvPr>
          <p:cNvSpPr/>
          <p:nvPr/>
        </p:nvSpPr>
        <p:spPr>
          <a:xfrm>
            <a:off x="2967487" y="4943362"/>
            <a:ext cx="5978105" cy="191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400" dirty="0"/>
              <a:t>Tuttavia, anche in questo caso, è la scomposizione locale che risulta molto interessante. L’indice identifica cluster di comuni HH (entrambe le variabili hanno valori alti), LL (entrambe le variabili hanno valori bassi), LH (quota anziani bassa e altitudine alta), HL (quota anziani alta e altitudine bassa). In sostanza HH e LL (correlazione spaziale </a:t>
            </a:r>
            <a:r>
              <a:rPr lang="it-IT" sz="1400" dirty="0" err="1"/>
              <a:t>bivariata</a:t>
            </a:r>
            <a:r>
              <a:rPr lang="it-IT" sz="1400" dirty="0"/>
              <a:t> positiva), HL e LH (correlazione </a:t>
            </a:r>
            <a:r>
              <a:rPr lang="it-IT" sz="1400" dirty="0" err="1"/>
              <a:t>bivariata</a:t>
            </a:r>
            <a:r>
              <a:rPr lang="it-IT" sz="1400" dirty="0"/>
              <a:t> negativa). Anche in questo caso la mappa sembra parlare molto chiaro. La dimensione locale sembra davvero molto rilevante.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181ADF7-1695-A286-C55A-D1B7265C0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08" y="4113041"/>
            <a:ext cx="1014465" cy="75251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6F820D4-F050-571E-70A6-1A3EA8350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476" y="4113041"/>
            <a:ext cx="966837" cy="56200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0C07C9E-5CA2-715F-F595-458A3B32D516}"/>
              </a:ext>
            </a:extLst>
          </p:cNvPr>
          <p:cNvSpPr/>
          <p:nvPr/>
        </p:nvSpPr>
        <p:spPr>
          <a:xfrm>
            <a:off x="1863306" y="60385"/>
            <a:ext cx="5417387" cy="66423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/>
              <a:t>Elaborazioni e commenti di </a:t>
            </a:r>
            <a:r>
              <a:rPr lang="it-IT" b="1" i="1" u="sng" dirty="0"/>
              <a:t>Federico </a:t>
            </a:r>
            <a:r>
              <a:rPr lang="it-IT" b="1" i="1" u="sng" dirty="0" err="1"/>
              <a:t>Benassi</a:t>
            </a:r>
            <a:r>
              <a:rPr lang="it-IT" b="1" i="1" dirty="0"/>
              <a:t> (UNINA)</a:t>
            </a:r>
          </a:p>
        </p:txBody>
      </p:sp>
    </p:spTree>
    <p:extLst>
      <p:ext uri="{BB962C8B-B14F-4D97-AF65-F5344CB8AC3E}">
        <p14:creationId xmlns:p14="http://schemas.microsoft.com/office/powerpoint/2010/main" val="254625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53683" y="831850"/>
            <a:ext cx="8107692" cy="823913"/>
          </a:xfrm>
        </p:spPr>
        <p:txBody>
          <a:bodyPr/>
          <a:lstStyle/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Crit. 2) </a:t>
            </a:r>
            <a:r>
              <a:rPr lang="en-US" altLang="it-IT" sz="2800" dirty="0" err="1">
                <a:solidFill>
                  <a:srgbClr val="FF0000"/>
                </a:solidFill>
              </a:rPr>
              <a:t>Anni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che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restano</a:t>
            </a:r>
            <a:r>
              <a:rPr lang="en-US" altLang="it-IT" sz="2800" dirty="0">
                <a:solidFill>
                  <a:srgbClr val="FF0000"/>
                </a:solidFill>
              </a:rPr>
              <a:t> da </a:t>
            </a:r>
            <a:r>
              <a:rPr lang="en-US" altLang="it-IT" sz="2800" dirty="0" err="1">
                <a:solidFill>
                  <a:srgbClr val="FF0000"/>
                </a:solidFill>
              </a:rPr>
              <a:t>vivere</a:t>
            </a:r>
            <a:r>
              <a:rPr lang="en-US" altLang="it-IT" sz="2800" dirty="0">
                <a:solidFill>
                  <a:srgbClr val="FF0000"/>
                </a:solidFill>
              </a:rPr>
              <a:t> (</a:t>
            </a:r>
            <a:r>
              <a:rPr lang="en-US" altLang="it-IT" sz="2800" dirty="0" err="1">
                <a:solidFill>
                  <a:srgbClr val="FF0000"/>
                </a:solidFill>
              </a:rPr>
              <a:t>e</a:t>
            </a:r>
            <a:r>
              <a:rPr lang="en-US" altLang="it-IT" sz="28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it-IT" sz="2800" dirty="0">
                <a:solidFill>
                  <a:srgbClr val="FF0000"/>
                </a:solidFill>
              </a:rPr>
              <a:t>=15)</a:t>
            </a:r>
            <a:br>
              <a:rPr lang="en-US" altLang="it-IT" sz="2800" dirty="0">
                <a:solidFill>
                  <a:srgbClr val="FF0000"/>
                </a:solidFill>
              </a:rPr>
            </a:br>
            <a:r>
              <a:rPr lang="en-US" altLang="it-IT" sz="2800" dirty="0">
                <a:solidFill>
                  <a:srgbClr val="FF0000"/>
                </a:solidFill>
              </a:rPr>
              <a:t>(</a:t>
            </a:r>
            <a:r>
              <a:rPr lang="en-US" altLang="it-IT" sz="2800" i="1" dirty="0" err="1">
                <a:solidFill>
                  <a:srgbClr val="FF0000"/>
                </a:solidFill>
              </a:rPr>
              <a:t>età</a:t>
            </a:r>
            <a:r>
              <a:rPr lang="en-US" altLang="it-IT" sz="2800" i="1" dirty="0">
                <a:solidFill>
                  <a:srgbClr val="FF0000"/>
                </a:solidFill>
              </a:rPr>
              <a:t> </a:t>
            </a:r>
            <a:r>
              <a:rPr lang="en-US" altLang="it-IT" sz="2800" i="1" dirty="0" err="1">
                <a:solidFill>
                  <a:srgbClr val="FF0000"/>
                </a:solidFill>
              </a:rPr>
              <a:t>prospettiva</a:t>
            </a:r>
            <a:r>
              <a:rPr lang="en-US" altLang="it-IT" sz="2800" dirty="0">
                <a:solidFill>
                  <a:srgbClr val="FF0000"/>
                </a:solidFill>
              </a:rPr>
              <a:t>) </a:t>
            </a:r>
            <a:r>
              <a:rPr lang="en-US" altLang="it-IT" sz="2800" dirty="0" err="1">
                <a:solidFill>
                  <a:srgbClr val="FF0000"/>
                </a:solidFill>
              </a:rPr>
              <a:t>Età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  <a:r>
              <a:rPr lang="en-US" altLang="it-IT" sz="2800" dirty="0" err="1">
                <a:solidFill>
                  <a:srgbClr val="FF0000"/>
                </a:solidFill>
              </a:rPr>
              <a:t>soglia</a:t>
            </a:r>
            <a:r>
              <a:rPr lang="en-US" altLang="it-IT" sz="2800" dirty="0">
                <a:solidFill>
                  <a:srgbClr val="FF0000"/>
                </a:solidFill>
              </a:rPr>
              <a:t> (</a:t>
            </a:r>
            <a:r>
              <a:rPr lang="en-US" altLang="it-IT" sz="2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it-IT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94B3-62C2-4E1B-910A-A8D501022A78}" type="slidenum">
              <a:rPr lang="it-IT" altLang="it-IT" sz="1200">
                <a:solidFill>
                  <a:srgbClr val="2C4D7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2C4D7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675" y="6047116"/>
            <a:ext cx="7886700" cy="67753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Fonte: </a:t>
            </a:r>
            <a:r>
              <a:rPr lang="en-US" dirty="0"/>
              <a:t>Sanderson and </a:t>
            </a:r>
            <a:r>
              <a:rPr lang="en-US" dirty="0" err="1"/>
              <a:t>Scherbov</a:t>
            </a:r>
            <a:r>
              <a:rPr lang="en-US" dirty="0"/>
              <a:t> (2016) </a:t>
            </a:r>
            <a:r>
              <a:rPr lang="en-US" i="1" dirty="0"/>
              <a:t>A unifying framework for the study of population aging</a:t>
            </a:r>
            <a:r>
              <a:rPr lang="en-US" dirty="0"/>
              <a:t>, Vienna Yearbook of Population Research, pp. 7-39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6" y="1712881"/>
            <a:ext cx="8312697" cy="42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6391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1605</TotalTime>
  <Words>2432</Words>
  <Application>Microsoft Office PowerPoint</Application>
  <PresentationFormat>Presentazione su schermo (4:3)</PresentationFormat>
  <Paragraphs>258</Paragraphs>
  <Slides>40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Comic Sans MS</vt:lpstr>
      <vt:lpstr>Symbol</vt:lpstr>
      <vt:lpstr>Wingdings</vt:lpstr>
      <vt:lpstr>Tema di Office</vt:lpstr>
      <vt:lpstr>Invecchiamento sostenibile: il caso Italia</vt:lpstr>
      <vt:lpstr>Invecchiamento?</vt:lpstr>
      <vt:lpstr>Invecchiamento: concettualmente...</vt:lpstr>
      <vt:lpstr>“Gli individui non possono ringiovanire” (?)</vt:lpstr>
      <vt:lpstr>Crit. 1) Anni già vissuti (b = 65 anni) Quota di anziani</vt:lpstr>
      <vt:lpstr>Presentazione standard di PowerPoint</vt:lpstr>
      <vt:lpstr>Presentazione standard di PowerPoint</vt:lpstr>
      <vt:lpstr>Presentazione standard di PowerPoint</vt:lpstr>
      <vt:lpstr>Crit. 2) Anni che restano da vivere (eb=15) (età prospettiva) Età soglia (b)</vt:lpstr>
      <vt:lpstr>Crit. 2) Anni che restano da vivere (eb=15) (età prospettiva) Quota di anziani</vt:lpstr>
      <vt:lpstr>2) Età prospettiva Italia (1900-2020)</vt:lpstr>
      <vt:lpstr>2-3) Tre soglie di vecchiaia in Italia (2009-2020)</vt:lpstr>
      <vt:lpstr>Memoria breve (indicatore di invecchiamento?)</vt:lpstr>
      <vt:lpstr>Cause dell’invecchiamento</vt:lpstr>
      <vt:lpstr>Per quanto... (Struttura per età al 2022 di alcuni paesi produttori di petrolio). Fonte: UN, WPP 2022</vt:lpstr>
      <vt:lpstr>Cause dell’invecchiamento : 1) Demografi contro “buon senso” 2) Demografi Ortodossi o revisionisti</vt:lpstr>
      <vt:lpstr>Come ragionano i demografi ortodossi?</vt:lpstr>
      <vt:lpstr>Simulazioni e controfattuali (Coale, 1956)</vt:lpstr>
      <vt:lpstr>Simulazioni e controfattuali: una critica</vt:lpstr>
      <vt:lpstr>Analisi di scomposizione (es. Preston and Stokes 2012)</vt:lpstr>
      <vt:lpstr>Cosa diciamo noi  (Giambattista Salinari, UNISS, e io)</vt:lpstr>
      <vt:lpstr>Misure</vt:lpstr>
      <vt:lpstr>Misure di sintesi</vt:lpstr>
      <vt:lpstr>Aspettative (per l’età media)</vt:lpstr>
      <vt:lpstr>Realtà (es. Cina, 1951-2011): età media</vt:lpstr>
      <vt:lpstr>Realtà (es. Cina, 1951-2011) (2): ID</vt:lpstr>
      <vt:lpstr>A rispetto a S per paese ... </vt:lpstr>
      <vt:lpstr>ID per paese ... </vt:lpstr>
      <vt:lpstr>“Historical” reality:  ten countries (HMD), 1860-2019 </vt:lpstr>
      <vt:lpstr>Conclusioni sulle cause dell’invecchiamento</vt:lpstr>
      <vt:lpstr>Implicazioni pratiche</vt:lpstr>
      <vt:lpstr>Implicazioni pratiche: Italia 1900-2020 strutture per età </vt:lpstr>
      <vt:lpstr>Reprise...</vt:lpstr>
      <vt:lpstr>Implicazioni pratiche: Italia 1900-2020 Volendo mantenere fisse le “quote di vita”...</vt:lpstr>
      <vt:lpstr>Implicazioni pratiche: Italia 1900-2020 Con quote di vita fisse e AIPS</vt:lpstr>
      <vt:lpstr>Reprise su “Invecchiamento”</vt:lpstr>
      <vt:lpstr>Previsioni</vt:lpstr>
      <vt:lpstr>Salute</vt:lpstr>
      <vt:lpstr>Pensioni Italia 2020 (milioni di €)</vt:lpstr>
      <vt:lpstr>Invecchiamento sostenibile: il caso 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</dc:creator>
  <cp:lastModifiedBy>NATALE LAURO</cp:lastModifiedBy>
  <cp:revision>176</cp:revision>
  <dcterms:created xsi:type="dcterms:W3CDTF">2013-06-21T10:32:27Z</dcterms:created>
  <dcterms:modified xsi:type="dcterms:W3CDTF">2023-05-02T18:48:49Z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2023-05-02T18:48:19Z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90cfcd6a-97ea-4510-b831-4dc51196829c</vt:lpwstr>
  </property>
  <property fmtid="{D5CDD505-2E9C-101B-9397-08002B2CF9AE}" pid="8" name="MSIP_Label_2ad0b24d-6422-44b0-b3de-abb3a9e8c81a_ContentBits">
    <vt:lpwstr>0</vt:lpwstr>
  </property>
</Properties>
</file>