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54"/>
  </p:notesMasterIdLst>
  <p:handoutMasterIdLst>
    <p:handoutMasterId r:id="rId55"/>
  </p:handoutMasterIdLst>
  <p:sldIdLst>
    <p:sldId id="349" r:id="rId5"/>
    <p:sldId id="387" r:id="rId6"/>
    <p:sldId id="350" r:id="rId7"/>
    <p:sldId id="391" r:id="rId8"/>
    <p:sldId id="392" r:id="rId9"/>
    <p:sldId id="544" r:id="rId10"/>
    <p:sldId id="545" r:id="rId11"/>
    <p:sldId id="351" r:id="rId12"/>
    <p:sldId id="352" r:id="rId13"/>
    <p:sldId id="353" r:id="rId14"/>
    <p:sldId id="389" r:id="rId15"/>
    <p:sldId id="371" r:id="rId16"/>
    <p:sldId id="356" r:id="rId17"/>
    <p:sldId id="383" r:id="rId18"/>
    <p:sldId id="385" r:id="rId19"/>
    <p:sldId id="373" r:id="rId20"/>
    <p:sldId id="374" r:id="rId21"/>
    <p:sldId id="465" r:id="rId22"/>
    <p:sldId id="382" r:id="rId23"/>
    <p:sldId id="375" r:id="rId24"/>
    <p:sldId id="376" r:id="rId25"/>
    <p:sldId id="439" r:id="rId26"/>
    <p:sldId id="475" r:id="rId27"/>
    <p:sldId id="476" r:id="rId28"/>
    <p:sldId id="444" r:id="rId29"/>
    <p:sldId id="445" r:id="rId30"/>
    <p:sldId id="542" r:id="rId31"/>
    <p:sldId id="538" r:id="rId32"/>
    <p:sldId id="541" r:id="rId33"/>
    <p:sldId id="557" r:id="rId34"/>
    <p:sldId id="554" r:id="rId35"/>
    <p:sldId id="540" r:id="rId36"/>
    <p:sldId id="551" r:id="rId37"/>
    <p:sldId id="558" r:id="rId38"/>
    <p:sldId id="559" r:id="rId39"/>
    <p:sldId id="560" r:id="rId40"/>
    <p:sldId id="377" r:id="rId41"/>
    <p:sldId id="378" r:id="rId42"/>
    <p:sldId id="386" r:id="rId43"/>
    <p:sldId id="547" r:id="rId44"/>
    <p:sldId id="456" r:id="rId45"/>
    <p:sldId id="549" r:id="rId46"/>
    <p:sldId id="550" r:id="rId47"/>
    <p:sldId id="405" r:id="rId48"/>
    <p:sldId id="388" r:id="rId49"/>
    <p:sldId id="379" r:id="rId50"/>
    <p:sldId id="380" r:id="rId51"/>
    <p:sldId id="529" r:id="rId52"/>
    <p:sldId id="390" r:id="rId53"/>
  </p:sldIdLst>
  <p:sldSz cx="9144000" cy="6858000" type="screen4x3"/>
  <p:notesSz cx="7104063" cy="10234613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66FF33"/>
    <a:srgbClr val="006C6A"/>
    <a:srgbClr val="B2B2B2"/>
    <a:srgbClr val="000000"/>
    <a:srgbClr val="FF6600"/>
    <a:srgbClr val="0000CC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16" autoAdjust="0"/>
    <p:restoredTop sz="91880" autoAdjust="0"/>
  </p:normalViewPr>
  <p:slideViewPr>
    <p:cSldViewPr>
      <p:cViewPr>
        <p:scale>
          <a:sx n="59" d="100"/>
          <a:sy n="59" d="100"/>
        </p:scale>
        <p:origin x="1094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7507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4" d="100"/>
        <a:sy n="74" d="100"/>
      </p:scale>
      <p:origin x="0" y="-8695"/>
    </p:cViewPr>
  </p:sorterViewPr>
  <p:notesViewPr>
    <p:cSldViewPr>
      <p:cViewPr varScale="1">
        <p:scale>
          <a:sx n="76" d="100"/>
          <a:sy n="76" d="100"/>
        </p:scale>
        <p:origin x="-2088" y="-72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63A328AD-8655-2774-2E3B-0381A66A2B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736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3884D6E5-3285-D243-9447-66C9520A212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786" y="0"/>
            <a:ext cx="3078736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4F45AD26-81DC-F605-2750-5D9E92503C8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68"/>
            <a:ext cx="3078736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D92666ED-5EA3-33D9-5144-6312E1ADE7B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786" y="9721868"/>
            <a:ext cx="3078736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1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D875B6D-BB6F-4A88-A609-3B223F5D4F28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9B3F952F-8C73-480E-51EF-ECBC2DC8675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736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98865C39-EC17-D9C8-DC2F-2B374078DD7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3786" y="0"/>
            <a:ext cx="3078736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265CC684-6ED0-BF12-7B5A-6BF2F9B6FC3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68350"/>
            <a:ext cx="5116512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DB1C8DD9-C828-B3F2-AAA5-8AE776B6AB4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715" y="4860088"/>
            <a:ext cx="5682634" cy="460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4728B750-D6CE-EE11-6889-E1BC1D4F0B4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68"/>
            <a:ext cx="3078736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7" name="Rectangle 7">
            <a:extLst>
              <a:ext uri="{FF2B5EF4-FFF2-40B4-BE49-F238E27FC236}">
                <a16:creationId xmlns:a16="http://schemas.microsoft.com/office/drawing/2014/main" id="{03AEAF26-81D5-32F3-E702-FC1F48E0F9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786" y="9721868"/>
            <a:ext cx="3078736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1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3A28316-2423-49A7-9C6B-0AE601BA50B3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A28316-2423-49A7-9C6B-0AE601BA50B3}" type="slidenum">
              <a:rPr lang="en-US" altLang="it-IT" smtClean="0"/>
              <a:pPr>
                <a:defRPr/>
              </a:pPr>
              <a:t>1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515093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EC152FFA-ECBD-2DFC-028F-D9C883A6DF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99748A-F710-4B1D-BC02-EA17F93BD665}" type="slidenum">
              <a:rPr lang="it-IT" altLang="it-IT" sz="1100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32</a:t>
            </a:fld>
            <a:endParaRPr lang="it-IT" altLang="it-IT" sz="1100">
              <a:latin typeface="Tahoma" panose="020B0604030504040204" pitchFamily="34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069787FB-DCBC-AB8E-9C32-64A88F7BF9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31838"/>
            <a:ext cx="4870450" cy="3654425"/>
          </a:xfrm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B5D7BB9C-F6A0-A78A-88B7-F2010CA172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006" y="4629944"/>
            <a:ext cx="5328047" cy="4386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A60009F9-D7A4-E2EA-0DCE-A27E0A661E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D9DD44-248D-49FC-9A42-1C93F62EE59D}" type="slidenum">
              <a:rPr lang="it-IT" altLang="it-IT" sz="1100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33</a:t>
            </a:fld>
            <a:endParaRPr lang="it-IT" altLang="it-IT" sz="1100">
              <a:latin typeface="Tahoma" panose="020B060403050404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37877802-6FBA-D44D-BFF3-B4562EF3CF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31838"/>
            <a:ext cx="4870450" cy="3654425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7AE67D03-2258-90D2-E224-FCDD425987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006" y="4629944"/>
            <a:ext cx="5328047" cy="4386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A28316-2423-49A7-9C6B-0AE601BA50B3}" type="slidenum">
              <a:rPr lang="en-US" altLang="it-IT" smtClean="0"/>
              <a:pPr>
                <a:defRPr/>
              </a:pPr>
              <a:t>35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72583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A28316-2423-49A7-9C6B-0AE601BA50B3}" type="slidenum">
              <a:rPr lang="en-US" altLang="it-IT" smtClean="0"/>
              <a:pPr>
                <a:defRPr/>
              </a:pPr>
              <a:t>37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324395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43ED8BB0-25B2-8A48-5E5B-EFBCC95B5ED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3786" y="9721868"/>
            <a:ext cx="3078736" cy="51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70F60B49-4936-4AF5-82CD-3D37B0D91891}" type="slidenum">
              <a:rPr lang="en-US" altLang="it-IT" sz="1200">
                <a:latin typeface="Times New Roman" panose="02020603050405020304" pitchFamily="18" charset="0"/>
              </a:rPr>
              <a:pPr algn="r" eaLnBrk="1" hangingPunct="1"/>
              <a:t>45</a:t>
            </a:fld>
            <a:endParaRPr lang="en-US" altLang="it-IT" sz="1200">
              <a:latin typeface="Times New Roman" panose="02020603050405020304" pitchFamily="18" charset="0"/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3B916EF2-E02C-4560-A10A-44223EACC7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8100" cy="3840162"/>
          </a:xfrm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6A1EEBFF-8919-2696-2565-D7DCDF6CD1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0715" y="4861781"/>
            <a:ext cx="5682634" cy="460625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eaLnBrk="1" hangingPunct="1"/>
            <a:endParaRPr lang="pt-BR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E49E235-FA11-6EFE-AC2C-86F713F2EF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4AAE763-4276-1F4A-C0D4-3144CB8578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345C97D-1FF5-904C-A075-F8BE957B5E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5F1FC666-9180-71D6-AD80-B4C3677922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immagine diapositiva 1">
            <a:extLst>
              <a:ext uri="{FF2B5EF4-FFF2-40B4-BE49-F238E27FC236}">
                <a16:creationId xmlns:a16="http://schemas.microsoft.com/office/drawing/2014/main" id="{0806722B-D7E0-F4BA-3FDF-C69F89B700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Segnaposto note 2">
            <a:extLst>
              <a:ext uri="{FF2B5EF4-FFF2-40B4-BE49-F238E27FC236}">
                <a16:creationId xmlns:a16="http://schemas.microsoft.com/office/drawing/2014/main" id="{C7B06AE1-474A-68C1-3AAC-8E70AB4619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17412" name="Segnaposto numero diapositiva 3">
            <a:extLst>
              <a:ext uri="{FF2B5EF4-FFF2-40B4-BE49-F238E27FC236}">
                <a16:creationId xmlns:a16="http://schemas.microsoft.com/office/drawing/2014/main" id="{E834D2B5-35D2-30F6-409F-52B93E85A4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AAFC0A7-93FD-4BC7-8F00-8797253ABAF3}" type="slidenum">
              <a:rPr lang="en-US" altLang="it-IT" sz="1100" smtClean="0">
                <a:latin typeface="Arial" panose="020B0604020202020204" pitchFamily="34" charset="0"/>
              </a:rPr>
              <a:pPr/>
              <a:t>9</a:t>
            </a:fld>
            <a:endParaRPr lang="en-US" altLang="it-IT" sz="11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6178A5D-D9D8-DFC5-4AE9-2BFB9E15B1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6C9F742-EF65-EF7A-EA05-41D9F31B95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A28316-2423-49A7-9C6B-0AE601BA50B3}" type="slidenum">
              <a:rPr lang="en-US" altLang="it-IT" smtClean="0"/>
              <a:pPr>
                <a:defRPr/>
              </a:pPr>
              <a:t>24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648615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0C241E98-11EF-8FAE-5DA5-C6C00DE518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59D331-C8A1-4208-82FC-B36AB953484D}" type="slidenum">
              <a:rPr lang="it-IT" altLang="it-IT" sz="1100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28</a:t>
            </a:fld>
            <a:endParaRPr lang="it-IT" altLang="it-IT" sz="1100">
              <a:latin typeface="Tahoma" panose="020B0604030504040204" pitchFamily="34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BC18D6AE-68A5-49E8-2F3F-235339B9B3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31838"/>
            <a:ext cx="4870450" cy="3654425"/>
          </a:xfrm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94F9C6B8-30C3-8FC2-4C5B-9D9AC5A70C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006" y="4629944"/>
            <a:ext cx="5328047" cy="4386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1393B1A7-F9A9-175D-4A47-D47C4BB664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934D9C-4E3E-4446-BCEA-642774BF2263}" type="slidenum">
              <a:rPr lang="it-IT" altLang="it-IT" sz="1100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29</a:t>
            </a:fld>
            <a:endParaRPr lang="it-IT" altLang="it-IT" sz="1100">
              <a:latin typeface="Tahoma" panose="020B0604030504040204" pitchFamily="34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707C7EC7-DBAF-ED22-A7E9-905DA1DFC8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31838"/>
            <a:ext cx="4870450" cy="3654425"/>
          </a:xfrm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F93D28A4-E74C-8E5B-0A70-78529705AD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006" y="4629944"/>
            <a:ext cx="5328047" cy="4386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A28316-2423-49A7-9C6B-0AE601BA50B3}" type="slidenum">
              <a:rPr lang="en-US" altLang="it-IT" smtClean="0"/>
              <a:pPr>
                <a:defRPr/>
              </a:pPr>
              <a:t>30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627806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2A5AC89-77D1-049F-13B3-38B26D210120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3" name="Rectangle 3">
              <a:extLst>
                <a:ext uri="{FF2B5EF4-FFF2-40B4-BE49-F238E27FC236}">
                  <a16:creationId xmlns:a16="http://schemas.microsoft.com/office/drawing/2014/main" id="{FC3BC36F-5261-0B29-CE90-0A6E694649A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it-IT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7866ACBA-AFB9-5FA1-AAA8-DF01386CC810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AE7B7F0-92E5-C8FD-B4F0-AF0486853B70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27FBC8EB-463E-1F89-6A1B-10DA18065741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969AF385-588E-D0B6-0A63-C3AC1861F2EC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95 w 185"/>
                <a:gd name="T1" fmla="*/ 0 h 120"/>
                <a:gd name="T2" fmla="*/ 195 w 185"/>
                <a:gd name="T3" fmla="*/ 6 h 120"/>
                <a:gd name="T4" fmla="*/ 195 w 185"/>
                <a:gd name="T5" fmla="*/ 18 h 120"/>
                <a:gd name="T6" fmla="*/ 195 w 185"/>
                <a:gd name="T7" fmla="*/ 36 h 120"/>
                <a:gd name="T8" fmla="*/ 189 w 185"/>
                <a:gd name="T9" fmla="*/ 54 h 120"/>
                <a:gd name="T10" fmla="*/ 171 w 185"/>
                <a:gd name="T11" fmla="*/ 72 h 120"/>
                <a:gd name="T12" fmla="*/ 147 w 185"/>
                <a:gd name="T13" fmla="*/ 96 h 120"/>
                <a:gd name="T14" fmla="*/ 11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95 w 185"/>
                <a:gd name="T29" fmla="*/ 0 h 120"/>
                <a:gd name="T30" fmla="*/ 195 w 185"/>
                <a:gd name="T31" fmla="*/ 0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4E1962-4B37-E1BF-DDBB-4A871C8027B9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207BFEFC-178B-0389-594A-D02744F7D3C4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47 w 526"/>
                <a:gd name="T17" fmla="*/ 179 h 275"/>
                <a:gd name="T18" fmla="*/ 219 w 526"/>
                <a:gd name="T19" fmla="*/ 143 h 275"/>
                <a:gd name="T20" fmla="*/ 261 w 526"/>
                <a:gd name="T21" fmla="*/ 120 h 275"/>
                <a:gd name="T22" fmla="*/ 309 w 526"/>
                <a:gd name="T23" fmla="*/ 96 h 275"/>
                <a:gd name="T24" fmla="*/ 413 w 526"/>
                <a:gd name="T25" fmla="*/ 48 h 275"/>
                <a:gd name="T26" fmla="*/ 462 w 526"/>
                <a:gd name="T27" fmla="*/ 30 h 275"/>
                <a:gd name="T28" fmla="*/ 498 w 526"/>
                <a:gd name="T29" fmla="*/ 12 h 275"/>
                <a:gd name="T30" fmla="*/ 522 w 526"/>
                <a:gd name="T31" fmla="*/ 6 h 275"/>
                <a:gd name="T32" fmla="*/ 540 w 526"/>
                <a:gd name="T33" fmla="*/ 0 h 275"/>
                <a:gd name="T34" fmla="*/ 546 w 526"/>
                <a:gd name="T35" fmla="*/ 0 h 275"/>
                <a:gd name="T36" fmla="*/ 540 w 526"/>
                <a:gd name="T37" fmla="*/ 6 h 275"/>
                <a:gd name="T38" fmla="*/ 528 w 526"/>
                <a:gd name="T39" fmla="*/ 12 h 275"/>
                <a:gd name="T40" fmla="*/ 504 w 526"/>
                <a:gd name="T41" fmla="*/ 24 h 275"/>
                <a:gd name="T42" fmla="*/ 480 w 526"/>
                <a:gd name="T43" fmla="*/ 42 h 275"/>
                <a:gd name="T44" fmla="*/ 456 w 526"/>
                <a:gd name="T45" fmla="*/ 54 h 275"/>
                <a:gd name="T46" fmla="*/ 413 w 526"/>
                <a:gd name="T47" fmla="*/ 78 h 275"/>
                <a:gd name="T48" fmla="*/ 350 w 526"/>
                <a:gd name="T49" fmla="*/ 108 h 275"/>
                <a:gd name="T50" fmla="*/ 28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03B2840C-48A8-0A63-BCED-76C7565B780A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30 w 718"/>
                <a:gd name="T17" fmla="*/ 228 h 306"/>
                <a:gd name="T18" fmla="*/ 136 w 718"/>
                <a:gd name="T19" fmla="*/ 228 h 306"/>
                <a:gd name="T20" fmla="*/ 154 w 718"/>
                <a:gd name="T21" fmla="*/ 222 h 306"/>
                <a:gd name="T22" fmla="*/ 178 w 718"/>
                <a:gd name="T23" fmla="*/ 216 h 306"/>
                <a:gd name="T24" fmla="*/ 208 w 718"/>
                <a:gd name="T25" fmla="*/ 204 h 306"/>
                <a:gd name="T26" fmla="*/ 285 w 718"/>
                <a:gd name="T27" fmla="*/ 180 h 306"/>
                <a:gd name="T28" fmla="*/ 391 w 718"/>
                <a:gd name="T29" fmla="*/ 156 h 306"/>
                <a:gd name="T30" fmla="*/ 481 w 718"/>
                <a:gd name="T31" fmla="*/ 126 h 306"/>
                <a:gd name="T32" fmla="*/ 564 w 718"/>
                <a:gd name="T33" fmla="*/ 102 h 306"/>
                <a:gd name="T34" fmla="*/ 594 w 718"/>
                <a:gd name="T35" fmla="*/ 90 h 306"/>
                <a:gd name="T36" fmla="*/ 634 w 718"/>
                <a:gd name="T37" fmla="*/ 84 h 306"/>
                <a:gd name="T38" fmla="*/ 652 w 718"/>
                <a:gd name="T39" fmla="*/ 78 h 306"/>
                <a:gd name="T40" fmla="*/ 658 w 718"/>
                <a:gd name="T41" fmla="*/ 72 h 306"/>
                <a:gd name="T42" fmla="*/ 664 w 718"/>
                <a:gd name="T43" fmla="*/ 66 h 306"/>
                <a:gd name="T44" fmla="*/ 682 w 718"/>
                <a:gd name="T45" fmla="*/ 60 h 306"/>
                <a:gd name="T46" fmla="*/ 724 w 718"/>
                <a:gd name="T47" fmla="*/ 30 h 306"/>
                <a:gd name="T48" fmla="*/ 742 w 718"/>
                <a:gd name="T49" fmla="*/ 18 h 306"/>
                <a:gd name="T50" fmla="*/ 748 w 718"/>
                <a:gd name="T51" fmla="*/ 6 h 306"/>
                <a:gd name="T52" fmla="*/ 742 w 718"/>
                <a:gd name="T53" fmla="*/ 0 h 306"/>
                <a:gd name="T54" fmla="*/ 718 w 718"/>
                <a:gd name="T55" fmla="*/ 0 h 306"/>
                <a:gd name="T56" fmla="*/ 658 w 718"/>
                <a:gd name="T57" fmla="*/ 0 h 306"/>
                <a:gd name="T58" fmla="*/ 600 w 718"/>
                <a:gd name="T59" fmla="*/ 0 h 306"/>
                <a:gd name="T60" fmla="*/ 564 w 718"/>
                <a:gd name="T61" fmla="*/ 0 h 306"/>
                <a:gd name="T62" fmla="*/ 534 w 718"/>
                <a:gd name="T63" fmla="*/ 18 h 306"/>
                <a:gd name="T64" fmla="*/ 505 w 718"/>
                <a:gd name="T65" fmla="*/ 42 h 306"/>
                <a:gd name="T66" fmla="*/ 487 w 718"/>
                <a:gd name="T67" fmla="*/ 54 h 306"/>
                <a:gd name="T68" fmla="*/ 469 w 718"/>
                <a:gd name="T69" fmla="*/ 60 h 306"/>
                <a:gd name="T70" fmla="*/ 445 w 718"/>
                <a:gd name="T71" fmla="*/ 60 h 306"/>
                <a:gd name="T72" fmla="*/ 409 w 718"/>
                <a:gd name="T73" fmla="*/ 66 h 306"/>
                <a:gd name="T74" fmla="*/ 357 w 718"/>
                <a:gd name="T75" fmla="*/ 84 h 306"/>
                <a:gd name="T76" fmla="*/ 321 w 718"/>
                <a:gd name="T77" fmla="*/ 108 h 306"/>
                <a:gd name="T78" fmla="*/ 297 w 718"/>
                <a:gd name="T79" fmla="*/ 126 h 306"/>
                <a:gd name="T80" fmla="*/ 285 w 718"/>
                <a:gd name="T81" fmla="*/ 132 h 306"/>
                <a:gd name="T82" fmla="*/ 267 w 718"/>
                <a:gd name="T83" fmla="*/ 138 h 306"/>
                <a:gd name="T84" fmla="*/ 231 w 718"/>
                <a:gd name="T85" fmla="*/ 138 h 306"/>
                <a:gd name="T86" fmla="*/ 196 w 718"/>
                <a:gd name="T87" fmla="*/ 138 h 306"/>
                <a:gd name="T88" fmla="*/ 190 w 718"/>
                <a:gd name="T89" fmla="*/ 138 h 306"/>
                <a:gd name="T90" fmla="*/ 18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EA481B17-0F84-5CFC-3FDE-647819686EE0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309 w 2392"/>
                <a:gd name="T1" fmla="*/ 54 h 881"/>
                <a:gd name="T2" fmla="*/ 2261 w 2392"/>
                <a:gd name="T3" fmla="*/ 54 h 881"/>
                <a:gd name="T4" fmla="*/ 2217 w 2392"/>
                <a:gd name="T5" fmla="*/ 66 h 881"/>
                <a:gd name="T6" fmla="*/ 2091 w 2392"/>
                <a:gd name="T7" fmla="*/ 101 h 881"/>
                <a:gd name="T8" fmla="*/ 2026 w 2392"/>
                <a:gd name="T9" fmla="*/ 119 h 881"/>
                <a:gd name="T10" fmla="*/ 1920 w 2392"/>
                <a:gd name="T11" fmla="*/ 167 h 881"/>
                <a:gd name="T12" fmla="*/ 1896 w 2392"/>
                <a:gd name="T13" fmla="*/ 245 h 881"/>
                <a:gd name="T14" fmla="*/ 1902 w 2392"/>
                <a:gd name="T15" fmla="*/ 305 h 881"/>
                <a:gd name="T16" fmla="*/ 1818 w 2392"/>
                <a:gd name="T17" fmla="*/ 317 h 881"/>
                <a:gd name="T18" fmla="*/ 1647 w 2392"/>
                <a:gd name="T19" fmla="*/ 263 h 881"/>
                <a:gd name="T20" fmla="*/ 1557 w 2392"/>
                <a:gd name="T21" fmla="*/ 257 h 881"/>
                <a:gd name="T22" fmla="*/ 1449 w 2392"/>
                <a:gd name="T23" fmla="*/ 311 h 881"/>
                <a:gd name="T24" fmla="*/ 1381 w 2392"/>
                <a:gd name="T25" fmla="*/ 353 h 881"/>
                <a:gd name="T26" fmla="*/ 1351 w 2392"/>
                <a:gd name="T27" fmla="*/ 359 h 881"/>
                <a:gd name="T28" fmla="*/ 1254 w 2392"/>
                <a:gd name="T29" fmla="*/ 371 h 881"/>
                <a:gd name="T30" fmla="*/ 1200 w 2392"/>
                <a:gd name="T31" fmla="*/ 365 h 881"/>
                <a:gd name="T32" fmla="*/ 1093 w 2392"/>
                <a:gd name="T33" fmla="*/ 371 h 881"/>
                <a:gd name="T34" fmla="*/ 987 w 2392"/>
                <a:gd name="T35" fmla="*/ 383 h 881"/>
                <a:gd name="T36" fmla="*/ 951 w 2392"/>
                <a:gd name="T37" fmla="*/ 401 h 881"/>
                <a:gd name="T38" fmla="*/ 849 w 2392"/>
                <a:gd name="T39" fmla="*/ 419 h 881"/>
                <a:gd name="T40" fmla="*/ 808 w 2392"/>
                <a:gd name="T41" fmla="*/ 419 h 881"/>
                <a:gd name="T42" fmla="*/ 684 w 2392"/>
                <a:gd name="T43" fmla="*/ 437 h 881"/>
                <a:gd name="T44" fmla="*/ 618 w 2392"/>
                <a:gd name="T45" fmla="*/ 473 h 881"/>
                <a:gd name="T46" fmla="*/ 523 w 2392"/>
                <a:gd name="T47" fmla="*/ 467 h 881"/>
                <a:gd name="T48" fmla="*/ 441 w 2392"/>
                <a:gd name="T49" fmla="*/ 491 h 881"/>
                <a:gd name="T50" fmla="*/ 423 w 2392"/>
                <a:gd name="T51" fmla="*/ 539 h 881"/>
                <a:gd name="T52" fmla="*/ 357 w 2392"/>
                <a:gd name="T53" fmla="*/ 569 h 881"/>
                <a:gd name="T54" fmla="*/ 23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73 w 2392"/>
                <a:gd name="T65" fmla="*/ 653 h 881"/>
                <a:gd name="T66" fmla="*/ 493 w 2392"/>
                <a:gd name="T67" fmla="*/ 569 h 881"/>
                <a:gd name="T68" fmla="*/ 588 w 2392"/>
                <a:gd name="T69" fmla="*/ 521 h 881"/>
                <a:gd name="T70" fmla="*/ 666 w 2392"/>
                <a:gd name="T71" fmla="*/ 515 h 881"/>
                <a:gd name="T72" fmla="*/ 903 w 2392"/>
                <a:gd name="T73" fmla="*/ 461 h 881"/>
                <a:gd name="T74" fmla="*/ 1188 w 2392"/>
                <a:gd name="T75" fmla="*/ 425 h 881"/>
                <a:gd name="T76" fmla="*/ 1332 w 2392"/>
                <a:gd name="T77" fmla="*/ 461 h 881"/>
                <a:gd name="T78" fmla="*/ 1467 w 2392"/>
                <a:gd name="T79" fmla="*/ 533 h 881"/>
                <a:gd name="T80" fmla="*/ 1485 w 2392"/>
                <a:gd name="T81" fmla="*/ 617 h 881"/>
                <a:gd name="T82" fmla="*/ 1426 w 2392"/>
                <a:gd name="T83" fmla="*/ 653 h 881"/>
                <a:gd name="T84" fmla="*/ 1266 w 2392"/>
                <a:gd name="T85" fmla="*/ 701 h 881"/>
                <a:gd name="T86" fmla="*/ 1152 w 2392"/>
                <a:gd name="T87" fmla="*/ 755 h 881"/>
                <a:gd name="T88" fmla="*/ 1105 w 2392"/>
                <a:gd name="T89" fmla="*/ 809 h 881"/>
                <a:gd name="T90" fmla="*/ 1117 w 2392"/>
                <a:gd name="T91" fmla="*/ 869 h 881"/>
                <a:gd name="T92" fmla="*/ 1146 w 2392"/>
                <a:gd name="T93" fmla="*/ 881 h 881"/>
                <a:gd name="T94" fmla="*/ 1248 w 2392"/>
                <a:gd name="T95" fmla="*/ 869 h 881"/>
                <a:gd name="T96" fmla="*/ 1438 w 2392"/>
                <a:gd name="T97" fmla="*/ 857 h 881"/>
                <a:gd name="T98" fmla="*/ 1491 w 2392"/>
                <a:gd name="T99" fmla="*/ 851 h 881"/>
                <a:gd name="T100" fmla="*/ 1533 w 2392"/>
                <a:gd name="T101" fmla="*/ 833 h 881"/>
                <a:gd name="T102" fmla="*/ 1735 w 2392"/>
                <a:gd name="T103" fmla="*/ 743 h 881"/>
                <a:gd name="T104" fmla="*/ 1866 w 2392"/>
                <a:gd name="T105" fmla="*/ 689 h 881"/>
                <a:gd name="T106" fmla="*/ 1944 w 2392"/>
                <a:gd name="T107" fmla="*/ 581 h 881"/>
                <a:gd name="T108" fmla="*/ 2109 w 2392"/>
                <a:gd name="T109" fmla="*/ 389 h 881"/>
                <a:gd name="T110" fmla="*/ 2281 w 2392"/>
                <a:gd name="T111" fmla="*/ 269 h 881"/>
                <a:gd name="T112" fmla="*/ 2329 w 2392"/>
                <a:gd name="T113" fmla="*/ 239 h 881"/>
                <a:gd name="T114" fmla="*/ 2472 w 2392"/>
                <a:gd name="T115" fmla="*/ 0 h 881"/>
                <a:gd name="T116" fmla="*/ 2382 w 2392"/>
                <a:gd name="T117" fmla="*/ 36 h 8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7642359E-1CF6-6CE0-58E6-537D49154E03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FBBF6F80-6B89-B384-992C-F085EA230BC7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D45247FB-C898-7796-CC77-6468DF101701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7A9ACCED-8DB8-17B5-C639-DF56ACF70D82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B1C20806-5AD8-BD54-C9C3-A84DF37CC293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1E7E3B73-3D94-62F1-5C99-C2B3F97817B4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4440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1773238"/>
            <a:ext cx="7772400" cy="1736725"/>
          </a:xfrm>
        </p:spPr>
        <p:txBody>
          <a:bodyPr anchor="b"/>
          <a:lstStyle>
            <a:lvl1pPr>
              <a:defRPr sz="5400">
                <a:latin typeface="Arial Black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440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436FCDB2-0256-23D8-538E-808BFA64EC1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21">
            <a:extLst>
              <a:ext uri="{FF2B5EF4-FFF2-40B4-BE49-F238E27FC236}">
                <a16:creationId xmlns:a16="http://schemas.microsoft.com/office/drawing/2014/main" id="{E524C2F5-2FA2-3D6C-0A0E-12AFDD5A56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carlo.lauro@unina.it</a:t>
            </a:r>
          </a:p>
        </p:txBody>
      </p:sp>
      <p:sp>
        <p:nvSpPr>
          <p:cNvPr id="20" name="Rectangle 22">
            <a:extLst>
              <a:ext uri="{FF2B5EF4-FFF2-40B4-BE49-F238E27FC236}">
                <a16:creationId xmlns:a16="http://schemas.microsoft.com/office/drawing/2014/main" id="{1DB7FCBF-74F1-C137-A137-FF0FAE87F9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8567243D-E2DC-45B5-B27E-0EFC5718242E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881676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9BE8CA31-D3FE-9A9D-AEFF-871948AF63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E2131DBE-9905-6B42-4A00-FE3DD1C795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09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40513" y="260350"/>
            <a:ext cx="2057400" cy="58642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68313" y="260350"/>
            <a:ext cx="6019800" cy="58642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83E37C85-4F35-70E0-285F-7A3A899B05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0D62D2E6-1BDB-A0CA-C9DA-20C10A92D9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0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BF32870-4AC0-DFCE-5C9E-C85C456A0C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9E6E8C1-7136-FABA-D338-8FAC221E9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296D4B4-FA37-127B-1C9D-F4FCA12DB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27325-0323-4BFC-800E-5DF43A2FAE6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5185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EDE98FF9-9FA6-D0E9-1E07-BAEDBD88BA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B8E89959-7200-3FB9-4295-8112B52BA6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8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58B31D5A-C3DC-0BBC-8EAD-72B8FBA069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847B123A-64D8-0701-9A0F-DA8AC36632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61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E507E46C-B7C0-3CFA-6F78-24756BA058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B273F1EA-9941-B3CA-C852-FF358DA250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79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30C69516-753B-3814-0F41-0026CAF2DC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9B7D7BF9-BEDA-3A1C-A501-0F5FE9EE6E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63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64D3B17F-D9BC-6526-5160-B1A23D476A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6C7A73D3-731C-6877-F812-3C4C53EDF2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10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72950F2E-D857-D02C-E3D7-7792BF3D01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55F043F4-FCFA-BB60-2054-40C8F15651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07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A30E7364-3655-92D6-1CFF-6A01D77D64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60C1E57F-BFE2-E4C5-4E5D-16AC0AC5B7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8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EAB12715-ED97-BF39-4B54-5C5BB0A52E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CCBF6FB1-93A9-B6E2-4249-4973261C97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45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3D73A457-2795-136D-8DF0-FEE3062A6087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143363" name="Rectangle 3">
              <a:extLst>
                <a:ext uri="{FF2B5EF4-FFF2-40B4-BE49-F238E27FC236}">
                  <a16:creationId xmlns:a16="http://schemas.microsoft.com/office/drawing/2014/main" id="{D46FFC8A-B6B5-DAC9-34FC-3C26364A8C5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it-IT"/>
            </a:p>
          </p:txBody>
        </p:sp>
        <p:sp>
          <p:nvSpPr>
            <p:cNvPr id="1032" name="Freeform 4">
              <a:extLst>
                <a:ext uri="{FF2B5EF4-FFF2-40B4-BE49-F238E27FC236}">
                  <a16:creationId xmlns:a16="http://schemas.microsoft.com/office/drawing/2014/main" id="{D4AC276A-71D4-B234-FDA5-0A7EAA9708AD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3" name="Freeform 5">
              <a:extLst>
                <a:ext uri="{FF2B5EF4-FFF2-40B4-BE49-F238E27FC236}">
                  <a16:creationId xmlns:a16="http://schemas.microsoft.com/office/drawing/2014/main" id="{C5879C43-24D1-4DF9-C08A-4AF44F197945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3366" name="Freeform 6">
              <a:extLst>
                <a:ext uri="{FF2B5EF4-FFF2-40B4-BE49-F238E27FC236}">
                  <a16:creationId xmlns:a16="http://schemas.microsoft.com/office/drawing/2014/main" id="{1DBF40FE-710D-A8CB-0637-C02EDC6C3E19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/>
            </a:p>
          </p:txBody>
        </p:sp>
        <p:sp>
          <p:nvSpPr>
            <p:cNvPr id="1035" name="Freeform 7">
              <a:extLst>
                <a:ext uri="{FF2B5EF4-FFF2-40B4-BE49-F238E27FC236}">
                  <a16:creationId xmlns:a16="http://schemas.microsoft.com/office/drawing/2014/main" id="{30EEF2EE-45C4-5746-CA10-EC02B2BF14F5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95 w 185"/>
                <a:gd name="T1" fmla="*/ 0 h 120"/>
                <a:gd name="T2" fmla="*/ 195 w 185"/>
                <a:gd name="T3" fmla="*/ 6 h 120"/>
                <a:gd name="T4" fmla="*/ 195 w 185"/>
                <a:gd name="T5" fmla="*/ 18 h 120"/>
                <a:gd name="T6" fmla="*/ 195 w 185"/>
                <a:gd name="T7" fmla="*/ 36 h 120"/>
                <a:gd name="T8" fmla="*/ 189 w 185"/>
                <a:gd name="T9" fmla="*/ 54 h 120"/>
                <a:gd name="T10" fmla="*/ 171 w 185"/>
                <a:gd name="T11" fmla="*/ 72 h 120"/>
                <a:gd name="T12" fmla="*/ 147 w 185"/>
                <a:gd name="T13" fmla="*/ 96 h 120"/>
                <a:gd name="T14" fmla="*/ 11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95 w 185"/>
                <a:gd name="T29" fmla="*/ 0 h 120"/>
                <a:gd name="T30" fmla="*/ 195 w 185"/>
                <a:gd name="T31" fmla="*/ 0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6" name="Freeform 8">
              <a:extLst>
                <a:ext uri="{FF2B5EF4-FFF2-40B4-BE49-F238E27FC236}">
                  <a16:creationId xmlns:a16="http://schemas.microsoft.com/office/drawing/2014/main" id="{AE3FB911-085C-8774-93B6-34457CCB422D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7" name="Freeform 9">
              <a:extLst>
                <a:ext uri="{FF2B5EF4-FFF2-40B4-BE49-F238E27FC236}">
                  <a16:creationId xmlns:a16="http://schemas.microsoft.com/office/drawing/2014/main" id="{7EFDB055-A7AB-CC25-07CA-D1F073B1DA73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47 w 526"/>
                <a:gd name="T17" fmla="*/ 179 h 275"/>
                <a:gd name="T18" fmla="*/ 219 w 526"/>
                <a:gd name="T19" fmla="*/ 143 h 275"/>
                <a:gd name="T20" fmla="*/ 261 w 526"/>
                <a:gd name="T21" fmla="*/ 120 h 275"/>
                <a:gd name="T22" fmla="*/ 309 w 526"/>
                <a:gd name="T23" fmla="*/ 96 h 275"/>
                <a:gd name="T24" fmla="*/ 413 w 526"/>
                <a:gd name="T25" fmla="*/ 48 h 275"/>
                <a:gd name="T26" fmla="*/ 462 w 526"/>
                <a:gd name="T27" fmla="*/ 30 h 275"/>
                <a:gd name="T28" fmla="*/ 498 w 526"/>
                <a:gd name="T29" fmla="*/ 12 h 275"/>
                <a:gd name="T30" fmla="*/ 522 w 526"/>
                <a:gd name="T31" fmla="*/ 6 h 275"/>
                <a:gd name="T32" fmla="*/ 540 w 526"/>
                <a:gd name="T33" fmla="*/ 0 h 275"/>
                <a:gd name="T34" fmla="*/ 546 w 526"/>
                <a:gd name="T35" fmla="*/ 0 h 275"/>
                <a:gd name="T36" fmla="*/ 540 w 526"/>
                <a:gd name="T37" fmla="*/ 6 h 275"/>
                <a:gd name="T38" fmla="*/ 528 w 526"/>
                <a:gd name="T39" fmla="*/ 12 h 275"/>
                <a:gd name="T40" fmla="*/ 504 w 526"/>
                <a:gd name="T41" fmla="*/ 24 h 275"/>
                <a:gd name="T42" fmla="*/ 480 w 526"/>
                <a:gd name="T43" fmla="*/ 42 h 275"/>
                <a:gd name="T44" fmla="*/ 456 w 526"/>
                <a:gd name="T45" fmla="*/ 54 h 275"/>
                <a:gd name="T46" fmla="*/ 413 w 526"/>
                <a:gd name="T47" fmla="*/ 78 h 275"/>
                <a:gd name="T48" fmla="*/ 350 w 526"/>
                <a:gd name="T49" fmla="*/ 108 h 275"/>
                <a:gd name="T50" fmla="*/ 28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8" name="Freeform 10">
              <a:extLst>
                <a:ext uri="{FF2B5EF4-FFF2-40B4-BE49-F238E27FC236}">
                  <a16:creationId xmlns:a16="http://schemas.microsoft.com/office/drawing/2014/main" id="{4F0B7DBA-094B-A92C-59AE-C9D493A5C178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30 w 718"/>
                <a:gd name="T17" fmla="*/ 228 h 306"/>
                <a:gd name="T18" fmla="*/ 136 w 718"/>
                <a:gd name="T19" fmla="*/ 228 h 306"/>
                <a:gd name="T20" fmla="*/ 154 w 718"/>
                <a:gd name="T21" fmla="*/ 222 h 306"/>
                <a:gd name="T22" fmla="*/ 178 w 718"/>
                <a:gd name="T23" fmla="*/ 216 h 306"/>
                <a:gd name="T24" fmla="*/ 208 w 718"/>
                <a:gd name="T25" fmla="*/ 204 h 306"/>
                <a:gd name="T26" fmla="*/ 285 w 718"/>
                <a:gd name="T27" fmla="*/ 180 h 306"/>
                <a:gd name="T28" fmla="*/ 391 w 718"/>
                <a:gd name="T29" fmla="*/ 156 h 306"/>
                <a:gd name="T30" fmla="*/ 481 w 718"/>
                <a:gd name="T31" fmla="*/ 126 h 306"/>
                <a:gd name="T32" fmla="*/ 564 w 718"/>
                <a:gd name="T33" fmla="*/ 102 h 306"/>
                <a:gd name="T34" fmla="*/ 594 w 718"/>
                <a:gd name="T35" fmla="*/ 90 h 306"/>
                <a:gd name="T36" fmla="*/ 634 w 718"/>
                <a:gd name="T37" fmla="*/ 84 h 306"/>
                <a:gd name="T38" fmla="*/ 652 w 718"/>
                <a:gd name="T39" fmla="*/ 78 h 306"/>
                <a:gd name="T40" fmla="*/ 658 w 718"/>
                <a:gd name="T41" fmla="*/ 72 h 306"/>
                <a:gd name="T42" fmla="*/ 664 w 718"/>
                <a:gd name="T43" fmla="*/ 66 h 306"/>
                <a:gd name="T44" fmla="*/ 682 w 718"/>
                <a:gd name="T45" fmla="*/ 60 h 306"/>
                <a:gd name="T46" fmla="*/ 724 w 718"/>
                <a:gd name="T47" fmla="*/ 30 h 306"/>
                <a:gd name="T48" fmla="*/ 742 w 718"/>
                <a:gd name="T49" fmla="*/ 18 h 306"/>
                <a:gd name="T50" fmla="*/ 748 w 718"/>
                <a:gd name="T51" fmla="*/ 6 h 306"/>
                <a:gd name="T52" fmla="*/ 742 w 718"/>
                <a:gd name="T53" fmla="*/ 0 h 306"/>
                <a:gd name="T54" fmla="*/ 718 w 718"/>
                <a:gd name="T55" fmla="*/ 0 h 306"/>
                <a:gd name="T56" fmla="*/ 658 w 718"/>
                <a:gd name="T57" fmla="*/ 0 h 306"/>
                <a:gd name="T58" fmla="*/ 600 w 718"/>
                <a:gd name="T59" fmla="*/ 0 h 306"/>
                <a:gd name="T60" fmla="*/ 564 w 718"/>
                <a:gd name="T61" fmla="*/ 0 h 306"/>
                <a:gd name="T62" fmla="*/ 534 w 718"/>
                <a:gd name="T63" fmla="*/ 18 h 306"/>
                <a:gd name="T64" fmla="*/ 505 w 718"/>
                <a:gd name="T65" fmla="*/ 42 h 306"/>
                <a:gd name="T66" fmla="*/ 487 w 718"/>
                <a:gd name="T67" fmla="*/ 54 h 306"/>
                <a:gd name="T68" fmla="*/ 469 w 718"/>
                <a:gd name="T69" fmla="*/ 60 h 306"/>
                <a:gd name="T70" fmla="*/ 445 w 718"/>
                <a:gd name="T71" fmla="*/ 60 h 306"/>
                <a:gd name="T72" fmla="*/ 409 w 718"/>
                <a:gd name="T73" fmla="*/ 66 h 306"/>
                <a:gd name="T74" fmla="*/ 357 w 718"/>
                <a:gd name="T75" fmla="*/ 84 h 306"/>
                <a:gd name="T76" fmla="*/ 321 w 718"/>
                <a:gd name="T77" fmla="*/ 108 h 306"/>
                <a:gd name="T78" fmla="*/ 297 w 718"/>
                <a:gd name="T79" fmla="*/ 126 h 306"/>
                <a:gd name="T80" fmla="*/ 285 w 718"/>
                <a:gd name="T81" fmla="*/ 132 h 306"/>
                <a:gd name="T82" fmla="*/ 267 w 718"/>
                <a:gd name="T83" fmla="*/ 138 h 306"/>
                <a:gd name="T84" fmla="*/ 231 w 718"/>
                <a:gd name="T85" fmla="*/ 138 h 306"/>
                <a:gd name="T86" fmla="*/ 196 w 718"/>
                <a:gd name="T87" fmla="*/ 138 h 306"/>
                <a:gd name="T88" fmla="*/ 190 w 718"/>
                <a:gd name="T89" fmla="*/ 138 h 306"/>
                <a:gd name="T90" fmla="*/ 18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9" name="Freeform 11">
              <a:extLst>
                <a:ext uri="{FF2B5EF4-FFF2-40B4-BE49-F238E27FC236}">
                  <a16:creationId xmlns:a16="http://schemas.microsoft.com/office/drawing/2014/main" id="{29ACC1D0-61FC-AC8A-581F-04DE16EAD787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309 w 2392"/>
                <a:gd name="T1" fmla="*/ 54 h 881"/>
                <a:gd name="T2" fmla="*/ 2261 w 2392"/>
                <a:gd name="T3" fmla="*/ 54 h 881"/>
                <a:gd name="T4" fmla="*/ 2217 w 2392"/>
                <a:gd name="T5" fmla="*/ 66 h 881"/>
                <a:gd name="T6" fmla="*/ 2091 w 2392"/>
                <a:gd name="T7" fmla="*/ 101 h 881"/>
                <a:gd name="T8" fmla="*/ 2026 w 2392"/>
                <a:gd name="T9" fmla="*/ 119 h 881"/>
                <a:gd name="T10" fmla="*/ 1920 w 2392"/>
                <a:gd name="T11" fmla="*/ 167 h 881"/>
                <a:gd name="T12" fmla="*/ 1896 w 2392"/>
                <a:gd name="T13" fmla="*/ 245 h 881"/>
                <a:gd name="T14" fmla="*/ 1902 w 2392"/>
                <a:gd name="T15" fmla="*/ 305 h 881"/>
                <a:gd name="T16" fmla="*/ 1818 w 2392"/>
                <a:gd name="T17" fmla="*/ 317 h 881"/>
                <a:gd name="T18" fmla="*/ 1647 w 2392"/>
                <a:gd name="T19" fmla="*/ 263 h 881"/>
                <a:gd name="T20" fmla="*/ 1557 w 2392"/>
                <a:gd name="T21" fmla="*/ 257 h 881"/>
                <a:gd name="T22" fmla="*/ 1449 w 2392"/>
                <a:gd name="T23" fmla="*/ 311 h 881"/>
                <a:gd name="T24" fmla="*/ 1381 w 2392"/>
                <a:gd name="T25" fmla="*/ 353 h 881"/>
                <a:gd name="T26" fmla="*/ 1351 w 2392"/>
                <a:gd name="T27" fmla="*/ 359 h 881"/>
                <a:gd name="T28" fmla="*/ 1254 w 2392"/>
                <a:gd name="T29" fmla="*/ 371 h 881"/>
                <a:gd name="T30" fmla="*/ 1200 w 2392"/>
                <a:gd name="T31" fmla="*/ 365 h 881"/>
                <a:gd name="T32" fmla="*/ 1093 w 2392"/>
                <a:gd name="T33" fmla="*/ 371 h 881"/>
                <a:gd name="T34" fmla="*/ 987 w 2392"/>
                <a:gd name="T35" fmla="*/ 383 h 881"/>
                <a:gd name="T36" fmla="*/ 951 w 2392"/>
                <a:gd name="T37" fmla="*/ 401 h 881"/>
                <a:gd name="T38" fmla="*/ 849 w 2392"/>
                <a:gd name="T39" fmla="*/ 419 h 881"/>
                <a:gd name="T40" fmla="*/ 808 w 2392"/>
                <a:gd name="T41" fmla="*/ 419 h 881"/>
                <a:gd name="T42" fmla="*/ 684 w 2392"/>
                <a:gd name="T43" fmla="*/ 437 h 881"/>
                <a:gd name="T44" fmla="*/ 618 w 2392"/>
                <a:gd name="T45" fmla="*/ 473 h 881"/>
                <a:gd name="T46" fmla="*/ 523 w 2392"/>
                <a:gd name="T47" fmla="*/ 467 h 881"/>
                <a:gd name="T48" fmla="*/ 441 w 2392"/>
                <a:gd name="T49" fmla="*/ 491 h 881"/>
                <a:gd name="T50" fmla="*/ 423 w 2392"/>
                <a:gd name="T51" fmla="*/ 539 h 881"/>
                <a:gd name="T52" fmla="*/ 357 w 2392"/>
                <a:gd name="T53" fmla="*/ 569 h 881"/>
                <a:gd name="T54" fmla="*/ 23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73 w 2392"/>
                <a:gd name="T65" fmla="*/ 653 h 881"/>
                <a:gd name="T66" fmla="*/ 493 w 2392"/>
                <a:gd name="T67" fmla="*/ 569 h 881"/>
                <a:gd name="T68" fmla="*/ 588 w 2392"/>
                <a:gd name="T69" fmla="*/ 521 h 881"/>
                <a:gd name="T70" fmla="*/ 666 w 2392"/>
                <a:gd name="T71" fmla="*/ 515 h 881"/>
                <a:gd name="T72" fmla="*/ 903 w 2392"/>
                <a:gd name="T73" fmla="*/ 461 h 881"/>
                <a:gd name="T74" fmla="*/ 1188 w 2392"/>
                <a:gd name="T75" fmla="*/ 425 h 881"/>
                <a:gd name="T76" fmla="*/ 1332 w 2392"/>
                <a:gd name="T77" fmla="*/ 461 h 881"/>
                <a:gd name="T78" fmla="*/ 1467 w 2392"/>
                <a:gd name="T79" fmla="*/ 533 h 881"/>
                <a:gd name="T80" fmla="*/ 1485 w 2392"/>
                <a:gd name="T81" fmla="*/ 617 h 881"/>
                <a:gd name="T82" fmla="*/ 1426 w 2392"/>
                <a:gd name="T83" fmla="*/ 653 h 881"/>
                <a:gd name="T84" fmla="*/ 1266 w 2392"/>
                <a:gd name="T85" fmla="*/ 701 h 881"/>
                <a:gd name="T86" fmla="*/ 1152 w 2392"/>
                <a:gd name="T87" fmla="*/ 755 h 881"/>
                <a:gd name="T88" fmla="*/ 1105 w 2392"/>
                <a:gd name="T89" fmla="*/ 809 h 881"/>
                <a:gd name="T90" fmla="*/ 1117 w 2392"/>
                <a:gd name="T91" fmla="*/ 869 h 881"/>
                <a:gd name="T92" fmla="*/ 1146 w 2392"/>
                <a:gd name="T93" fmla="*/ 881 h 881"/>
                <a:gd name="T94" fmla="*/ 1248 w 2392"/>
                <a:gd name="T95" fmla="*/ 869 h 881"/>
                <a:gd name="T96" fmla="*/ 1438 w 2392"/>
                <a:gd name="T97" fmla="*/ 857 h 881"/>
                <a:gd name="T98" fmla="*/ 1491 w 2392"/>
                <a:gd name="T99" fmla="*/ 851 h 881"/>
                <a:gd name="T100" fmla="*/ 1533 w 2392"/>
                <a:gd name="T101" fmla="*/ 833 h 881"/>
                <a:gd name="T102" fmla="*/ 1735 w 2392"/>
                <a:gd name="T103" fmla="*/ 743 h 881"/>
                <a:gd name="T104" fmla="*/ 1866 w 2392"/>
                <a:gd name="T105" fmla="*/ 689 h 881"/>
                <a:gd name="T106" fmla="*/ 1944 w 2392"/>
                <a:gd name="T107" fmla="*/ 581 h 881"/>
                <a:gd name="T108" fmla="*/ 2109 w 2392"/>
                <a:gd name="T109" fmla="*/ 389 h 881"/>
                <a:gd name="T110" fmla="*/ 2281 w 2392"/>
                <a:gd name="T111" fmla="*/ 269 h 881"/>
                <a:gd name="T112" fmla="*/ 2329 w 2392"/>
                <a:gd name="T113" fmla="*/ 239 h 881"/>
                <a:gd name="T114" fmla="*/ 2472 w 2392"/>
                <a:gd name="T115" fmla="*/ 0 h 881"/>
                <a:gd name="T116" fmla="*/ 2382 w 2392"/>
                <a:gd name="T117" fmla="*/ 36 h 8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3372" name="Freeform 12">
              <a:extLst>
                <a:ext uri="{FF2B5EF4-FFF2-40B4-BE49-F238E27FC236}">
                  <a16:creationId xmlns:a16="http://schemas.microsoft.com/office/drawing/2014/main" id="{47E773F8-3A0D-DDD1-A999-B0E86CA2680A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/>
            </a:p>
          </p:txBody>
        </p:sp>
        <p:sp>
          <p:nvSpPr>
            <p:cNvPr id="1041" name="Freeform 13">
              <a:extLst>
                <a:ext uri="{FF2B5EF4-FFF2-40B4-BE49-F238E27FC236}">
                  <a16:creationId xmlns:a16="http://schemas.microsoft.com/office/drawing/2014/main" id="{F0B35A5C-DA0C-0FE7-D053-A9251C12DE0A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3374" name="Freeform 14">
              <a:extLst>
                <a:ext uri="{FF2B5EF4-FFF2-40B4-BE49-F238E27FC236}">
                  <a16:creationId xmlns:a16="http://schemas.microsoft.com/office/drawing/2014/main" id="{74763994-F4DB-C232-72E3-A272996ACA3F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/>
            </a:p>
          </p:txBody>
        </p:sp>
        <p:sp>
          <p:nvSpPr>
            <p:cNvPr id="143375" name="Freeform 15">
              <a:extLst>
                <a:ext uri="{FF2B5EF4-FFF2-40B4-BE49-F238E27FC236}">
                  <a16:creationId xmlns:a16="http://schemas.microsoft.com/office/drawing/2014/main" id="{EEC0FD0B-DDC0-DB56-7E50-CAA54C8CF407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/>
            </a:p>
          </p:txBody>
        </p:sp>
        <p:sp>
          <p:nvSpPr>
            <p:cNvPr id="143376" name="Freeform 16">
              <a:extLst>
                <a:ext uri="{FF2B5EF4-FFF2-40B4-BE49-F238E27FC236}">
                  <a16:creationId xmlns:a16="http://schemas.microsoft.com/office/drawing/2014/main" id="{BB3229E4-CF7F-A7A4-CCEB-AA14F8DDF6D2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/>
            </a:p>
          </p:txBody>
        </p:sp>
        <p:sp>
          <p:nvSpPr>
            <p:cNvPr id="1045" name="Freeform 17">
              <a:extLst>
                <a:ext uri="{FF2B5EF4-FFF2-40B4-BE49-F238E27FC236}">
                  <a16:creationId xmlns:a16="http://schemas.microsoft.com/office/drawing/2014/main" id="{0821600D-03F8-F68E-5A3E-F0EA9B09F273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43378" name="Rectangle 18">
            <a:extLst>
              <a:ext uri="{FF2B5EF4-FFF2-40B4-BE49-F238E27FC236}">
                <a16:creationId xmlns:a16="http://schemas.microsoft.com/office/drawing/2014/main" id="{C2F07A95-4539-FBA0-C906-8ED745FB22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79" name="Rectangle 19">
            <a:extLst>
              <a:ext uri="{FF2B5EF4-FFF2-40B4-BE49-F238E27FC236}">
                <a16:creationId xmlns:a16="http://schemas.microsoft.com/office/drawing/2014/main" id="{BED31BE3-ED5F-1CF0-CCB6-687C2447BA6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80" name="Rectangle 20">
            <a:extLst>
              <a:ext uri="{FF2B5EF4-FFF2-40B4-BE49-F238E27FC236}">
                <a16:creationId xmlns:a16="http://schemas.microsoft.com/office/drawing/2014/main" id="{0724CECF-AF36-ED93-5C4E-158A8A3D821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451725" y="6400800"/>
            <a:ext cx="169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200">
                <a:sym typeface="Symbol" pitchFamily="18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22">
            <a:extLst>
              <a:ext uri="{FF2B5EF4-FFF2-40B4-BE49-F238E27FC236}">
                <a16:creationId xmlns:a16="http://schemas.microsoft.com/office/drawing/2014/main" id="{2862FCC1-E9E4-3E99-9E2C-8864617DC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1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wcnwebsite.org/practices/outcomes.htm" TargetMode="External"/><Relationship Id="rId5" Type="http://schemas.openxmlformats.org/officeDocument/2006/relationships/hyperlink" Target="http://www.managementhelp.org/evaluatn/outcomes.htm" TargetMode="External"/><Relationship Id="rId4" Type="http://schemas.openxmlformats.org/officeDocument/2006/relationships/image" Target="../media/image2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iglioregionale.piemonte.it/multimedia/terzo_rapporto/link_esterni/dir_pres_cons_min_21_01.htm" TargetMode="External"/><Relationship Id="rId2" Type="http://schemas.openxmlformats.org/officeDocument/2006/relationships/hyperlink" Target="http://www.consiglioregionale.piemonte.it/multimedia/terzo_rapporto/link_esterni/dir_pres_cons_min_27_2000.ht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:a16="http://schemas.microsoft.com/office/drawing/2014/main" id="{AA8B6B2E-ADF0-7098-7B2A-B758BAD9745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1773238"/>
            <a:ext cx="8280400" cy="1943100"/>
          </a:xfrm>
        </p:spPr>
        <p:txBody>
          <a:bodyPr/>
          <a:lstStyle/>
          <a:p>
            <a:pPr eaLnBrk="1" hangingPunct="1">
              <a:defRPr/>
            </a:pPr>
            <a:br>
              <a:rPr lang="it-IT" altLang="en-US" sz="3600" dirty="0">
                <a:solidFill>
                  <a:schemeClr val="tx1"/>
                </a:solidFill>
              </a:rPr>
            </a:br>
            <a:r>
              <a:rPr lang="it-IT" altLang="en-US" sz="3600" dirty="0">
                <a:solidFill>
                  <a:schemeClr val="tx1"/>
                </a:solidFill>
              </a:rPr>
              <a:t> </a:t>
            </a:r>
            <a:r>
              <a:rPr lang="it-IT" altLang="en-US" sz="3600" b="0" dirty="0"/>
              <a:t>La </a:t>
            </a:r>
            <a:r>
              <a:rPr lang="en-US" altLang="en-US" sz="3600" b="0" dirty="0"/>
              <a:t>V</a:t>
            </a:r>
            <a:r>
              <a:rPr lang="it-IT" altLang="en-US" sz="3600" b="0" dirty="0" err="1"/>
              <a:t>alutazione</a:t>
            </a:r>
            <a:r>
              <a:rPr lang="it-IT" altLang="en-US" sz="3600" b="0" dirty="0"/>
              <a:t> delle </a:t>
            </a:r>
            <a:r>
              <a:rPr lang="en-US" altLang="en-US" sz="3600" b="0" dirty="0"/>
              <a:t>P</a:t>
            </a:r>
            <a:r>
              <a:rPr lang="it-IT" altLang="en-US" sz="3600" b="0" dirty="0" err="1"/>
              <a:t>olitiche</a:t>
            </a:r>
            <a:r>
              <a:rPr lang="it-IT" altLang="en-US" sz="3600" b="0" dirty="0"/>
              <a:t> Pubbliche e della</a:t>
            </a:r>
            <a:r>
              <a:rPr lang="it-IT" altLang="en-US" b="0" dirty="0"/>
              <a:t> </a:t>
            </a:r>
            <a:r>
              <a:rPr lang="en-US" altLang="en-US" sz="3600" b="0" dirty="0"/>
              <a:t>R</a:t>
            </a:r>
            <a:r>
              <a:rPr lang="it-IT" altLang="en-US" sz="3600" b="0" dirty="0" err="1"/>
              <a:t>egolazione</a:t>
            </a:r>
            <a:r>
              <a:rPr lang="it-IT" altLang="en-US" sz="3600" b="0" dirty="0"/>
              <a:t> </a:t>
            </a:r>
            <a:br>
              <a:rPr lang="it-IT" altLang="en-US" sz="3600" dirty="0">
                <a:solidFill>
                  <a:schemeClr val="tx1"/>
                </a:solidFill>
              </a:rPr>
            </a:br>
            <a:br>
              <a:rPr lang="it-IT" altLang="en-US" sz="3600" dirty="0">
                <a:solidFill>
                  <a:schemeClr val="tx1"/>
                </a:solidFill>
              </a:rPr>
            </a:br>
            <a:r>
              <a:rPr lang="it-IT" altLang="en-US" sz="3600" dirty="0">
                <a:solidFill>
                  <a:schemeClr val="tx1"/>
                </a:solidFill>
              </a:rPr>
              <a:t>ASPETTI METODOLOGICI</a:t>
            </a:r>
            <a:endParaRPr lang="zh-CN" altLang="en-US" sz="3600" dirty="0">
              <a:ea typeface="宋体" charset="-122"/>
            </a:endParaRPr>
          </a:p>
        </p:txBody>
      </p:sp>
      <p:sp>
        <p:nvSpPr>
          <p:cNvPr id="6147" name="Text Box 6">
            <a:extLst>
              <a:ext uri="{FF2B5EF4-FFF2-40B4-BE49-F238E27FC236}">
                <a16:creationId xmlns:a16="http://schemas.microsoft.com/office/drawing/2014/main" id="{EEE8D940-A560-0006-031A-117E604F3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205413"/>
            <a:ext cx="410527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it-IT" sz="2400" b="1">
                <a:solidFill>
                  <a:srgbClr val="FFFF00"/>
                </a:solidFill>
                <a:latin typeface="Tahoma" panose="020B0604030504040204" pitchFamily="34" charset="0"/>
              </a:rPr>
              <a:t>Prof. Carlo Lauro , Emerito  della Università di Napoli Federico  II</a:t>
            </a:r>
          </a:p>
        </p:txBody>
      </p:sp>
      <p:sp>
        <p:nvSpPr>
          <p:cNvPr id="6148" name="Text Box 16">
            <a:extLst>
              <a:ext uri="{FF2B5EF4-FFF2-40B4-BE49-F238E27FC236}">
                <a16:creationId xmlns:a16="http://schemas.microsoft.com/office/drawing/2014/main" id="{C359A3C1-6A44-BA57-052F-B69574642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650" y="754063"/>
            <a:ext cx="4016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lang="it-IT" altLang="it-IT" sz="1600">
              <a:latin typeface="Tahoma" panose="020B0604030504040204" pitchFamily="34" charset="0"/>
            </a:endParaRPr>
          </a:p>
        </p:txBody>
      </p:sp>
      <p:pic>
        <p:nvPicPr>
          <p:cNvPr id="6149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79D70FBC-01F1-6171-5CF1-916F34364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964113"/>
            <a:ext cx="27368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>
            <a:extLst>
              <a:ext uri="{FF2B5EF4-FFF2-40B4-BE49-F238E27FC236}">
                <a16:creationId xmlns:a16="http://schemas.microsoft.com/office/drawing/2014/main" id="{CE621990-0821-2775-8FF6-9880B3F8E1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5013" y="3413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z="2800" b="0" dirty="0"/>
              <a:t>   </a:t>
            </a:r>
            <a:r>
              <a:rPr lang="it-IT" sz="2800" dirty="0"/>
              <a:t>Gli ostacoli alla diffusione delle applicazioni e della cultura della valutazione</a:t>
            </a:r>
            <a:endParaRPr lang="en-US" sz="2800" dirty="0">
              <a:effectLst/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5087756-899D-6CD7-BA07-1927DB037E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424862" cy="50403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000" dirty="0">
                <a:latin typeface="Tahoma" panose="020B0604030504040204" pitchFamily="34" charset="0"/>
              </a:rPr>
              <a:t>La </a:t>
            </a:r>
            <a:r>
              <a:rPr lang="it-IT" altLang="it-IT" sz="2000" u="sng" dirty="0">
                <a:solidFill>
                  <a:srgbClr val="FFFF00"/>
                </a:solidFill>
                <a:latin typeface="Tahoma" panose="020B0604030504040204" pitchFamily="34" charset="0"/>
              </a:rPr>
              <a:t>normativa vigente</a:t>
            </a:r>
            <a:r>
              <a:rPr lang="it-IT" altLang="it-IT" sz="2000" dirty="0">
                <a:latin typeface="Tahoma" panose="020B0604030504040204" pitchFamily="34" charset="0"/>
              </a:rPr>
              <a:t> (dl. 170), che se da un lato indica in forma esplicita i casi in cui si applica la valutazione allo stesso tempo  </a:t>
            </a:r>
            <a:r>
              <a:rPr lang="it-IT" altLang="it-IT" sz="2000" b="1" dirty="0">
                <a:latin typeface="Tahoma" panose="020B0604030504040204" pitchFamily="34" charset="0"/>
              </a:rPr>
              <a:t>prevede casi di esclusione  dell’applicazione dell’AIR come del VIR (es. d</a:t>
            </a:r>
            <a:r>
              <a:rPr lang="it-IT" altLang="it-IT" sz="2000" dirty="0">
                <a:latin typeface="Tahoma" panose="020B0604030504040204" pitchFamily="34" charset="0"/>
              </a:rPr>
              <a:t>isegni di legge </a:t>
            </a:r>
            <a:r>
              <a:rPr lang="it-IT" altLang="it-IT" sz="2000" dirty="0" err="1">
                <a:latin typeface="Tahoma" panose="020B0604030504040204" pitchFamily="34" charset="0"/>
              </a:rPr>
              <a:t>finananziaria</a:t>
            </a:r>
            <a:r>
              <a:rPr lang="it-IT" altLang="it-IT" sz="2000" dirty="0">
                <a:latin typeface="Tahoma" panose="020B0604030504040204" pitchFamily="34" charset="0"/>
              </a:rPr>
              <a:t> e di bilancio) ,ovvero di esenzione per questioni di urgenza o su richiesta dell’amministrazione interessata o su motivata delibera del Consiglio dei ministri. Ubi </a:t>
            </a:r>
            <a:r>
              <a:rPr lang="it-IT" altLang="it-IT" sz="2000" dirty="0" err="1">
                <a:latin typeface="Tahoma" panose="020B0604030504040204" pitchFamily="34" charset="0"/>
              </a:rPr>
              <a:t>maior</a:t>
            </a:r>
            <a:r>
              <a:rPr lang="it-IT" altLang="it-IT" sz="2000" dirty="0">
                <a:latin typeface="Tahoma" panose="020B0604030504040204" pitchFamily="34" charset="0"/>
              </a:rPr>
              <a:t>….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000" dirty="0">
                <a:latin typeface="Tahoma" panose="020B0604030504040204" pitchFamily="34" charset="0"/>
              </a:rPr>
              <a:t>Gli </a:t>
            </a:r>
            <a:r>
              <a:rPr lang="it-IT" altLang="it-IT" sz="2000" u="sng" dirty="0">
                <a:solidFill>
                  <a:srgbClr val="FFFF00"/>
                </a:solidFill>
                <a:latin typeface="Tahoma" panose="020B0604030504040204" pitchFamily="34" charset="0"/>
              </a:rPr>
              <a:t>obiettivi spesso confusi e irraggiungibili</a:t>
            </a:r>
            <a:r>
              <a:rPr lang="it-IT" altLang="it-IT" sz="2000" dirty="0">
                <a:latin typeface="Tahoma" panose="020B0604030504040204" pitchFamily="34" charset="0"/>
              </a:rPr>
              <a:t> che vengono assegnati ad una valutazione, sovente un mix  di bisogni di razionalità, di trasparenza, di miglioramento, di economicità.  </a:t>
            </a:r>
          </a:p>
          <a:p>
            <a:pPr eaLnBrk="1" hangingPunct="1">
              <a:lnSpc>
                <a:spcPct val="80000"/>
              </a:lnSpc>
            </a:pPr>
            <a:endParaRPr lang="it-IT" altLang="it-IT" sz="20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it-IT" altLang="it-IT" sz="2000" dirty="0">
                <a:latin typeface="Tahoma" panose="020B0604030504040204" pitchFamily="34" charset="0"/>
              </a:rPr>
              <a:t>La valutazione è vista come un onere e un </a:t>
            </a:r>
            <a:r>
              <a:rPr lang="it-IT" altLang="it-IT" sz="2000" u="sng" dirty="0">
                <a:solidFill>
                  <a:srgbClr val="FFFF00"/>
                </a:solidFill>
                <a:latin typeface="Tahoma" panose="020B0604030504040204" pitchFamily="34" charset="0"/>
              </a:rPr>
              <a:t>adempimento formale</a:t>
            </a:r>
            <a:r>
              <a:rPr lang="it-IT" altLang="it-IT" sz="2000" dirty="0">
                <a:latin typeface="Tahoma" panose="020B0604030504040204" pitchFamily="34" charset="0"/>
              </a:rPr>
              <a:t> che comporta un aggravio finanziario e aggiunge” burocratismo a burocratismo”.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altLang="it-IT" sz="20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it-IT" altLang="it-IT" sz="2000" dirty="0">
                <a:latin typeface="Tahoma" panose="020B0604030504040204" pitchFamily="34" charset="0"/>
              </a:rPr>
              <a:t>Il significato comune della valutazione rappresenta infine un ulteriore ostacolo.   Valutare è troppo spesso considerato come </a:t>
            </a:r>
            <a:r>
              <a:rPr lang="it-IT" altLang="it-IT" sz="2000" u="sng" dirty="0">
                <a:solidFill>
                  <a:srgbClr val="FFFF00"/>
                </a:solidFill>
                <a:latin typeface="Tahoma" panose="020B0604030504040204" pitchFamily="34" charset="0"/>
              </a:rPr>
              <a:t>sinonimo di controllare o di giudicare.</a:t>
            </a:r>
            <a:r>
              <a:rPr lang="it-IT" altLang="it-IT" sz="2000" b="1" u="sng" dirty="0">
                <a:solidFill>
                  <a:srgbClr val="FFFF00"/>
                </a:solidFill>
                <a:latin typeface="Tahoma" panose="020B0604030504040204" pitchFamily="34" charset="0"/>
              </a:rPr>
              <a:t> </a:t>
            </a:r>
            <a:endParaRPr lang="en-US" altLang="it-IT" sz="2000" b="1" u="sng" dirty="0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532C9DC5-4BD2-B0FD-A39E-9475BC476C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it-IT" altLang="it-IT" sz="2800" dirty="0">
                <a:effectLst/>
              </a:rPr>
              <a:t>Definizione e scopi della  valutazione di una regolazione o di una politica        </a:t>
            </a:r>
            <a:endParaRPr lang="en-US" altLang="it-IT" sz="2800" dirty="0">
              <a:effectLst/>
            </a:endParaRPr>
          </a:p>
        </p:txBody>
      </p:sp>
      <p:sp>
        <p:nvSpPr>
          <p:cNvPr id="381955" name="Rectangle 3">
            <a:extLst>
              <a:ext uri="{FF2B5EF4-FFF2-40B4-BE49-F238E27FC236}">
                <a16:creationId xmlns:a16="http://schemas.microsoft.com/office/drawing/2014/main" id="{1578B85C-14E1-D3E2-0E40-FA7E0C2157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217488" y="1557338"/>
            <a:ext cx="6769101" cy="55165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400" b="1">
                <a:latin typeface="Tahoma" panose="020B0604030504040204" pitchFamily="34" charset="0"/>
              </a:rPr>
              <a:t>la storiella del paradiso perduto…….</a:t>
            </a:r>
          </a:p>
          <a:p>
            <a:pPr eaLnBrk="1" hangingPunct="1">
              <a:lnSpc>
                <a:spcPct val="50000"/>
              </a:lnSpc>
              <a:buFontTx/>
              <a:buNone/>
            </a:pPr>
            <a:r>
              <a:rPr lang="it-IT" altLang="it-IT" sz="1200" b="1" i="1"/>
              <a:t>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it-IT" altLang="it-IT" sz="1800">
                <a:solidFill>
                  <a:schemeClr val="hlink"/>
                </a:solidFill>
                <a:latin typeface="Tahoma" panose="020B0604030504040204" pitchFamily="34" charset="0"/>
              </a:rPr>
              <a:t>   </a:t>
            </a:r>
            <a:r>
              <a:rPr lang="it-IT" altLang="it-IT" sz="2400">
                <a:solidFill>
                  <a:srgbClr val="FFFF00"/>
                </a:solidFill>
                <a:latin typeface="Times New Roman" panose="02020603050405020304" pitchFamily="18" charset="0"/>
              </a:rPr>
              <a:t>In principio Dio creò il cielo e la terra. Il settimo giorno, mentre si accingeva al meritato riposo, osservando il creato  Dio ebbe a  concludere: “</a:t>
            </a:r>
            <a:r>
              <a:rPr lang="it-IT" altLang="it-IT" sz="2400" b="1">
                <a:latin typeface="Times New Roman" panose="02020603050405020304" pitchFamily="18" charset="0"/>
              </a:rPr>
              <a:t>non si poteva fare di meglio</a:t>
            </a:r>
            <a:r>
              <a:rPr lang="it-IT" altLang="it-IT" sz="2400">
                <a:solidFill>
                  <a:srgbClr val="FFFF00"/>
                </a:solidFill>
                <a:latin typeface="Times New Roman" panose="02020603050405020304" pitchFamily="18" charset="0"/>
              </a:rPr>
              <a:t>”. Intanto che Dio faceva queste considerazioni lo avvicinò il suo arcangelo più bello e più splendente e gli chiese: "Signore, come fate a sapere che ciò che avete creato è davvero perfetto?       Quali sono</a:t>
            </a:r>
            <a:r>
              <a:rPr lang="it-IT" altLang="it-IT" sz="240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it-IT" altLang="it-IT" sz="2400" b="1">
                <a:latin typeface="Times New Roman" panose="02020603050405020304" pitchFamily="18" charset="0"/>
              </a:rPr>
              <a:t>i criteri</a:t>
            </a:r>
            <a:r>
              <a:rPr lang="it-IT" altLang="it-IT" sz="240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it-IT" altLang="it-IT" sz="2400">
                <a:solidFill>
                  <a:srgbClr val="FFFF00"/>
                </a:solidFill>
                <a:latin typeface="Times New Roman" panose="02020603050405020304" pitchFamily="18" charset="0"/>
              </a:rPr>
              <a:t>su cui fondate la vostra valutazione? Su </a:t>
            </a:r>
            <a:r>
              <a:rPr lang="it-IT" altLang="it-IT" sz="2400" b="1">
                <a:latin typeface="Times New Roman" panose="02020603050405020304" pitchFamily="18" charset="0"/>
              </a:rPr>
              <a:t>quali dati</a:t>
            </a:r>
            <a:r>
              <a:rPr lang="it-IT" altLang="it-IT" sz="240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it-IT" altLang="it-IT" sz="2400">
                <a:solidFill>
                  <a:srgbClr val="FFFF00"/>
                </a:solidFill>
                <a:latin typeface="Times New Roman" panose="02020603050405020304" pitchFamily="18" charset="0"/>
              </a:rPr>
              <a:t>basate il vostro giudizio? Non siete per caso un poco troppo vicino alla situazione per esprimere una</a:t>
            </a:r>
            <a:r>
              <a:rPr lang="it-IT" altLang="it-IT" sz="240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it-IT" altLang="it-IT" sz="2400" b="1">
                <a:latin typeface="Times New Roman" panose="02020603050405020304" pitchFamily="18" charset="0"/>
              </a:rPr>
              <a:t>valutazione imparziale</a:t>
            </a:r>
            <a:r>
              <a:rPr lang="it-IT" altLang="it-IT" sz="2400">
                <a:latin typeface="Times New Roman" panose="02020603050405020304" pitchFamily="18" charset="0"/>
              </a:rPr>
              <a:t> </a:t>
            </a:r>
            <a:r>
              <a:rPr lang="it-IT" altLang="it-IT" sz="2400">
                <a:solidFill>
                  <a:srgbClr val="FFFF00"/>
                </a:solidFill>
                <a:latin typeface="Times New Roman" panose="02020603050405020304" pitchFamily="18" charset="0"/>
              </a:rPr>
              <a:t>ed equa?"     Tutte queste domande turbarono molto il suo giorno di riposo. L'ottavo giorno Dio, mandato  a chiamare il suo arcangelo  sbottò: "</a:t>
            </a:r>
            <a:r>
              <a:rPr lang="it-IT" altLang="it-IT" sz="2400" b="1">
                <a:latin typeface="Times New Roman" panose="02020603050405020304" pitchFamily="18" charset="0"/>
              </a:rPr>
              <a:t>Lucifero, vai all'inferno</a:t>
            </a:r>
            <a:r>
              <a:rPr lang="it-IT" altLang="it-IT" sz="2400">
                <a:solidFill>
                  <a:srgbClr val="FFFF00"/>
                </a:solidFill>
                <a:latin typeface="Times New Roman" panose="02020603050405020304" pitchFamily="18" charset="0"/>
              </a:rPr>
              <a:t>"</a:t>
            </a:r>
            <a:r>
              <a:rPr lang="it-IT" altLang="it-IT" sz="2400">
                <a:solidFill>
                  <a:schemeClr val="hlink"/>
                </a:solidFill>
                <a:latin typeface="Times New Roman" panose="02020603050405020304" pitchFamily="18" charset="0"/>
              </a:rPr>
              <a:t>.</a:t>
            </a:r>
            <a:endParaRPr lang="en-US" altLang="it-IT" sz="240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EB654919-B313-ED94-AFF7-634CC1F1B43B}"/>
              </a:ext>
            </a:extLst>
          </p:cNvPr>
          <p:cNvGrpSpPr>
            <a:grpSpLocks/>
          </p:cNvGrpSpPr>
          <p:nvPr/>
        </p:nvGrpSpPr>
        <p:grpSpPr bwMode="auto">
          <a:xfrm>
            <a:off x="6588125" y="1916113"/>
            <a:ext cx="2314575" cy="3144837"/>
            <a:chOff x="4150" y="1207"/>
            <a:chExt cx="1458" cy="1981"/>
          </a:xfrm>
        </p:grpSpPr>
        <p:pic>
          <p:nvPicPr>
            <p:cNvPr id="19461" name="Picture 6" descr="L'Arcangelo Michele e Lucifero">
              <a:extLst>
                <a:ext uri="{FF2B5EF4-FFF2-40B4-BE49-F238E27FC236}">
                  <a16:creationId xmlns:a16="http://schemas.microsoft.com/office/drawing/2014/main" id="{4FA8132B-F3F5-C417-F3D0-0994FCF38D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1207"/>
              <a:ext cx="1458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2" name="Text Box 7">
              <a:extLst>
                <a:ext uri="{FF2B5EF4-FFF2-40B4-BE49-F238E27FC236}">
                  <a16:creationId xmlns:a16="http://schemas.microsoft.com/office/drawing/2014/main" id="{2E9E6AC5-3F15-1522-731B-617D29F7E0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5" y="2976"/>
              <a:ext cx="140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it-IT" sz="1600">
                  <a:latin typeface="Tahoma" panose="020B0604030504040204" pitchFamily="34" charset="0"/>
                </a:rPr>
                <a:t>Lorenzo Lotto 1550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8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8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8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FC2A0EE-C0D9-55B4-132A-FED86C03A5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4525" y="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2800">
                <a:effectLst/>
              </a:rPr>
              <a:t>Definizione e scopi della  valutazione …</a:t>
            </a:r>
            <a:endParaRPr lang="en-US" altLang="it-IT" sz="2800">
              <a:effectLst/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8E37BC29-8D86-CCD9-8462-AE9A83F778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424862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800">
                <a:latin typeface="Tahoma" panose="020B0604030504040204" pitchFamily="34" charset="0"/>
              </a:rPr>
              <a:t>  Le domande di Lucifero sembrano ancora oggi quanto mai attuali.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400">
                <a:latin typeface="Tahoma" panose="020B0604030504040204" pitchFamily="34" charset="0"/>
              </a:rPr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400">
                <a:latin typeface="Tahoma" panose="020B0604030504040204" pitchFamily="34" charset="0"/>
              </a:rPr>
              <a:t>   </a:t>
            </a:r>
            <a:r>
              <a:rPr lang="it-IT" altLang="it-IT" sz="2800">
                <a:latin typeface="Tahoma" panose="020B0604030504040204" pitchFamily="34" charset="0"/>
              </a:rPr>
              <a:t>Un qualunque esercizio di valutazione deve partire dalla </a:t>
            </a:r>
            <a:r>
              <a:rPr lang="it-IT" altLang="it-IT" sz="2800">
                <a:solidFill>
                  <a:srgbClr val="FFFF00"/>
                </a:solidFill>
                <a:latin typeface="Tahoma" panose="020B0604030504040204" pitchFamily="34" charset="0"/>
              </a:rPr>
              <a:t>definizione delle finalità e dell’oggetto della valutazione</a:t>
            </a:r>
            <a:r>
              <a:rPr lang="it-IT" altLang="it-IT" sz="2800">
                <a:latin typeface="Tahoma" panose="020B0604030504040204" pitchFamily="34" charset="0"/>
              </a:rPr>
              <a:t> stessa (risultati o output, conseguenze di breve/medio periodo detti outcome, e impatti in termini di sostanziali modifiche ), dalla </a:t>
            </a:r>
            <a:r>
              <a:rPr lang="it-IT" altLang="it-IT" sz="2800">
                <a:solidFill>
                  <a:srgbClr val="FFFF00"/>
                </a:solidFill>
                <a:latin typeface="Tahoma" panose="020B0604030504040204" pitchFamily="34" charset="0"/>
              </a:rPr>
              <a:t>identificazione dei criteri</a:t>
            </a:r>
            <a:r>
              <a:rPr lang="it-IT" altLang="it-IT" sz="2800">
                <a:latin typeface="Tahoma" panose="020B0604030504040204" pitchFamily="34" charset="0"/>
              </a:rPr>
              <a:t> su cui essa si basa, dei suoi </a:t>
            </a:r>
            <a:r>
              <a:rPr lang="it-IT" altLang="it-IT" sz="2800">
                <a:solidFill>
                  <a:srgbClr val="FFFF00"/>
                </a:solidFill>
                <a:latin typeface="Tahoma" panose="020B0604030504040204" pitchFamily="34" charset="0"/>
              </a:rPr>
              <a:t>strumenti di analisi</a:t>
            </a:r>
            <a:r>
              <a:rPr lang="it-IT" altLang="it-IT" sz="2800">
                <a:latin typeface="Tahoma" panose="020B0604030504040204" pitchFamily="34" charset="0"/>
              </a:rPr>
              <a:t> e dei relativi </a:t>
            </a:r>
            <a:r>
              <a:rPr lang="it-IT" altLang="it-IT" sz="2800">
                <a:solidFill>
                  <a:srgbClr val="FFFF00"/>
                </a:solidFill>
                <a:latin typeface="Tahoma" panose="020B0604030504040204" pitchFamily="34" charset="0"/>
              </a:rPr>
              <a:t>dati</a:t>
            </a:r>
            <a:r>
              <a:rPr lang="it-IT" altLang="it-IT" sz="2800">
                <a:latin typeface="Tahoma" panose="020B0604030504040204" pitchFamily="34" charset="0"/>
              </a:rPr>
              <a:t>. </a:t>
            </a:r>
            <a:endParaRPr lang="en-US" altLang="it-IT" sz="28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BDD9D28D-8707-13A2-CCB6-C9EE0D633F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115888"/>
            <a:ext cx="8229600" cy="720725"/>
          </a:xfrm>
        </p:spPr>
        <p:txBody>
          <a:bodyPr/>
          <a:lstStyle/>
          <a:p>
            <a:pPr eaLnBrk="1" hangingPunct="1"/>
            <a:r>
              <a:rPr lang="it-IT" altLang="it-IT" sz="2800">
                <a:effectLst/>
              </a:rPr>
              <a:t>Definizione e scopi ….. /2</a:t>
            </a:r>
            <a:endParaRPr lang="en-US" altLang="it-IT" sz="2800">
              <a:effectLst/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1D0219E1-1E68-1C54-890C-FD5B0E16B9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424862" cy="50720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it-IT" sz="1600" b="1">
                <a:latin typeface="Tahoma" panose="020B0604030504040204" pitchFamily="34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it-IT" altLang="it-IT" sz="2400">
                <a:latin typeface="Tahoma" panose="020B0604030504040204" pitchFamily="34" charset="0"/>
              </a:rPr>
              <a:t>   La </a:t>
            </a:r>
            <a:r>
              <a:rPr lang="it-IT" altLang="it-IT" sz="2400" b="1">
                <a:latin typeface="Tahoma" panose="020B0604030504040204" pitchFamily="34" charset="0"/>
              </a:rPr>
              <a:t>valutazione </a:t>
            </a:r>
            <a:r>
              <a:rPr lang="it-IT" altLang="it-IT" sz="2400">
                <a:latin typeface="Tahoma" panose="020B0604030504040204" pitchFamily="34" charset="0"/>
              </a:rPr>
              <a:t>è il processo di raccolta sistematica e analisi di diverse forme di dati (sia quantitativi, qualitativi, testuali), con il fine di stabilire (</a:t>
            </a:r>
            <a:r>
              <a:rPr lang="it-IT" altLang="it-IT" sz="2400">
                <a:solidFill>
                  <a:srgbClr val="FFFF00"/>
                </a:solidFill>
                <a:latin typeface="Tahoma" panose="020B0604030504040204" pitchFamily="34" charset="0"/>
              </a:rPr>
              <a:t>assessing</a:t>
            </a:r>
            <a:r>
              <a:rPr lang="it-IT" altLang="it-IT" sz="2400">
                <a:latin typeface="Tahoma" panose="020B0604030504040204" pitchFamily="34" charset="0"/>
              </a:rPr>
              <a:t>) il valore delle ricadute, l’adeguatezza, l’efficacia e l’efficienza, la sostenibilità ed i benefici di una politica o di una regolamentazione, tenuto conto delle azioni e delle risorse impiegate per fare fronte agli obiettivi cui sono indirizzate. Ma tale valutazione, lungi dal’essere fine a se stessa, coerentemente con il suo </a:t>
            </a:r>
            <a:r>
              <a:rPr lang="it-IT" altLang="it-IT" sz="2400">
                <a:solidFill>
                  <a:srgbClr val="FFFF00"/>
                </a:solidFill>
                <a:latin typeface="Tahoma" panose="020B0604030504040204" pitchFamily="34" charset="0"/>
              </a:rPr>
              <a:t>significato di valorizzare</a:t>
            </a:r>
            <a:r>
              <a:rPr lang="it-IT" altLang="it-IT" sz="2400">
                <a:latin typeface="Tahoma" panose="020B0604030504040204" pitchFamily="34" charset="0"/>
              </a:rPr>
              <a:t>, deve essere finalizzata all’apprendimento (</a:t>
            </a:r>
            <a:r>
              <a:rPr lang="it-IT" altLang="it-IT" sz="2400">
                <a:solidFill>
                  <a:srgbClr val="FFFF00"/>
                </a:solidFill>
                <a:latin typeface="Tahoma" panose="020B0604030504040204" pitchFamily="34" charset="0"/>
              </a:rPr>
              <a:t>learning</a:t>
            </a:r>
            <a:r>
              <a:rPr lang="it-IT" altLang="it-IT" sz="2400">
                <a:latin typeface="Tahoma" panose="020B0604030504040204" pitchFamily="34" charset="0"/>
              </a:rPr>
              <a:t>) al fine di perseguire il miglioramento continuo dei risultati e degli impatti, ma anche quello di supportare scelte e decisioni (</a:t>
            </a:r>
            <a:r>
              <a:rPr lang="it-IT" altLang="it-IT" sz="2400">
                <a:solidFill>
                  <a:srgbClr val="FFFF00"/>
                </a:solidFill>
                <a:latin typeface="Tahoma" panose="020B0604030504040204" pitchFamily="34" charset="0"/>
              </a:rPr>
              <a:t>decision making</a:t>
            </a:r>
            <a:r>
              <a:rPr lang="it-IT" altLang="it-IT" sz="2400">
                <a:latin typeface="Tahoma" panose="020B0604030504040204" pitchFamily="34" charset="0"/>
              </a:rPr>
              <a:t>). </a:t>
            </a:r>
            <a:endParaRPr lang="en-US" altLang="it-IT" sz="24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B92CAB1B-6F30-70CE-B001-A07F53C008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2800">
                <a:effectLst/>
              </a:rPr>
              <a:t>Definizione e scopi ….. /3</a:t>
            </a:r>
            <a:endParaRPr lang="en-US" altLang="it-IT" sz="2800">
              <a:effectLst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80A446FD-F502-6B80-BCC5-AE6066F280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5949950"/>
            <a:ext cx="8424862" cy="9080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it-IT" sz="100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it-IT" sz="100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it-IT" sz="100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it-IT" sz="100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it-IT" sz="100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it-IT" sz="100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it-IT" sz="100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it-IT" sz="1000">
              <a:latin typeface="Tahoma" panose="020B0604030504040204" pitchFamily="34" charset="0"/>
            </a:endParaRPr>
          </a:p>
        </p:txBody>
      </p:sp>
      <p:grpSp>
        <p:nvGrpSpPr>
          <p:cNvPr id="23556" name="Group 5">
            <a:extLst>
              <a:ext uri="{FF2B5EF4-FFF2-40B4-BE49-F238E27FC236}">
                <a16:creationId xmlns:a16="http://schemas.microsoft.com/office/drawing/2014/main" id="{20F3909D-7EF4-90AB-FD4D-978FF5312B65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1484313"/>
            <a:ext cx="8610600" cy="3924300"/>
            <a:chOff x="240" y="1176"/>
            <a:chExt cx="5424" cy="2472"/>
          </a:xfrm>
        </p:grpSpPr>
        <p:sp>
          <p:nvSpPr>
            <p:cNvPr id="23558" name="AutoShape 6">
              <a:extLst>
                <a:ext uri="{FF2B5EF4-FFF2-40B4-BE49-F238E27FC236}">
                  <a16:creationId xmlns:a16="http://schemas.microsoft.com/office/drawing/2014/main" id="{617ACB88-B8E7-4A03-0D23-9768A00EB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535"/>
              <a:ext cx="1104" cy="336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3500000" algn="ctr" rotWithShape="0">
                <a:schemeClr val="bg2"/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400" b="1">
                  <a:latin typeface="Tahoma" panose="020B0604030504040204" pitchFamily="34" charset="0"/>
                </a:rPr>
                <a:t>Obiettivi 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400" b="1">
                  <a:latin typeface="Tahoma" panose="020B0604030504040204" pitchFamily="34" charset="0"/>
                </a:rPr>
                <a:t>del programma</a:t>
              </a:r>
            </a:p>
          </p:txBody>
        </p:sp>
        <p:grpSp>
          <p:nvGrpSpPr>
            <p:cNvPr id="23559" name="Group 7">
              <a:extLst>
                <a:ext uri="{FF2B5EF4-FFF2-40B4-BE49-F238E27FC236}">
                  <a16:creationId xmlns:a16="http://schemas.microsoft.com/office/drawing/2014/main" id="{0E0E9174-4AB1-891D-0B31-E4F332FFEE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1176"/>
              <a:ext cx="4272" cy="2472"/>
              <a:chOff x="480" y="960"/>
              <a:chExt cx="4272" cy="2472"/>
            </a:xfrm>
          </p:grpSpPr>
          <p:grpSp>
            <p:nvGrpSpPr>
              <p:cNvPr id="23560" name="Group 8">
                <a:extLst>
                  <a:ext uri="{FF2B5EF4-FFF2-40B4-BE49-F238E27FC236}">
                    <a16:creationId xmlns:a16="http://schemas.microsoft.com/office/drawing/2014/main" id="{D3614666-6A6C-0451-117D-17C1D6BA2D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00" y="2760"/>
                <a:ext cx="1488" cy="672"/>
                <a:chOff x="1662" y="2976"/>
                <a:chExt cx="1488" cy="672"/>
              </a:xfrm>
            </p:grpSpPr>
            <p:sp>
              <p:nvSpPr>
                <p:cNvPr id="23584" name="AutoShape 9">
                  <a:extLst>
                    <a:ext uri="{FF2B5EF4-FFF2-40B4-BE49-F238E27FC236}">
                      <a16:creationId xmlns:a16="http://schemas.microsoft.com/office/drawing/2014/main" id="{A7E2B4CF-3801-A5E3-85A8-E77843D996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2" y="2976"/>
                  <a:ext cx="1296" cy="4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CC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it-IT" altLang="it-IT" sz="1400" b="1">
                      <a:latin typeface="Tahoma" panose="020B0604030504040204" pitchFamily="34" charset="0"/>
                    </a:rPr>
                    <a:t>Impatti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it-IT" altLang="it-IT" sz="1100" b="1">
                      <a:latin typeface="Tahoma" panose="020B0604030504040204" pitchFamily="34" charset="0"/>
                    </a:rPr>
                    <a:t>(effetti a lungo termine)</a:t>
                  </a:r>
                </a:p>
              </p:txBody>
            </p:sp>
            <p:sp>
              <p:nvSpPr>
                <p:cNvPr id="23585" name="AutoShape 10">
                  <a:extLst>
                    <a:ext uri="{FF2B5EF4-FFF2-40B4-BE49-F238E27FC236}">
                      <a16:creationId xmlns:a16="http://schemas.microsoft.com/office/drawing/2014/main" id="{5B2D6F75-EFCC-F320-E058-CF8DAE3621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8" y="3072"/>
                  <a:ext cx="1296" cy="4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CC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it-IT" altLang="it-IT" sz="1400" b="1">
                      <a:latin typeface="Tahoma" panose="020B0604030504040204" pitchFamily="34" charset="0"/>
                    </a:rPr>
                    <a:t>Impatti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it-IT" altLang="it-IT" sz="1100" b="1">
                      <a:latin typeface="Tahoma" panose="020B0604030504040204" pitchFamily="34" charset="0"/>
                    </a:rPr>
                    <a:t>(effetti a lungo termine)</a:t>
                  </a:r>
                </a:p>
              </p:txBody>
            </p:sp>
            <p:sp>
              <p:nvSpPr>
                <p:cNvPr id="23586" name="AutoShape 11">
                  <a:extLst>
                    <a:ext uri="{FF2B5EF4-FFF2-40B4-BE49-F238E27FC236}">
                      <a16:creationId xmlns:a16="http://schemas.microsoft.com/office/drawing/2014/main" id="{0F2B1C6B-A783-BCDD-D1F0-D32BD2A7B6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54" y="3168"/>
                  <a:ext cx="1296" cy="4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CC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it-IT" altLang="it-IT" sz="1600" b="1" dirty="0">
                      <a:solidFill>
                        <a:schemeClr val="bg1"/>
                      </a:solidFill>
                      <a:latin typeface="Tahoma" panose="020B0604030504040204" pitchFamily="34" charset="0"/>
                    </a:rPr>
                    <a:t>Impatti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it-IT" altLang="it-IT" sz="1100" b="1" dirty="0">
                      <a:solidFill>
                        <a:schemeClr val="bg1"/>
                      </a:solidFill>
                      <a:latin typeface="Tahoma" panose="020B0604030504040204" pitchFamily="34" charset="0"/>
                    </a:rPr>
                    <a:t>(effetti a lungo termine)</a:t>
                  </a:r>
                </a:p>
              </p:txBody>
            </p:sp>
          </p:grpSp>
          <p:grpSp>
            <p:nvGrpSpPr>
              <p:cNvPr id="23561" name="Group 12">
                <a:extLst>
                  <a:ext uri="{FF2B5EF4-FFF2-40B4-BE49-F238E27FC236}">
                    <a16:creationId xmlns:a16="http://schemas.microsoft.com/office/drawing/2014/main" id="{8F44DB46-B26F-2DF8-BF97-9D5F317841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02" y="2109"/>
                <a:ext cx="1392" cy="576"/>
                <a:chOff x="1824" y="2208"/>
                <a:chExt cx="1392" cy="576"/>
              </a:xfrm>
            </p:grpSpPr>
            <p:sp>
              <p:nvSpPr>
                <p:cNvPr id="23582" name="AutoShape 13">
                  <a:extLst>
                    <a:ext uri="{FF2B5EF4-FFF2-40B4-BE49-F238E27FC236}">
                      <a16:creationId xmlns:a16="http://schemas.microsoft.com/office/drawing/2014/main" id="{9A1A4D7F-C6C4-8100-1AA9-4308EFBA96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4" y="2208"/>
                  <a:ext cx="1296" cy="4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CC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it-IT" altLang="it-IT" sz="1400" b="1">
                      <a:latin typeface="Tahoma" panose="020B0604030504040204" pitchFamily="34" charset="0"/>
                    </a:rPr>
                    <a:t>Risultati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it-IT" altLang="it-IT" sz="1100" b="1">
                      <a:latin typeface="Tahoma" panose="020B0604030504040204" pitchFamily="34" charset="0"/>
                    </a:rPr>
                    <a:t>(effetti diretti e immediati)</a:t>
                  </a:r>
                </a:p>
              </p:txBody>
            </p:sp>
            <p:sp>
              <p:nvSpPr>
                <p:cNvPr id="23583" name="AutoShape 14">
                  <a:extLst>
                    <a:ext uri="{FF2B5EF4-FFF2-40B4-BE49-F238E27FC236}">
                      <a16:creationId xmlns:a16="http://schemas.microsoft.com/office/drawing/2014/main" id="{03108A70-C939-E5D9-D78F-35AEF0F6EC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20" y="2304"/>
                  <a:ext cx="1296" cy="4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CC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it-IT" altLang="it-IT" sz="16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</a:rPr>
                    <a:t>Outcomes</a:t>
                  </a:r>
                  <a:endParaRPr lang="it-IT" altLang="it-IT" sz="1600" b="1" dirty="0">
                    <a:solidFill>
                      <a:schemeClr val="bg1"/>
                    </a:solidFill>
                    <a:latin typeface="Tahoma" panose="020B0604030504040204" pitchFamily="34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it-IT" altLang="it-IT" sz="1100" b="1" dirty="0">
                      <a:solidFill>
                        <a:schemeClr val="bg1"/>
                      </a:solidFill>
                      <a:latin typeface="Tahoma" panose="020B0604030504040204" pitchFamily="34" charset="0"/>
                    </a:rPr>
                    <a:t>(effetti diretti e immediati)</a:t>
                  </a:r>
                </a:p>
              </p:txBody>
            </p:sp>
          </p:grpSp>
          <p:sp>
            <p:nvSpPr>
              <p:cNvPr id="23562" name="AutoShape 15">
                <a:extLst>
                  <a:ext uri="{FF2B5EF4-FFF2-40B4-BE49-F238E27FC236}">
                    <a16:creationId xmlns:a16="http://schemas.microsoft.com/office/drawing/2014/main" id="{5B7C2827-589E-9D49-8D9F-921928A577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960"/>
                <a:ext cx="768" cy="336"/>
              </a:xfrm>
              <a:prstGeom prst="roundRect">
                <a:avLst>
                  <a:gd name="adj" fmla="val 16667"/>
                </a:avLst>
              </a:prstGeom>
              <a:solidFill>
                <a:srgbClr val="CC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135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it-IT" altLang="it-IT" sz="1600" b="1" dirty="0">
                    <a:solidFill>
                      <a:schemeClr val="bg1"/>
                    </a:solidFill>
                    <a:latin typeface="Tahoma" panose="020B0604030504040204" pitchFamily="34" charset="0"/>
                  </a:rPr>
                  <a:t>Risorse</a:t>
                </a:r>
              </a:p>
            </p:txBody>
          </p:sp>
          <p:sp>
            <p:nvSpPr>
              <p:cNvPr id="23563" name="AutoShape 16">
                <a:extLst>
                  <a:ext uri="{FF2B5EF4-FFF2-40B4-BE49-F238E27FC236}">
                    <a16:creationId xmlns:a16="http://schemas.microsoft.com/office/drawing/2014/main" id="{79A5125A-83E2-159A-4DE1-526A86BF6F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056"/>
                <a:ext cx="309" cy="144"/>
              </a:xfrm>
              <a:prstGeom prst="rightArrow">
                <a:avLst>
                  <a:gd name="adj1" fmla="val 50000"/>
                  <a:gd name="adj2" fmla="val 53646"/>
                </a:avLst>
              </a:prstGeom>
              <a:solidFill>
                <a:srgbClr val="800000"/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it-IT" altLang="it-IT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23564" name="AutoShape 17">
                <a:extLst>
                  <a:ext uri="{FF2B5EF4-FFF2-40B4-BE49-F238E27FC236}">
                    <a16:creationId xmlns:a16="http://schemas.microsoft.com/office/drawing/2014/main" id="{A04DF46B-E597-5300-B76F-70D111DD5B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960"/>
                <a:ext cx="1296" cy="336"/>
              </a:xfrm>
              <a:prstGeom prst="roundRect">
                <a:avLst>
                  <a:gd name="adj" fmla="val 16667"/>
                </a:avLst>
              </a:prstGeom>
              <a:solidFill>
                <a:srgbClr val="CC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13500000" algn="ctr" rotWithShape="0">
                  <a:schemeClr val="bg2"/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it-IT" altLang="it-IT" sz="1600" b="1" dirty="0">
                    <a:solidFill>
                      <a:schemeClr val="bg1"/>
                    </a:solidFill>
                    <a:latin typeface="Tahoma" panose="020B0604030504040204" pitchFamily="34" charset="0"/>
                  </a:rPr>
                  <a:t>Attività del programma</a:t>
                </a:r>
              </a:p>
            </p:txBody>
          </p:sp>
          <p:sp>
            <p:nvSpPr>
              <p:cNvPr id="23565" name="AutoShape 18">
                <a:extLst>
                  <a:ext uri="{FF2B5EF4-FFF2-40B4-BE49-F238E27FC236}">
                    <a16:creationId xmlns:a16="http://schemas.microsoft.com/office/drawing/2014/main" id="{B730A689-E477-330D-5DAB-642102ABB8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1488"/>
                <a:ext cx="1296" cy="480"/>
              </a:xfrm>
              <a:prstGeom prst="roundRect">
                <a:avLst>
                  <a:gd name="adj" fmla="val 16667"/>
                </a:avLst>
              </a:prstGeom>
              <a:solidFill>
                <a:srgbClr val="CC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it-IT" altLang="it-IT" sz="1600" b="1" dirty="0">
                    <a:solidFill>
                      <a:schemeClr val="bg1"/>
                    </a:solidFill>
                    <a:latin typeface="Tahoma" panose="020B0604030504040204" pitchFamily="34" charset="0"/>
                  </a:rPr>
                  <a:t>Realizzazioni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it-IT" altLang="it-IT" sz="1100" b="1" dirty="0">
                    <a:solidFill>
                      <a:schemeClr val="bg1"/>
                    </a:solidFill>
                    <a:latin typeface="Tahoma" panose="020B0604030504040204" pitchFamily="34" charset="0"/>
                  </a:rPr>
                  <a:t>(beni/servizi/interventi prodotti dal programma)</a:t>
                </a:r>
              </a:p>
            </p:txBody>
          </p:sp>
          <p:sp>
            <p:nvSpPr>
              <p:cNvPr id="23566" name="AutoShape 19">
                <a:extLst>
                  <a:ext uri="{FF2B5EF4-FFF2-40B4-BE49-F238E27FC236}">
                    <a16:creationId xmlns:a16="http://schemas.microsoft.com/office/drawing/2014/main" id="{676384B8-D3F3-AE4E-3915-533FB5E809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7" y="1536"/>
                <a:ext cx="816" cy="336"/>
              </a:xfrm>
              <a:prstGeom prst="roundRect">
                <a:avLst>
                  <a:gd name="adj" fmla="val 16667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13500000" algn="ctr" rotWithShape="0">
                  <a:schemeClr val="bg2"/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it-IT" altLang="it-IT" sz="1400" b="1">
                    <a:latin typeface="Tahoma" panose="020B0604030504040204" pitchFamily="34" charset="0"/>
                  </a:rPr>
                  <a:t>Obiettivi 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it-IT" altLang="it-IT" sz="1400" b="1">
                    <a:latin typeface="Tahoma" panose="020B0604030504040204" pitchFamily="34" charset="0"/>
                  </a:rPr>
                  <a:t>specifici</a:t>
                </a:r>
              </a:p>
            </p:txBody>
          </p:sp>
          <p:sp>
            <p:nvSpPr>
              <p:cNvPr id="23567" name="AutoShape 20">
                <a:extLst>
                  <a:ext uri="{FF2B5EF4-FFF2-40B4-BE49-F238E27FC236}">
                    <a16:creationId xmlns:a16="http://schemas.microsoft.com/office/drawing/2014/main" id="{E44F5C40-7772-31CA-CF56-3A4B8C6522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2256"/>
                <a:ext cx="816" cy="336"/>
              </a:xfrm>
              <a:prstGeom prst="roundRect">
                <a:avLst>
                  <a:gd name="adj" fmla="val 16667"/>
                </a:avLst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13500000" algn="ctr" rotWithShape="0">
                  <a:schemeClr val="bg2"/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it-IT" altLang="it-IT" sz="1400" b="1">
                    <a:latin typeface="Tahoma" panose="020B0604030504040204" pitchFamily="34" charset="0"/>
                  </a:rPr>
                  <a:t>Obiettivi 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it-IT" altLang="it-IT" sz="1400" b="1">
                    <a:latin typeface="Tahoma" panose="020B0604030504040204" pitchFamily="34" charset="0"/>
                  </a:rPr>
                  <a:t>operativi</a:t>
                </a:r>
              </a:p>
            </p:txBody>
          </p:sp>
          <p:sp>
            <p:nvSpPr>
              <p:cNvPr id="23568" name="AutoShape 21">
                <a:extLst>
                  <a:ext uri="{FF2B5EF4-FFF2-40B4-BE49-F238E27FC236}">
                    <a16:creationId xmlns:a16="http://schemas.microsoft.com/office/drawing/2014/main" id="{468F24AB-7481-1CC0-E35B-E3F579A48A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1632"/>
                <a:ext cx="309" cy="144"/>
              </a:xfrm>
              <a:prstGeom prst="rightArrow">
                <a:avLst>
                  <a:gd name="adj1" fmla="val 50000"/>
                  <a:gd name="adj2" fmla="val 53646"/>
                </a:avLst>
              </a:prstGeom>
              <a:solidFill>
                <a:srgbClr val="800000"/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it-IT" altLang="it-IT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23569" name="AutoShape 22">
                <a:extLst>
                  <a:ext uri="{FF2B5EF4-FFF2-40B4-BE49-F238E27FC236}">
                    <a16:creationId xmlns:a16="http://schemas.microsoft.com/office/drawing/2014/main" id="{4E4FFE81-9609-17CF-4129-325BABD198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9" y="1320"/>
                <a:ext cx="240" cy="144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800000"/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it-IT" altLang="it-IT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23570" name="AutoShape 23">
                <a:extLst>
                  <a:ext uri="{FF2B5EF4-FFF2-40B4-BE49-F238E27FC236}">
                    <a16:creationId xmlns:a16="http://schemas.microsoft.com/office/drawing/2014/main" id="{1204D1E6-71E2-11A7-F00C-99DEB11EDD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9" y="1998"/>
                <a:ext cx="240" cy="144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800000"/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it-IT" altLang="it-IT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23571" name="AutoShape 24">
                <a:extLst>
                  <a:ext uri="{FF2B5EF4-FFF2-40B4-BE49-F238E27FC236}">
                    <a16:creationId xmlns:a16="http://schemas.microsoft.com/office/drawing/2014/main" id="{F9CF6119-7BF0-4635-2874-1C045377BF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1" y="2718"/>
                <a:ext cx="240" cy="144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800000"/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it-IT" altLang="it-IT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23572" name="AutoShape 25">
                <a:extLst>
                  <a:ext uri="{FF2B5EF4-FFF2-40B4-BE49-F238E27FC236}">
                    <a16:creationId xmlns:a16="http://schemas.microsoft.com/office/drawing/2014/main" id="{53BA9C79-8E0D-D6F3-2E0C-6A6038DCB9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2976"/>
                <a:ext cx="816" cy="336"/>
              </a:xfrm>
              <a:prstGeom prst="roundRect">
                <a:avLst>
                  <a:gd name="adj" fmla="val 16667"/>
                </a:avLst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13500000" algn="ctr" rotWithShape="0">
                  <a:schemeClr val="bg2"/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it-IT" altLang="it-IT" sz="1400" b="1">
                    <a:latin typeface="Tahoma" panose="020B0604030504040204" pitchFamily="34" charset="0"/>
                  </a:rPr>
                  <a:t>Obiettivi 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it-IT" altLang="it-IT" sz="1400" b="1">
                    <a:latin typeface="Tahoma" panose="020B0604030504040204" pitchFamily="34" charset="0"/>
                  </a:rPr>
                  <a:t>globali</a:t>
                </a:r>
              </a:p>
            </p:txBody>
          </p:sp>
          <p:sp>
            <p:nvSpPr>
              <p:cNvPr id="23573" name="AutoShape 26">
                <a:extLst>
                  <a:ext uri="{FF2B5EF4-FFF2-40B4-BE49-F238E27FC236}">
                    <a16:creationId xmlns:a16="http://schemas.microsoft.com/office/drawing/2014/main" id="{FF55072E-886F-D09C-4777-E491DE7784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3072"/>
                <a:ext cx="309" cy="144"/>
              </a:xfrm>
              <a:prstGeom prst="rightArrow">
                <a:avLst>
                  <a:gd name="adj1" fmla="val 50000"/>
                  <a:gd name="adj2" fmla="val 53646"/>
                </a:avLst>
              </a:prstGeom>
              <a:solidFill>
                <a:srgbClr val="800000"/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it-IT" altLang="it-IT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23574" name="AutoShape 27">
                <a:extLst>
                  <a:ext uri="{FF2B5EF4-FFF2-40B4-BE49-F238E27FC236}">
                    <a16:creationId xmlns:a16="http://schemas.microsoft.com/office/drawing/2014/main" id="{939AE727-45B3-E911-175A-C3DD70E408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2352"/>
                <a:ext cx="309" cy="144"/>
              </a:xfrm>
              <a:prstGeom prst="rightArrow">
                <a:avLst>
                  <a:gd name="adj1" fmla="val 50000"/>
                  <a:gd name="adj2" fmla="val 53646"/>
                </a:avLst>
              </a:prstGeom>
              <a:solidFill>
                <a:srgbClr val="800000"/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it-IT" altLang="it-IT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23575" name="Line 28">
                <a:extLst>
                  <a:ext uri="{FF2B5EF4-FFF2-40B4-BE49-F238E27FC236}">
                    <a16:creationId xmlns:a16="http://schemas.microsoft.com/office/drawing/2014/main" id="{0D54EBC8-0112-AF52-237C-F8E7802E0C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1680"/>
                <a:ext cx="144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576" name="Line 29">
                <a:extLst>
                  <a:ext uri="{FF2B5EF4-FFF2-40B4-BE49-F238E27FC236}">
                    <a16:creationId xmlns:a16="http://schemas.microsoft.com/office/drawing/2014/main" id="{BD5EB3EF-DD63-6C12-63D3-A588978472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1680"/>
                <a:ext cx="0" cy="672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577" name="Line 30">
                <a:extLst>
                  <a:ext uri="{FF2B5EF4-FFF2-40B4-BE49-F238E27FC236}">
                    <a16:creationId xmlns:a16="http://schemas.microsoft.com/office/drawing/2014/main" id="{109D00DF-7517-DC5F-842E-4A21A0B6C6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2" y="2352"/>
                <a:ext cx="144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578" name="Line 31">
                <a:extLst>
                  <a:ext uri="{FF2B5EF4-FFF2-40B4-BE49-F238E27FC236}">
                    <a16:creationId xmlns:a16="http://schemas.microsoft.com/office/drawing/2014/main" id="{70AA5FF6-6D9D-238E-A885-6662345B85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2496"/>
                <a:ext cx="144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579" name="Line 32">
                <a:extLst>
                  <a:ext uri="{FF2B5EF4-FFF2-40B4-BE49-F238E27FC236}">
                    <a16:creationId xmlns:a16="http://schemas.microsoft.com/office/drawing/2014/main" id="{EB6A06F1-57FE-8766-765E-1B84EAD842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2496"/>
                <a:ext cx="0" cy="672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580" name="Line 33">
                <a:extLst>
                  <a:ext uri="{FF2B5EF4-FFF2-40B4-BE49-F238E27FC236}">
                    <a16:creationId xmlns:a16="http://schemas.microsoft.com/office/drawing/2014/main" id="{EB64739A-1D6A-DD68-1AA8-B81A78E68A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2" y="3168"/>
                <a:ext cx="144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581" name="AutoShape 34">
                <a:extLst>
                  <a:ext uri="{FF2B5EF4-FFF2-40B4-BE49-F238E27FC236}">
                    <a16:creationId xmlns:a16="http://schemas.microsoft.com/office/drawing/2014/main" id="{93882A52-0273-B592-54F9-6CF5331916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4" y="1584"/>
                <a:ext cx="288" cy="1776"/>
              </a:xfrm>
              <a:prstGeom prst="rightBrace">
                <a:avLst>
                  <a:gd name="adj1" fmla="val 51389"/>
                  <a:gd name="adj2" fmla="val 50000"/>
                </a:avLst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it-IT" altLang="it-IT" sz="1600">
                  <a:latin typeface="Tahoma" panose="020B0604030504040204" pitchFamily="34" charset="0"/>
                </a:endParaRPr>
              </a:p>
            </p:txBody>
          </p:sp>
        </p:grpSp>
      </p:grpSp>
      <p:sp>
        <p:nvSpPr>
          <p:cNvPr id="23557" name="Text Box 35">
            <a:extLst>
              <a:ext uri="{FF2B5EF4-FFF2-40B4-BE49-F238E27FC236}">
                <a16:creationId xmlns:a16="http://schemas.microsoft.com/office/drawing/2014/main" id="{D04F7F75-F088-4D19-139E-223681236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949950"/>
            <a:ext cx="7705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it-IT" sz="2400" b="1">
                <a:latin typeface="Tahoma" panose="020B0604030504040204" pitchFamily="34" charset="0"/>
              </a:rPr>
              <a:t>Fasi e obiettivi di un Programma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377C1894-82FF-4589-735F-0E1695AAD6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2800">
                <a:effectLst/>
              </a:rPr>
              <a:t>Definizione e scopi ….. /4</a:t>
            </a:r>
            <a:endParaRPr lang="en-US" altLang="it-IT" sz="2800">
              <a:effectLst/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6F29B5E4-03E0-ABCE-9C87-13894FB466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424862" cy="57324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400">
                <a:latin typeface="Tahoma" panose="020B0604030504040204" pitchFamily="34" charset="0"/>
              </a:rPr>
              <a:t>Per raggiungere tali scopi  sono necessari alcuni</a:t>
            </a:r>
            <a:r>
              <a:rPr lang="it-IT" altLang="it-IT" sz="2400" b="1">
                <a:latin typeface="Tahoma" panose="020B0604030504040204" pitchFamily="34" charset="0"/>
              </a:rPr>
              <a:t> </a:t>
            </a:r>
            <a:r>
              <a:rPr lang="it-IT" altLang="it-IT" sz="2400" b="1">
                <a:solidFill>
                  <a:srgbClr val="FFFF00"/>
                </a:solidFill>
                <a:latin typeface="Tahoma" panose="020B0604030504040204" pitchFamily="34" charset="0"/>
              </a:rPr>
              <a:t>prerequisiti</a:t>
            </a:r>
            <a:r>
              <a:rPr lang="it-IT" altLang="it-IT" sz="2400" b="1">
                <a:latin typeface="Tahoma" panose="020B0604030504040204" pitchFamily="34" charset="0"/>
              </a:rPr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altLang="it-IT" sz="2400" b="1"/>
          </a:p>
          <a:p>
            <a:pPr eaLnBrk="1" hangingPunct="1">
              <a:lnSpc>
                <a:spcPct val="80000"/>
              </a:lnSpc>
            </a:pPr>
            <a:r>
              <a:rPr lang="it-IT" altLang="it-IT" sz="2400">
                <a:solidFill>
                  <a:srgbClr val="FFFF00"/>
                </a:solidFill>
                <a:latin typeface="Tahoma" panose="020B0604030504040204" pitchFamily="34" charset="0"/>
              </a:rPr>
              <a:t>chiarezza e precisione</a:t>
            </a:r>
            <a:r>
              <a:rPr lang="it-IT" altLang="it-IT" sz="2400">
                <a:latin typeface="Tahoma" panose="020B0604030504040204" pitchFamily="34" charset="0"/>
              </a:rPr>
              <a:t>: si devono identificare in modo chiaro e preciso il punto di arrivo ed i risultati attesi;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400">
                <a:solidFill>
                  <a:srgbClr val="FFFF00"/>
                </a:solidFill>
                <a:latin typeface="Tahoma" panose="020B0604030504040204" pitchFamily="34" charset="0"/>
              </a:rPr>
              <a:t>sinteticità</a:t>
            </a:r>
            <a:r>
              <a:rPr lang="it-IT" altLang="it-IT" sz="2400">
                <a:latin typeface="Tahoma" panose="020B0604030504040204" pitchFamily="34" charset="0"/>
              </a:rPr>
              <a:t>: si deve avere una descrizione di massima molto sintetica delle attività che si prevede di porre in essere, evitando elencazioni lunghe e ridondanti;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400">
                <a:solidFill>
                  <a:srgbClr val="FFFF00"/>
                </a:solidFill>
                <a:latin typeface="Tahoma" panose="020B0604030504040204" pitchFamily="34" charset="0"/>
              </a:rPr>
              <a:t>specificità:</a:t>
            </a:r>
            <a:r>
              <a:rPr lang="it-IT" altLang="it-IT" sz="2400">
                <a:latin typeface="Tahoma" panose="020B0604030504040204" pitchFamily="34" charset="0"/>
              </a:rPr>
              <a:t> i diversi obiettivi devono essere adeguatamente specificati nelle proprie dimensioni di risultato, eventualmente associando tali risultati a indicatori quantitativi. 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400">
                <a:solidFill>
                  <a:srgbClr val="FFFF00"/>
                </a:solidFill>
                <a:latin typeface="Tahoma" panose="020B0604030504040204" pitchFamily="34" charset="0"/>
              </a:rPr>
              <a:t>ampiezza e generalità:</a:t>
            </a:r>
            <a:r>
              <a:rPr lang="it-IT" altLang="it-IT" sz="2400">
                <a:latin typeface="Tahoma" panose="020B0604030504040204" pitchFamily="34" charset="0"/>
              </a:rPr>
              <a:t> la specificazione di risultati attesi molto precisi, non preclude la possibilità di definire obiettivi sufficientemente ampi e generali. In tal senso, l’obiettivo può essere considerato il contenitore ampio di una pluralità di risultati attesi più specifici. </a:t>
            </a:r>
            <a:endParaRPr lang="en-US" altLang="it-IT" sz="24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123F3DFD-DC23-8132-CE5B-E5422677C9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3600">
                <a:effectLst/>
              </a:rPr>
              <a:t>ll ruolo dei dati</a:t>
            </a:r>
            <a:endParaRPr lang="en-US" altLang="it-IT" sz="2000">
              <a:effectLst/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6DA02737-5C78-E16F-FC67-792A8C8ECB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981075"/>
            <a:ext cx="8423275" cy="52562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400">
                <a:latin typeface="Tahoma" panose="020B0604030504040204" pitchFamily="34" charset="0"/>
              </a:rPr>
              <a:t>la </a:t>
            </a:r>
            <a:r>
              <a:rPr lang="it-IT" altLang="it-IT" sz="2400" b="1">
                <a:solidFill>
                  <a:srgbClr val="FFFF00"/>
                </a:solidFill>
                <a:latin typeface="Tahoma" panose="020B0604030504040204" pitchFamily="34" charset="0"/>
              </a:rPr>
              <a:t>raccolta dei dati</a:t>
            </a:r>
            <a:r>
              <a:rPr lang="it-IT" altLang="it-IT" sz="2400" i="1">
                <a:latin typeface="Tahoma" panose="020B0604030504040204" pitchFamily="34" charset="0"/>
              </a:rPr>
              <a:t> </a:t>
            </a:r>
            <a:r>
              <a:rPr lang="it-IT" altLang="it-IT" sz="2400">
                <a:latin typeface="Tahoma" panose="020B0604030504040204" pitchFamily="34" charset="0"/>
              </a:rPr>
              <a:t>deve risultare strutturalmente organica all’applicazione di </a:t>
            </a:r>
            <a:r>
              <a:rPr lang="it-IT" altLang="it-IT" sz="2400" u="sng">
                <a:latin typeface="Tahoma" panose="020B0604030504040204" pitchFamily="34" charset="0"/>
              </a:rPr>
              <a:t>metodologie di analisi funzionali alle esigenze e alle indicazioni emerse a livello di Politiche o Normativo</a:t>
            </a:r>
            <a:r>
              <a:rPr lang="it-IT" altLang="it-IT" sz="2400">
                <a:latin typeface="Tahoma" panose="020B0604030504040204" pitchFamily="34" charset="0"/>
              </a:rPr>
              <a:t>, e va organizzata, gestita e controllata in tutte le fasi del ciclo di valutazione dell’intervento.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altLang="it-IT" sz="240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it-IT" altLang="it-IT" sz="2400">
                <a:latin typeface="Tahoma" panose="020B0604030504040204" pitchFamily="34" charset="0"/>
              </a:rPr>
              <a:t>le informazioni utili ad una valutazione della qualità           degli interventi pubblici  e delle regolazioni dovrebbero essere ricercate da </a:t>
            </a:r>
            <a:r>
              <a:rPr lang="it-IT" altLang="it-IT" sz="2400" b="1">
                <a:solidFill>
                  <a:srgbClr val="FFFF00"/>
                </a:solidFill>
                <a:latin typeface="Tahoma" panose="020B0604030504040204" pitchFamily="34" charset="0"/>
              </a:rPr>
              <a:t>molteplici fonti</a:t>
            </a:r>
            <a:r>
              <a:rPr lang="it-IT" altLang="it-IT" sz="2400">
                <a:latin typeface="Tahoma" panose="020B0604030504040204" pitchFamily="34" charset="0"/>
              </a:rPr>
              <a:t>: direttamente dagli </a:t>
            </a:r>
            <a:r>
              <a:rPr lang="it-IT" altLang="it-IT" sz="2400" u="sng">
                <a:latin typeface="Tahoma" panose="020B0604030504040204" pitchFamily="34" charset="0"/>
              </a:rPr>
              <a:t>uffici amministrativi</a:t>
            </a:r>
            <a:r>
              <a:rPr lang="it-IT" altLang="it-IT" sz="2400">
                <a:latin typeface="Tahoma" panose="020B0604030504040204" pitchFamily="34" charset="0"/>
              </a:rPr>
              <a:t> di competenza  e dagli archivi degli enti locali, dalle </a:t>
            </a:r>
            <a:r>
              <a:rPr lang="it-IT" altLang="it-IT" sz="2400" u="sng">
                <a:latin typeface="Tahoma" panose="020B0604030504040204" pitchFamily="34" charset="0"/>
              </a:rPr>
              <a:t>statistiche</a:t>
            </a:r>
            <a:r>
              <a:rPr lang="it-IT" altLang="it-IT" sz="2400">
                <a:latin typeface="Tahoma" panose="020B0604030504040204" pitchFamily="34" charset="0"/>
              </a:rPr>
              <a:t> ufficiali e non ufficiali, ma anche attraverso una  </a:t>
            </a:r>
            <a:r>
              <a:rPr lang="it-IT" altLang="it-IT" sz="2400" i="1">
                <a:latin typeface="Tahoma" panose="020B0604030504040204" pitchFamily="34" charset="0"/>
              </a:rPr>
              <a:t>consultazione </a:t>
            </a:r>
            <a:r>
              <a:rPr lang="it-IT" altLang="it-IT" sz="2400">
                <a:latin typeface="Tahoma" panose="020B0604030504040204" pitchFamily="34" charset="0"/>
              </a:rPr>
              <a:t>dei beneficiari mediante </a:t>
            </a:r>
            <a:r>
              <a:rPr lang="it-IT" altLang="it-IT" sz="2400" u="sng">
                <a:latin typeface="Tahoma" panose="020B0604030504040204" pitchFamily="34" charset="0"/>
              </a:rPr>
              <a:t>indagini campionarie</a:t>
            </a:r>
            <a:r>
              <a:rPr lang="it-IT" altLang="it-IT" sz="2400">
                <a:latin typeface="Tahoma" panose="020B0604030504040204" pitchFamily="34" charset="0"/>
              </a:rPr>
              <a:t> o, più semplicemente, attraverso  giudizi di esperti o da </a:t>
            </a:r>
            <a:r>
              <a:rPr lang="it-IT" altLang="it-IT" sz="2400" u="sng">
                <a:latin typeface="Tahoma" panose="020B0604030504040204" pitchFamily="34" charset="0"/>
              </a:rPr>
              <a:t>focus group</a:t>
            </a:r>
            <a:r>
              <a:rPr lang="it-IT" altLang="it-IT" sz="2400">
                <a:latin typeface="Tahoma" panose="020B0604030504040204" pitchFamily="34" charset="0"/>
              </a:rPr>
              <a:t>  di destinatari degli interventi regolativi .</a:t>
            </a:r>
            <a:endParaRPr lang="en-US" altLang="it-IT" sz="24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0489B3D6-C3AD-4016-6539-6EEB514478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3200">
                <a:effectLst/>
              </a:rPr>
              <a:t>ll ruolo dei dati</a:t>
            </a:r>
            <a:r>
              <a:rPr lang="it-IT" altLang="it-IT" sz="2800">
                <a:effectLst/>
              </a:rPr>
              <a:t> ….. /2</a:t>
            </a:r>
            <a:endParaRPr lang="en-US" altLang="it-IT" sz="2800">
              <a:effectLst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B04A5335-009E-2447-9CE8-9D367FB7E9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424862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400" b="1">
                <a:latin typeface="Tahoma" panose="020B0604030504040204" pitchFamily="34" charset="0"/>
              </a:rPr>
              <a:t>   </a:t>
            </a:r>
            <a:r>
              <a:rPr lang="it-IT" altLang="it-IT" sz="2400">
                <a:latin typeface="Tahoma" panose="020B0604030504040204" pitchFamily="34" charset="0"/>
              </a:rPr>
              <a:t>Le attività di acquisizione dei dati, di analisi delle risorse informative e di utilizzo strategico delle indicazioni emerse  devono accompagnare, tutte le </a:t>
            </a:r>
            <a:r>
              <a:rPr lang="it-IT" altLang="it-IT" sz="2400" b="1">
                <a:solidFill>
                  <a:srgbClr val="FFFF00"/>
                </a:solidFill>
                <a:latin typeface="Tahoma" panose="020B0604030504040204" pitchFamily="34" charset="0"/>
              </a:rPr>
              <a:t>fasi del processo</a:t>
            </a:r>
            <a:r>
              <a:rPr lang="it-IT" altLang="it-IT" sz="2400">
                <a:latin typeface="Tahoma" panose="020B0604030504040204" pitchFamily="34" charset="0"/>
              </a:rPr>
              <a:t> valutativo finalizzato al perseguimento di obiettivi di: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altLang="it-IT" sz="240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it-IT" altLang="it-IT" sz="2400">
                <a:latin typeface="Tahoma" panose="020B0604030504040204" pitchFamily="34" charset="0"/>
              </a:rPr>
              <a:t>selezione </a:t>
            </a:r>
            <a:r>
              <a:rPr lang="it-IT" altLang="it-IT" sz="2400" b="1">
                <a:solidFill>
                  <a:srgbClr val="FFFF00"/>
                </a:solidFill>
                <a:latin typeface="Tahoma" panose="020B0604030504040204" pitchFamily="34" charset="0"/>
              </a:rPr>
              <a:t>ex ante</a:t>
            </a:r>
            <a:r>
              <a:rPr lang="it-IT" altLang="it-IT" sz="2400">
                <a:latin typeface="Tahoma" panose="020B0604030504040204" pitchFamily="34" charset="0"/>
              </a:rPr>
              <a:t> degli interventi più idonei;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400">
                <a:latin typeface="Tahoma" panose="020B0604030504040204" pitchFamily="34" charset="0"/>
              </a:rPr>
              <a:t>monitoraggio </a:t>
            </a:r>
            <a:r>
              <a:rPr lang="it-IT" altLang="it-IT" sz="2400" b="1">
                <a:solidFill>
                  <a:srgbClr val="FFFF00"/>
                </a:solidFill>
                <a:latin typeface="Tahoma" panose="020B0604030504040204" pitchFamily="34" charset="0"/>
              </a:rPr>
              <a:t>in itinere</a:t>
            </a:r>
            <a:r>
              <a:rPr lang="it-IT" altLang="it-IT" sz="2400">
                <a:latin typeface="Tahoma" panose="020B0604030504040204" pitchFamily="34" charset="0"/>
              </a:rPr>
              <a:t> dell’effettiva realizzazione degli obiettivi e individuazione di azioni di miglioramento continuo;</a:t>
            </a:r>
          </a:p>
          <a:p>
            <a:pPr eaLnBrk="1" hangingPunct="1">
              <a:lnSpc>
                <a:spcPct val="80000"/>
              </a:lnSpc>
            </a:pPr>
            <a:endParaRPr lang="it-IT" altLang="it-IT" sz="240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it-IT" altLang="it-IT" sz="2400">
                <a:latin typeface="Tahoma" panose="020B0604030504040204" pitchFamily="34" charset="0"/>
              </a:rPr>
              <a:t>verifica </a:t>
            </a:r>
            <a:r>
              <a:rPr lang="it-IT" altLang="it-IT" sz="2400" b="1">
                <a:solidFill>
                  <a:srgbClr val="FFFF00"/>
                </a:solidFill>
                <a:latin typeface="Tahoma" panose="020B0604030504040204" pitchFamily="34" charset="0"/>
              </a:rPr>
              <a:t>ex-post</a:t>
            </a:r>
            <a:r>
              <a:rPr lang="it-IT" altLang="it-IT" sz="2400">
                <a:latin typeface="Tahoma" panose="020B0604030504040204" pitchFamily="34" charset="0"/>
              </a:rPr>
              <a:t> del valore dell’intervento e previsione dell’impatto previsto  sia sulla collettività (cittadini, imprese) che sulle istituzioni,  in un orizzonte temporale più o meno lungo.</a:t>
            </a:r>
            <a:endParaRPr lang="en-US" altLang="it-IT" sz="24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31601691-FE2E-8024-AD6C-FDD66E8C4B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3200" dirty="0"/>
              <a:t>Come </a:t>
            </a:r>
            <a:r>
              <a:rPr lang="fr-FR" sz="3200" dirty="0" err="1"/>
              <a:t>valutare</a:t>
            </a:r>
            <a:r>
              <a:rPr lang="fr-FR" sz="3200" dirty="0"/>
              <a:t> la </a:t>
            </a:r>
            <a:r>
              <a:rPr lang="fr-FR" sz="3200" dirty="0" err="1"/>
              <a:t>Qualità</a:t>
            </a:r>
            <a:r>
              <a:rPr lang="fr-FR" sz="3200" dirty="0"/>
              <a:t> dei </a:t>
            </a:r>
            <a:r>
              <a:rPr lang="fr-FR" sz="3200" dirty="0" err="1"/>
              <a:t>dati</a:t>
            </a:r>
            <a:r>
              <a:rPr lang="fr-FR" sz="3200" dirty="0"/>
              <a:t>?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2D4DAA3-1753-3C30-F9E5-A8618AC2E1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2938" y="1428750"/>
            <a:ext cx="8229600" cy="5105400"/>
          </a:xfrm>
        </p:spPr>
        <p:txBody>
          <a:bodyPr/>
          <a:lstStyle/>
          <a:p>
            <a:r>
              <a:rPr lang="it-IT" altLang="it-IT" sz="2800"/>
              <a:t>Metodi statistici usuali - coerenza, validità facciale, all'interno dell'intervallo, ecc.
Triangolazione con altre fonti, in particolare sondaggi e dati disaggregati
Feedback da parte degli utenti
Relazioni di supporto con gli statistici che forniscono i dati
Buone informazioni contestuali
Confronti con altri paesi</a:t>
            </a:r>
            <a:endParaRPr lang="it-IT" altLang="it-IT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5B7220B6-3FF2-EE19-9B82-EC5AB59B1C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3200">
                <a:effectLst/>
              </a:rPr>
              <a:t>Cosa misurare</a:t>
            </a:r>
            <a:endParaRPr lang="en-US" altLang="it-IT" sz="3200">
              <a:effectLst/>
            </a:endParaRPr>
          </a:p>
        </p:txBody>
      </p:sp>
      <p:sp>
        <p:nvSpPr>
          <p:cNvPr id="28675" name="Rectangle 5">
            <a:extLst>
              <a:ext uri="{FF2B5EF4-FFF2-40B4-BE49-F238E27FC236}">
                <a16:creationId xmlns:a16="http://schemas.microsoft.com/office/drawing/2014/main" id="{9006EA95-357F-0794-F7F9-6012B942E0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6021388"/>
            <a:ext cx="8229600" cy="431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it-IT" sz="2400" b="1"/>
              <a:t>Il ciclo della valutazione</a:t>
            </a:r>
          </a:p>
        </p:txBody>
      </p:sp>
      <p:grpSp>
        <p:nvGrpSpPr>
          <p:cNvPr id="28676" name="Group 49">
            <a:extLst>
              <a:ext uri="{FF2B5EF4-FFF2-40B4-BE49-F238E27FC236}">
                <a16:creationId xmlns:a16="http://schemas.microsoft.com/office/drawing/2014/main" id="{E7428802-35E9-4E05-3393-89147973B38D}"/>
              </a:ext>
            </a:extLst>
          </p:cNvPr>
          <p:cNvGrpSpPr>
            <a:grpSpLocks/>
          </p:cNvGrpSpPr>
          <p:nvPr/>
        </p:nvGrpSpPr>
        <p:grpSpPr bwMode="auto">
          <a:xfrm>
            <a:off x="277813" y="1143000"/>
            <a:ext cx="8610600" cy="4514850"/>
            <a:chOff x="204" y="890"/>
            <a:chExt cx="5424" cy="2844"/>
          </a:xfrm>
        </p:grpSpPr>
        <p:sp>
          <p:nvSpPr>
            <p:cNvPr id="28677" name="Line 7">
              <a:extLst>
                <a:ext uri="{FF2B5EF4-FFF2-40B4-BE49-F238E27FC236}">
                  <a16:creationId xmlns:a16="http://schemas.microsoft.com/office/drawing/2014/main" id="{61428559-E7A7-19AA-9751-660712AF7F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0" y="281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8678" name="AutoShape 8">
              <a:extLst>
                <a:ext uri="{FF2B5EF4-FFF2-40B4-BE49-F238E27FC236}">
                  <a16:creationId xmlns:a16="http://schemas.microsoft.com/office/drawing/2014/main" id="{63BDECAA-C412-E1B4-B392-5D56E8D91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" y="1395"/>
              <a:ext cx="768" cy="321"/>
            </a:xfrm>
            <a:prstGeom prst="roundRect">
              <a:avLst>
                <a:gd name="adj" fmla="val 16667"/>
              </a:avLst>
            </a:prstGeom>
            <a:solidFill>
              <a:srgbClr val="CC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35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400" b="1" dirty="0">
                  <a:solidFill>
                    <a:schemeClr val="bg1"/>
                  </a:solidFill>
                  <a:latin typeface="Tahoma" panose="020B0604030504040204" pitchFamily="34" charset="0"/>
                </a:rPr>
                <a:t>Bisogni/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400" b="1" dirty="0">
                  <a:solidFill>
                    <a:schemeClr val="bg1"/>
                  </a:solidFill>
                  <a:latin typeface="Tahoma" panose="020B0604030504040204" pitchFamily="34" charset="0"/>
                </a:rPr>
                <a:t>contesto</a:t>
              </a:r>
            </a:p>
          </p:txBody>
        </p:sp>
        <p:sp>
          <p:nvSpPr>
            <p:cNvPr id="28679" name="AutoShape 9">
              <a:extLst>
                <a:ext uri="{FF2B5EF4-FFF2-40B4-BE49-F238E27FC236}">
                  <a16:creationId xmlns:a16="http://schemas.microsoft.com/office/drawing/2014/main" id="{CAF1D4E3-5B3B-88F1-E592-9C9747128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2" y="2359"/>
              <a:ext cx="309" cy="137"/>
            </a:xfrm>
            <a:prstGeom prst="rightArrow">
              <a:avLst>
                <a:gd name="adj1" fmla="val 50000"/>
                <a:gd name="adj2" fmla="val 56387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endParaRPr lang="it-IT" altLang="it-IT" sz="1600">
                <a:latin typeface="Tahoma" panose="020B0604030504040204" pitchFamily="34" charset="0"/>
              </a:endParaRPr>
            </a:p>
          </p:txBody>
        </p:sp>
        <p:sp>
          <p:nvSpPr>
            <p:cNvPr id="28680" name="AutoShape 10">
              <a:extLst>
                <a:ext uri="{FF2B5EF4-FFF2-40B4-BE49-F238E27FC236}">
                  <a16:creationId xmlns:a16="http://schemas.microsoft.com/office/drawing/2014/main" id="{B18A19C1-4C02-F00A-1933-7F353B32A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" y="2267"/>
              <a:ext cx="864" cy="321"/>
            </a:xfrm>
            <a:prstGeom prst="roundRect">
              <a:avLst>
                <a:gd name="adj" fmla="val 16667"/>
              </a:avLst>
            </a:prstGeom>
            <a:solidFill>
              <a:srgbClr val="CC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3500000" algn="ctr" rotWithShape="0">
                <a:schemeClr val="bg2"/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400" b="1" dirty="0">
                  <a:solidFill>
                    <a:schemeClr val="bg1"/>
                  </a:solidFill>
                  <a:latin typeface="Tahoma" panose="020B0604030504040204" pitchFamily="34" charset="0"/>
                </a:rPr>
                <a:t>Obiettivi</a:t>
              </a:r>
            </a:p>
          </p:txBody>
        </p:sp>
        <p:sp>
          <p:nvSpPr>
            <p:cNvPr id="28681" name="AutoShape 11">
              <a:extLst>
                <a:ext uri="{FF2B5EF4-FFF2-40B4-BE49-F238E27FC236}">
                  <a16:creationId xmlns:a16="http://schemas.microsoft.com/office/drawing/2014/main" id="{5DFC9674-DA06-95D3-5CCE-86707BFF3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" y="2255"/>
              <a:ext cx="912" cy="368"/>
            </a:xfrm>
            <a:prstGeom prst="roundRect">
              <a:avLst>
                <a:gd name="adj" fmla="val 16667"/>
              </a:avLst>
            </a:prstGeom>
            <a:solidFill>
              <a:srgbClr val="CC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3500000" algn="ctr" rotWithShape="0">
                <a:schemeClr val="bg2"/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400" b="1" dirty="0">
                  <a:solidFill>
                    <a:schemeClr val="bg1"/>
                  </a:solidFill>
                  <a:latin typeface="Tahoma" panose="020B0604030504040204" pitchFamily="34" charset="0"/>
                </a:rPr>
                <a:t>Risorse</a:t>
              </a:r>
            </a:p>
          </p:txBody>
        </p:sp>
        <p:sp>
          <p:nvSpPr>
            <p:cNvPr id="28682" name="AutoShape 12">
              <a:extLst>
                <a:ext uri="{FF2B5EF4-FFF2-40B4-BE49-F238E27FC236}">
                  <a16:creationId xmlns:a16="http://schemas.microsoft.com/office/drawing/2014/main" id="{EF0E24D9-8E34-0905-0B0A-0A95031D5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" y="1808"/>
              <a:ext cx="240" cy="367"/>
            </a:xfrm>
            <a:prstGeom prst="downArrow">
              <a:avLst>
                <a:gd name="adj1" fmla="val 50000"/>
                <a:gd name="adj2" fmla="val 38229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endParaRPr lang="it-IT" altLang="it-IT" sz="1600">
                <a:latin typeface="Tahoma" panose="020B0604030504040204" pitchFamily="34" charset="0"/>
              </a:endParaRPr>
            </a:p>
          </p:txBody>
        </p:sp>
        <p:sp>
          <p:nvSpPr>
            <p:cNvPr id="28683" name="AutoShape 13">
              <a:extLst>
                <a:ext uri="{FF2B5EF4-FFF2-40B4-BE49-F238E27FC236}">
                  <a16:creationId xmlns:a16="http://schemas.microsoft.com/office/drawing/2014/main" id="{445011C1-CC14-81B9-7903-DF4F52DAE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0" y="2267"/>
              <a:ext cx="912" cy="367"/>
            </a:xfrm>
            <a:prstGeom prst="roundRect">
              <a:avLst>
                <a:gd name="adj" fmla="val 16667"/>
              </a:avLst>
            </a:prstGeom>
            <a:solidFill>
              <a:srgbClr val="CC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3500000" algn="ctr" rotWithShape="0">
                <a:schemeClr val="bg2"/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400" b="1" dirty="0">
                  <a:solidFill>
                    <a:schemeClr val="bg1"/>
                  </a:solidFill>
                  <a:latin typeface="Tahoma" panose="020B0604030504040204" pitchFamily="34" charset="0"/>
                </a:rPr>
                <a:t>Operazioni/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400" b="1" dirty="0">
                  <a:solidFill>
                    <a:schemeClr val="bg1"/>
                  </a:solidFill>
                  <a:latin typeface="Tahoma" panose="020B0604030504040204" pitchFamily="34" charset="0"/>
                </a:rPr>
                <a:t>interventi</a:t>
              </a:r>
            </a:p>
          </p:txBody>
        </p:sp>
        <p:sp>
          <p:nvSpPr>
            <p:cNvPr id="28684" name="AutoShape 14">
              <a:extLst>
                <a:ext uri="{FF2B5EF4-FFF2-40B4-BE49-F238E27FC236}">
                  <a16:creationId xmlns:a16="http://schemas.microsoft.com/office/drawing/2014/main" id="{9246187F-BE7A-A585-8EA0-825B61694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6" y="2258"/>
              <a:ext cx="912" cy="368"/>
            </a:xfrm>
            <a:prstGeom prst="roundRect">
              <a:avLst>
                <a:gd name="adj" fmla="val 16667"/>
              </a:avLst>
            </a:prstGeom>
            <a:solidFill>
              <a:srgbClr val="CC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3500000" algn="ctr" rotWithShape="0">
                <a:schemeClr val="bg2"/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400" b="1" dirty="0">
                  <a:latin typeface="Tahoma" panose="020B0604030504040204" pitchFamily="34" charset="0"/>
                </a:rPr>
                <a:t>Realizzazioni</a:t>
              </a:r>
            </a:p>
          </p:txBody>
        </p:sp>
        <p:sp>
          <p:nvSpPr>
            <p:cNvPr id="28685" name="AutoShape 15">
              <a:extLst>
                <a:ext uri="{FF2B5EF4-FFF2-40B4-BE49-F238E27FC236}">
                  <a16:creationId xmlns:a16="http://schemas.microsoft.com/office/drawing/2014/main" id="{E7DA8311-FAC2-8D81-B0AF-F5F153A1B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6" y="890"/>
              <a:ext cx="912" cy="367"/>
            </a:xfrm>
            <a:prstGeom prst="roundRect">
              <a:avLst>
                <a:gd name="adj" fmla="val 16667"/>
              </a:avLst>
            </a:prstGeom>
            <a:solidFill>
              <a:srgbClr val="CC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3500000" algn="ctr" rotWithShape="0">
                <a:schemeClr val="bg2"/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400" b="1">
                  <a:latin typeface="Tahoma" panose="020B0604030504040204" pitchFamily="34" charset="0"/>
                </a:rPr>
                <a:t>Impatti</a:t>
              </a:r>
            </a:p>
          </p:txBody>
        </p:sp>
        <p:sp>
          <p:nvSpPr>
            <p:cNvPr id="28686" name="AutoShape 16">
              <a:extLst>
                <a:ext uri="{FF2B5EF4-FFF2-40B4-BE49-F238E27FC236}">
                  <a16:creationId xmlns:a16="http://schemas.microsoft.com/office/drawing/2014/main" id="{2C359562-2B4B-DDCA-6DCE-ACA918FC6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6" y="1578"/>
              <a:ext cx="912" cy="368"/>
            </a:xfrm>
            <a:prstGeom prst="roundRect">
              <a:avLst>
                <a:gd name="adj" fmla="val 16667"/>
              </a:avLst>
            </a:prstGeom>
            <a:solidFill>
              <a:srgbClr val="CC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3500000" algn="ctr" rotWithShape="0">
                <a:schemeClr val="bg2"/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400" b="1" dirty="0">
                  <a:solidFill>
                    <a:schemeClr val="bg1"/>
                  </a:solidFill>
                  <a:latin typeface="Tahoma" panose="020B0604030504040204" pitchFamily="34" charset="0"/>
                </a:rPr>
                <a:t>Risultati</a:t>
              </a:r>
            </a:p>
          </p:txBody>
        </p:sp>
        <p:sp>
          <p:nvSpPr>
            <p:cNvPr id="28687" name="Line 17">
              <a:extLst>
                <a:ext uri="{FF2B5EF4-FFF2-40B4-BE49-F238E27FC236}">
                  <a16:creationId xmlns:a16="http://schemas.microsoft.com/office/drawing/2014/main" id="{311078B0-90BE-A514-E84E-0BE70DD047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2" y="2588"/>
              <a:ext cx="0" cy="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8688" name="Line 18">
              <a:extLst>
                <a:ext uri="{FF2B5EF4-FFF2-40B4-BE49-F238E27FC236}">
                  <a16:creationId xmlns:a16="http://schemas.microsoft.com/office/drawing/2014/main" id="{0B4551E9-69A8-9874-5A62-2A7546E66B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" y="1533"/>
              <a:ext cx="0" cy="12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8689" name="Line 19">
              <a:extLst>
                <a:ext uri="{FF2B5EF4-FFF2-40B4-BE49-F238E27FC236}">
                  <a16:creationId xmlns:a16="http://schemas.microsoft.com/office/drawing/2014/main" id="{DEDABBDB-D675-AB74-E5C0-EF16132070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" y="1533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8690" name="Text Box 20">
              <a:extLst>
                <a:ext uri="{FF2B5EF4-FFF2-40B4-BE49-F238E27FC236}">
                  <a16:creationId xmlns:a16="http://schemas.microsoft.com/office/drawing/2014/main" id="{0D22A81B-1881-9A97-BE06-231CC82831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" y="2840"/>
              <a:ext cx="912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it-IT" altLang="it-IT" sz="1400" b="1">
                  <a:latin typeface="Tahoma" panose="020B0604030504040204" pitchFamily="34" charset="0"/>
                </a:rPr>
                <a:t>Pertinenza</a:t>
              </a:r>
            </a:p>
          </p:txBody>
        </p:sp>
        <p:sp>
          <p:nvSpPr>
            <p:cNvPr id="28691" name="AutoShape 21">
              <a:extLst>
                <a:ext uri="{FF2B5EF4-FFF2-40B4-BE49-F238E27FC236}">
                  <a16:creationId xmlns:a16="http://schemas.microsoft.com/office/drawing/2014/main" id="{B03D5CDB-888A-A0AA-D615-AE95639FA1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6" y="2359"/>
              <a:ext cx="309" cy="137"/>
            </a:xfrm>
            <a:prstGeom prst="rightArrow">
              <a:avLst>
                <a:gd name="adj1" fmla="val 50000"/>
                <a:gd name="adj2" fmla="val 56387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endParaRPr lang="it-IT" altLang="it-IT" sz="1600">
                <a:latin typeface="Tahoma" panose="020B0604030504040204" pitchFamily="34" charset="0"/>
              </a:endParaRPr>
            </a:p>
          </p:txBody>
        </p:sp>
        <p:sp>
          <p:nvSpPr>
            <p:cNvPr id="28692" name="AutoShape 22">
              <a:extLst>
                <a:ext uri="{FF2B5EF4-FFF2-40B4-BE49-F238E27FC236}">
                  <a16:creationId xmlns:a16="http://schemas.microsoft.com/office/drawing/2014/main" id="{AAE64B2A-1726-FF01-CBE6-650F0EA9C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0" y="2359"/>
              <a:ext cx="309" cy="137"/>
            </a:xfrm>
            <a:prstGeom prst="rightArrow">
              <a:avLst>
                <a:gd name="adj1" fmla="val 50000"/>
                <a:gd name="adj2" fmla="val 56387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endParaRPr lang="it-IT" altLang="it-IT" sz="1600">
                <a:latin typeface="Tahoma" panose="020B0604030504040204" pitchFamily="34" charset="0"/>
              </a:endParaRPr>
            </a:p>
          </p:txBody>
        </p:sp>
        <p:sp>
          <p:nvSpPr>
            <p:cNvPr id="28693" name="AutoShape 23">
              <a:extLst>
                <a:ext uri="{FF2B5EF4-FFF2-40B4-BE49-F238E27FC236}">
                  <a16:creationId xmlns:a16="http://schemas.microsoft.com/office/drawing/2014/main" id="{4843FBDD-5351-13B4-C8B2-F0E0A8834A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2" y="1992"/>
              <a:ext cx="240" cy="183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endParaRPr lang="it-IT" altLang="it-IT" sz="1600">
                <a:latin typeface="Tahoma" panose="020B0604030504040204" pitchFamily="34" charset="0"/>
              </a:endParaRPr>
            </a:p>
          </p:txBody>
        </p:sp>
        <p:sp>
          <p:nvSpPr>
            <p:cNvPr id="28694" name="Rectangle 29">
              <a:extLst>
                <a:ext uri="{FF2B5EF4-FFF2-40B4-BE49-F238E27FC236}">
                  <a16:creationId xmlns:a16="http://schemas.microsoft.com/office/drawing/2014/main" id="{EAD8DC48-4A7E-6DF1-2242-95EDB7443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8" y="1994"/>
              <a:ext cx="78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400" b="1" dirty="0">
                  <a:latin typeface="Tahoma" panose="020B0604030504040204" pitchFamily="34" charset="0"/>
                </a:rPr>
                <a:t>Programma</a:t>
              </a:r>
            </a:p>
          </p:txBody>
        </p:sp>
        <p:sp>
          <p:nvSpPr>
            <p:cNvPr id="28695" name="Line 30">
              <a:extLst>
                <a:ext uri="{FF2B5EF4-FFF2-40B4-BE49-F238E27FC236}">
                  <a16:creationId xmlns:a16="http://schemas.microsoft.com/office/drawing/2014/main" id="{5BF20194-49A0-413A-9D7E-E2E3318AB3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0" y="175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8696" name="Line 31">
              <a:extLst>
                <a:ext uri="{FF2B5EF4-FFF2-40B4-BE49-F238E27FC236}">
                  <a16:creationId xmlns:a16="http://schemas.microsoft.com/office/drawing/2014/main" id="{9D589A46-A2A5-B5CE-F911-0C00090EA5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36" y="175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8697" name="Line 32">
              <a:extLst>
                <a:ext uri="{FF2B5EF4-FFF2-40B4-BE49-F238E27FC236}">
                  <a16:creationId xmlns:a16="http://schemas.microsoft.com/office/drawing/2014/main" id="{67EDD382-F527-3AEF-F5F2-D8D7E71034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0" y="3242"/>
              <a:ext cx="45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8698" name="Line 33">
              <a:extLst>
                <a:ext uri="{FF2B5EF4-FFF2-40B4-BE49-F238E27FC236}">
                  <a16:creationId xmlns:a16="http://schemas.microsoft.com/office/drawing/2014/main" id="{F36D2529-3DAC-893D-9D70-C1827864BC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0" y="266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8699" name="Text Box 34">
              <a:extLst>
                <a:ext uri="{FF2B5EF4-FFF2-40B4-BE49-F238E27FC236}">
                  <a16:creationId xmlns:a16="http://schemas.microsoft.com/office/drawing/2014/main" id="{F91D8486-7981-2A33-9521-8C1B819211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2" y="3242"/>
              <a:ext cx="912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it-IT" altLang="it-IT" sz="1400" b="1">
                  <a:latin typeface="Tahoma" panose="020B0604030504040204" pitchFamily="34" charset="0"/>
                </a:rPr>
                <a:t>Efficacia</a:t>
              </a:r>
            </a:p>
          </p:txBody>
        </p:sp>
        <p:sp>
          <p:nvSpPr>
            <p:cNvPr id="28700" name="Line 35">
              <a:extLst>
                <a:ext uri="{FF2B5EF4-FFF2-40B4-BE49-F238E27FC236}">
                  <a16:creationId xmlns:a16="http://schemas.microsoft.com/office/drawing/2014/main" id="{49C4B77F-D32E-FDC3-CD0A-C25FCB86D9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88" y="247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8701" name="Line 36">
              <a:extLst>
                <a:ext uri="{FF2B5EF4-FFF2-40B4-BE49-F238E27FC236}">
                  <a16:creationId xmlns:a16="http://schemas.microsoft.com/office/drawing/2014/main" id="{516B2461-7BA2-0CA0-B8D5-4D82E44936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20" y="2906"/>
              <a:ext cx="32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8702" name="Line 37">
              <a:extLst>
                <a:ext uri="{FF2B5EF4-FFF2-40B4-BE49-F238E27FC236}">
                  <a16:creationId xmlns:a16="http://schemas.microsoft.com/office/drawing/2014/main" id="{89923893-13C5-33C1-DFC3-A67F159DE5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20" y="261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8703" name="Text Box 38">
              <a:extLst>
                <a:ext uri="{FF2B5EF4-FFF2-40B4-BE49-F238E27FC236}">
                  <a16:creationId xmlns:a16="http://schemas.microsoft.com/office/drawing/2014/main" id="{6ADB09BA-8BFF-39A2-698A-F90614EB60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" y="2906"/>
              <a:ext cx="912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it-IT" altLang="it-IT" sz="1400" b="1">
                  <a:latin typeface="Tahoma" panose="020B0604030504040204" pitchFamily="34" charset="0"/>
                </a:rPr>
                <a:t>Efficienza</a:t>
              </a:r>
            </a:p>
          </p:txBody>
        </p:sp>
        <p:sp>
          <p:nvSpPr>
            <p:cNvPr id="28704" name="Line 39">
              <a:extLst>
                <a:ext uri="{FF2B5EF4-FFF2-40B4-BE49-F238E27FC236}">
                  <a16:creationId xmlns:a16="http://schemas.microsoft.com/office/drawing/2014/main" id="{9E35DD7B-2643-1D97-CA4D-5B002E8BA7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8" y="170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8705" name="Line 40">
              <a:extLst>
                <a:ext uri="{FF2B5EF4-FFF2-40B4-BE49-F238E27FC236}">
                  <a16:creationId xmlns:a16="http://schemas.microsoft.com/office/drawing/2014/main" id="{C351AF5F-95F7-4DBD-3A7B-1C55C5AA43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32" y="1082"/>
              <a:ext cx="0" cy="2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8706" name="Line 41">
              <a:extLst>
                <a:ext uri="{FF2B5EF4-FFF2-40B4-BE49-F238E27FC236}">
                  <a16:creationId xmlns:a16="http://schemas.microsoft.com/office/drawing/2014/main" id="{2BF14C40-F419-C3B3-7646-E802419F62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8" y="108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8707" name="Line 42">
              <a:extLst>
                <a:ext uri="{FF2B5EF4-FFF2-40B4-BE49-F238E27FC236}">
                  <a16:creationId xmlns:a16="http://schemas.microsoft.com/office/drawing/2014/main" id="{F27F812A-AFCA-8257-F1A9-ABC05867C6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58" y="986"/>
              <a:ext cx="2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8708" name="Line 43">
              <a:extLst>
                <a:ext uri="{FF2B5EF4-FFF2-40B4-BE49-F238E27FC236}">
                  <a16:creationId xmlns:a16="http://schemas.microsoft.com/office/drawing/2014/main" id="{C8CD8760-60F1-2848-669E-E9DABD72D1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8" y="986"/>
              <a:ext cx="0" cy="2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8709" name="Line 44">
              <a:extLst>
                <a:ext uri="{FF2B5EF4-FFF2-40B4-BE49-F238E27FC236}">
                  <a16:creationId xmlns:a16="http://schemas.microsoft.com/office/drawing/2014/main" id="{D8B34C30-8FE6-6DCC-D722-7024222B46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4" y="3578"/>
              <a:ext cx="5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8710" name="Line 45">
              <a:extLst>
                <a:ext uri="{FF2B5EF4-FFF2-40B4-BE49-F238E27FC236}">
                  <a16:creationId xmlns:a16="http://schemas.microsoft.com/office/drawing/2014/main" id="{0433BB1A-2CCE-A6D4-478F-D599AE6B0A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4" y="1178"/>
              <a:ext cx="0" cy="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8711" name="Line 46">
              <a:extLst>
                <a:ext uri="{FF2B5EF4-FFF2-40B4-BE49-F238E27FC236}">
                  <a16:creationId xmlns:a16="http://schemas.microsoft.com/office/drawing/2014/main" id="{7DBB8000-D6F4-E167-B1B8-9B8E65037F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117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8712" name="Line 47">
              <a:extLst>
                <a:ext uri="{FF2B5EF4-FFF2-40B4-BE49-F238E27FC236}">
                  <a16:creationId xmlns:a16="http://schemas.microsoft.com/office/drawing/2014/main" id="{502FB86F-DCC8-A6C9-41F2-C71A0B45D4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4" y="117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8713" name="Text Box 48">
              <a:extLst>
                <a:ext uri="{FF2B5EF4-FFF2-40B4-BE49-F238E27FC236}">
                  <a16:creationId xmlns:a16="http://schemas.microsoft.com/office/drawing/2014/main" id="{7107F67E-DD84-DBA9-04CE-46F820B988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2" y="3542"/>
              <a:ext cx="14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it-IT" altLang="it-IT" sz="1400" b="1">
                  <a:latin typeface="Tahoma" panose="020B0604030504040204" pitchFamily="34" charset="0"/>
                </a:rPr>
                <a:t>Utilità e Sostenibilità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>
            <a:extLst>
              <a:ext uri="{FF2B5EF4-FFF2-40B4-BE49-F238E27FC236}">
                <a16:creationId xmlns:a16="http://schemas.microsoft.com/office/drawing/2014/main" id="{12D7804B-B49C-8299-E16F-2F9264DF82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87338"/>
            <a:ext cx="8734425" cy="1701800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en-US" sz="3200" b="0" dirty="0">
                <a:solidFill>
                  <a:schemeClr val="tx1"/>
                </a:solidFill>
              </a:rPr>
              <a:t>La </a:t>
            </a:r>
            <a:r>
              <a:rPr lang="en-US" altLang="en-US" sz="3200" b="0" dirty="0">
                <a:solidFill>
                  <a:schemeClr val="tx1"/>
                </a:solidFill>
              </a:rPr>
              <a:t>V</a:t>
            </a:r>
            <a:r>
              <a:rPr lang="it-IT" altLang="en-US" sz="3200" b="0" dirty="0" err="1">
                <a:solidFill>
                  <a:schemeClr val="tx1"/>
                </a:solidFill>
              </a:rPr>
              <a:t>alutazione</a:t>
            </a:r>
            <a:r>
              <a:rPr lang="it-IT" altLang="en-US" sz="3200" b="0" dirty="0">
                <a:solidFill>
                  <a:schemeClr val="tx1"/>
                </a:solidFill>
              </a:rPr>
              <a:t>  delle </a:t>
            </a:r>
            <a:r>
              <a:rPr lang="en-US" altLang="en-US" sz="3200" b="0" dirty="0">
                <a:solidFill>
                  <a:schemeClr val="tx1"/>
                </a:solidFill>
              </a:rPr>
              <a:t>P</a:t>
            </a:r>
            <a:r>
              <a:rPr lang="it-IT" altLang="en-US" sz="3200" b="0" dirty="0" err="1">
                <a:solidFill>
                  <a:schemeClr val="tx1"/>
                </a:solidFill>
              </a:rPr>
              <a:t>olitiche</a:t>
            </a:r>
            <a:r>
              <a:rPr lang="it-IT" altLang="en-US" sz="3200" b="0" dirty="0">
                <a:solidFill>
                  <a:schemeClr val="tx1"/>
                </a:solidFill>
              </a:rPr>
              <a:t> Pubbliche</a:t>
            </a:r>
            <a:br>
              <a:rPr lang="it-IT" altLang="en-US" sz="3200" b="0" dirty="0">
                <a:solidFill>
                  <a:schemeClr val="tx1"/>
                </a:solidFill>
              </a:rPr>
            </a:br>
            <a:r>
              <a:rPr lang="it-IT" altLang="en-US" sz="3200" b="0" dirty="0">
                <a:solidFill>
                  <a:schemeClr val="tx1"/>
                </a:solidFill>
              </a:rPr>
              <a:t>e della </a:t>
            </a:r>
            <a:r>
              <a:rPr lang="en-US" altLang="en-US" sz="3200" b="0" dirty="0">
                <a:solidFill>
                  <a:schemeClr val="tx1"/>
                </a:solidFill>
              </a:rPr>
              <a:t>R</a:t>
            </a:r>
            <a:r>
              <a:rPr lang="it-IT" altLang="en-US" sz="3200" b="0" dirty="0" err="1">
                <a:solidFill>
                  <a:schemeClr val="tx1"/>
                </a:solidFill>
              </a:rPr>
              <a:t>egolazione</a:t>
            </a:r>
            <a:r>
              <a:rPr lang="it-IT" altLang="en-US" sz="3200" b="0" dirty="0">
                <a:solidFill>
                  <a:schemeClr val="tx1"/>
                </a:solidFill>
              </a:rPr>
              <a:t>  </a:t>
            </a:r>
            <a:br>
              <a:rPr lang="it-IT" altLang="en-US" sz="3200" dirty="0">
                <a:solidFill>
                  <a:schemeClr val="tx1"/>
                </a:solidFill>
              </a:rPr>
            </a:br>
            <a:br>
              <a:rPr lang="it-IT" altLang="en-US" sz="3200" dirty="0">
                <a:solidFill>
                  <a:schemeClr val="tx1"/>
                </a:solidFill>
              </a:rPr>
            </a:br>
            <a:r>
              <a:rPr lang="it-IT" altLang="en-US" sz="3200" dirty="0"/>
              <a:t>I Dati e le Metodologie</a:t>
            </a:r>
            <a:endParaRPr lang="en-US" sz="3200" dirty="0">
              <a:effectLst/>
            </a:endParaRPr>
          </a:p>
        </p:txBody>
      </p:sp>
      <p:sp>
        <p:nvSpPr>
          <p:cNvPr id="369667" name="Rectangle 3">
            <a:extLst>
              <a:ext uri="{FF2B5EF4-FFF2-40B4-BE49-F238E27FC236}">
                <a16:creationId xmlns:a16="http://schemas.microsoft.com/office/drawing/2014/main" id="{53A0AC34-657C-7450-620A-990F9FA675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885950"/>
            <a:ext cx="8569325" cy="44958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it-IT" altLang="en-US" sz="2400" b="1">
              <a:latin typeface="Tahoma" panose="020B0604030504040204" pitchFamily="34" charset="0"/>
            </a:endParaRPr>
          </a:p>
          <a:p>
            <a:pPr algn="ctr" eaLnBrk="1" hangingPunct="1">
              <a:buFontTx/>
              <a:buNone/>
            </a:pPr>
            <a:r>
              <a:rPr lang="it-IT" altLang="en-US" sz="2400" b="1">
                <a:latin typeface="Tahoma" panose="020B0604030504040204" pitchFamily="34" charset="0"/>
              </a:rPr>
              <a:t>Outline</a:t>
            </a:r>
          </a:p>
          <a:p>
            <a:pPr eaLnBrk="1" hangingPunct="1">
              <a:buFontTx/>
              <a:buNone/>
            </a:pPr>
            <a:endParaRPr lang="it-IT" altLang="en-US" sz="2400">
              <a:latin typeface="Tahom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it-IT" altLang="it-IT" sz="2400">
                <a:latin typeface="Tahoma" panose="020B0604030504040204" pitchFamily="34" charset="0"/>
              </a:rPr>
              <a:t>-  La legislazione vigente sulla valutazione </a:t>
            </a:r>
          </a:p>
          <a:p>
            <a:pPr eaLnBrk="1" hangingPunct="1">
              <a:buFontTx/>
              <a:buNone/>
            </a:pPr>
            <a:r>
              <a:rPr lang="it-IT" altLang="it-IT" sz="2400">
                <a:latin typeface="Tahoma" panose="020B0604030504040204" pitchFamily="34" charset="0"/>
              </a:rPr>
              <a:t>-  Gli ostacoli alla diffusione delle applicazioni e della cultura della valutazione</a:t>
            </a:r>
          </a:p>
          <a:p>
            <a:pPr eaLnBrk="1" hangingPunct="1">
              <a:buFontTx/>
              <a:buNone/>
            </a:pPr>
            <a:r>
              <a:rPr lang="it-IT" altLang="it-IT" sz="2400">
                <a:latin typeface="Tahoma" panose="020B0604030504040204" pitchFamily="34" charset="0"/>
              </a:rPr>
              <a:t>-  Definizione e scopi della  valutazione di una regolazione o di una politica </a:t>
            </a:r>
          </a:p>
          <a:p>
            <a:pPr eaLnBrk="1" hangingPunct="1">
              <a:buFontTx/>
              <a:buNone/>
            </a:pPr>
            <a:r>
              <a:rPr lang="it-IT" altLang="it-IT" sz="2400">
                <a:latin typeface="Tahoma" panose="020B0604030504040204" pitchFamily="34" charset="0"/>
              </a:rPr>
              <a:t>-  </a:t>
            </a:r>
            <a:r>
              <a:rPr lang="it-IT" altLang="it-IT" sz="2400">
                <a:solidFill>
                  <a:srgbClr val="FFFF00"/>
                </a:solidFill>
                <a:latin typeface="Tahoma" panose="020B0604030504040204" pitchFamily="34" charset="0"/>
              </a:rPr>
              <a:t>ll ruolo dei dati: cosa misurare</a:t>
            </a:r>
          </a:p>
          <a:p>
            <a:pPr eaLnBrk="1" hangingPunct="1">
              <a:buFontTx/>
              <a:buNone/>
            </a:pPr>
            <a:r>
              <a:rPr lang="it-IT" altLang="it-IT" sz="2400">
                <a:solidFill>
                  <a:srgbClr val="FFFF00"/>
                </a:solidFill>
                <a:latin typeface="Tahoma" panose="020B0604030504040204" pitchFamily="34" charset="0"/>
              </a:rPr>
              <a:t>-  Metodologie di valutazione: come mi</a:t>
            </a:r>
            <a:r>
              <a:rPr lang="it-IT" altLang="it-IT" sz="2400">
                <a:latin typeface="Tahoma" panose="020B0604030504040204" pitchFamily="34" charset="0"/>
              </a:rPr>
              <a:t>surare gli impatti </a:t>
            </a:r>
          </a:p>
          <a:p>
            <a:pPr eaLnBrk="1" hangingPunct="1">
              <a:buFontTx/>
              <a:buNone/>
            </a:pPr>
            <a:r>
              <a:rPr lang="it-IT" altLang="it-IT" sz="2400">
                <a:latin typeface="Tahoma" panose="020B0604030504040204" pitchFamily="34" charset="0"/>
              </a:rPr>
              <a:t>   Considerazioni conclusive</a:t>
            </a:r>
          </a:p>
          <a:p>
            <a:pPr eaLnBrk="1" hangingPunct="1">
              <a:buFontTx/>
              <a:buNone/>
            </a:pPr>
            <a:endParaRPr lang="it-IT" altLang="it-IT" sz="2400">
              <a:latin typeface="Tahom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it-IT" altLang="en-US" sz="2400">
              <a:latin typeface="Tahom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GB" altLang="it-IT" sz="4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69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69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69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4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69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69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69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8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69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69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69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24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69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69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69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69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69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69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6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7A31FD2-4EEE-D16D-E5D7-358075549F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3763" y="44450"/>
            <a:ext cx="8229600" cy="666750"/>
          </a:xfrm>
        </p:spPr>
        <p:txBody>
          <a:bodyPr/>
          <a:lstStyle/>
          <a:p>
            <a:pPr eaLnBrk="1" hangingPunct="1"/>
            <a:r>
              <a:rPr lang="it-IT" altLang="it-IT" sz="3200">
                <a:effectLst/>
              </a:rPr>
              <a:t>Cosa misurare</a:t>
            </a:r>
            <a:endParaRPr lang="en-US" altLang="it-IT" sz="3200">
              <a:effectLst/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26A85E6-D674-EFAD-9476-EF3AF8D007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11200"/>
            <a:ext cx="9144000" cy="58324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800" b="1" dirty="0"/>
              <a:t>  </a:t>
            </a:r>
            <a:r>
              <a:rPr lang="it-IT" altLang="it-IT" sz="2000" dirty="0">
                <a:latin typeface="Tahoma" panose="020B0604030504040204" pitchFamily="34" charset="0"/>
              </a:rPr>
              <a:t>Con riferimento agli </a:t>
            </a:r>
            <a:r>
              <a:rPr lang="it-IT" altLang="it-IT" sz="2000" b="1" dirty="0">
                <a:solidFill>
                  <a:srgbClr val="66FF33"/>
                </a:solidFill>
                <a:latin typeface="Tahoma" panose="020B0604030504040204" pitchFamily="34" charset="0"/>
              </a:rPr>
              <a:t>«obiettivi, alle risorse impiegate e ai risultati» </a:t>
            </a:r>
            <a:r>
              <a:rPr lang="it-IT" altLang="it-IT" sz="2000" dirty="0">
                <a:latin typeface="Tahoma" panose="020B0604030504040204" pitchFamily="34" charset="0"/>
              </a:rPr>
              <a:t> conseguiti due  aspetti chiave della </a:t>
            </a:r>
            <a:r>
              <a:rPr lang="it-IT" altLang="it-IT" sz="2000" i="1" dirty="0">
                <a:latin typeface="Tahoma" panose="020B0604030504040204" pitchFamily="34" charset="0"/>
              </a:rPr>
              <a:t>valutazione delle performance</a:t>
            </a:r>
            <a:r>
              <a:rPr lang="it-IT" altLang="it-IT" sz="2000" dirty="0">
                <a:latin typeface="Tahoma" panose="020B0604030504040204" pitchFamily="34" charset="0"/>
              </a:rPr>
              <a:t> di una regolazione o di un intervento pubblico,  riguardano</a:t>
            </a:r>
            <a:r>
              <a:rPr lang="it-IT" altLang="it-IT" sz="2000" b="1" dirty="0">
                <a:latin typeface="Tahoma" panose="020B0604030504040204" pitchFamily="34" charset="0"/>
              </a:rPr>
              <a:t>:       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000" b="1" dirty="0">
                <a:latin typeface="Tahoma" panose="020B0604030504040204" pitchFamily="34" charset="0"/>
              </a:rPr>
              <a:t>- </a:t>
            </a:r>
            <a:r>
              <a:rPr lang="it-IT" altLang="it-IT" sz="2000" dirty="0">
                <a:latin typeface="Tahoma" panose="020B0604030504040204" pitchFamily="34" charset="0"/>
              </a:rPr>
              <a:t>l’</a:t>
            </a:r>
            <a:r>
              <a:rPr lang="it-IT" altLang="it-IT" sz="2000" b="1" dirty="0">
                <a:solidFill>
                  <a:srgbClr val="FFFF00"/>
                </a:solidFill>
                <a:latin typeface="Tahoma" panose="020B0604030504040204" pitchFamily="34" charset="0"/>
              </a:rPr>
              <a:t>Efficacia</a:t>
            </a:r>
            <a:r>
              <a:rPr lang="it-IT" altLang="it-IT" sz="2000" b="1" i="1" dirty="0">
                <a:latin typeface="Tahoma" panose="020B0604030504040204" pitchFamily="34" charset="0"/>
              </a:rPr>
              <a:t> </a:t>
            </a:r>
            <a:r>
              <a:rPr lang="it-IT" altLang="it-IT" sz="2000" b="1" dirty="0">
                <a:latin typeface="Tahoma" panose="020B0604030504040204" pitchFamily="34" charset="0"/>
              </a:rPr>
              <a:t>raffronto tra effetti ottenuti e attesi 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000" b="1" dirty="0">
                <a:latin typeface="Tahoma" panose="020B0604030504040204" pitchFamily="34" charset="0"/>
              </a:rPr>
              <a:t>- </a:t>
            </a:r>
            <a:r>
              <a:rPr lang="it-IT" altLang="it-IT" sz="2000" dirty="0">
                <a:latin typeface="Tahoma" panose="020B0604030504040204" pitchFamily="34" charset="0"/>
              </a:rPr>
              <a:t>l’</a:t>
            </a:r>
            <a:r>
              <a:rPr lang="it-IT" altLang="it-IT" sz="2000" b="1" dirty="0">
                <a:solidFill>
                  <a:srgbClr val="FFFF00"/>
                </a:solidFill>
                <a:latin typeface="Tahoma" panose="020B0604030504040204" pitchFamily="34" charset="0"/>
              </a:rPr>
              <a:t>Efficienza</a:t>
            </a:r>
            <a:r>
              <a:rPr lang="it-IT" altLang="it-IT" sz="2000" b="1" dirty="0">
                <a:latin typeface="Tahoma" panose="020B0604030504040204" pitchFamily="34" charset="0"/>
              </a:rPr>
              <a:t>    rapporto tra effetti ottenuti e risorse utilizzate.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000" b="1" dirty="0">
                <a:latin typeface="Tahoma" panose="020B0604030504040204" pitchFamily="34" charset="0"/>
              </a:rPr>
              <a:t> </a:t>
            </a:r>
            <a:r>
              <a:rPr lang="it-IT" altLang="it-IT" sz="2000" dirty="0">
                <a:latin typeface="Tahoma" panose="020B0604030504040204" pitchFamily="34" charset="0"/>
              </a:rPr>
              <a:t>Nell’ottica della </a:t>
            </a:r>
            <a:r>
              <a:rPr lang="it-IT" altLang="it-IT" sz="2000" b="1" dirty="0">
                <a:latin typeface="Tahoma" panose="020B0604030504040204" pitchFamily="34" charset="0"/>
              </a:rPr>
              <a:t>«</a:t>
            </a:r>
            <a:r>
              <a:rPr lang="it-IT" altLang="it-IT" sz="2000" b="1" dirty="0">
                <a:solidFill>
                  <a:srgbClr val="66FF33"/>
                </a:solidFill>
                <a:latin typeface="Tahoma" panose="020B0604030504040204" pitchFamily="34" charset="0"/>
              </a:rPr>
              <a:t>soddisfazione degli stakeholders»</a:t>
            </a:r>
            <a:r>
              <a:rPr lang="it-IT" altLang="it-IT" sz="2000" b="1" dirty="0">
                <a:latin typeface="Tahoma" panose="020B0604030504040204" pitchFamily="34" charset="0"/>
              </a:rPr>
              <a:t> </a:t>
            </a:r>
            <a:r>
              <a:rPr lang="it-IT" altLang="it-IT" sz="2000" dirty="0">
                <a:latin typeface="Tahoma" panose="020B0604030504040204" pitchFamily="34" charset="0"/>
              </a:rPr>
              <a:t>(cittadini, imprese, corpi intermedi, etc.)  vanno considerate misure di:           </a:t>
            </a:r>
            <a:r>
              <a:rPr lang="it-IT" altLang="it-IT" sz="2000" b="1" dirty="0">
                <a:latin typeface="Tahoma" panose="020B0604030504040204" pitchFamily="34" charset="0"/>
              </a:rPr>
              <a:t>- </a:t>
            </a:r>
            <a:r>
              <a:rPr lang="it-IT" altLang="it-IT" sz="2000" b="1" dirty="0">
                <a:solidFill>
                  <a:srgbClr val="FFFF00"/>
                </a:solidFill>
                <a:latin typeface="Tahoma" panose="020B0604030504040204" pitchFamily="34" charset="0"/>
              </a:rPr>
              <a:t>Utilità/Benessere</a:t>
            </a:r>
            <a:r>
              <a:rPr lang="it-IT" altLang="it-IT" sz="2000" b="1" dirty="0">
                <a:latin typeface="Tahoma" panose="020B0604030504040204" pitchFamily="34" charset="0"/>
              </a:rPr>
              <a:t> per  l’analisi ex ante  (attese) e  o la verifica  ex post (benefici)  dell’incidenza sui gruppi o sulle popolazioni destinatarie.                                                                                             -  </a:t>
            </a:r>
            <a:r>
              <a:rPr lang="it-IT" altLang="it-IT" sz="2000" b="1" dirty="0">
                <a:solidFill>
                  <a:srgbClr val="FFFF00"/>
                </a:solidFill>
                <a:latin typeface="Tahoma" panose="020B0604030504040204" pitchFamily="34" charset="0"/>
              </a:rPr>
              <a:t>Pertinenza</a:t>
            </a:r>
            <a:r>
              <a:rPr lang="it-IT" altLang="it-IT" sz="2000" b="1" dirty="0">
                <a:latin typeface="Tahoma" panose="020B0604030504040204" pitchFamily="34" charset="0"/>
              </a:rPr>
              <a:t>  per verificare se gli obiettivi del programma siano di coerenti con l’evoluzione dei bisogni della popolazione e dell’economia destinataria dell’intervento  .                                        - </a:t>
            </a:r>
            <a:r>
              <a:rPr lang="it-IT" altLang="it-IT" sz="2000" b="1" dirty="0">
                <a:solidFill>
                  <a:srgbClr val="FFFF00"/>
                </a:solidFill>
                <a:latin typeface="Tahoma" panose="020B0604030504040204" pitchFamily="34" charset="0"/>
              </a:rPr>
              <a:t>Sostenibilità</a:t>
            </a:r>
            <a:r>
              <a:rPr lang="it-IT" altLang="it-IT" sz="2000" b="1" dirty="0">
                <a:latin typeface="Tahoma" panose="020B0604030504040204" pitchFamily="34" charset="0"/>
              </a:rPr>
              <a:t> per l’analisi della capacità di mantenimento dei risultati raggiunti al termine dell’intervento (permanenza dei cambiamenti o benefici).</a:t>
            </a:r>
          </a:p>
          <a:p>
            <a:pPr eaLnBrk="1" hangingPunct="1">
              <a:lnSpc>
                <a:spcPct val="80000"/>
              </a:lnSpc>
            </a:pPr>
            <a:endParaRPr lang="it-IT" altLang="it-IT" sz="20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it-IT" altLang="it-IT" sz="2000" b="1" dirty="0">
                <a:latin typeface="Tahoma" panose="020B0604030504040204" pitchFamily="34" charset="0"/>
              </a:rPr>
              <a:t>     Il quadro informativo può essere completato da  misure di:         -  </a:t>
            </a:r>
            <a:r>
              <a:rPr lang="it-IT" altLang="it-IT" sz="2000" b="1" dirty="0">
                <a:solidFill>
                  <a:srgbClr val="FFFF00"/>
                </a:solidFill>
                <a:latin typeface="Tahoma" panose="020B0604030504040204" pitchFamily="34" charset="0"/>
              </a:rPr>
              <a:t>Fiducia nel sistema pubblico</a:t>
            </a:r>
            <a:r>
              <a:rPr lang="it-IT" altLang="it-IT" sz="2000" b="1" dirty="0">
                <a:latin typeface="Tahoma" panose="020B0604030504040204" pitchFamily="34" charset="0"/>
              </a:rPr>
              <a:t>, è un indicatore del consenso nei confronti del soggetto pubblico competente rispetto al provvedimento valutato;                                                                        - </a:t>
            </a:r>
            <a:r>
              <a:rPr lang="it-IT" altLang="it-IT" sz="2000" b="1" dirty="0">
                <a:solidFill>
                  <a:srgbClr val="FFFF00"/>
                </a:solidFill>
                <a:latin typeface="Tahoma" panose="020B0604030504040204" pitchFamily="34" charset="0"/>
              </a:rPr>
              <a:t>Comunicazione/contatto,</a:t>
            </a:r>
            <a:r>
              <a:rPr lang="it-IT" altLang="it-IT" sz="2000" b="1" dirty="0">
                <a:latin typeface="Tahoma" panose="020B0604030504040204" pitchFamily="34" charset="0"/>
              </a:rPr>
              <a:t> la disponibilità di informazioni sull’ intervento ha un peso diretto sulla valutazione dell’utenza. </a:t>
            </a:r>
            <a:endParaRPr lang="en-US" altLang="it-IT" sz="2000" b="1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807CF9C7-F994-DD41-7810-EBA304E144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2800">
                <a:effectLst/>
              </a:rPr>
              <a:t>Proprietà degli Indicatori</a:t>
            </a:r>
            <a:endParaRPr lang="en-US" altLang="it-IT" sz="2800">
              <a:effectLst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53807DF9-970A-04FD-E627-90AE89B16A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424862" cy="53292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400">
                <a:latin typeface="Tahoma" panose="020B0604030504040204" pitchFamily="34" charset="0"/>
              </a:rPr>
              <a:t>Un indicatore costituisce il </a:t>
            </a:r>
            <a:r>
              <a:rPr lang="it-IT" altLang="it-IT" sz="2400" b="1">
                <a:solidFill>
                  <a:srgbClr val="FFFF00"/>
                </a:solidFill>
                <a:latin typeface="Tahoma" panose="020B0604030504040204" pitchFamily="34" charset="0"/>
              </a:rPr>
              <a:t>ponte tra gli obiettivi e la realtà</a:t>
            </a:r>
            <a:r>
              <a:rPr lang="it-IT" altLang="it-IT" sz="2400">
                <a:latin typeface="Tahoma" panose="020B0604030504040204" pitchFamily="34" charset="0"/>
              </a:rPr>
              <a:t> in questa prospettiva </a:t>
            </a:r>
            <a:r>
              <a:rPr lang="it-IT" altLang="it-IT" sz="2400" u="sng">
                <a:latin typeface="Tahoma" panose="020B0604030504040204" pitchFamily="34" charset="0"/>
              </a:rPr>
              <a:t>gli standard  e le scale</a:t>
            </a:r>
            <a:r>
              <a:rPr lang="it-IT" altLang="it-IT" sz="2400">
                <a:latin typeface="Tahoma" panose="020B0604030504040204" pitchFamily="34" charset="0"/>
              </a:rPr>
              <a:t> di misura vanno definiti preventivamente.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altLang="it-IT" sz="240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it-IT" altLang="it-IT" sz="2400">
                <a:latin typeface="Tahoma" panose="020B0604030504040204" pitchFamily="34" charset="0"/>
              </a:rPr>
              <a:t>Gli indicatori sono utili per produrre una misura quantitativa delle qualità  di un processo regolativo o di una politica e delle sue </a:t>
            </a:r>
            <a:r>
              <a:rPr lang="it-IT" altLang="it-IT" sz="2400" u="sng">
                <a:latin typeface="Tahoma" panose="020B0604030504040204" pitchFamily="34" charset="0"/>
              </a:rPr>
              <a:t>performance</a:t>
            </a:r>
            <a:r>
              <a:rPr lang="it-IT" altLang="it-IT" sz="2400">
                <a:latin typeface="Tahoma" panose="020B0604030504040204" pitchFamily="34" charset="0"/>
              </a:rPr>
              <a:t>,  ma particolare attenzione va dedicata nel misurare  le </a:t>
            </a:r>
            <a:r>
              <a:rPr lang="it-IT" altLang="it-IT" sz="2400" u="sng">
                <a:latin typeface="Tahoma" panose="020B0604030504040204" pitchFamily="34" charset="0"/>
              </a:rPr>
              <a:t>leve per guidare il miglioramento.</a:t>
            </a:r>
          </a:p>
          <a:p>
            <a:pPr eaLnBrk="1" hangingPunct="1">
              <a:lnSpc>
                <a:spcPct val="80000"/>
              </a:lnSpc>
            </a:pPr>
            <a:endParaRPr lang="it-IT" altLang="it-IT" sz="2400" u="sng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it-IT" altLang="it-IT" sz="2400">
                <a:latin typeface="Tahoma" panose="020B0604030504040204" pitchFamily="34" charset="0"/>
              </a:rPr>
              <a:t>Gli indicatori devono essere sviluppati secondo standard opportuni, testati e implementati con rigore statistico.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400">
                <a:latin typeface="Tahoma" panose="020B0604030504040204" pitchFamily="34" charset="0"/>
              </a:rPr>
              <a:t>   A tal fine devono possedere i seguenti </a:t>
            </a:r>
            <a:r>
              <a:rPr lang="it-IT" altLang="it-IT" sz="2400" b="1">
                <a:solidFill>
                  <a:srgbClr val="FFFF00"/>
                </a:solidFill>
                <a:latin typeface="Tahoma" panose="020B0604030504040204" pitchFamily="34" charset="0"/>
              </a:rPr>
              <a:t>requisiti</a:t>
            </a:r>
            <a:r>
              <a:rPr lang="it-IT" altLang="it-IT" sz="2400">
                <a:latin typeface="Tahoma" panose="020B0604030504040204" pitchFamily="34" charset="0"/>
              </a:rPr>
              <a:t>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it-IT" altLang="it-IT" sz="2400">
                <a:latin typeface="Tahoma" panose="020B0604030504040204" pitchFamily="34" charset="0"/>
              </a:rPr>
              <a:t>    </a:t>
            </a:r>
            <a:r>
              <a:rPr lang="it-IT" altLang="it-IT" sz="2400" u="sng">
                <a:latin typeface="Tahoma" panose="020B0604030504040204" pitchFamily="34" charset="0"/>
              </a:rPr>
              <a:t>Validità scientifica, Validità causale, Specificità, Interpretabilità, Fattibilità, Economicità, Tempestività e facilità di manutenzione, </a:t>
            </a:r>
            <a:r>
              <a:rPr lang="en-GB" altLang="it-IT" sz="2400" u="sng">
                <a:latin typeface="Tahoma" panose="020B0604030504040204" pitchFamily="34" charset="0"/>
              </a:rPr>
              <a:t>Sensibilità, Accuratezza, Generalizzabilità</a:t>
            </a:r>
            <a:r>
              <a:rPr lang="en-GB" altLang="it-IT" sz="2000">
                <a:latin typeface="Tahoma" panose="020B0604030504040204" pitchFamily="34" charset="0"/>
              </a:rPr>
              <a:t>.</a:t>
            </a:r>
            <a:endParaRPr lang="en-US" altLang="it-IT" sz="20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2BF6048E-8FD0-8D0B-112F-7508EEFB5A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8147050" cy="676275"/>
          </a:xfrm>
        </p:spPr>
        <p:txBody>
          <a:bodyPr/>
          <a:lstStyle/>
          <a:p>
            <a:pPr>
              <a:defRPr/>
            </a:pPr>
            <a:r>
              <a:rPr lang="it-IT" sz="3600" dirty="0"/>
              <a:t>Tipologie di Indicatori</a:t>
            </a:r>
          </a:p>
        </p:txBody>
      </p:sp>
      <p:graphicFrame>
        <p:nvGraphicFramePr>
          <p:cNvPr id="78851" name="Group 3">
            <a:extLst>
              <a:ext uri="{FF2B5EF4-FFF2-40B4-BE49-F238E27FC236}">
                <a16:creationId xmlns:a16="http://schemas.microsoft.com/office/drawing/2014/main" id="{8EB2A22A-E6E4-C31A-F1D0-B405FD5DD2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0372687"/>
              </p:ext>
            </p:extLst>
          </p:nvPr>
        </p:nvGraphicFramePr>
        <p:xfrm>
          <a:off x="364331" y="1268760"/>
          <a:ext cx="8497887" cy="4922933"/>
        </p:xfrm>
        <a:graphic>
          <a:graphicData uri="http://schemas.openxmlformats.org/drawingml/2006/table">
            <a:tbl>
              <a:tblPr/>
              <a:tblGrid>
                <a:gridCol w="2974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2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771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Indicatori di Programma</a:t>
                      </a: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7E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0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</a:t>
                      </a: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</a:t>
                      </a:r>
                      <a:r>
                        <a:rPr kumimoji="0" 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icatori di risorse</a:t>
                      </a: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Si riferiscono alla dotazione finanziaria concessa a ciascun livello dell’intervento. Gli </a:t>
                      </a: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indicatori finanziari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sono utilizzati per monitorare i progressi fatti in termini di impegni e pagamenti. Si rilevano a livello dei soggetti titolari del programma e responsabili dell’attuazione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Indicatori di realizzazione</a:t>
                      </a: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Sono riferiti all’attività. Sono </a:t>
                      </a: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misurati in unità fisiche o finanziarie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(Km di strada, N° di beneficiari di un sostegno finanziario). Si rilevano a livello di beneficiario finale.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Indicatori di risultato</a:t>
                      </a: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Si riferiscono </a:t>
                      </a: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all’effetto diretto di un programma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 Possono essere di natura fisica (riduzione dei tempi di percorrenza) o finanziaria (riduzione dei costi di trasporto)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6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Indicatori di impatto (specifico e globale</a:t>
                      </a: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Si riferiscono alle </a:t>
                      </a: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conseguenze del programma sui beneficiari diretti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 Si registrano dopo un certo lasso di tempo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511896-D2AA-878F-46E2-2E91FC4EF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8" y="260350"/>
            <a:ext cx="8589962" cy="936625"/>
          </a:xfrm>
        </p:spPr>
        <p:txBody>
          <a:bodyPr/>
          <a:lstStyle/>
          <a:p>
            <a:pPr algn="l">
              <a:defRPr/>
            </a:pPr>
            <a:r>
              <a:rPr lang="it-IT" sz="2800" dirty="0"/>
              <a:t>Pianificazione della Valutazione di Impatto </a:t>
            </a:r>
            <a:r>
              <a:rPr lang="it-IT" dirty="0"/>
              <a:t>
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89233AE-AF5E-78D1-BFE5-8CEF02E425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fld id="{21CF7995-3247-46CA-A763-8F1112FC5068}" type="slidenum">
              <a:rPr lang="it-IT" altLang="it-IT" smtClean="0"/>
              <a:pPr eaLnBrk="1" hangingPunct="1">
                <a:defRPr/>
              </a:pPr>
              <a:t>23</a:t>
            </a:fld>
            <a:endParaRPr lang="it-IT" alt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725A164-1954-1D8D-C5A4-A9D2E78B8EFC}"/>
              </a:ext>
            </a:extLst>
          </p:cNvPr>
          <p:cNvSpPr txBox="1"/>
          <p:nvPr/>
        </p:nvSpPr>
        <p:spPr>
          <a:xfrm>
            <a:off x="501650" y="908050"/>
            <a:ext cx="8215313" cy="6248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000" b="1" dirty="0">
                <a:solidFill>
                  <a:srgbClr val="FFFF00"/>
                </a:solidFill>
              </a:rPr>
              <a:t>Passo 1</a:t>
            </a:r>
            <a:r>
              <a:rPr lang="it-IT" sz="2000" b="1" dirty="0"/>
              <a:t>: </a:t>
            </a:r>
            <a:r>
              <a:rPr lang="it-IT" sz="2000" b="1" dirty="0">
                <a:solidFill>
                  <a:schemeClr val="bg1">
                    <a:lumMod val="40000"/>
                    <a:lumOff val="60000"/>
                  </a:schemeClr>
                </a:solidFill>
              </a:rPr>
              <a:t>Scelta </a:t>
            </a:r>
            <a:r>
              <a:rPr lang="it-IT" sz="2000" b="1" dirty="0" err="1">
                <a:solidFill>
                  <a:schemeClr val="bg1">
                    <a:lumMod val="40000"/>
                    <a:lumOff val="60000"/>
                  </a:schemeClr>
                </a:solidFill>
              </a:rPr>
              <a:t>dgl</a:t>
            </a:r>
            <a:r>
              <a:rPr lang="it-IT" sz="2000" b="1" dirty="0">
                <a:solidFill>
                  <a:schemeClr val="bg1">
                    <a:lumMod val="40000"/>
                    <a:lumOff val="60000"/>
                  </a:schemeClr>
                </a:solidFill>
              </a:rPr>
              <a:t> obbiettivi e dei risultati </a:t>
            </a:r>
            <a:r>
              <a:rPr lang="it-IT" sz="2000" b="1" dirty="0" err="1">
                <a:solidFill>
                  <a:schemeClr val="bg1">
                    <a:lumMod val="40000"/>
                    <a:lumOff val="60000"/>
                  </a:schemeClr>
                </a:solidFill>
              </a:rPr>
              <a:t>attesi</a:t>
            </a:r>
            <a:r>
              <a:rPr lang="it-IT" sz="2000" b="1" dirty="0" err="1"/>
              <a:t>Un</a:t>
            </a:r>
            <a:r>
              <a:rPr lang="it-IT" sz="2000" b="1" dirty="0"/>
              <a:t> modello logico per il  programma è la rappresentazione di input, attività, output e risultati (a breve, intermedio e lungo termine) relativi al tuo programma.</a:t>
            </a:r>
          </a:p>
          <a:p>
            <a:pPr>
              <a:defRPr/>
            </a:pPr>
            <a:r>
              <a:rPr lang="it-IT" sz="2000" b="1" dirty="0"/>
              <a:t>
</a:t>
            </a:r>
            <a:r>
              <a:rPr lang="it-IT" sz="2000" b="1" dirty="0">
                <a:solidFill>
                  <a:srgbClr val="FFFF00"/>
                </a:solidFill>
              </a:rPr>
              <a:t>Passo2</a:t>
            </a:r>
            <a:r>
              <a:rPr lang="it-IT" sz="2000" b="1" dirty="0"/>
              <a:t>: S</a:t>
            </a:r>
            <a:r>
              <a:rPr lang="it-IT" sz="2000" b="1" dirty="0">
                <a:solidFill>
                  <a:schemeClr val="bg1">
                    <a:lumMod val="40000"/>
                    <a:lumOff val="60000"/>
                  </a:schemeClr>
                </a:solidFill>
              </a:rPr>
              <a:t>elezione,  raccolta e costruzione degli indicatori </a:t>
            </a:r>
            <a:r>
              <a:rPr lang="it-IT" sz="2000" b="1" dirty="0"/>
              <a:t>.Indicatori qualitativi e quantitativi. Identificare le origini dati e i metodi per raccogliere i dati. Per ogni indicatore  identificare quali dati raccogliere/misurare . Identificare le tecniche per la costruzione.</a:t>
            </a:r>
          </a:p>
          <a:p>
            <a:pPr>
              <a:defRPr/>
            </a:pPr>
            <a:r>
              <a:rPr lang="it-IT" sz="2000" b="1" dirty="0"/>
              <a:t>
</a:t>
            </a:r>
            <a:r>
              <a:rPr lang="it-IT" sz="2000" b="1" dirty="0">
                <a:solidFill>
                  <a:srgbClr val="FFFF00"/>
                </a:solidFill>
              </a:rPr>
              <a:t>Passo 3: </a:t>
            </a:r>
            <a:r>
              <a:rPr lang="it-IT" sz="2000" b="1" dirty="0">
                <a:solidFill>
                  <a:schemeClr val="bg1">
                    <a:lumMod val="40000"/>
                    <a:lumOff val="60000"/>
                  </a:schemeClr>
                </a:solidFill>
              </a:rPr>
              <a:t>Quando e come raccogliere i dati </a:t>
            </a:r>
          </a:p>
          <a:p>
            <a:pPr>
              <a:defRPr/>
            </a:pPr>
            <a:r>
              <a:rPr lang="it-IT" sz="2000" b="1" dirty="0"/>
              <a:t>&gt; Quando: Ex ante. In itinere, Ex post,
&gt; Modalità :
     -Questionari
     - Interviste agli esperti (Focus group) o stakeholder
     - Rilevazioni campionarie o censuarie
     - Interrogazione di documenti cartacei o digitali
-</a:t>
            </a:r>
            <a:endParaRPr lang="it-IT" sz="2000" dirty="0"/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0136B9-C56D-F006-50CC-97FB4C19C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81" y="217179"/>
            <a:ext cx="8275638" cy="476250"/>
          </a:xfrm>
        </p:spPr>
        <p:txBody>
          <a:bodyPr/>
          <a:lstStyle/>
          <a:p>
            <a:pPr>
              <a:defRPr/>
            </a:pPr>
            <a:br>
              <a:rPr lang="it-IT" sz="2800" dirty="0"/>
            </a:br>
            <a:r>
              <a:rPr lang="it-IT" sz="2800" dirty="0"/>
              <a:t>Pianificazione dell’ Analisi dei risultati
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4E35527-7C36-4715-FDBF-0F44FC39E8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fld id="{0AF18822-D133-4D87-9561-21A26732972E}" type="slidenum">
              <a:rPr lang="it-IT" altLang="it-IT" smtClean="0"/>
              <a:pPr eaLnBrk="1" hangingPunct="1">
                <a:defRPr/>
              </a:pPr>
              <a:t>24</a:t>
            </a:fld>
            <a:endParaRPr lang="it-IT" altLang="it-IT"/>
          </a:p>
        </p:txBody>
      </p:sp>
      <p:sp>
        <p:nvSpPr>
          <p:cNvPr id="33796" name="CasellaDiTesto 4">
            <a:extLst>
              <a:ext uri="{FF2B5EF4-FFF2-40B4-BE49-F238E27FC236}">
                <a16:creationId xmlns:a16="http://schemas.microsoft.com/office/drawing/2014/main" id="{556E210B-64B8-E9FB-11C6-377528166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836712"/>
            <a:ext cx="8721725" cy="624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it-IT" altLang="it-IT" sz="2000" b="1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000" b="1" dirty="0">
                <a:latin typeface="Verdana" panose="020B0604030504040204" pitchFamily="34" charset="0"/>
              </a:rPr>
              <a:t>Passo 4: </a:t>
            </a:r>
            <a:r>
              <a:rPr lang="it-IT" altLang="it-IT" sz="2000" b="1" dirty="0">
                <a:solidFill>
                  <a:srgbClr val="FFFF00"/>
                </a:solidFill>
                <a:latin typeface="Verdana" panose="020B0604030504040204" pitchFamily="34" charset="0"/>
              </a:rPr>
              <a:t>Analisi statistica dei dati quantitativi e qualitativi </a:t>
            </a:r>
            <a:r>
              <a:rPr lang="it-IT" altLang="it-IT" sz="2000" b="1" dirty="0">
                <a:latin typeface="Verdana" panose="020B0604030504040204" pitchFamily="34" charset="0"/>
              </a:rPr>
              <a:t>
-- Tabulare i dati, in distribuzioni semplici e doppie e ottenere rappresentazioni grafiche
-- </a:t>
            </a:r>
            <a:r>
              <a:rPr lang="it-IT" altLang="it-IT" sz="2000" b="1" dirty="0">
                <a:solidFill>
                  <a:srgbClr val="FFFF00"/>
                </a:solidFill>
                <a:latin typeface="Verdana" panose="020B0604030504040204" pitchFamily="34" charset="0"/>
              </a:rPr>
              <a:t>Per la descrizione e la valutazione  di dati quantitativi </a:t>
            </a:r>
            <a:r>
              <a:rPr lang="it-IT" altLang="it-IT" sz="2000" b="1" dirty="0">
                <a:latin typeface="Verdana" panose="020B0604030504040204" pitchFamily="34" charset="0"/>
              </a:rPr>
              <a:t>considerare: rapporti di composizione e indici di variazione assoluta e relativa; il calcolo di medie, indici di variabilità e correlazione; sintesi di più indicatori con tecniche fattoriali, o </a:t>
            </a:r>
            <a:r>
              <a:rPr lang="it-IT" altLang="it-IT" sz="2000" b="1" dirty="0" err="1">
                <a:latin typeface="Verdana" panose="020B0604030504040204" pitchFamily="34" charset="0"/>
              </a:rPr>
              <a:t>raggrupare</a:t>
            </a:r>
            <a:r>
              <a:rPr lang="it-IT" altLang="it-IT" sz="2000" b="1" dirty="0">
                <a:latin typeface="Verdana" panose="020B0604030504040204" pitchFamily="34" charset="0"/>
              </a:rPr>
              <a:t> i dati in classi omogenee
Costruire modelli a scopo predittivo e per identificare </a:t>
            </a:r>
            <a:r>
              <a:rPr lang="it-IT" altLang="it-IT" sz="2000" b="1" dirty="0" err="1">
                <a:latin typeface="Verdana" panose="020B0604030504040204" pitchFamily="34" charset="0"/>
              </a:rPr>
              <a:t>oni</a:t>
            </a:r>
            <a:r>
              <a:rPr lang="it-IT" altLang="it-IT" sz="2000" b="1" dirty="0">
                <a:latin typeface="Verdana" panose="020B0604030504040204" pitchFamily="34" charset="0"/>
              </a:rPr>
              <a:t> relazioni causali .
-- Per </a:t>
            </a:r>
            <a:r>
              <a:rPr lang="it-IT" altLang="it-IT" sz="2000" b="1" dirty="0">
                <a:solidFill>
                  <a:srgbClr val="FFFF00"/>
                </a:solidFill>
                <a:latin typeface="Verdana" panose="020B0604030504040204" pitchFamily="34" charset="0"/>
              </a:rPr>
              <a:t>analizzare</a:t>
            </a:r>
            <a:r>
              <a:rPr lang="it-IT" altLang="it-IT" sz="2000" b="1" dirty="0">
                <a:latin typeface="Verdana" panose="020B0604030504040204" pitchFamily="34" charset="0"/>
              </a:rPr>
              <a:t> </a:t>
            </a:r>
            <a:r>
              <a:rPr lang="it-IT" altLang="it-IT" sz="2000" b="1" dirty="0">
                <a:solidFill>
                  <a:srgbClr val="FFFF00"/>
                </a:solidFill>
                <a:latin typeface="Verdana" panose="020B0604030504040204" pitchFamily="34" charset="0"/>
              </a:rPr>
              <a:t>dati qualitativi o categorici e testuali: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000" b="1" dirty="0">
                <a:latin typeface="Verdana" panose="020B0604030504040204" pitchFamily="34" charset="0"/>
              </a:rPr>
              <a:t>Tabulare i dati, in distribuzioni semplici e doppie e ottenere rappresentazioni grafiche
-- Per la </a:t>
            </a:r>
            <a:r>
              <a:rPr lang="it-IT" altLang="it-IT" sz="2000" b="1" dirty="0">
                <a:solidFill>
                  <a:srgbClr val="FFFF00"/>
                </a:solidFill>
                <a:latin typeface="Verdana" panose="020B0604030504040204" pitchFamily="34" charset="0"/>
              </a:rPr>
              <a:t>descrizione e la valutazione  di dati categorici  e testuali </a:t>
            </a:r>
            <a:r>
              <a:rPr lang="it-IT" altLang="it-IT" sz="2000" b="1" dirty="0">
                <a:latin typeface="Verdana" panose="020B0604030504040204" pitchFamily="34" charset="0"/>
              </a:rPr>
              <a:t>calcolare  valori modali ,indici di entropia e di associazione.  Sintetizzare i dati per mezzo di tecniche fattoriali e di </a:t>
            </a:r>
            <a:r>
              <a:rPr lang="it-IT" altLang="it-IT" sz="2000" b="1" dirty="0" err="1">
                <a:latin typeface="Verdana" panose="020B0604030504040204" pitchFamily="34" charset="0"/>
              </a:rPr>
              <a:t>classifificazione</a:t>
            </a:r>
            <a:r>
              <a:rPr lang="it-IT" altLang="it-IT" sz="2000" b="1" dirty="0">
                <a:latin typeface="Verdana" panose="020B0604030504040204" pitchFamily="34" charset="0"/>
              </a:rPr>
              <a:t>
,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1F3AF3D-87AE-AB8E-B244-D5808ADE9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04800"/>
            <a:ext cx="83058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ova" panose="020B0604020202020204" pitchFamily="34" charset="0"/>
              </a:rPr>
              <a:t>Nella valutazione ex ante</a:t>
            </a:r>
            <a:r>
              <a:rPr lang="it-IT" sz="2800" b="1" dirty="0">
                <a:solidFill>
                  <a:schemeClr val="bg1"/>
                </a:solidFill>
                <a:latin typeface="Arial Nova" panose="020B0604020202020204" pitchFamily="34" charset="0"/>
              </a:rPr>
              <a:t> </a:t>
            </a:r>
          </a:p>
          <a:p>
            <a:pPr eaLnBrk="1" hangingPunct="1">
              <a:defRPr/>
            </a:pPr>
            <a:endParaRPr lang="it-IT" sz="2000" b="1" dirty="0">
              <a:solidFill>
                <a:schemeClr val="bg1"/>
              </a:solidFill>
              <a:latin typeface="Arial Nova" panose="020B0604020202020204" pitchFamily="34" charset="0"/>
            </a:endParaRPr>
          </a:p>
          <a:p>
            <a:pPr eaLnBrk="1" hangingPunct="1">
              <a:defRPr/>
            </a:pPr>
            <a:r>
              <a:rPr lang="it-IT" sz="2000" b="1" dirty="0">
                <a:latin typeface="Arial Nova" panose="020B0604020202020204" pitchFamily="34" charset="0"/>
              </a:rPr>
              <a:t> </a:t>
            </a:r>
            <a:r>
              <a:rPr lang="it-IT" sz="2000" dirty="0">
                <a:latin typeface="Arial Nova" panose="020B0604020202020204" pitchFamily="34" charset="0"/>
              </a:rPr>
              <a:t>una  una funzione orientativa è svolta dalla procedura di </a:t>
            </a:r>
          </a:p>
          <a:p>
            <a:pPr eaLnBrk="1" hangingPunct="1">
              <a:defRPr/>
            </a:pPr>
            <a:r>
              <a:rPr lang="it-IT" sz="2000" b="1" dirty="0">
                <a:solidFill>
                  <a:srgbClr val="FFFF00"/>
                </a:solidFill>
                <a:latin typeface="Arial Nova" panose="020B0604020202020204" pitchFamily="34" charset="0"/>
              </a:rPr>
              <a:t>SWOT </a:t>
            </a:r>
            <a:r>
              <a:rPr lang="it-IT" sz="2000" b="1" dirty="0" err="1">
                <a:solidFill>
                  <a:srgbClr val="FFFF00"/>
                </a:solidFill>
                <a:latin typeface="Arial Nova" panose="020B0604020202020204" pitchFamily="34" charset="0"/>
              </a:rPr>
              <a:t>Analysis</a:t>
            </a:r>
            <a:r>
              <a:rPr lang="it-IT" sz="2000" b="1" dirty="0">
                <a:latin typeface="Arial Nova" panose="020B0604020202020204" pitchFamily="34" charset="0"/>
              </a:rPr>
              <a:t>: </a:t>
            </a:r>
            <a:r>
              <a:rPr lang="it-IT" sz="2000" dirty="0">
                <a:latin typeface="Arial Nova" panose="020B0604020202020204" pitchFamily="34" charset="0"/>
              </a:rPr>
              <a:t>un procedimento di </a:t>
            </a:r>
            <a:r>
              <a:rPr lang="it-IT" sz="2000" b="1" dirty="0">
                <a:solidFill>
                  <a:srgbClr val="FFFF00"/>
                </a:solidFill>
                <a:latin typeface="Arial Nova" panose="020B0604020202020204" pitchFamily="34" charset="0"/>
              </a:rPr>
              <a:t>valutazione qualitativa </a:t>
            </a:r>
            <a:r>
              <a:rPr lang="it-IT" sz="2000" dirty="0">
                <a:latin typeface="Arial Nova" panose="020B0604020202020204" pitchFamily="34" charset="0"/>
              </a:rPr>
              <a:t>dei</a:t>
            </a:r>
          </a:p>
          <a:p>
            <a:pPr eaLnBrk="1" hangingPunct="1">
              <a:defRPr/>
            </a:pPr>
            <a:r>
              <a:rPr lang="it-IT" sz="2000" b="1" i="1" dirty="0">
                <a:solidFill>
                  <a:srgbClr val="FFFF00"/>
                </a:solidFill>
                <a:latin typeface="Arial Nova" panose="020B0604020202020204" pitchFamily="34" charset="0"/>
              </a:rPr>
              <a:t>punti di forza </a:t>
            </a:r>
            <a:r>
              <a:rPr lang="it-IT" sz="2000" dirty="0">
                <a:latin typeface="Arial Nova" panose="020B0604020202020204" pitchFamily="34" charset="0"/>
              </a:rPr>
              <a:t>(</a:t>
            </a:r>
            <a:r>
              <a:rPr lang="it-IT" sz="2000" b="1" dirty="0" err="1">
                <a:latin typeface="Arial Nova" panose="020B0604020202020204" pitchFamily="34" charset="0"/>
              </a:rPr>
              <a:t>S</a:t>
            </a:r>
            <a:r>
              <a:rPr lang="it-IT" sz="2000" dirty="0" err="1">
                <a:latin typeface="Arial Nova" panose="020B0604020202020204" pitchFamily="34" charset="0"/>
              </a:rPr>
              <a:t>trenghts</a:t>
            </a:r>
            <a:r>
              <a:rPr lang="it-IT" sz="2000" dirty="0">
                <a:latin typeface="Arial Nova" panose="020B0604020202020204" pitchFamily="34" charset="0"/>
              </a:rPr>
              <a:t>) e dei </a:t>
            </a:r>
            <a:r>
              <a:rPr lang="it-IT" sz="2000" b="1" i="1" dirty="0">
                <a:solidFill>
                  <a:srgbClr val="FFFF00"/>
                </a:solidFill>
                <a:latin typeface="Arial Nova" panose="020B0604020202020204" pitchFamily="34" charset="0"/>
              </a:rPr>
              <a:t>punti debolezza </a:t>
            </a:r>
            <a:r>
              <a:rPr lang="it-IT" sz="2000" dirty="0">
                <a:latin typeface="Arial Nova" panose="020B0604020202020204" pitchFamily="34" charset="0"/>
              </a:rPr>
              <a:t>(</a:t>
            </a:r>
            <a:r>
              <a:rPr lang="it-IT" sz="2000" b="1" dirty="0" err="1">
                <a:latin typeface="Arial Nova" panose="020B0604020202020204" pitchFamily="34" charset="0"/>
              </a:rPr>
              <a:t>W</a:t>
            </a:r>
            <a:r>
              <a:rPr lang="it-IT" sz="2000" dirty="0" err="1">
                <a:latin typeface="Arial Nova" panose="020B0604020202020204" pitchFamily="34" charset="0"/>
              </a:rPr>
              <a:t>eaknesses</a:t>
            </a:r>
            <a:r>
              <a:rPr lang="it-IT" sz="2000" dirty="0">
                <a:latin typeface="Arial Nova" panose="020B0604020202020204" pitchFamily="34" charset="0"/>
              </a:rPr>
              <a:t>), specifici di un progetto; delle </a:t>
            </a:r>
            <a:r>
              <a:rPr lang="it-IT" sz="2000" b="1" i="1" dirty="0">
                <a:solidFill>
                  <a:srgbClr val="FFFF00"/>
                </a:solidFill>
                <a:latin typeface="Arial Nova" panose="020B0604020202020204" pitchFamily="34" charset="0"/>
              </a:rPr>
              <a:t>opportunità</a:t>
            </a:r>
            <a:r>
              <a:rPr lang="it-IT" sz="2000" b="1" i="1" dirty="0">
                <a:latin typeface="Arial Nova" panose="020B0604020202020204" pitchFamily="34" charset="0"/>
              </a:rPr>
              <a:t> </a:t>
            </a:r>
            <a:r>
              <a:rPr lang="it-IT" sz="2000" dirty="0">
                <a:latin typeface="Arial Nova" panose="020B0604020202020204" pitchFamily="34" charset="0"/>
              </a:rPr>
              <a:t>(</a:t>
            </a:r>
            <a:r>
              <a:rPr lang="it-IT" sz="2000" b="1" dirty="0" err="1">
                <a:latin typeface="Arial Nova" panose="020B0604020202020204" pitchFamily="34" charset="0"/>
              </a:rPr>
              <a:t>O</a:t>
            </a:r>
            <a:r>
              <a:rPr lang="it-IT" sz="2000" dirty="0" err="1">
                <a:latin typeface="Arial Nova" panose="020B0604020202020204" pitchFamily="34" charset="0"/>
              </a:rPr>
              <a:t>pportunities</a:t>
            </a:r>
            <a:r>
              <a:rPr lang="it-IT" sz="2000" dirty="0">
                <a:latin typeface="Arial Nova" panose="020B0604020202020204" pitchFamily="34" charset="0"/>
              </a:rPr>
              <a:t>) e dei</a:t>
            </a:r>
            <a:r>
              <a:rPr lang="it-IT" sz="2000" dirty="0">
                <a:solidFill>
                  <a:srgbClr val="FFFF00"/>
                </a:solidFill>
                <a:latin typeface="Arial Nova" panose="020B0604020202020204" pitchFamily="34" charset="0"/>
              </a:rPr>
              <a:t> </a:t>
            </a:r>
            <a:r>
              <a:rPr lang="it-IT" sz="2000" b="1" i="1" dirty="0">
                <a:solidFill>
                  <a:srgbClr val="FFFF00"/>
                </a:solidFill>
                <a:latin typeface="Arial Nova" panose="020B0604020202020204" pitchFamily="34" charset="0"/>
              </a:rPr>
              <a:t>rischi</a:t>
            </a:r>
            <a:r>
              <a:rPr lang="it-IT" sz="2000" b="1" i="1" dirty="0">
                <a:latin typeface="Arial Nova" panose="020B0604020202020204" pitchFamily="34" charset="0"/>
              </a:rPr>
              <a:t> </a:t>
            </a:r>
            <a:r>
              <a:rPr lang="it-IT" sz="2000" dirty="0">
                <a:latin typeface="Arial Nova" panose="020B0604020202020204" pitchFamily="34" charset="0"/>
              </a:rPr>
              <a:t>(</a:t>
            </a:r>
            <a:r>
              <a:rPr lang="it-IT" sz="2000" b="1" dirty="0" err="1">
                <a:latin typeface="Arial Nova" panose="020B0604020202020204" pitchFamily="34" charset="0"/>
              </a:rPr>
              <a:t>T</a:t>
            </a:r>
            <a:r>
              <a:rPr lang="it-IT" sz="2000" dirty="0" err="1">
                <a:latin typeface="Arial Nova" panose="020B0604020202020204" pitchFamily="34" charset="0"/>
              </a:rPr>
              <a:t>hreats</a:t>
            </a:r>
            <a:r>
              <a:rPr lang="it-IT" sz="2000" dirty="0">
                <a:latin typeface="Arial Nova" panose="020B0604020202020204" pitchFamily="34" charset="0"/>
              </a:rPr>
              <a:t>), che possono presentarsi in rapporto ai contesti di riferimento. </a:t>
            </a:r>
          </a:p>
          <a:p>
            <a:pPr eaLnBrk="1" hangingPunct="1">
              <a:defRPr/>
            </a:pPr>
            <a:endParaRPr lang="it-IT" sz="2000" dirty="0">
              <a:latin typeface="Arial Nova" panose="020B0604020202020204" pitchFamily="34" charset="0"/>
            </a:endParaRPr>
          </a:p>
          <a:p>
            <a:pPr eaLnBrk="1" hangingPunct="1">
              <a:defRPr/>
            </a:pPr>
            <a:r>
              <a:rPr lang="it-IT" sz="2000" dirty="0">
                <a:latin typeface="Arial Nova" panose="020B0604020202020204" pitchFamily="34" charset="0"/>
              </a:rPr>
              <a:t>Metodo per individuare le caratteristiche interne del progetto e per</a:t>
            </a:r>
          </a:p>
          <a:p>
            <a:pPr eaLnBrk="1" hangingPunct="1">
              <a:defRPr/>
            </a:pPr>
            <a:r>
              <a:rPr lang="it-IT" sz="2000" dirty="0">
                <a:latin typeface="Arial Nova" panose="020B0604020202020204" pitchFamily="34" charset="0"/>
              </a:rPr>
              <a:t>riconoscere in prospettiva le interferenze con il contesto in cui si troverà ad operare.</a:t>
            </a:r>
          </a:p>
          <a:p>
            <a:pPr eaLnBrk="1" hangingPunct="1">
              <a:defRPr/>
            </a:pPr>
            <a:r>
              <a:rPr lang="it-IT" sz="2000" dirty="0">
                <a:latin typeface="Arial Nova" panose="020B0604020202020204" pitchFamily="34" charset="0"/>
              </a:rPr>
              <a:t>I punti di forza e i punti deboli si riferiscono al progetto stesso, e</a:t>
            </a:r>
          </a:p>
          <a:p>
            <a:pPr eaLnBrk="1" hangingPunct="1">
              <a:defRPr/>
            </a:pPr>
            <a:r>
              <a:rPr lang="it-IT" sz="2000" dirty="0">
                <a:latin typeface="Arial Nova" panose="020B0604020202020204" pitchFamily="34" charset="0"/>
              </a:rPr>
              <a:t>possono riguardare risorse umane, risorse materiali, risorse immateriali, know-how, organizzazione, ecc. e </a:t>
            </a:r>
          </a:p>
          <a:p>
            <a:pPr eaLnBrk="1" hangingPunct="1">
              <a:defRPr/>
            </a:pPr>
            <a:r>
              <a:rPr lang="it-IT" sz="2000" dirty="0">
                <a:latin typeface="Arial Nova" panose="020B0604020202020204" pitchFamily="34" charset="0"/>
              </a:rPr>
              <a:t>Le opportunità e i rischi rimandano al contesto esterno al progetto, e possono riguardare gli assetti istituzionali, le situazioni economiche e sociali, ecc. Punti di forza e opportunità</a:t>
            </a:r>
          </a:p>
          <a:p>
            <a:pPr eaLnBrk="1" hangingPunct="1">
              <a:defRPr/>
            </a:pPr>
            <a:r>
              <a:rPr lang="it-IT" sz="2000" dirty="0">
                <a:latin typeface="Arial Nova" panose="020B0604020202020204" pitchFamily="34" charset="0"/>
              </a:rPr>
              <a:t>costituiscono vantaggi per il progetto, mentre punti deboli e rischi</a:t>
            </a:r>
          </a:p>
          <a:p>
            <a:pPr eaLnBrk="1" hangingPunct="1">
              <a:defRPr/>
            </a:pPr>
            <a:r>
              <a:rPr lang="it-IT" sz="2000" dirty="0">
                <a:latin typeface="Arial Nova" panose="020B0604020202020204" pitchFamily="34" charset="0"/>
              </a:rPr>
              <a:t>rappresentano fattori di disfunzionalità o di insuccesso</a:t>
            </a:r>
            <a:r>
              <a:rPr lang="it-IT" sz="2000" dirty="0">
                <a:latin typeface="Comic Sans MS" pitchFamily="66" charset="0"/>
              </a:rPr>
              <a:t>. 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6AEE3DB9-0FCA-F903-6194-A36CEA8C1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200"/>
            <a:ext cx="86868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32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Valutazione in itinere</a:t>
            </a:r>
            <a:r>
              <a:rPr lang="it-IT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it-IT" sz="2000" dirty="0">
                <a:solidFill>
                  <a:schemeClr val="bg1"/>
                </a:solidFill>
                <a:latin typeface="Comic Sans MS" pitchFamily="66" charset="0"/>
              </a:rPr>
              <a:t>si sostanzia nella </a:t>
            </a:r>
            <a:r>
              <a:rPr lang="it-IT" sz="2000" b="1" i="1" dirty="0">
                <a:solidFill>
                  <a:schemeClr val="bg1"/>
                </a:solidFill>
                <a:latin typeface="Comic Sans MS" pitchFamily="66" charset="0"/>
              </a:rPr>
              <a:t>verifica costante  </a:t>
            </a:r>
            <a:r>
              <a:rPr lang="it-IT" sz="2000" b="1" i="1" dirty="0">
                <a:latin typeface="+mn-lt"/>
              </a:rPr>
              <a:t>sussistenza delle condizioni e dei presupposti di rilevanza, fattibilità e sostenibilità del progetto, </a:t>
            </a:r>
            <a:r>
              <a:rPr lang="it-IT" sz="2000" dirty="0">
                <a:latin typeface="+mn-lt"/>
              </a:rPr>
              <a:t>già oggetto di analisi nella fase di valutazione ex ante, […] in ragione degli obiettivi e delle finalità identificate nelle fasi della programmazione e della implementazione </a:t>
            </a:r>
          </a:p>
          <a:p>
            <a:pPr eaLnBrk="1" hangingPunct="1">
              <a:defRPr/>
            </a:pPr>
            <a:r>
              <a:rPr lang="it-IT" sz="2000" dirty="0">
                <a:latin typeface="+mn-lt"/>
              </a:rPr>
              <a:t>La valutazione in itinere mira a verificare ed accertare costantemente la corrispondenza tra quanto "programmato", quanto "progettato" e quanto "realizzato“ </a:t>
            </a:r>
          </a:p>
          <a:p>
            <a:pPr eaLnBrk="1" hangingPunct="1">
              <a:defRPr/>
            </a:pPr>
            <a:endParaRPr lang="it-IT" sz="2000" dirty="0">
              <a:latin typeface="+mn-lt"/>
            </a:endParaRPr>
          </a:p>
          <a:p>
            <a:pPr eaLnBrk="1" hangingPunct="1">
              <a:defRPr/>
            </a:pPr>
            <a:r>
              <a:rPr lang="it-IT" sz="2000" dirty="0">
                <a:latin typeface="+mn-lt"/>
              </a:rPr>
              <a:t>L'attività di valutazione è finalizzata a verificare continuamente e costantemente il sussistere di quei presupposti e di quelle condizioni che, già considerate in fase di progettazione mirata e di valutazione ex ante, garantiscono la coerenza e l'utilità dell'intervento progettuale </a:t>
            </a:r>
          </a:p>
          <a:p>
            <a:pPr eaLnBrk="1" hangingPunct="1">
              <a:defRPr/>
            </a:pPr>
            <a:endParaRPr lang="it-IT" sz="2000" dirty="0">
              <a:latin typeface="+mn-lt"/>
            </a:endParaRPr>
          </a:p>
          <a:p>
            <a:pPr eaLnBrk="1" hangingPunct="1">
              <a:defRPr/>
            </a:pPr>
            <a:r>
              <a:rPr lang="it-IT" sz="2000" dirty="0">
                <a:latin typeface="+mn-lt"/>
              </a:rPr>
              <a:t>In sostanza, la valutazione in itinere deve essere preordinata a v</a:t>
            </a:r>
            <a:r>
              <a:rPr lang="it-IT" sz="2000" b="1" i="1" dirty="0">
                <a:latin typeface="+mn-lt"/>
              </a:rPr>
              <a:t>erificare che </a:t>
            </a:r>
            <a:r>
              <a:rPr lang="it-IT" sz="2000" b="1" i="1" dirty="0">
                <a:solidFill>
                  <a:srgbClr val="FFFF00"/>
                </a:solidFill>
                <a:latin typeface="+mn-lt"/>
              </a:rPr>
              <a:t>il progetto, nei termini in cui è stato "elaborato" ed è "attuato", continui a rispondere alla logica della programmazione e progettazione </a:t>
            </a:r>
            <a:r>
              <a:rPr lang="it-IT" sz="2000" dirty="0">
                <a:latin typeface="+mn-lt"/>
              </a:rPr>
              <a:t>per obiettivi formalizzata, in termini di causa-effetto tra interventi, risultati, finalità ed obiettivi</a:t>
            </a: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4520BF9C-65D7-64E9-ED95-E749B887A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692150"/>
            <a:ext cx="8229600" cy="511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1" hangingPunct="1">
              <a:defRPr/>
            </a:pPr>
            <a:r>
              <a:rPr lang="it-IT" sz="2000" dirty="0">
                <a:solidFill>
                  <a:schemeClr val="bg1"/>
                </a:solidFill>
                <a:latin typeface="Comic Sans MS" pitchFamily="66" charset="0"/>
              </a:rPr>
              <a:t>“</a:t>
            </a: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La valutazione ex post</a:t>
            </a:r>
            <a:r>
              <a:rPr lang="it-IT" sz="3200" b="1" dirty="0">
                <a:solidFill>
                  <a:schemeClr val="bg1"/>
                </a:solidFill>
                <a:latin typeface="+mn-lt"/>
              </a:rPr>
              <a:t> </a:t>
            </a:r>
            <a:endParaRPr lang="it-IT" sz="2800" b="1" dirty="0">
              <a:solidFill>
                <a:schemeClr val="bg1"/>
              </a:solidFill>
              <a:latin typeface="+mn-lt"/>
            </a:endParaRPr>
          </a:p>
          <a:p>
            <a:pPr marL="457200" indent="-457200" eaLnBrk="1" hangingPunct="1">
              <a:defRPr/>
            </a:pPr>
            <a:r>
              <a:rPr lang="it-IT" sz="2000" dirty="0">
                <a:solidFill>
                  <a:schemeClr val="bg1"/>
                </a:solidFill>
                <a:latin typeface="Comic Sans MS" pitchFamily="66" charset="0"/>
              </a:rPr>
              <a:t>d</a:t>
            </a:r>
          </a:p>
          <a:p>
            <a:pPr marL="457200" indent="-457200" eaLnBrk="1" hangingPunct="1">
              <a:defRPr/>
            </a:pPr>
            <a:r>
              <a:rPr lang="it-IT" sz="2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it-IT" sz="2400" dirty="0">
                <a:latin typeface="+mn-lt"/>
              </a:rPr>
              <a:t>valutazione di </a:t>
            </a:r>
            <a:r>
              <a:rPr lang="it-IT" sz="2400" b="1" dirty="0">
                <a:latin typeface="+mn-lt"/>
              </a:rPr>
              <a:t>efficienza</a:t>
            </a:r>
            <a:r>
              <a:rPr lang="it-IT" sz="2400" dirty="0">
                <a:latin typeface="+mn-lt"/>
              </a:rPr>
              <a:t> e di </a:t>
            </a:r>
            <a:r>
              <a:rPr lang="it-IT" sz="2400" b="1" dirty="0">
                <a:latin typeface="+mn-lt"/>
              </a:rPr>
              <a:t>efficacia interna</a:t>
            </a:r>
            <a:r>
              <a:rPr lang="it-IT" sz="2400" dirty="0">
                <a:latin typeface="+mn-lt"/>
              </a:rPr>
              <a:t>, e risponde a domande del tipo:</a:t>
            </a:r>
          </a:p>
          <a:p>
            <a:pPr marL="457200" indent="-457200" eaLnBrk="1" hangingPunct="1">
              <a:spcBef>
                <a:spcPct val="20000"/>
              </a:spcBef>
              <a:buFontTx/>
              <a:buAutoNum type="arabicPeriod"/>
              <a:defRPr/>
            </a:pPr>
            <a:r>
              <a:rPr lang="it-IT" sz="2400" dirty="0">
                <a:latin typeface="+mn-lt"/>
              </a:rPr>
              <a:t>abbiamo ottemperato (bene/male, parzialmente/completamente) agli obiettivi dichiarati?</a:t>
            </a:r>
          </a:p>
          <a:p>
            <a:pPr marL="457200" indent="-457200" eaLnBrk="1" hangingPunct="1">
              <a:spcBef>
                <a:spcPct val="20000"/>
              </a:spcBef>
              <a:buFontTx/>
              <a:buAutoNum type="arabicPeriod"/>
              <a:defRPr/>
            </a:pPr>
            <a:r>
              <a:rPr lang="it-IT" sz="2400" dirty="0">
                <a:latin typeface="+mn-lt"/>
              </a:rPr>
              <a:t>abbiamo fatto il massimo possibile dati i vincoli e le risorse disponibili? </a:t>
            </a:r>
          </a:p>
          <a:p>
            <a:pPr marL="457200" indent="-457200" eaLnBrk="1" hangingPunct="1">
              <a:spcBef>
                <a:spcPct val="20000"/>
              </a:spcBef>
              <a:buFontTx/>
              <a:buAutoNum type="arabicPeriod"/>
              <a:defRPr/>
            </a:pPr>
            <a:r>
              <a:rPr lang="it-IT" sz="2400" dirty="0">
                <a:latin typeface="+mn-lt"/>
              </a:rPr>
              <a:t>è cambiata (e come) la situazione del contesto, o quella dei beneficiari diretti, per come sono stati individuati e definiti inizialmente?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it-IT" sz="2400" dirty="0">
                <a:latin typeface="+mn-lt"/>
              </a:rPr>
              <a:t>ci sono stati eventi inattesi, e di che tipo?</a:t>
            </a:r>
          </a:p>
          <a:p>
            <a:pPr marL="457200" indent="-457200" eaLnBrk="1" hangingPunct="1">
              <a:defRPr/>
            </a:pPr>
            <a:r>
              <a:rPr lang="it-IT" sz="2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21AB22FD-C62D-25EB-E318-3734E54F2F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err="1"/>
              <a:t>Valutazione</a:t>
            </a:r>
            <a:r>
              <a:rPr lang="en-US" sz="3600" dirty="0"/>
              <a:t> </a:t>
            </a:r>
            <a:r>
              <a:rPr lang="en-US" sz="3600" dirty="0" err="1"/>
              <a:t>d'impatto</a:t>
            </a:r>
            <a:r>
              <a:rPr lang="en-US" sz="3600" dirty="0"/>
              <a:t>
</a:t>
            </a:r>
          </a:p>
        </p:txBody>
      </p:sp>
      <p:sp>
        <p:nvSpPr>
          <p:cNvPr id="37891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7D71FE3D-F79D-2DF2-5CA4-76FBBF0D2A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altLang="it-IT" dirty="0"/>
              <a:t>L'impatto è misurato dalla </a:t>
            </a:r>
            <a:r>
              <a:rPr lang="it-IT" altLang="it-IT" b="1" dirty="0">
                <a:solidFill>
                  <a:srgbClr val="FFFF00"/>
                </a:solidFill>
              </a:rPr>
              <a:t>differenza tra i risultati con il programma e senza di esso.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it-IT" altLang="it-IT" dirty="0"/>
              <a:t>
L'obiettivo della valutazione d'impatto è misurare questa differenza in un modo che possa attribuire la differenza al programma e solo al programma.
</a:t>
            </a:r>
            <a:endParaRPr lang="en-US" altLang="it-IT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it-IT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8651F1A4-0D75-4CF7-850B-B636012240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93663"/>
            <a:ext cx="8229600" cy="669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
</a:t>
            </a:r>
            <a:r>
              <a:rPr lang="en-US" sz="3600" dirty="0" err="1"/>
              <a:t>L'obiettivo</a:t>
            </a:r>
            <a:r>
              <a:rPr lang="en-US" sz="3600" dirty="0"/>
              <a:t> </a:t>
            </a:r>
            <a:r>
              <a:rPr lang="en-US" sz="3600" dirty="0" err="1"/>
              <a:t>della</a:t>
            </a:r>
            <a:r>
              <a:rPr lang="en-US" sz="3600" dirty="0"/>
              <a:t> </a:t>
            </a:r>
            <a:r>
              <a:rPr lang="en-US" sz="3600" dirty="0" err="1"/>
              <a:t>valutazione</a:t>
            </a:r>
            <a:r>
              <a:rPr lang="en-US" sz="3600" dirty="0"/>
              <a:t> </a:t>
            </a:r>
          </a:p>
        </p:txBody>
      </p:sp>
      <p:sp>
        <p:nvSpPr>
          <p:cNvPr id="40963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DC97E94A-4DDC-930C-6389-A8B10A81BB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196975"/>
            <a:ext cx="7870825" cy="4537075"/>
          </a:xfrm>
        </p:spPr>
        <p:txBody>
          <a:bodyPr/>
          <a:lstStyle/>
          <a:p>
            <a:pPr marL="514350" indent="-514350" eaLnBrk="1" hangingPunct="1">
              <a:buFont typeface="Wingdings" panose="05000000000000000000" pitchFamily="2" charset="2"/>
              <a:buNone/>
              <a:defRPr/>
            </a:pPr>
            <a:r>
              <a:rPr lang="it-IT" sz="2400" dirty="0"/>
              <a:t>Due problemi rilevanti:
</a:t>
            </a:r>
          </a:p>
          <a:p>
            <a:pPr algn="just" eaLnBrk="1" hangingPunct="1">
              <a:defRPr/>
            </a:pPr>
            <a:r>
              <a:rPr lang="it-IT" sz="2400" dirty="0"/>
              <a:t> I </a:t>
            </a:r>
            <a:r>
              <a:rPr lang="it-IT" sz="2400" b="1" dirty="0"/>
              <a:t>target del programma </a:t>
            </a:r>
            <a:r>
              <a:rPr lang="it-IT" sz="2400" dirty="0"/>
              <a:t>possono </a:t>
            </a:r>
            <a:r>
              <a:rPr lang="it-IT" sz="2400" dirty="0" err="1"/>
              <a:t>esssere</a:t>
            </a:r>
            <a:r>
              <a:rPr lang="it-IT" sz="2400" dirty="0"/>
              <a:t> osservabili e non osservabili </a:t>
            </a:r>
          </a:p>
          <a:p>
            <a:pPr marL="514350" indent="-514350" algn="just" eaLnBrk="1" hangingPunct="1">
              <a:buFont typeface="Wingdings" panose="05000000000000000000" pitchFamily="2" charset="2"/>
              <a:buNone/>
              <a:defRPr/>
            </a:pPr>
            <a:endParaRPr lang="it-IT" sz="2400" dirty="0"/>
          </a:p>
          <a:p>
            <a:pPr algn="just" eaLnBrk="1" hangingPunct="1">
              <a:defRPr/>
            </a:pPr>
            <a:r>
              <a:rPr lang="it-IT" sz="2400" dirty="0"/>
              <a:t>La </a:t>
            </a:r>
            <a:r>
              <a:rPr lang="it-IT" sz="2400" b="1" dirty="0"/>
              <a:t>partecipazione</a:t>
            </a:r>
            <a:r>
              <a:rPr lang="it-IT" sz="2400" dirty="0"/>
              <a:t> individuale  al programma è (di solito) volontaria. Pertanto i partecipanti differiranno dai non partecipanti in modi osservabili e non osservabili.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it-IT" sz="2400" dirty="0"/>
              <a:t>    Quindi, un confronto tra partecipanti e un gruppo           arbitrario di non partecipanti può portare a risultati fortemente distorti.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6B0EDF7-FA12-7FAD-5437-7222C9E5D8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8640762" cy="1143000"/>
          </a:xfrm>
        </p:spPr>
        <p:txBody>
          <a:bodyPr/>
          <a:lstStyle/>
          <a:p>
            <a:pPr eaLnBrk="1" hangingPunct="1"/>
            <a:r>
              <a:rPr lang="en-US" altLang="it-IT" sz="3600">
                <a:effectLst/>
              </a:rPr>
              <a:t>Premessa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14B83CC6-CBE1-AF17-D127-C1A559C09D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424862" cy="4495800"/>
          </a:xfrm>
        </p:spPr>
        <p:txBody>
          <a:bodyPr/>
          <a:lstStyle/>
          <a:p>
            <a:pPr eaLnBrk="1" hangingPunct="1"/>
            <a:r>
              <a:rPr lang="it-IT" altLang="it-IT" sz="2800"/>
              <a:t>Negli ultimi anni l’uso del termine </a:t>
            </a:r>
            <a:r>
              <a:rPr lang="it-IT" altLang="it-IT" sz="2800">
                <a:solidFill>
                  <a:srgbClr val="FFFF00"/>
                </a:solidFill>
              </a:rPr>
              <a:t>valutazione</a:t>
            </a:r>
            <a:r>
              <a:rPr lang="it-IT" altLang="it-IT" sz="2800"/>
              <a:t> è cresciuto in modo esponenziale nella Pubblica Amministrazione, anche  se non si  è  verificata un’analoga crescita nell’effettivo utilizzo della stessa come strumento di conoscenza e di sostegno</a:t>
            </a:r>
            <a:r>
              <a:rPr lang="it-IT" altLang="it-IT" sz="2800">
                <a:solidFill>
                  <a:srgbClr val="FFFF00"/>
                </a:solidFill>
              </a:rPr>
              <a:t> per le attività legislativa o di regolamentazione e di supporto alle decisioni pubbliche</a:t>
            </a:r>
            <a:r>
              <a:rPr lang="it-IT" altLang="it-IT" sz="2800">
                <a:solidFill>
                  <a:srgbClr val="FFC000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en-GB" altLang="it-IT" sz="3600"/>
              <a:t> </a:t>
            </a:r>
          </a:p>
          <a:p>
            <a:pPr eaLnBrk="1" hangingPunct="1"/>
            <a:endParaRPr lang="en-US" altLang="it-IT" sz="2800" b="1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AF594A-6FAB-EFBF-6A1C-EA888A0C2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8119"/>
            <a:ext cx="8229600" cy="576362"/>
          </a:xfrm>
        </p:spPr>
        <p:txBody>
          <a:bodyPr/>
          <a:lstStyle/>
          <a:p>
            <a:br>
              <a:rPr lang="it-IT" sz="3200" dirty="0"/>
            </a:br>
            <a:r>
              <a:rPr lang="it-IT" sz="3200" dirty="0"/>
              <a:t>Scienza dei Dati e Valutazione</a:t>
            </a:r>
            <a:br>
              <a:rPr lang="it-IT" sz="3200" dirty="0"/>
            </a:br>
            <a:r>
              <a:rPr lang="it-IT" sz="1800" b="0" dirty="0">
                <a:solidFill>
                  <a:schemeClr val="tx1"/>
                </a:solidFill>
              </a:rPr>
              <a:t>SD= Intersezione tra Statistica, Computer Scienze e Conoscenza si dominio</a:t>
            </a:r>
            <a:endParaRPr lang="it-IT" sz="3200" b="0" dirty="0">
              <a:solidFill>
                <a:schemeClr val="tx1"/>
              </a:solidFill>
            </a:endParaRP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DDA501E7-BBE7-D597-A387-48CF4D2C5655}"/>
              </a:ext>
            </a:extLst>
          </p:cNvPr>
          <p:cNvGrpSpPr/>
          <p:nvPr/>
        </p:nvGrpSpPr>
        <p:grpSpPr>
          <a:xfrm>
            <a:off x="317467" y="1556792"/>
            <a:ext cx="6263240" cy="4714602"/>
            <a:chOff x="457853" y="1614500"/>
            <a:chExt cx="6263240" cy="4714602"/>
          </a:xfrm>
        </p:grpSpPr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F8E56899-EDD4-4647-4C95-3571E6113FD5}"/>
                </a:ext>
              </a:extLst>
            </p:cNvPr>
            <p:cNvSpPr/>
            <p:nvPr/>
          </p:nvSpPr>
          <p:spPr bwMode="auto">
            <a:xfrm>
              <a:off x="2108107" y="1614500"/>
              <a:ext cx="4612986" cy="446449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" name="Ovale 4">
              <a:extLst>
                <a:ext uri="{FF2B5EF4-FFF2-40B4-BE49-F238E27FC236}">
                  <a16:creationId xmlns:a16="http://schemas.microsoft.com/office/drawing/2014/main" id="{EC5C9650-7B3D-F25C-D265-27313A34A068}"/>
                </a:ext>
              </a:extLst>
            </p:cNvPr>
            <p:cNvSpPr/>
            <p:nvPr/>
          </p:nvSpPr>
          <p:spPr bwMode="auto">
            <a:xfrm>
              <a:off x="4876994" y="2528829"/>
              <a:ext cx="1728192" cy="169211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" name="Ovale 5">
              <a:extLst>
                <a:ext uri="{FF2B5EF4-FFF2-40B4-BE49-F238E27FC236}">
                  <a16:creationId xmlns:a16="http://schemas.microsoft.com/office/drawing/2014/main" id="{2D933B2D-D85F-FC05-37D2-C3A8919B3786}"/>
                </a:ext>
              </a:extLst>
            </p:cNvPr>
            <p:cNvSpPr/>
            <p:nvPr/>
          </p:nvSpPr>
          <p:spPr bwMode="auto">
            <a:xfrm>
              <a:off x="2273355" y="2708919"/>
              <a:ext cx="1661924" cy="1692117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EEEF27C2-994D-CFBE-ED5A-C648E1B534C6}"/>
                </a:ext>
              </a:extLst>
            </p:cNvPr>
            <p:cNvSpPr/>
            <p:nvPr/>
          </p:nvSpPr>
          <p:spPr bwMode="auto">
            <a:xfrm>
              <a:off x="3707904" y="4401036"/>
              <a:ext cx="1728192" cy="167055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11B33DD3-54BD-7D41-19FB-63722C1BB9D2}"/>
                </a:ext>
              </a:extLst>
            </p:cNvPr>
            <p:cNvSpPr txBox="1"/>
            <p:nvPr/>
          </p:nvSpPr>
          <p:spPr>
            <a:xfrm>
              <a:off x="4090804" y="3677471"/>
              <a:ext cx="7861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bg1"/>
                  </a:solidFill>
                </a:rPr>
                <a:t>DATI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E0F2CCF7-CA2F-CCF6-92AA-1613A72E8836}"/>
                </a:ext>
              </a:extLst>
            </p:cNvPr>
            <p:cNvSpPr txBox="1"/>
            <p:nvPr/>
          </p:nvSpPr>
          <p:spPr>
            <a:xfrm>
              <a:off x="457853" y="4513220"/>
              <a:ext cx="194143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/>
                <a:t>Processi di valutazione data </a:t>
              </a:r>
              <a:r>
                <a:rPr lang="it-IT" b="1" dirty="0" err="1"/>
                <a:t>driven</a:t>
              </a:r>
              <a:r>
                <a:rPr lang="it-IT" b="1" dirty="0"/>
                <a:t>:</a:t>
              </a:r>
            </a:p>
            <a:p>
              <a:r>
                <a:rPr lang="it-IT" b="1" dirty="0"/>
                <a:t>- </a:t>
              </a:r>
              <a:r>
                <a:rPr lang="it-IT" b="1" dirty="0" err="1"/>
                <a:t>Cosrtruzione</a:t>
              </a:r>
              <a:r>
                <a:rPr lang="it-IT" b="1" dirty="0"/>
                <a:t>,</a:t>
              </a:r>
            </a:p>
            <a:p>
              <a:r>
                <a:rPr lang="it-IT" b="1" dirty="0"/>
                <a:t>Validazione e Descrizione di Indicatori: 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BC7932F8-E09E-8B77-534D-BB553854FFA6}"/>
                </a:ext>
              </a:extLst>
            </p:cNvPr>
            <p:cNvSpPr txBox="1"/>
            <p:nvPr/>
          </p:nvSpPr>
          <p:spPr>
            <a:xfrm>
              <a:off x="5231185" y="3259723"/>
              <a:ext cx="1296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bg1"/>
                  </a:solidFill>
                </a:rPr>
                <a:t>MODELLI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3F634D14-4792-9B52-008E-56ABDF89B5C0}"/>
                </a:ext>
              </a:extLst>
            </p:cNvPr>
            <p:cNvSpPr txBox="1"/>
            <p:nvPr/>
          </p:nvSpPr>
          <p:spPr>
            <a:xfrm>
              <a:off x="4068794" y="5081627"/>
              <a:ext cx="1296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bg1"/>
                  </a:solidFill>
                </a:rPr>
                <a:t>METODI</a:t>
              </a:r>
            </a:p>
          </p:txBody>
        </p:sp>
      </p:grp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44B190E-5E7F-F029-0743-C8DA5EF320ED}"/>
              </a:ext>
            </a:extLst>
          </p:cNvPr>
          <p:cNvSpPr txBox="1"/>
          <p:nvPr/>
        </p:nvSpPr>
        <p:spPr>
          <a:xfrm flipH="1">
            <a:off x="323524" y="1772816"/>
            <a:ext cx="19473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dirty="0"/>
          </a:p>
          <a:p>
            <a:r>
              <a:rPr lang="it-IT" b="1" dirty="0"/>
              <a:t>Ipotesi e regole della valutazione </a:t>
            </a:r>
          </a:p>
          <a:p>
            <a:r>
              <a:rPr lang="it-IT" b="1" dirty="0"/>
              <a:t>- Definizione indicatori  </a:t>
            </a:r>
          </a:p>
          <a:p>
            <a:r>
              <a:rPr lang="it-IT" b="1" dirty="0"/>
              <a:t>- Rilevazione </a:t>
            </a:r>
          </a:p>
          <a:p>
            <a:r>
              <a:rPr lang="it-IT" b="1" dirty="0"/>
              <a:t>dati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63F30EE-486A-D36F-48D4-C839E22B7451}"/>
              </a:ext>
            </a:extLst>
          </p:cNvPr>
          <p:cNvSpPr txBox="1"/>
          <p:nvPr/>
        </p:nvSpPr>
        <p:spPr>
          <a:xfrm>
            <a:off x="6674147" y="1916832"/>
            <a:ext cx="26503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Processi di valutazione basati su Teoria e Conoscenza:</a:t>
            </a:r>
          </a:p>
          <a:p>
            <a:r>
              <a:rPr lang="it-IT" b="1" dirty="0"/>
              <a:t>- Validazione</a:t>
            </a:r>
          </a:p>
          <a:p>
            <a:r>
              <a:rPr lang="it-IT" b="1" dirty="0"/>
              <a:t>- Interpretazione </a:t>
            </a:r>
          </a:p>
          <a:p>
            <a:r>
              <a:rPr lang="it-IT" b="1" dirty="0"/>
              <a:t>- Predizione</a:t>
            </a:r>
          </a:p>
          <a:p>
            <a:r>
              <a:rPr lang="it-IT" b="1" dirty="0"/>
              <a:t>- Decisioni</a:t>
            </a:r>
          </a:p>
          <a:p>
            <a:r>
              <a:rPr lang="it-IT" dirty="0"/>
              <a:t> 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AB8F22E-0CB1-D9AB-DBA7-029DC0B569B5}"/>
              </a:ext>
            </a:extLst>
          </p:cNvPr>
          <p:cNvSpPr txBox="1"/>
          <p:nvPr/>
        </p:nvSpPr>
        <p:spPr>
          <a:xfrm>
            <a:off x="2407850" y="3357509"/>
            <a:ext cx="46628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DISEGNI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23" name="Connettore a gomito 22">
            <a:extLst>
              <a:ext uri="{FF2B5EF4-FFF2-40B4-BE49-F238E27FC236}">
                <a16:creationId xmlns:a16="http://schemas.microsoft.com/office/drawing/2014/main" id="{1B8E3FF2-12A1-C191-9A7F-382FE2FC2940}"/>
              </a:ext>
            </a:extLst>
          </p:cNvPr>
          <p:cNvCxnSpPr>
            <a:cxnSpLocks/>
          </p:cNvCxnSpPr>
          <p:nvPr/>
        </p:nvCxnSpPr>
        <p:spPr bwMode="auto">
          <a:xfrm>
            <a:off x="1714766" y="2057140"/>
            <a:ext cx="1209653" cy="504056"/>
          </a:xfrm>
          <a:prstGeom prst="bentConnector3">
            <a:avLst>
              <a:gd name="adj1" fmla="val 100950"/>
            </a:avLst>
          </a:prstGeom>
          <a:ln>
            <a:solidFill>
              <a:srgbClr val="FFC000"/>
            </a:solidFill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Connettore a gomito 33">
            <a:extLst>
              <a:ext uri="{FF2B5EF4-FFF2-40B4-BE49-F238E27FC236}">
                <a16:creationId xmlns:a16="http://schemas.microsoft.com/office/drawing/2014/main" id="{23E64899-9E35-8E13-0896-4C53E03466A2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5549997" y="1831366"/>
            <a:ext cx="1673891" cy="548616"/>
          </a:xfrm>
          <a:prstGeom prst="bentConnector3">
            <a:avLst>
              <a:gd name="adj1" fmla="val 50000"/>
            </a:avLst>
          </a:prstGeom>
          <a:ln>
            <a:solidFill>
              <a:srgbClr val="FFC000"/>
            </a:solidFill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Connettore a gomito 38">
            <a:extLst>
              <a:ext uri="{FF2B5EF4-FFF2-40B4-BE49-F238E27FC236}">
                <a16:creationId xmlns:a16="http://schemas.microsoft.com/office/drawing/2014/main" id="{09057F78-404B-F835-7EA5-5F1C1F7B96EE}"/>
              </a:ext>
            </a:extLst>
          </p:cNvPr>
          <p:cNvCxnSpPr>
            <a:cxnSpLocks/>
          </p:cNvCxnSpPr>
          <p:nvPr/>
        </p:nvCxnSpPr>
        <p:spPr bwMode="auto">
          <a:xfrm flipV="1">
            <a:off x="1971635" y="5189883"/>
            <a:ext cx="1540743" cy="648561"/>
          </a:xfrm>
          <a:prstGeom prst="bentConnector3">
            <a:avLst>
              <a:gd name="adj1" fmla="val 50000"/>
            </a:avLst>
          </a:prstGeom>
          <a:ln>
            <a:solidFill>
              <a:srgbClr val="FFC000"/>
            </a:solidFill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190D468-33AE-8854-A62E-C0424B66BC69}"/>
              </a:ext>
            </a:extLst>
          </p:cNvPr>
          <p:cNvSpPr txBox="1"/>
          <p:nvPr/>
        </p:nvSpPr>
        <p:spPr>
          <a:xfrm>
            <a:off x="1556103" y="5968079"/>
            <a:ext cx="3774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Univariati</a:t>
            </a:r>
            <a:r>
              <a:rPr lang="it-IT" b="1" dirty="0"/>
              <a:t> e Multivariati;</a:t>
            </a:r>
          </a:p>
          <a:p>
            <a:r>
              <a:rPr lang="it-IT" b="1" dirty="0"/>
              <a:t>Strutturati e Non strutturati; Quantitativi e qualitativi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C54439F-381C-7B6C-4D7C-BE308FFDF4C5}"/>
              </a:ext>
            </a:extLst>
          </p:cNvPr>
          <p:cNvSpPr txBox="1"/>
          <p:nvPr/>
        </p:nvSpPr>
        <p:spPr>
          <a:xfrm flipH="1">
            <a:off x="7006049" y="5070085"/>
            <a:ext cx="1806261" cy="584775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FF00"/>
                </a:solidFill>
              </a:rPr>
              <a:t>UN APPROCCIO</a:t>
            </a:r>
          </a:p>
          <a:p>
            <a:r>
              <a:rPr lang="it-IT" b="1" dirty="0">
                <a:solidFill>
                  <a:srgbClr val="FFFF00"/>
                </a:solidFill>
              </a:rPr>
              <a:t>INTEGRATO</a:t>
            </a:r>
          </a:p>
        </p:txBody>
      </p:sp>
    </p:spTree>
    <p:extLst>
      <p:ext uri="{BB962C8B-B14F-4D97-AF65-F5344CB8AC3E}">
        <p14:creationId xmlns:p14="http://schemas.microsoft.com/office/powerpoint/2010/main" val="18536753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F0A893-2BC7-B1AD-87A5-CD46C750F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01" y="260648"/>
            <a:ext cx="8229600" cy="720378"/>
          </a:xfrm>
        </p:spPr>
        <p:txBody>
          <a:bodyPr/>
          <a:lstStyle/>
          <a:p>
            <a:r>
              <a:rPr lang="it-IT" sz="2800" dirty="0"/>
              <a:t>DISEGNI, METODI E MODELLI PER LA VALUTAZIONE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8BEB06-BB02-354E-9A76-3D51FDC2F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1340768"/>
            <a:ext cx="9108504" cy="4783807"/>
          </a:xfrm>
        </p:spPr>
        <p:txBody>
          <a:bodyPr/>
          <a:lstStyle/>
          <a:p>
            <a:r>
              <a:rPr lang="it-IT" sz="2400" b="1" dirty="0"/>
              <a:t>DISEGNI</a:t>
            </a:r>
          </a:p>
          <a:p>
            <a:r>
              <a:rPr lang="it-IT" sz="2000" dirty="0"/>
              <a:t>Tecniche di rilevazione dei dati  con indagini campionarie, censuarie e web.</a:t>
            </a:r>
          </a:p>
          <a:p>
            <a:r>
              <a:rPr lang="it-IT" sz="2000" dirty="0"/>
              <a:t>Disegni sperimentali e osservazionali</a:t>
            </a:r>
          </a:p>
          <a:p>
            <a:r>
              <a:rPr lang="it-IT" sz="2400" b="1" dirty="0"/>
              <a:t>METODI  per variabili quantitative e qualitative </a:t>
            </a:r>
          </a:p>
          <a:p>
            <a:r>
              <a:rPr lang="it-IT" sz="2000" dirty="0"/>
              <a:t>Scale di misura, Indici e Indicatori, Rapporti statistici, </a:t>
            </a:r>
          </a:p>
          <a:p>
            <a:r>
              <a:rPr lang="it-IT" sz="2000" dirty="0"/>
              <a:t>Statistiche descrittive (Diagrammi, Medie, Indici di </a:t>
            </a:r>
            <a:r>
              <a:rPr lang="it-IT" sz="2000" dirty="0" err="1"/>
              <a:t>variablitità</a:t>
            </a:r>
            <a:r>
              <a:rPr lang="it-IT" sz="2000" dirty="0"/>
              <a:t> e correlazione</a:t>
            </a:r>
          </a:p>
          <a:p>
            <a:r>
              <a:rPr lang="it-IT" sz="2000" dirty="0"/>
              <a:t>Tecniche inferenziali</a:t>
            </a:r>
          </a:p>
          <a:p>
            <a:r>
              <a:rPr lang="it-IT" sz="2000" dirty="0"/>
              <a:t>Sintesi di dati multidimensionali  (Anali fattoriali, Classificazione supervisionata e non)</a:t>
            </a:r>
          </a:p>
          <a:p>
            <a:r>
              <a:rPr lang="it-IT" sz="2400" b="1" dirty="0"/>
              <a:t>MODELLI CAUSALI</a:t>
            </a:r>
          </a:p>
          <a:p>
            <a:r>
              <a:rPr lang="it-IT" sz="2000" dirty="0"/>
              <a:t>Regressione semplice/</a:t>
            </a:r>
            <a:r>
              <a:rPr lang="it-IT" sz="2000" dirty="0" err="1"/>
              <a:t>mulipla</a:t>
            </a:r>
            <a:r>
              <a:rPr lang="it-IT" sz="2000" dirty="0"/>
              <a:t>, e con variabili strumentali</a:t>
            </a:r>
          </a:p>
          <a:p>
            <a:r>
              <a:rPr lang="it-IT" sz="2000" dirty="0"/>
              <a:t>Modelli </a:t>
            </a:r>
            <a:r>
              <a:rPr lang="it-IT" sz="2000" dirty="0" err="1"/>
              <a:t>multilevele</a:t>
            </a:r>
            <a:r>
              <a:rPr lang="it-IT" sz="2000" dirty="0"/>
              <a:t> e  </a:t>
            </a:r>
            <a:r>
              <a:rPr lang="it-IT" sz="2000" dirty="0" err="1"/>
              <a:t>dianalisi</a:t>
            </a:r>
            <a:r>
              <a:rPr lang="it-IT" sz="2000" dirty="0"/>
              <a:t> longitudinali</a:t>
            </a:r>
          </a:p>
          <a:p>
            <a:r>
              <a:rPr lang="it-IT" sz="2000" dirty="0"/>
              <a:t>Modelli  </a:t>
            </a:r>
            <a:r>
              <a:rPr lang="it-IT" sz="2000" dirty="0" err="1"/>
              <a:t>multiequazionali</a:t>
            </a:r>
            <a:r>
              <a:rPr lang="it-IT" sz="2000" dirty="0"/>
              <a:t> con variabili  latenti  (SEM)</a:t>
            </a:r>
          </a:p>
          <a:p>
            <a:endParaRPr lang="it-IT" sz="2400" dirty="0"/>
          </a:p>
          <a:p>
            <a:r>
              <a:rPr lang="it-IT" sz="2800" b="1" dirty="0"/>
              <a:t> </a:t>
            </a:r>
          </a:p>
          <a:p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26945773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842A0C99-8622-5587-452B-C04298E2CF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br>
              <a:rPr lang="en-US" sz="3600" dirty="0"/>
            </a:br>
            <a:r>
              <a:rPr lang="en-US" sz="3200" dirty="0"/>
              <a:t>DISEGNI DI VALUTAZIONE</a:t>
            </a:r>
            <a:br>
              <a:rPr lang="en-US" sz="3600" dirty="0"/>
            </a:br>
            <a:r>
              <a:rPr lang="en-US" sz="2800" dirty="0"/>
              <a:t>A </a:t>
            </a:r>
            <a:r>
              <a:rPr lang="en-US" sz="2800" dirty="0" err="1"/>
              <a:t>proposito</a:t>
            </a:r>
            <a:r>
              <a:rPr lang="en-US" sz="2800" dirty="0"/>
              <a:t> del </a:t>
            </a:r>
            <a:r>
              <a:rPr lang="en-US" sz="2800" dirty="0" err="1"/>
              <a:t>Controfattuale</a:t>
            </a:r>
            <a:r>
              <a:rPr lang="en-US" sz="2800" dirty="0"/>
              <a:t>
</a:t>
            </a:r>
          </a:p>
        </p:txBody>
      </p:sp>
      <p:sp>
        <p:nvSpPr>
          <p:cNvPr id="44035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B7ACFE6A-28A7-3C36-7242-68C923DC86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504" y="1384838"/>
            <a:ext cx="8686800" cy="4530725"/>
          </a:xfrm>
        </p:spPr>
        <p:txBody>
          <a:bodyPr/>
          <a:lstStyle/>
          <a:p>
            <a:pPr eaLnBrk="1" hangingPunct="1"/>
            <a:r>
              <a:rPr lang="it-IT" altLang="it-IT" sz="2800" dirty="0"/>
              <a:t>Perché non confrontare gli individui o gruppi prima e dopo un intervento?
La realtà va avanti e non si </a:t>
            </a:r>
            <a:r>
              <a:rPr lang="it-IT" altLang="it-IT" sz="2800" dirty="0" err="1"/>
              <a:t>é</a:t>
            </a:r>
            <a:r>
              <a:rPr lang="it-IT" altLang="it-IT" sz="2800" dirty="0"/>
              <a:t> sicuri di ciò che sia stato causato specificamente dal programma  / intervento e cosa da altro a prescindere dal risultato e che gli effetti possono addizionarsi o contrastarsi.
</a:t>
            </a:r>
            <a:r>
              <a:rPr lang="it-IT" altLang="it-IT" sz="2800" dirty="0">
                <a:solidFill>
                  <a:srgbClr val="FFFF00"/>
                </a:solidFill>
              </a:rPr>
              <a:t>Abbiamo bisogno di un gruppo di controllo / controfattuale che ci permetta di attribuire qualsiasi cambiamento nel gruppo "trattamento" al programma</a:t>
            </a:r>
            <a:r>
              <a:rPr lang="it-IT" altLang="it-IT" sz="2800" dirty="0"/>
              <a:t> (causalità)</a:t>
            </a:r>
            <a:endParaRPr lang="en-US" altLang="it-IT" sz="2800" dirty="0"/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21D52D6F-3966-72E6-E942-EE3567D1EC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4963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Come </a:t>
            </a:r>
            <a:r>
              <a:rPr lang="en-US" sz="3200" dirty="0" err="1"/>
              <a:t>costruire</a:t>
            </a:r>
            <a:r>
              <a:rPr lang="en-US" sz="3200" dirty="0"/>
              <a:t> un Gruppo di </a:t>
            </a:r>
            <a:r>
              <a:rPr lang="en-US" sz="3200" dirty="0" err="1"/>
              <a:t>controllo</a:t>
            </a:r>
            <a:r>
              <a:rPr lang="en-US" sz="3200" dirty="0"/>
              <a:t> o “</a:t>
            </a:r>
            <a:r>
              <a:rPr lang="en-US" sz="3200" dirty="0" err="1"/>
              <a:t>Controfattuale</a:t>
            </a:r>
            <a:r>
              <a:rPr lang="en-US" sz="3200" dirty="0"/>
              <a:t>”</a:t>
            </a:r>
          </a:p>
        </p:txBody>
      </p:sp>
      <p:sp>
        <p:nvSpPr>
          <p:cNvPr id="46083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E453A583-ED9F-C526-439F-DCB0C4A0EF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857232" cy="3960812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it-IT" b="1" dirty="0"/>
              <a:t>1. </a:t>
            </a:r>
            <a:r>
              <a:rPr lang="en-US" altLang="it-IT" b="1" dirty="0" err="1">
                <a:solidFill>
                  <a:schemeClr val="tx2"/>
                </a:solidFill>
              </a:rPr>
              <a:t>Randomizzazione</a:t>
            </a:r>
            <a:r>
              <a:rPr lang="en-US" altLang="it-IT" b="1" dirty="0"/>
              <a:t>: </a:t>
            </a:r>
            <a:r>
              <a:rPr lang="en-US" altLang="it-IT" sz="2800" dirty="0" err="1"/>
              <a:t>i</a:t>
            </a:r>
            <a:r>
              <a:rPr lang="it-IT" altLang="it-IT" sz="2400" dirty="0" err="1"/>
              <a:t>ndividui</a:t>
            </a:r>
            <a:r>
              <a:rPr lang="it-IT" altLang="it-IT" sz="2400" dirty="0"/>
              <a:t>/comunità/imprese sono assegnati casualmente alla partecipazione </a:t>
            </a:r>
            <a:endParaRPr lang="it-IT" altLang="it-IT" sz="2800" dirty="0"/>
          </a:p>
          <a:p>
            <a:pPr marL="0" indent="0" eaLnBrk="1" hangingPunct="1">
              <a:buFontTx/>
              <a:buNone/>
              <a:defRPr/>
            </a:pPr>
            <a:r>
              <a:rPr lang="en-US" altLang="it-IT" b="1" dirty="0"/>
              <a:t>2. </a:t>
            </a:r>
            <a:r>
              <a:rPr lang="en-US" altLang="it-IT" b="1" dirty="0">
                <a:solidFill>
                  <a:schemeClr val="tx2"/>
                </a:solidFill>
              </a:rPr>
              <a:t>Matching</a:t>
            </a:r>
            <a:r>
              <a:rPr lang="en-US" altLang="it-IT" b="1" dirty="0"/>
              <a:t>: </a:t>
            </a:r>
            <a:r>
              <a:rPr lang="en-US" altLang="it-IT" sz="2400" dirty="0" err="1"/>
              <a:t>Ciascun</a:t>
            </a:r>
            <a:r>
              <a:rPr lang="en-US" altLang="it-IT" sz="2400" dirty="0"/>
              <a:t> </a:t>
            </a:r>
            <a:r>
              <a:rPr lang="en-US" altLang="it-IT" sz="2400" dirty="0" err="1"/>
              <a:t>partecipante</a:t>
            </a:r>
            <a:r>
              <a:rPr lang="en-US" altLang="it-IT" sz="2400" dirty="0"/>
              <a:t> é  </a:t>
            </a:r>
            <a:r>
              <a:rPr lang="en-US" altLang="it-IT" sz="2400" dirty="0" err="1"/>
              <a:t>appaiato</a:t>
            </a:r>
            <a:r>
              <a:rPr lang="en-US" altLang="it-IT" sz="2400" dirty="0"/>
              <a:t> con uno </a:t>
            </a:r>
            <a:r>
              <a:rPr lang="en-US" altLang="it-IT" sz="2400" dirty="0" err="1"/>
              <a:t>opiù</a:t>
            </a:r>
            <a:r>
              <a:rPr lang="en-US" altLang="it-IT" sz="2400" dirty="0"/>
              <a:t> </a:t>
            </a:r>
            <a:r>
              <a:rPr lang="en-US" altLang="it-IT" sz="2400" dirty="0" err="1"/>
              <a:t>partecipante</a:t>
            </a:r>
            <a:r>
              <a:rPr lang="en-US" altLang="it-IT" sz="2400" dirty="0"/>
              <a:t> con </a:t>
            </a:r>
            <a:r>
              <a:rPr lang="en-US" altLang="it-IT" sz="2400" dirty="0" err="1"/>
              <a:t>caratteristiche</a:t>
            </a:r>
            <a:r>
              <a:rPr lang="en-US" altLang="it-IT" sz="2400" dirty="0"/>
              <a:t> </a:t>
            </a:r>
            <a:r>
              <a:rPr lang="en-US" altLang="it-IT" sz="2400" dirty="0" err="1"/>
              <a:t>simili</a:t>
            </a:r>
            <a:endParaRPr lang="en-US" altLang="it-IT" sz="2400" b="1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it-IT" sz="2800" b="1" dirty="0"/>
              <a:t>3. </a:t>
            </a:r>
            <a:r>
              <a:rPr lang="en-US" altLang="it-IT" sz="2800" b="1" dirty="0" err="1"/>
              <a:t>Differenzee-nelle</a:t>
            </a:r>
            <a:r>
              <a:rPr lang="en-US" altLang="it-IT" sz="2800" b="1" dirty="0"/>
              <a:t> –</a:t>
            </a:r>
            <a:r>
              <a:rPr lang="en-US" altLang="it-IT" sz="2800" b="1" dirty="0" err="1"/>
              <a:t>Differenze</a:t>
            </a:r>
            <a:r>
              <a:rPr lang="en-US" altLang="it-IT" b="1" dirty="0"/>
              <a:t>: </a:t>
            </a:r>
            <a:r>
              <a:rPr lang="en-US" sz="2400" dirty="0" err="1"/>
              <a:t>confronta</a:t>
            </a:r>
            <a:r>
              <a:rPr lang="en-US" sz="2400" dirty="0"/>
              <a:t> </a:t>
            </a:r>
            <a:r>
              <a:rPr lang="en-US" sz="2400" dirty="0" err="1"/>
              <a:t>cambiamenti</a:t>
            </a:r>
            <a:r>
              <a:rPr lang="en-US" sz="2400" dirty="0"/>
              <a:t> </a:t>
            </a:r>
            <a:r>
              <a:rPr lang="en-US" sz="2400" dirty="0" err="1"/>
              <a:t>osservati</a:t>
            </a:r>
            <a:r>
              <a:rPr lang="en-US" sz="2400" dirty="0"/>
              <a:t> </a:t>
            </a:r>
            <a:r>
              <a:rPr lang="en-US" sz="2400" dirty="0" err="1"/>
              <a:t>nei</a:t>
            </a:r>
            <a:r>
              <a:rPr lang="en-US" sz="2400" dirty="0"/>
              <a:t> </a:t>
            </a:r>
            <a:r>
              <a:rPr lang="en-US" sz="2400" dirty="0" err="1"/>
              <a:t>risultati</a:t>
            </a:r>
            <a:r>
              <a:rPr lang="en-US" sz="2400" dirty="0"/>
              <a:t> di un </a:t>
            </a:r>
            <a:r>
              <a:rPr lang="en-US" sz="2400" dirty="0" err="1"/>
              <a:t>campione</a:t>
            </a:r>
            <a:r>
              <a:rPr lang="en-US" sz="2400" dirty="0"/>
              <a:t> di </a:t>
            </a:r>
            <a:r>
              <a:rPr lang="en-US" sz="2400" dirty="0" err="1"/>
              <a:t>partecipanti</a:t>
            </a:r>
            <a:r>
              <a:rPr lang="en-US" sz="2400" dirty="0"/>
              <a:t> e non (assume trend </a:t>
            </a:r>
            <a:r>
              <a:rPr lang="en-US" sz="2400" dirty="0" err="1"/>
              <a:t>paralleli</a:t>
            </a:r>
            <a:r>
              <a:rPr lang="en-US" sz="2400" dirty="0"/>
              <a:t> per </a:t>
            </a:r>
            <a:r>
              <a:rPr lang="en-US" sz="2400" dirty="0" err="1"/>
              <a:t>questi</a:t>
            </a:r>
            <a:r>
              <a:rPr lang="en-US" sz="2400" dirty="0"/>
              <a:t> 2 </a:t>
            </a:r>
            <a:r>
              <a:rPr lang="en-US" sz="2400" dirty="0" err="1"/>
              <a:t>gruppi</a:t>
            </a:r>
            <a:r>
              <a:rPr lang="en-US" sz="2400" dirty="0"/>
              <a:t>)</a:t>
            </a:r>
            <a:endParaRPr lang="en-US" altLang="it-IT" b="1" dirty="0"/>
          </a:p>
          <a:p>
            <a:pPr marL="0" indent="0" eaLnBrk="1" hangingPunct="1">
              <a:buFontTx/>
              <a:buNone/>
              <a:defRPr/>
            </a:pPr>
            <a:r>
              <a:rPr lang="en-US" altLang="it-IT" b="1" dirty="0"/>
              <a:t>4. </a:t>
            </a:r>
            <a:r>
              <a:rPr lang="en-US" altLang="it-IT" b="1" dirty="0" err="1"/>
              <a:t>Variabili</a:t>
            </a:r>
            <a:r>
              <a:rPr lang="en-US" altLang="it-IT" b="1" dirty="0"/>
              <a:t> </a:t>
            </a:r>
            <a:r>
              <a:rPr lang="en-US" altLang="it-IT" b="1" dirty="0" err="1"/>
              <a:t>strumentalì</a:t>
            </a:r>
            <a:r>
              <a:rPr lang="en-US" altLang="it-IT" sz="2400" b="1" dirty="0"/>
              <a:t>: </a:t>
            </a:r>
            <a:r>
              <a:rPr lang="it-IT" sz="2400" dirty="0"/>
              <a:t>Identifica le variabili che influenzano la partecipazione al </a:t>
            </a:r>
            <a:r>
              <a:rPr lang="it-IT" sz="2400" dirty="0" err="1"/>
              <a:t>programma,e</a:t>
            </a:r>
            <a:r>
              <a:rPr lang="it-IT" sz="2400" dirty="0"/>
              <a:t> ne eliminano l’effetto distorsivo  sul Controfattuale mediante regressione del risultato  su tali variabili esogene che risulta al netto di.</a:t>
            </a:r>
            <a:endParaRPr lang="en-US" altLang="it-IT" sz="2000" b="1" dirty="0"/>
          </a:p>
          <a:p>
            <a:pPr marL="0" indent="0" eaLnBrk="1" hangingPunct="1">
              <a:buFontTx/>
              <a:buNone/>
              <a:defRPr/>
            </a:pPr>
            <a:endParaRPr lang="en-US" altLang="it-IT" sz="2400" b="1" dirty="0"/>
          </a:p>
          <a:p>
            <a:pPr marL="0" indent="0" eaLnBrk="1" hangingPunct="1">
              <a:buFontTx/>
              <a:buNone/>
              <a:defRPr/>
            </a:pPr>
            <a:endParaRPr lang="en-US" altLang="it-IT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48E113-F4B1-605F-89F0-E6F664FC6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404664"/>
            <a:ext cx="8446393" cy="1080120"/>
          </a:xfrm>
        </p:spPr>
        <p:txBody>
          <a:bodyPr/>
          <a:lstStyle/>
          <a:p>
            <a:pPr algn="just"/>
            <a:r>
              <a:rPr lang="it-IT" sz="2800" dirty="0"/>
              <a:t>La differenza delle differenze: Il Caso Urban</a:t>
            </a:r>
            <a:br>
              <a:rPr lang="it-IT" sz="2000" dirty="0">
                <a:solidFill>
                  <a:schemeClr val="tx1"/>
                </a:solidFill>
              </a:rPr>
            </a:br>
            <a:r>
              <a:rPr lang="it-IT" sz="2000" dirty="0">
                <a:solidFill>
                  <a:schemeClr val="tx1"/>
                </a:solidFill>
              </a:rPr>
              <a:t>Il vandalismo aumenta. La differenza </a:t>
            </a:r>
            <a:r>
              <a:rPr lang="it-IT" sz="2000" dirty="0" err="1">
                <a:solidFill>
                  <a:schemeClr val="tx1"/>
                </a:solidFill>
              </a:rPr>
              <a:t>Pre</a:t>
            </a:r>
            <a:r>
              <a:rPr lang="it-IT" sz="2000" dirty="0">
                <a:solidFill>
                  <a:schemeClr val="tx1"/>
                </a:solidFill>
              </a:rPr>
              <a:t> – Post nei quartieri in cui si è avuto l’intervento (URBAN) è inferiore rispetto al gruppo di controllo dove non si è avuto (NON URBAN). Nonostante tutto l’effetto dell’intervento </a:t>
            </a:r>
            <a:r>
              <a:rPr lang="it-IT" sz="2000" dirty="0" err="1">
                <a:solidFill>
                  <a:schemeClr val="tx1"/>
                </a:solidFill>
              </a:rPr>
              <a:t>édunque</a:t>
            </a:r>
            <a:r>
              <a:rPr lang="it-IT" sz="2000" dirty="0">
                <a:solidFill>
                  <a:schemeClr val="tx1"/>
                </a:solidFill>
              </a:rPr>
              <a:t> positivo-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2F8C10E-D970-A3C0-E2C3-A5F5C7B0EE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9297" y="3867148"/>
            <a:ext cx="47632" cy="19053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4FECFEA-E16E-D62D-9D74-B83A47D539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02" t="29523" r="35454" b="10278"/>
          <a:stretch/>
        </p:blipFill>
        <p:spPr>
          <a:xfrm>
            <a:off x="1383192" y="1988840"/>
            <a:ext cx="6447474" cy="477130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A1823BE-7892-5BEB-DB7A-DC18D2B9DAD2}"/>
              </a:ext>
            </a:extLst>
          </p:cNvPr>
          <p:cNvSpPr txBox="1"/>
          <p:nvPr/>
        </p:nvSpPr>
        <p:spPr>
          <a:xfrm>
            <a:off x="1289403" y="4879444"/>
            <a:ext cx="1006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URBAN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7B185C7-140C-F61E-ACB0-C822A81DD6FE}"/>
              </a:ext>
            </a:extLst>
          </p:cNvPr>
          <p:cNvSpPr txBox="1"/>
          <p:nvPr/>
        </p:nvSpPr>
        <p:spPr>
          <a:xfrm>
            <a:off x="1326981" y="5805264"/>
            <a:ext cx="9361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</a:rPr>
              <a:t>NON URBAN</a:t>
            </a:r>
          </a:p>
        </p:txBody>
      </p:sp>
    </p:spTree>
    <p:extLst>
      <p:ext uri="{BB962C8B-B14F-4D97-AF65-F5344CB8AC3E}">
        <p14:creationId xmlns:p14="http://schemas.microsoft.com/office/powerpoint/2010/main" val="5443600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E1922ED5-5D49-6F83-392F-0E5A79B067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2800" dirty="0">
                <a:effectLst/>
              </a:rPr>
              <a:t>METODOLOGIE e MODELLI di valutazione: </a:t>
            </a:r>
            <a:br>
              <a:rPr lang="it-IT" altLang="it-IT" sz="2800" dirty="0">
                <a:effectLst/>
              </a:rPr>
            </a:br>
            <a:r>
              <a:rPr lang="it-IT" altLang="it-IT" sz="2800" dirty="0">
                <a:effectLst/>
              </a:rPr>
              <a:t>Come misurare gli impatti</a:t>
            </a:r>
            <a:endParaRPr lang="en-US" altLang="it-IT" sz="2800" dirty="0">
              <a:effectLst/>
            </a:endParaRP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9F543B44-B11E-CE2D-F188-DFE098C351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8893175" cy="55435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400" dirty="0">
                <a:latin typeface="Tahoma" panose="020B0604030504040204" pitchFamily="34" charset="0"/>
              </a:rPr>
              <a:t>Tra le ragioni che ostacolano la diffusione della pratica della valutazione, oltre a quella della scarsa cultura sul tema va,, aggiunta quella della </a:t>
            </a:r>
            <a:r>
              <a:rPr lang="it-IT" altLang="it-IT" sz="2400" b="1" dirty="0">
                <a:solidFill>
                  <a:srgbClr val="FFFF00"/>
                </a:solidFill>
                <a:latin typeface="Tahoma" panose="020B0604030504040204" pitchFamily="34" charset="0"/>
              </a:rPr>
              <a:t>mancanza di adeguati metodi</a:t>
            </a:r>
            <a:r>
              <a:rPr lang="it-IT" altLang="it-IT" sz="2400" dirty="0">
                <a:latin typeface="Tahoma" panose="020B0604030504040204" pitchFamily="34" charset="0"/>
              </a:rPr>
              <a:t> </a:t>
            </a:r>
            <a:r>
              <a:rPr lang="it-IT" altLang="it-IT" sz="2400" dirty="0">
                <a:solidFill>
                  <a:srgbClr val="FFFF00"/>
                </a:solidFill>
                <a:latin typeface="Tahoma" panose="020B0604030504040204" pitchFamily="34" charset="0"/>
              </a:rPr>
              <a:t>di misurazione e giudizio sugli impatti.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altLang="it-IT" sz="12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it-IT" altLang="it-IT" sz="2400" dirty="0">
                <a:latin typeface="Tahoma" panose="020B0604030504040204" pitchFamily="34" charset="0"/>
              </a:rPr>
              <a:t>Un progetto normativo e, più in generale, un intervento pubblico, andrebbe  esaminato non solo alla luce di appropriati indicatori, ma anche con </a:t>
            </a:r>
            <a:r>
              <a:rPr lang="it-IT" altLang="it-IT" sz="2400" dirty="0">
                <a:solidFill>
                  <a:srgbClr val="FFFF00"/>
                </a:solidFill>
                <a:latin typeface="Tahoma" panose="020B0604030504040204" pitchFamily="34" charset="0"/>
              </a:rPr>
              <a:t>metodologie adeguate  alla </a:t>
            </a:r>
            <a:r>
              <a:rPr lang="it-IT" altLang="it-IT" sz="2400" b="1" dirty="0">
                <a:solidFill>
                  <a:srgbClr val="FFFF00"/>
                </a:solidFill>
                <a:latin typeface="Tahoma" panose="020B0604030504040204" pitchFamily="34" charset="0"/>
              </a:rPr>
              <a:t>complessità</a:t>
            </a:r>
            <a:r>
              <a:rPr lang="it-IT" altLang="it-IT" sz="2400" dirty="0">
                <a:solidFill>
                  <a:srgbClr val="FFFF00"/>
                </a:solidFill>
                <a:latin typeface="Tahoma" panose="020B0604030504040204" pitchFamily="34" charset="0"/>
              </a:rPr>
              <a:t> e alla  </a:t>
            </a:r>
            <a:r>
              <a:rPr lang="it-IT" altLang="it-IT" sz="2400" b="1" dirty="0">
                <a:solidFill>
                  <a:srgbClr val="FFFF00"/>
                </a:solidFill>
                <a:latin typeface="Tahoma" panose="020B0604030504040204" pitchFamily="34" charset="0"/>
              </a:rPr>
              <a:t>“multidimensionalità” </a:t>
            </a:r>
            <a:r>
              <a:rPr lang="it-IT" altLang="it-IT" sz="2400" dirty="0">
                <a:latin typeface="Tahoma" panose="020B0604030504040204" pitchFamily="34" charset="0"/>
              </a:rPr>
              <a:t>intrinseca nell’attività valutativa. </a:t>
            </a:r>
          </a:p>
          <a:p>
            <a:pPr eaLnBrk="1" hangingPunct="1">
              <a:lnSpc>
                <a:spcPct val="80000"/>
              </a:lnSpc>
            </a:pPr>
            <a:endParaRPr lang="it-IT" altLang="it-IT" sz="18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it-IT" altLang="it-IT" sz="2400" dirty="0">
                <a:latin typeface="Tahoma" panose="020B0604030504040204" pitchFamily="34" charset="0"/>
              </a:rPr>
              <a:t>Dalle </a:t>
            </a:r>
            <a:r>
              <a:rPr lang="it-IT" altLang="it-IT" sz="2400" b="1" dirty="0">
                <a:solidFill>
                  <a:srgbClr val="FFFF00"/>
                </a:solidFill>
                <a:latin typeface="Tahoma" panose="020B0604030504040204" pitchFamily="34" charset="0"/>
              </a:rPr>
              <a:t>indicazioni comunitarie</a:t>
            </a:r>
            <a:r>
              <a:rPr lang="it-IT" altLang="it-IT" sz="2400" dirty="0">
                <a:latin typeface="Tahoma" panose="020B0604030504040204" pitchFamily="34" charset="0"/>
              </a:rPr>
              <a:t>, inoltre, emerge l’ esigenza di impostare l’attività  valutativa su </a:t>
            </a:r>
            <a:r>
              <a:rPr lang="it-IT" altLang="it-IT" sz="2400" b="1" dirty="0">
                <a:solidFill>
                  <a:srgbClr val="FFFF00"/>
                </a:solidFill>
                <a:latin typeface="Tahoma" panose="020B0604030504040204" pitchFamily="34" charset="0"/>
              </a:rPr>
              <a:t>più</a:t>
            </a:r>
            <a:r>
              <a:rPr lang="it-IT" altLang="it-IT" sz="2400" dirty="0">
                <a:latin typeface="Tahoma" panose="020B0604030504040204" pitchFamily="34" charset="0"/>
              </a:rPr>
              <a:t> </a:t>
            </a:r>
            <a:r>
              <a:rPr lang="it-IT" altLang="it-IT" sz="2400" b="1" dirty="0">
                <a:solidFill>
                  <a:srgbClr val="FFFF00"/>
                </a:solidFill>
                <a:latin typeface="Tahoma" panose="020B0604030504040204" pitchFamily="34" charset="0"/>
              </a:rPr>
              <a:t>livelli di analisi</a:t>
            </a:r>
            <a:r>
              <a:rPr lang="it-IT" altLang="it-IT" sz="2400" i="1" dirty="0">
                <a:latin typeface="Tahoma" panose="020B0604030504040204" pitchFamily="34" charset="0"/>
              </a:rPr>
              <a:t> </a:t>
            </a:r>
            <a:r>
              <a:rPr lang="it-IT" altLang="it-IT" sz="2400" dirty="0">
                <a:latin typeface="Tahoma" panose="020B0604030504040204" pitchFamily="34" charset="0"/>
              </a:rPr>
              <a:t> e</a:t>
            </a:r>
            <a:r>
              <a:rPr lang="it-IT" altLang="it-IT" sz="2400" i="1" dirty="0">
                <a:latin typeface="Tahoma" panose="020B0604030504040204" pitchFamily="34" charset="0"/>
              </a:rPr>
              <a:t> </a:t>
            </a:r>
            <a:r>
              <a:rPr lang="it-IT" altLang="it-IT" sz="2400" dirty="0">
                <a:latin typeface="Tahoma" panose="020B0604030504040204" pitchFamily="34" charset="0"/>
              </a:rPr>
              <a:t> per </a:t>
            </a:r>
            <a:r>
              <a:rPr lang="it-IT" altLang="it-IT" sz="2400" b="1" dirty="0">
                <a:solidFill>
                  <a:srgbClr val="FFFF00"/>
                </a:solidFill>
                <a:latin typeface="Tahoma" panose="020B0604030504040204" pitchFamily="34" charset="0"/>
              </a:rPr>
              <a:t>diversi segmenti</a:t>
            </a:r>
            <a:r>
              <a:rPr lang="it-IT" altLang="it-IT" sz="2400" dirty="0">
                <a:latin typeface="Tahoma" panose="020B0604030504040204" pitchFamily="34" charset="0"/>
              </a:rPr>
              <a:t> di beneficiari, su </a:t>
            </a:r>
            <a:r>
              <a:rPr lang="it-IT" altLang="it-IT" sz="2400" b="1" dirty="0">
                <a:solidFill>
                  <a:srgbClr val="FFFF00"/>
                </a:solidFill>
                <a:latin typeface="Tahoma" panose="020B0604030504040204" pitchFamily="34" charset="0"/>
              </a:rPr>
              <a:t>diversi tempi</a:t>
            </a:r>
            <a:r>
              <a:rPr lang="it-IT" altLang="it-IT" sz="2400" dirty="0">
                <a:latin typeface="Tahoma" panose="020B0604030504040204" pitchFamily="34" charset="0"/>
              </a:rPr>
              <a:t> (breve e medio/lungo termine), su  </a:t>
            </a:r>
            <a:r>
              <a:rPr lang="it-IT" altLang="it-IT" sz="2400" b="1" dirty="0">
                <a:solidFill>
                  <a:srgbClr val="FFFF00"/>
                </a:solidFill>
                <a:latin typeface="Tahoma" panose="020B0604030504040204" pitchFamily="34" charset="0"/>
              </a:rPr>
              <a:t>effetti diretti e indiretti,</a:t>
            </a:r>
            <a:r>
              <a:rPr lang="it-IT" altLang="it-IT" sz="2400" dirty="0">
                <a:latin typeface="Tahoma" panose="020B0604030504040204" pitchFamily="34" charset="0"/>
              </a:rPr>
              <a:t>  per </a:t>
            </a:r>
            <a:r>
              <a:rPr lang="it-IT" altLang="it-IT" sz="2400" b="1" dirty="0">
                <a:solidFill>
                  <a:srgbClr val="FFFF00"/>
                </a:solidFill>
                <a:latin typeface="Tahoma" panose="020B0604030504040204" pitchFamily="34" charset="0"/>
              </a:rPr>
              <a:t>obiettivi operativi e strategici</a:t>
            </a:r>
            <a:r>
              <a:rPr lang="it-IT" altLang="it-IT" sz="2400" dirty="0">
                <a:latin typeface="Tahoma" panose="020B0604030504040204" pitchFamily="34" charset="0"/>
              </a:rPr>
              <a:t>, da cui deriva la necessità di operare  confronti rispetto all’</a:t>
            </a:r>
            <a:r>
              <a:rPr lang="it-IT" altLang="it-IT" sz="2400" b="1" dirty="0">
                <a:solidFill>
                  <a:srgbClr val="FFFF00"/>
                </a:solidFill>
                <a:latin typeface="Tahoma" panose="020B0604030504040204" pitchFamily="34" charset="0"/>
              </a:rPr>
              <a:t>ipotesi controfattuale</a:t>
            </a:r>
            <a:endParaRPr lang="en-US" altLang="it-IT" sz="2400" b="1" dirty="0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B941981A-5179-937C-CD4D-DF4807A7A9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42900"/>
            <a:ext cx="8229600" cy="782638"/>
          </a:xfrm>
        </p:spPr>
        <p:txBody>
          <a:bodyPr/>
          <a:lstStyle/>
          <a:p>
            <a:pPr eaLnBrk="1" hangingPunct="1"/>
            <a:r>
              <a:rPr lang="it-IT" altLang="it-IT" sz="2800" dirty="0">
                <a:effectLst/>
              </a:rPr>
              <a:t>MODELLI di valutazione: I MES</a:t>
            </a:r>
            <a:br>
              <a:rPr lang="it-IT" altLang="it-IT" sz="2800" dirty="0">
                <a:effectLst/>
              </a:rPr>
            </a:br>
            <a:endParaRPr lang="en-US" altLang="it-IT" sz="2800" dirty="0">
              <a:effectLst/>
            </a:endParaRPr>
          </a:p>
        </p:txBody>
      </p:sp>
      <p:sp>
        <p:nvSpPr>
          <p:cNvPr id="358403" name="Rectangle 3">
            <a:extLst>
              <a:ext uri="{FF2B5EF4-FFF2-40B4-BE49-F238E27FC236}">
                <a16:creationId xmlns:a16="http://schemas.microsoft.com/office/drawing/2014/main" id="{8382D50E-F3DF-2AB3-352D-65117E02F8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496" y="735374"/>
            <a:ext cx="8713788" cy="580548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it-IT" altLang="it-IT" sz="1800" b="1" dirty="0">
                <a:latin typeface="Tahoma" panose="020B0604030504040204" pitchFamily="34" charset="0"/>
              </a:rPr>
              <a:t>     </a:t>
            </a:r>
            <a:r>
              <a:rPr lang="it-IT" altLang="it-IT" sz="2200" dirty="0">
                <a:latin typeface="Tahoma" panose="020B0604030504040204" pitchFamily="34" charset="0"/>
              </a:rPr>
              <a:t>La </a:t>
            </a:r>
            <a:r>
              <a:rPr lang="it-IT" altLang="it-IT" sz="2200" u="sng" dirty="0">
                <a:latin typeface="Tahoma" panose="020B0604030504040204" pitchFamily="34" charset="0"/>
              </a:rPr>
              <a:t>molteplicità degli indicatori</a:t>
            </a:r>
            <a:r>
              <a:rPr lang="it-IT" altLang="it-IT" sz="2200" dirty="0">
                <a:latin typeface="Tahoma" panose="020B0604030504040204" pitchFamily="34" charset="0"/>
              </a:rPr>
              <a:t> del processo di valutazione, spesso  espressione di </a:t>
            </a:r>
            <a:r>
              <a:rPr lang="it-IT" altLang="it-IT" sz="2200" u="sng" dirty="0">
                <a:latin typeface="Tahoma" panose="020B0604030504040204" pitchFamily="34" charset="0"/>
              </a:rPr>
              <a:t>variabili non direttamente misurabili</a:t>
            </a:r>
            <a:r>
              <a:rPr lang="it-IT" altLang="it-IT" sz="2200" dirty="0">
                <a:latin typeface="Tahoma" panose="020B0604030504040204" pitchFamily="34" charset="0"/>
              </a:rPr>
              <a:t> (variabili latenti), la </a:t>
            </a:r>
            <a:r>
              <a:rPr lang="it-IT" altLang="it-IT" sz="2200" u="sng" dirty="0">
                <a:latin typeface="Tahoma" panose="020B0604030504040204" pitchFamily="34" charset="0"/>
              </a:rPr>
              <a:t>rete di nessi causali</a:t>
            </a:r>
            <a:r>
              <a:rPr lang="it-IT" altLang="it-IT" sz="2200" dirty="0">
                <a:latin typeface="Tahoma" panose="020B0604030504040204" pitchFamily="34" charset="0"/>
              </a:rPr>
              <a:t> che tra queste  intercorrono, </a:t>
            </a:r>
            <a:r>
              <a:rPr lang="it-IT" altLang="it-IT" sz="2200" u="sng" dirty="0">
                <a:latin typeface="Tahoma" panose="020B0604030504040204" pitchFamily="34" charset="0"/>
              </a:rPr>
              <a:t>i  diversi ruoli</a:t>
            </a:r>
            <a:r>
              <a:rPr lang="it-IT" altLang="it-IT" sz="2200" dirty="0">
                <a:latin typeface="Tahoma" panose="020B0604030504040204" pitchFamily="34" charset="0"/>
              </a:rPr>
              <a:t> che le stesse giocano (input, output, </a:t>
            </a:r>
            <a:r>
              <a:rPr lang="it-IT" altLang="it-IT" sz="2200" dirty="0" err="1">
                <a:latin typeface="Tahoma" panose="020B0604030504040204" pitchFamily="34" charset="0"/>
              </a:rPr>
              <a:t>outcomes</a:t>
            </a:r>
            <a:r>
              <a:rPr lang="it-IT" altLang="it-IT" sz="2200" dirty="0">
                <a:latin typeface="Tahoma" panose="020B0604030504040204" pitchFamily="34" charset="0"/>
              </a:rPr>
              <a:t>, impatti) suggeriscono  il ricorso a  modelli interpretativi e operativi della famiglia dei </a:t>
            </a:r>
            <a:r>
              <a:rPr lang="it-IT" altLang="it-IT" sz="2200" b="1" dirty="0">
                <a:solidFill>
                  <a:srgbClr val="FFFF00"/>
                </a:solidFill>
                <a:latin typeface="Tahoma" panose="020B0604030504040204" pitchFamily="34" charset="0"/>
              </a:rPr>
              <a:t>Modelli a equazioni simultanee </a:t>
            </a:r>
            <a:r>
              <a:rPr lang="it-IT" altLang="it-IT" sz="2200" dirty="0">
                <a:latin typeface="Tahoma" panose="020B0604030504040204" pitchFamily="34" charset="0"/>
              </a:rPr>
              <a:t>o strutturali  (MES).</a:t>
            </a:r>
            <a:endParaRPr lang="it-IT" altLang="it-IT" sz="2200" b="1" dirty="0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altLang="it-IT" sz="20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000" dirty="0">
                <a:latin typeface="Tahoma" panose="020B0604030504040204" pitchFamily="34" charset="0"/>
              </a:rPr>
              <a:t>    </a:t>
            </a:r>
            <a:r>
              <a:rPr lang="it-IT" altLang="it-IT" sz="2200" dirty="0">
                <a:latin typeface="Tahoma" panose="020B0604030504040204" pitchFamily="34" charset="0"/>
              </a:rPr>
              <a:t>Tra i vantaggi dei </a:t>
            </a:r>
            <a:r>
              <a:rPr lang="it-IT" altLang="it-IT" sz="2200" b="1" dirty="0">
                <a:solidFill>
                  <a:srgbClr val="FFFF00"/>
                </a:solidFill>
                <a:latin typeface="Tahoma" panose="020B0604030504040204" pitchFamily="34" charset="0"/>
              </a:rPr>
              <a:t>MES</a:t>
            </a:r>
            <a:r>
              <a:rPr lang="it-IT" altLang="it-IT" sz="2200" dirty="0">
                <a:latin typeface="Tahoma" panose="020B0604030504040204" pitchFamily="34" charset="0"/>
              </a:rPr>
              <a:t> ricordiamo: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200" b="1" dirty="0">
                <a:solidFill>
                  <a:srgbClr val="FFFF00"/>
                </a:solidFill>
                <a:latin typeface="Tahoma" panose="020B0604030504040204" pitchFamily="34" charset="0"/>
              </a:rPr>
              <a:t> -  La stima degli </a:t>
            </a:r>
            <a:r>
              <a:rPr lang="it-IT" altLang="it-IT" sz="2200" b="1" dirty="0" err="1">
                <a:solidFill>
                  <a:srgbClr val="FFFF00"/>
                </a:solidFill>
                <a:latin typeface="Tahoma" panose="020B0604030504040204" pitchFamily="34" charset="0"/>
              </a:rPr>
              <a:t>outcomes</a:t>
            </a:r>
            <a:r>
              <a:rPr lang="it-IT" altLang="it-IT" sz="2200" b="1" dirty="0">
                <a:solidFill>
                  <a:srgbClr val="FFFF00"/>
                </a:solidFill>
                <a:latin typeface="Tahoma" panose="020B0604030504040204" pitchFamily="34" charset="0"/>
              </a:rPr>
              <a:t> e dei coefficienti di impatto rispetto all’ipotesi controfattuale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200" b="1" dirty="0">
                <a:solidFill>
                  <a:srgbClr val="FFFF00"/>
                </a:solidFill>
                <a:latin typeface="Tahoma" panose="020B0604030504040204" pitchFamily="34" charset="0"/>
              </a:rPr>
              <a:t> -  Analisi per segmenti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200" b="1" dirty="0">
                <a:solidFill>
                  <a:srgbClr val="FFFF00"/>
                </a:solidFill>
                <a:latin typeface="Tahoma" panose="020B0604030504040204" pitchFamily="34" charset="0"/>
              </a:rPr>
              <a:t> - Confronti spaziali e temporali dei risultati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200" b="1" dirty="0">
                <a:solidFill>
                  <a:srgbClr val="FFFF00"/>
                </a:solidFill>
                <a:latin typeface="Tahoma" panose="020B0604030504040204" pitchFamily="34" charset="0"/>
              </a:rPr>
              <a:t> -  Abilità predittive e identificazione delle leve di miglioramento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200" b="1" dirty="0">
                <a:solidFill>
                  <a:srgbClr val="FFFF00"/>
                </a:solidFill>
                <a:latin typeface="Tahoma" panose="020B0604030504040204" pitchFamily="34" charset="0"/>
              </a:rPr>
              <a:t> -  Simulazioni di scenari alternativi di politiche e </a:t>
            </a:r>
            <a:r>
              <a:rPr lang="it-IT" altLang="it-IT" sz="2200" b="1" dirty="0" err="1">
                <a:solidFill>
                  <a:srgbClr val="FFFF00"/>
                </a:solidFill>
                <a:latin typeface="Tahoma" panose="020B0604030504040204" pitchFamily="34" charset="0"/>
              </a:rPr>
              <a:t>regolazio</a:t>
            </a:r>
            <a:endParaRPr lang="it-IT" altLang="it-IT" sz="2200" b="1" dirty="0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200" b="1" dirty="0">
                <a:solidFill>
                  <a:srgbClr val="FFFF00"/>
                </a:solidFill>
                <a:latin typeface="Tahoma" panose="020B0604030504040204" pitchFamily="34" charset="0"/>
              </a:rPr>
              <a:t> -  Decisioni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altLang="it-IT" sz="2200" dirty="0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altLang="it-IT" sz="2200" dirty="0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58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58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58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8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58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E1922ED5-5D49-6F83-392F-0E5A79B067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2800">
                <a:effectLst/>
              </a:rPr>
              <a:t>Metodologie di valutazione: </a:t>
            </a:r>
            <a:br>
              <a:rPr lang="it-IT" altLang="it-IT" sz="2800">
                <a:effectLst/>
              </a:rPr>
            </a:br>
            <a:r>
              <a:rPr lang="it-IT" altLang="it-IT" sz="2800">
                <a:effectLst/>
              </a:rPr>
              <a:t>Come misurare gli impatti</a:t>
            </a:r>
            <a:endParaRPr lang="en-US" altLang="it-IT" sz="2800">
              <a:effectLst/>
            </a:endParaRP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9F543B44-B11E-CE2D-F188-DFE098C351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8893175" cy="55435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400" dirty="0">
                <a:latin typeface="Tahoma" panose="020B0604030504040204" pitchFamily="34" charset="0"/>
              </a:rPr>
              <a:t>Tra le ragioni che ostacolano la diffusione della pratica della valutazione, oltre a quella della scarsa cultura sul tema va,, aggiunta quella della </a:t>
            </a:r>
            <a:r>
              <a:rPr lang="it-IT" altLang="it-IT" sz="2400" b="1" dirty="0">
                <a:solidFill>
                  <a:srgbClr val="FFFF00"/>
                </a:solidFill>
                <a:latin typeface="Tahoma" panose="020B0604030504040204" pitchFamily="34" charset="0"/>
              </a:rPr>
              <a:t>mancanza di adeguati metodi</a:t>
            </a:r>
            <a:r>
              <a:rPr lang="it-IT" altLang="it-IT" sz="2400" dirty="0">
                <a:latin typeface="Tahoma" panose="020B0604030504040204" pitchFamily="34" charset="0"/>
              </a:rPr>
              <a:t> di misurazione e giudizio sugli impatti.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altLang="it-IT" sz="12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it-IT" altLang="it-IT" sz="2400" dirty="0">
                <a:latin typeface="Tahoma" panose="020B0604030504040204" pitchFamily="34" charset="0"/>
              </a:rPr>
              <a:t>Un progetto normativo e, più in generale, un intervento pubblico, andrebbe  esaminato non solo alla luce di appropriati indicatori, ma anche con metodologie adeguate  alla complessità e alla  </a:t>
            </a:r>
            <a:r>
              <a:rPr lang="it-IT" altLang="it-IT" sz="2400" b="1" dirty="0">
                <a:solidFill>
                  <a:srgbClr val="FFFF00"/>
                </a:solidFill>
                <a:latin typeface="Tahoma" panose="020B0604030504040204" pitchFamily="34" charset="0"/>
              </a:rPr>
              <a:t>“multidimensionalità” </a:t>
            </a:r>
            <a:r>
              <a:rPr lang="it-IT" altLang="it-IT" sz="2400" dirty="0">
                <a:latin typeface="Tahoma" panose="020B0604030504040204" pitchFamily="34" charset="0"/>
              </a:rPr>
              <a:t>intrinseca nell’attività valutativa. </a:t>
            </a:r>
          </a:p>
          <a:p>
            <a:pPr eaLnBrk="1" hangingPunct="1">
              <a:lnSpc>
                <a:spcPct val="80000"/>
              </a:lnSpc>
            </a:pPr>
            <a:endParaRPr lang="it-IT" altLang="it-IT" sz="18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it-IT" altLang="it-IT" sz="2400" dirty="0">
                <a:latin typeface="Tahoma" panose="020B0604030504040204" pitchFamily="34" charset="0"/>
              </a:rPr>
              <a:t>Dalle </a:t>
            </a:r>
            <a:r>
              <a:rPr lang="it-IT" altLang="it-IT" sz="2400" b="1" dirty="0">
                <a:solidFill>
                  <a:srgbClr val="FFFF00"/>
                </a:solidFill>
                <a:latin typeface="Tahoma" panose="020B0604030504040204" pitchFamily="34" charset="0"/>
              </a:rPr>
              <a:t>indicazioni comunitarie</a:t>
            </a:r>
            <a:r>
              <a:rPr lang="it-IT" altLang="it-IT" sz="2400" dirty="0">
                <a:latin typeface="Tahoma" panose="020B0604030504040204" pitchFamily="34" charset="0"/>
              </a:rPr>
              <a:t>, inoltre, emerge l’ esigenza di impostare l’attività  valutativa su </a:t>
            </a:r>
            <a:r>
              <a:rPr lang="it-IT" altLang="it-IT" sz="2400" b="1" dirty="0">
                <a:solidFill>
                  <a:srgbClr val="FFFF00"/>
                </a:solidFill>
                <a:latin typeface="Tahoma" panose="020B0604030504040204" pitchFamily="34" charset="0"/>
              </a:rPr>
              <a:t>più</a:t>
            </a:r>
            <a:r>
              <a:rPr lang="it-IT" altLang="it-IT" sz="2400" dirty="0">
                <a:latin typeface="Tahoma" panose="020B0604030504040204" pitchFamily="34" charset="0"/>
              </a:rPr>
              <a:t> </a:t>
            </a:r>
            <a:r>
              <a:rPr lang="it-IT" altLang="it-IT" sz="2400" b="1" dirty="0">
                <a:solidFill>
                  <a:srgbClr val="FFFF00"/>
                </a:solidFill>
                <a:latin typeface="Tahoma" panose="020B0604030504040204" pitchFamily="34" charset="0"/>
              </a:rPr>
              <a:t>livelli di analisi</a:t>
            </a:r>
            <a:r>
              <a:rPr lang="it-IT" altLang="it-IT" sz="2400" i="1" dirty="0">
                <a:latin typeface="Tahoma" panose="020B0604030504040204" pitchFamily="34" charset="0"/>
              </a:rPr>
              <a:t> </a:t>
            </a:r>
            <a:r>
              <a:rPr lang="it-IT" altLang="it-IT" sz="2400" dirty="0">
                <a:latin typeface="Tahoma" panose="020B0604030504040204" pitchFamily="34" charset="0"/>
              </a:rPr>
              <a:t> e</a:t>
            </a:r>
            <a:r>
              <a:rPr lang="it-IT" altLang="it-IT" sz="2400" i="1" dirty="0">
                <a:latin typeface="Tahoma" panose="020B0604030504040204" pitchFamily="34" charset="0"/>
              </a:rPr>
              <a:t> </a:t>
            </a:r>
            <a:r>
              <a:rPr lang="it-IT" altLang="it-IT" sz="2400" dirty="0">
                <a:latin typeface="Tahoma" panose="020B0604030504040204" pitchFamily="34" charset="0"/>
              </a:rPr>
              <a:t> per </a:t>
            </a:r>
            <a:r>
              <a:rPr lang="it-IT" altLang="it-IT" sz="2400" b="1" dirty="0">
                <a:solidFill>
                  <a:srgbClr val="FFFF00"/>
                </a:solidFill>
                <a:latin typeface="Tahoma" panose="020B0604030504040204" pitchFamily="34" charset="0"/>
              </a:rPr>
              <a:t>diversi segmenti</a:t>
            </a:r>
            <a:r>
              <a:rPr lang="it-IT" altLang="it-IT" sz="2400" dirty="0">
                <a:latin typeface="Tahoma" panose="020B0604030504040204" pitchFamily="34" charset="0"/>
              </a:rPr>
              <a:t> di beneficiari, su </a:t>
            </a:r>
            <a:r>
              <a:rPr lang="it-IT" altLang="it-IT" sz="2400" b="1" dirty="0">
                <a:solidFill>
                  <a:srgbClr val="FFFF00"/>
                </a:solidFill>
                <a:latin typeface="Tahoma" panose="020B0604030504040204" pitchFamily="34" charset="0"/>
              </a:rPr>
              <a:t>diversi tempi</a:t>
            </a:r>
            <a:r>
              <a:rPr lang="it-IT" altLang="it-IT" sz="2400" dirty="0">
                <a:latin typeface="Tahoma" panose="020B0604030504040204" pitchFamily="34" charset="0"/>
              </a:rPr>
              <a:t> (breve e medio/lungo termine), su  </a:t>
            </a:r>
            <a:r>
              <a:rPr lang="it-IT" altLang="it-IT" sz="2400" b="1" dirty="0">
                <a:solidFill>
                  <a:srgbClr val="FFFF00"/>
                </a:solidFill>
                <a:latin typeface="Tahoma" panose="020B0604030504040204" pitchFamily="34" charset="0"/>
              </a:rPr>
              <a:t>effetti diretti e indiretti,</a:t>
            </a:r>
            <a:r>
              <a:rPr lang="it-IT" altLang="it-IT" sz="2400" dirty="0">
                <a:latin typeface="Tahoma" panose="020B0604030504040204" pitchFamily="34" charset="0"/>
              </a:rPr>
              <a:t>  per </a:t>
            </a:r>
            <a:r>
              <a:rPr lang="it-IT" altLang="it-IT" sz="2400" b="1" dirty="0">
                <a:solidFill>
                  <a:srgbClr val="FFFF00"/>
                </a:solidFill>
                <a:latin typeface="Tahoma" panose="020B0604030504040204" pitchFamily="34" charset="0"/>
              </a:rPr>
              <a:t>obiettivi operativi e strategici</a:t>
            </a:r>
            <a:r>
              <a:rPr lang="it-IT" altLang="it-IT" sz="2400" dirty="0">
                <a:latin typeface="Tahoma" panose="020B0604030504040204" pitchFamily="34" charset="0"/>
              </a:rPr>
              <a:t>, da cui deriva la necessità di operare  confronti rispetto all’</a:t>
            </a:r>
            <a:r>
              <a:rPr lang="it-IT" altLang="it-IT" sz="2400" b="1" dirty="0">
                <a:solidFill>
                  <a:srgbClr val="FFFF00"/>
                </a:solidFill>
                <a:latin typeface="Tahoma" panose="020B0604030504040204" pitchFamily="34" charset="0"/>
              </a:rPr>
              <a:t>ipotesi controfattuale.</a:t>
            </a:r>
            <a:endParaRPr lang="en-US" altLang="it-IT" sz="2400" b="1" dirty="0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B941981A-5179-937C-CD4D-DF4807A7A9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42900"/>
            <a:ext cx="8229600" cy="782638"/>
          </a:xfrm>
        </p:spPr>
        <p:txBody>
          <a:bodyPr/>
          <a:lstStyle/>
          <a:p>
            <a:pPr eaLnBrk="1" hangingPunct="1"/>
            <a:r>
              <a:rPr lang="it-IT" altLang="it-IT" sz="2800">
                <a:effectLst/>
              </a:rPr>
              <a:t>Metodologie di valutazione: …/2</a:t>
            </a:r>
            <a:br>
              <a:rPr lang="it-IT" altLang="it-IT" sz="2800">
                <a:effectLst/>
              </a:rPr>
            </a:br>
            <a:endParaRPr lang="en-US" altLang="it-IT" sz="2800">
              <a:effectLst/>
            </a:endParaRPr>
          </a:p>
        </p:txBody>
      </p:sp>
      <p:sp>
        <p:nvSpPr>
          <p:cNvPr id="358403" name="Rectangle 3">
            <a:extLst>
              <a:ext uri="{FF2B5EF4-FFF2-40B4-BE49-F238E27FC236}">
                <a16:creationId xmlns:a16="http://schemas.microsoft.com/office/drawing/2014/main" id="{8382D50E-F3DF-2AB3-352D-65117E02F8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5106" y="908720"/>
            <a:ext cx="8713788" cy="580548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it-IT" altLang="it-IT" sz="1800" b="1">
                <a:latin typeface="Tahoma" panose="020B0604030504040204" pitchFamily="34" charset="0"/>
              </a:rPr>
              <a:t>     </a:t>
            </a:r>
            <a:r>
              <a:rPr lang="it-IT" altLang="it-IT" sz="2200">
                <a:latin typeface="Tahoma" panose="020B0604030504040204" pitchFamily="34" charset="0"/>
              </a:rPr>
              <a:t>La </a:t>
            </a:r>
            <a:r>
              <a:rPr lang="it-IT" altLang="it-IT" sz="2200" u="sng">
                <a:latin typeface="Tahoma" panose="020B0604030504040204" pitchFamily="34" charset="0"/>
              </a:rPr>
              <a:t>molteplicità degli indicatori</a:t>
            </a:r>
            <a:r>
              <a:rPr lang="it-IT" altLang="it-IT" sz="2200">
                <a:latin typeface="Tahoma" panose="020B0604030504040204" pitchFamily="34" charset="0"/>
              </a:rPr>
              <a:t> del processo di valutazione, spesso  espressione di </a:t>
            </a:r>
            <a:r>
              <a:rPr lang="it-IT" altLang="it-IT" sz="2200" u="sng">
                <a:latin typeface="Tahoma" panose="020B0604030504040204" pitchFamily="34" charset="0"/>
              </a:rPr>
              <a:t>variabili non direttamente misurabili</a:t>
            </a:r>
            <a:r>
              <a:rPr lang="it-IT" altLang="it-IT" sz="2200">
                <a:latin typeface="Tahoma" panose="020B0604030504040204" pitchFamily="34" charset="0"/>
              </a:rPr>
              <a:t> (variabili latenti), la </a:t>
            </a:r>
            <a:r>
              <a:rPr lang="it-IT" altLang="it-IT" sz="2200" u="sng">
                <a:latin typeface="Tahoma" panose="020B0604030504040204" pitchFamily="34" charset="0"/>
              </a:rPr>
              <a:t>rete di nessi causali</a:t>
            </a:r>
            <a:r>
              <a:rPr lang="it-IT" altLang="it-IT" sz="2200">
                <a:latin typeface="Tahoma" panose="020B0604030504040204" pitchFamily="34" charset="0"/>
              </a:rPr>
              <a:t> che tra queste  intercorrono, </a:t>
            </a:r>
            <a:r>
              <a:rPr lang="it-IT" altLang="it-IT" sz="2200" u="sng">
                <a:latin typeface="Tahoma" panose="020B0604030504040204" pitchFamily="34" charset="0"/>
              </a:rPr>
              <a:t>i  diversi ruoli</a:t>
            </a:r>
            <a:r>
              <a:rPr lang="it-IT" altLang="it-IT" sz="2200">
                <a:latin typeface="Tahoma" panose="020B0604030504040204" pitchFamily="34" charset="0"/>
              </a:rPr>
              <a:t> che le stesse giocano (input, output, outcomes, impatti) suggeriscono  il ricorso a  modelli interpretativi e operativi della famiglia dei </a:t>
            </a:r>
            <a:r>
              <a:rPr lang="it-IT" altLang="it-IT" sz="2200" b="1">
                <a:solidFill>
                  <a:srgbClr val="FFFF00"/>
                </a:solidFill>
                <a:latin typeface="Tahoma" panose="020B0604030504040204" pitchFamily="34" charset="0"/>
              </a:rPr>
              <a:t>Modelli a equazioni simultanee </a:t>
            </a:r>
            <a:r>
              <a:rPr lang="it-IT" altLang="it-IT" sz="2200">
                <a:latin typeface="Tahoma" panose="020B0604030504040204" pitchFamily="34" charset="0"/>
              </a:rPr>
              <a:t>o strutturali  (MES).</a:t>
            </a:r>
            <a:endParaRPr lang="it-IT" altLang="it-IT" sz="2200" b="1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altLang="it-IT" sz="2000">
              <a:latin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000">
                <a:latin typeface="Tahoma" panose="020B0604030504040204" pitchFamily="34" charset="0"/>
              </a:rPr>
              <a:t>    </a:t>
            </a:r>
            <a:r>
              <a:rPr lang="it-IT" altLang="it-IT" sz="2200">
                <a:latin typeface="Tahoma" panose="020B0604030504040204" pitchFamily="34" charset="0"/>
              </a:rPr>
              <a:t>Tra i vantaggi dei MES ricordiamo: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200" b="1">
                <a:solidFill>
                  <a:srgbClr val="FFFF00"/>
                </a:solidFill>
                <a:latin typeface="Tahoma" panose="020B0604030504040204" pitchFamily="34" charset="0"/>
              </a:rPr>
              <a:t> -  La stima degli outcomes e dei coefficienti di impatto rispetto all’ipotesi contro fattuale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200" b="1">
                <a:solidFill>
                  <a:srgbClr val="FFFF00"/>
                </a:solidFill>
                <a:latin typeface="Tahoma" panose="020B0604030504040204" pitchFamily="34" charset="0"/>
              </a:rPr>
              <a:t> -  Analisi per segmenti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200" b="1">
                <a:solidFill>
                  <a:srgbClr val="FFFF00"/>
                </a:solidFill>
                <a:latin typeface="Tahoma" panose="020B0604030504040204" pitchFamily="34" charset="0"/>
              </a:rPr>
              <a:t> - Confronti spaziali e temporali dei risultati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200" b="1">
                <a:solidFill>
                  <a:srgbClr val="FFFF00"/>
                </a:solidFill>
                <a:latin typeface="Tahoma" panose="020B0604030504040204" pitchFamily="34" charset="0"/>
              </a:rPr>
              <a:t> -  Abilità predittive e identificazione delle leve di miglioramento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200" b="1">
                <a:solidFill>
                  <a:srgbClr val="FFFF00"/>
                </a:solidFill>
                <a:latin typeface="Tahoma" panose="020B0604030504040204" pitchFamily="34" charset="0"/>
              </a:rPr>
              <a:t> -  Simulazioni di scenari alternativi di politiche e regolazio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200" b="1">
                <a:solidFill>
                  <a:srgbClr val="FFFF00"/>
                </a:solidFill>
                <a:latin typeface="Tahoma" panose="020B0604030504040204" pitchFamily="34" charset="0"/>
              </a:rPr>
              <a:t> -  Decisioni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altLang="it-IT" sz="2200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altLang="it-IT" sz="2200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it-IT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58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58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58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8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58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>
            <a:extLst>
              <a:ext uri="{FF2B5EF4-FFF2-40B4-BE49-F238E27FC236}">
                <a16:creationId xmlns:a16="http://schemas.microsoft.com/office/drawing/2014/main" id="{1A420712-F031-B040-5312-81ED020B3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"/>
          <a:stretch>
            <a:fillRect/>
          </a:stretch>
        </p:blipFill>
        <p:spPr bwMode="auto">
          <a:xfrm>
            <a:off x="36513" y="1055688"/>
            <a:ext cx="9144000" cy="5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43" name="Text Box 3">
            <a:extLst>
              <a:ext uri="{FF2B5EF4-FFF2-40B4-BE49-F238E27FC236}">
                <a16:creationId xmlns:a16="http://schemas.microsoft.com/office/drawing/2014/main" id="{EBB29570-479C-48D2-DC40-6EAD394CD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0"/>
            <a:ext cx="9036496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  <a:defRPr/>
            </a:pPr>
            <a:r>
              <a:rPr lang="it-IT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 esempio di MES: Il  modello per la valutazione </a:t>
            </a:r>
            <a:r>
              <a:rPr lang="it-IT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di’mpatto</a:t>
            </a:r>
            <a:r>
              <a:rPr lang="it-IT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del  “Buono Scuola” in  Lombardia                 </a:t>
            </a:r>
            <a:r>
              <a:rPr lang="it-IT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Studio su 4000 famiglie</a:t>
            </a:r>
            <a:endParaRPr lang="it-IT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algn="ctr">
              <a:spcBef>
                <a:spcPct val="50000"/>
              </a:spcBef>
              <a:defRPr/>
            </a:pPr>
            <a:endParaRPr lang="it-IT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051398-8E98-1E3C-AE59-C12D91E95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495425"/>
          </a:xfrm>
        </p:spPr>
        <p:txBody>
          <a:bodyPr/>
          <a:lstStyle/>
          <a:p>
            <a:pPr>
              <a:defRPr/>
            </a:pPr>
            <a:r>
              <a:rPr lang="it-IT" sz="2800" dirty="0"/>
              <a:t>Pubblicazioni e citazioni su «Valutazione di Impatto per le Politiche e la Regolazione»   </a:t>
            </a:r>
            <a:r>
              <a:rPr lang="it-IT" sz="2800" dirty="0">
                <a:solidFill>
                  <a:schemeClr val="tx1"/>
                </a:solidFill>
              </a:rPr>
              <a:t>WEB OF SCIENCE 1990-2022</a:t>
            </a:r>
          </a:p>
        </p:txBody>
      </p:sp>
      <p:pic>
        <p:nvPicPr>
          <p:cNvPr id="11267" name="Segnaposto contenuto 4">
            <a:extLst>
              <a:ext uri="{FF2B5EF4-FFF2-40B4-BE49-F238E27FC236}">
                <a16:creationId xmlns:a16="http://schemas.microsoft.com/office/drawing/2014/main" id="{5A2CF3DB-F9CD-1C25-2291-9094856BBE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4005263"/>
            <a:ext cx="4752975" cy="2794000"/>
          </a:xfrm>
        </p:spPr>
      </p:pic>
      <p:pic>
        <p:nvPicPr>
          <p:cNvPr id="11268" name="Immagine 10">
            <a:extLst>
              <a:ext uri="{FF2B5EF4-FFF2-40B4-BE49-F238E27FC236}">
                <a16:creationId xmlns:a16="http://schemas.microsoft.com/office/drawing/2014/main" id="{BFBEAAE9-98B6-9964-7AD9-B837C3134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803400"/>
            <a:ext cx="4751388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CasellaDiTesto 11">
            <a:extLst>
              <a:ext uri="{FF2B5EF4-FFF2-40B4-BE49-F238E27FC236}">
                <a16:creationId xmlns:a16="http://schemas.microsoft.com/office/drawing/2014/main" id="{07FD3DF3-4BA8-F354-F8C8-98454ECF4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724400"/>
            <a:ext cx="3311525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2400">
                <a:latin typeface="Tahoma" panose="020B0604030504040204" pitchFamily="34" charset="0"/>
              </a:rPr>
              <a:t>Politiche </a:t>
            </a:r>
            <a:r>
              <a:rPr lang="it-IT" altLang="it-IT" sz="2000">
                <a:latin typeface="Tahoma" panose="020B0604030504040204" pitchFamily="34" charset="0"/>
              </a:rPr>
              <a:t>Pubbliche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2000">
                <a:latin typeface="Tahoma" panose="020B0604030504040204" pitchFamily="34" charset="0"/>
              </a:rPr>
              <a:t>Totale Pubblicazioni :3682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2000">
                <a:latin typeface="Tahoma" panose="020B0604030504040204" pitchFamily="34" charset="0"/>
              </a:rPr>
              <a:t>2022 -&gt; 330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2000">
                <a:latin typeface="Tahoma" panose="020B0604030504040204" pitchFamily="34" charset="0"/>
              </a:rPr>
              <a:t>Totale Citazioni  : 66208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2000">
                <a:latin typeface="Tahoma" panose="020B0604030504040204" pitchFamily="34" charset="0"/>
              </a:rPr>
              <a:t>2022 -&gt;13000</a:t>
            </a:r>
            <a:endParaRPr lang="it-IT" altLang="it-IT" sz="1600">
              <a:latin typeface="Tahoma" panose="020B0604030504040204" pitchFamily="34" charset="0"/>
            </a:endParaRPr>
          </a:p>
        </p:txBody>
      </p:sp>
      <p:sp>
        <p:nvSpPr>
          <p:cNvPr id="11270" name="CasellaDiTesto 15">
            <a:extLst>
              <a:ext uri="{FF2B5EF4-FFF2-40B4-BE49-F238E27FC236}">
                <a16:creationId xmlns:a16="http://schemas.microsoft.com/office/drawing/2014/main" id="{AE7143B9-F341-637A-3A7F-291419495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2176463"/>
            <a:ext cx="4338638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2400">
                <a:latin typeface="Tahoma" panose="020B0604030504040204" pitchFamily="34" charset="0"/>
              </a:rPr>
              <a:t>Regolazione</a:t>
            </a:r>
            <a:endParaRPr lang="it-IT" altLang="it-IT" sz="2000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2000">
                <a:latin typeface="Tahoma" panose="020B0604030504040204" pitchFamily="34" charset="0"/>
              </a:rPr>
              <a:t>Totale Pubblicazioni: 846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2000">
                <a:latin typeface="Tahoma" panose="020B0604030504040204" pitchFamily="34" charset="0"/>
              </a:rPr>
              <a:t>2022 -&gt; 55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2000">
                <a:latin typeface="Tahoma" panose="020B0604030504040204" pitchFamily="34" charset="0"/>
              </a:rPr>
              <a:t>Totale Citazioni  : 12947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2000">
                <a:latin typeface="Tahoma" panose="020B0604030504040204" pitchFamily="34" charset="0"/>
              </a:rPr>
              <a:t>2022 -&gt; 1400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it-IT" altLang="it-IT" sz="16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7AB2AF50-0DFF-C7F2-278F-6A9C0209D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3238500"/>
            <a:ext cx="1306512" cy="652463"/>
          </a:xfrm>
          <a:prstGeom prst="rect">
            <a:avLst/>
          </a:prstGeom>
          <a:solidFill>
            <a:srgbClr val="FFFFFF"/>
          </a:solidFill>
          <a:ln w="9525">
            <a:solidFill>
              <a:srgbClr val="00808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t-IT" altLang="it-IT" sz="2000">
                <a:latin typeface="Verdana" panose="020B0604030504040204" pitchFamily="34" charset="0"/>
              </a:rPr>
              <a:t>            </a:t>
            </a:r>
            <a:r>
              <a:rPr lang="it-IT" altLang="it-IT" sz="1600">
                <a:solidFill>
                  <a:schemeClr val="bg1"/>
                </a:solidFill>
                <a:latin typeface="Verdana" panose="020B0604030504040204" pitchFamily="34" charset="0"/>
              </a:rPr>
              <a:t>Opportunità             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t-IT" altLang="it-IT" sz="1600">
                <a:solidFill>
                  <a:schemeClr val="bg1"/>
                </a:solidFill>
                <a:latin typeface="Verdana" panose="020B0604030504040204" pitchFamily="34" charset="0"/>
              </a:rPr>
              <a:t>dirette</a:t>
            </a:r>
          </a:p>
        </p:txBody>
      </p:sp>
      <p:sp>
        <p:nvSpPr>
          <p:cNvPr id="57347" name="Text Box 4">
            <a:extLst>
              <a:ext uri="{FF2B5EF4-FFF2-40B4-BE49-F238E27FC236}">
                <a16:creationId xmlns:a16="http://schemas.microsoft.com/office/drawing/2014/main" id="{C14BAE01-316E-6EC2-47B0-10485F3EB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387" y="4941070"/>
            <a:ext cx="6905625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it-IT" altLang="it-IT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r>
              <a:rPr lang="it-IT" altLang="it-IT" sz="1600" dirty="0">
                <a:solidFill>
                  <a:schemeClr val="tx2"/>
                </a:solidFill>
                <a:latin typeface="Tahoma" panose="020B0604030504040204" pitchFamily="34" charset="0"/>
              </a:rPr>
              <a:t> numero di addetti                      -  fatturato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r>
              <a:rPr lang="it-IT" altLang="it-IT" sz="1600" dirty="0">
                <a:solidFill>
                  <a:schemeClr val="tx2"/>
                </a:solidFill>
                <a:latin typeface="Tahoma" panose="020B0604030504040204" pitchFamily="34" charset="0"/>
              </a:rPr>
              <a:t> settore                                     -  localizzazione della sede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r>
              <a:rPr lang="it-IT" altLang="it-IT" sz="1600" dirty="0">
                <a:solidFill>
                  <a:schemeClr val="tx2"/>
                </a:solidFill>
                <a:latin typeface="Tahoma" panose="020B0604030504040204" pitchFamily="34" charset="0"/>
              </a:rPr>
              <a:t> strutture produttive all’estero      -  ammontare e flussi di esportazione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it-IT" altLang="it-IT" sz="1800" dirty="0">
                <a:solidFill>
                  <a:srgbClr val="FFFF00"/>
                </a:solidFill>
                <a:latin typeface="Tahoma" panose="020B0604030504040204" pitchFamily="34" charset="0"/>
              </a:rPr>
              <a:t>Studio su 400 impese</a:t>
            </a:r>
          </a:p>
        </p:txBody>
      </p:sp>
      <p:sp>
        <p:nvSpPr>
          <p:cNvPr id="57348" name="Rectangle 5">
            <a:extLst>
              <a:ext uri="{FF2B5EF4-FFF2-40B4-BE49-F238E27FC236}">
                <a16:creationId xmlns:a16="http://schemas.microsoft.com/office/drawing/2014/main" id="{9EA3331B-C232-39BA-302C-8735A9574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1713" y="3227388"/>
            <a:ext cx="985837" cy="682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808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t-IT" altLang="it-IT" sz="2000">
                <a:latin typeface="Verdana" panose="020B0604030504040204" pitchFamily="34" charset="0"/>
              </a:rPr>
              <a:t>            </a:t>
            </a:r>
            <a:r>
              <a:rPr lang="it-IT" altLang="it-IT" sz="1600">
                <a:solidFill>
                  <a:schemeClr val="bg1"/>
                </a:solidFill>
                <a:latin typeface="Verdana" panose="020B0604030504040204" pitchFamily="34" charset="0"/>
              </a:rPr>
              <a:t>Minacce             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t-IT" altLang="it-IT" sz="1600">
                <a:solidFill>
                  <a:schemeClr val="bg1"/>
                </a:solidFill>
                <a:latin typeface="Verdana" panose="020B0604030504040204" pitchFamily="34" charset="0"/>
              </a:rPr>
              <a:t>dirette</a:t>
            </a:r>
          </a:p>
        </p:txBody>
      </p:sp>
      <p:sp>
        <p:nvSpPr>
          <p:cNvPr id="57349" name="Rectangle 6">
            <a:extLst>
              <a:ext uri="{FF2B5EF4-FFF2-40B4-BE49-F238E27FC236}">
                <a16:creationId xmlns:a16="http://schemas.microsoft.com/office/drawing/2014/main" id="{0F9036F4-831D-3513-AB4A-6F4247F37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088" y="3233738"/>
            <a:ext cx="1306512" cy="652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808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t-IT" altLang="it-IT" sz="200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it-IT" altLang="it-IT" sz="1600">
                <a:solidFill>
                  <a:schemeClr val="bg1"/>
                </a:solidFill>
                <a:latin typeface="Verdana" panose="020B0604030504040204" pitchFamily="34" charset="0"/>
              </a:rPr>
              <a:t>Scenario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t-IT" altLang="it-IT" sz="1600">
                <a:solidFill>
                  <a:schemeClr val="bg1"/>
                </a:solidFill>
                <a:latin typeface="Verdana" panose="020B0604030504040204" pitchFamily="34" charset="0"/>
              </a:rPr>
              <a:t>europeo</a:t>
            </a:r>
          </a:p>
        </p:txBody>
      </p:sp>
      <p:sp>
        <p:nvSpPr>
          <p:cNvPr id="57350" name="Rectangle 7">
            <a:extLst>
              <a:ext uri="{FF2B5EF4-FFF2-40B4-BE49-F238E27FC236}">
                <a16:creationId xmlns:a16="http://schemas.microsoft.com/office/drawing/2014/main" id="{40F0D61B-BEC2-9A4E-5E82-480956080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3254375"/>
            <a:ext cx="1249362" cy="652463"/>
          </a:xfrm>
          <a:prstGeom prst="rect">
            <a:avLst/>
          </a:prstGeom>
          <a:solidFill>
            <a:srgbClr val="FFFFFF"/>
          </a:solidFill>
          <a:ln w="9525">
            <a:solidFill>
              <a:srgbClr val="00808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t-IT" altLang="it-IT" sz="200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it-IT" altLang="it-IT" sz="1600">
                <a:solidFill>
                  <a:schemeClr val="bg1"/>
                </a:solidFill>
                <a:latin typeface="Verdana" panose="020B0604030504040204" pitchFamily="34" charset="0"/>
              </a:rPr>
              <a:t>Attese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t-IT" altLang="it-IT" sz="1600">
                <a:solidFill>
                  <a:schemeClr val="bg1"/>
                </a:solidFill>
                <a:latin typeface="Verdana" panose="020B0604030504040204" pitchFamily="34" charset="0"/>
              </a:rPr>
              <a:t>verso la PA</a:t>
            </a:r>
          </a:p>
        </p:txBody>
      </p:sp>
      <p:sp>
        <p:nvSpPr>
          <p:cNvPr id="57351" name="Rectangle 8">
            <a:extLst>
              <a:ext uri="{FF2B5EF4-FFF2-40B4-BE49-F238E27FC236}">
                <a16:creationId xmlns:a16="http://schemas.microsoft.com/office/drawing/2014/main" id="{CA049DF0-B1FA-A8A3-4CED-B5EF9B805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0575" y="3248025"/>
            <a:ext cx="1160463" cy="652463"/>
          </a:xfrm>
          <a:prstGeom prst="rect">
            <a:avLst/>
          </a:prstGeom>
          <a:solidFill>
            <a:srgbClr val="FFFFFF"/>
          </a:solidFill>
          <a:ln w="9525">
            <a:solidFill>
              <a:srgbClr val="00808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t-IT" altLang="it-IT" sz="2000">
                <a:solidFill>
                  <a:schemeClr val="bg1"/>
                </a:solidFill>
                <a:latin typeface="Verdana" panose="020B0604030504040204" pitchFamily="34" charset="0"/>
              </a:rPr>
              <a:t>            </a:t>
            </a:r>
            <a:r>
              <a:rPr lang="it-IT" altLang="it-IT" sz="1600">
                <a:solidFill>
                  <a:schemeClr val="bg1"/>
                </a:solidFill>
                <a:latin typeface="Verdana" panose="020B0604030504040204" pitchFamily="34" charset="0"/>
              </a:rPr>
              <a:t>Risposta              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t-IT" altLang="it-IT" sz="1600">
                <a:solidFill>
                  <a:schemeClr val="bg1"/>
                </a:solidFill>
                <a:latin typeface="Verdana" panose="020B0604030504040204" pitchFamily="34" charset="0"/>
              </a:rPr>
              <a:t>aziendale</a:t>
            </a:r>
          </a:p>
        </p:txBody>
      </p:sp>
      <p:sp>
        <p:nvSpPr>
          <p:cNvPr id="57352" name="Text Box 9">
            <a:extLst>
              <a:ext uri="{FF2B5EF4-FFF2-40B4-BE49-F238E27FC236}">
                <a16:creationId xmlns:a16="http://schemas.microsoft.com/office/drawing/2014/main" id="{157554A2-2C74-C55A-7994-49E3288FD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581" y="4263935"/>
            <a:ext cx="792003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 dirty="0">
                <a:latin typeface="Tahoma" panose="020B0604030504040204" pitchFamily="34" charset="0"/>
              </a:rPr>
              <a:t>descritte complessivamente da 22 indicatori misurati su una scala da 0 a 10: Ulteriori domande  hanno riguardato caratteristiche strutturali e descrittive delle imprese: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it-IT" altLang="it-IT" sz="1800" dirty="0">
              <a:solidFill>
                <a:srgbClr val="006600"/>
              </a:solidFill>
              <a:latin typeface="Tahoma" panose="020B0604030504040204" pitchFamily="34" charset="0"/>
            </a:endParaRPr>
          </a:p>
        </p:txBody>
      </p:sp>
      <p:sp>
        <p:nvSpPr>
          <p:cNvPr id="57353" name="Line 10">
            <a:extLst>
              <a:ext uri="{FF2B5EF4-FFF2-40B4-BE49-F238E27FC236}">
                <a16:creationId xmlns:a16="http://schemas.microsoft.com/office/drawing/2014/main" id="{CAD3ACEF-EF94-3EB7-4EC1-7A418A016F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0600" y="4062413"/>
            <a:ext cx="7315200" cy="14287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54" name="Rectangle 11">
            <a:extLst>
              <a:ext uri="{FF2B5EF4-FFF2-40B4-BE49-F238E27FC236}">
                <a16:creationId xmlns:a16="http://schemas.microsoft.com/office/drawing/2014/main" id="{176B384E-3923-A471-19E4-F523860DC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1238" y="3254375"/>
            <a:ext cx="942975" cy="652463"/>
          </a:xfrm>
          <a:prstGeom prst="rect">
            <a:avLst/>
          </a:prstGeom>
          <a:solidFill>
            <a:srgbClr val="FFFFFF"/>
          </a:solidFill>
          <a:ln w="9525">
            <a:solidFill>
              <a:srgbClr val="00808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t-IT" altLang="it-IT" sz="1600">
                <a:solidFill>
                  <a:schemeClr val="bg1"/>
                </a:solidFill>
                <a:latin typeface="Verdana" panose="020B0604030504040204" pitchFamily="34" charset="0"/>
              </a:rPr>
              <a:t>Impatto</a:t>
            </a:r>
          </a:p>
        </p:txBody>
      </p:sp>
      <p:grpSp>
        <p:nvGrpSpPr>
          <p:cNvPr id="57355" name="Group 12">
            <a:extLst>
              <a:ext uri="{FF2B5EF4-FFF2-40B4-BE49-F238E27FC236}">
                <a16:creationId xmlns:a16="http://schemas.microsoft.com/office/drawing/2014/main" id="{35181A84-5573-4C0D-2E03-9723AAB49A28}"/>
              </a:ext>
            </a:extLst>
          </p:cNvPr>
          <p:cNvGrpSpPr>
            <a:grpSpLocks/>
          </p:cNvGrpSpPr>
          <p:nvPr/>
        </p:nvGrpSpPr>
        <p:grpSpPr bwMode="auto">
          <a:xfrm>
            <a:off x="1701800" y="4608513"/>
            <a:ext cx="5468938" cy="836612"/>
            <a:chOff x="1125" y="2338"/>
            <a:chExt cx="3445" cy="527"/>
          </a:xfrm>
        </p:grpSpPr>
        <p:sp>
          <p:nvSpPr>
            <p:cNvPr id="57362" name="Text Box 13">
              <a:extLst>
                <a:ext uri="{FF2B5EF4-FFF2-40B4-BE49-F238E27FC236}">
                  <a16:creationId xmlns:a16="http://schemas.microsoft.com/office/drawing/2014/main" id="{45610665-39D9-06F9-0C33-76C48B5819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3" y="2338"/>
              <a:ext cx="24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600">
                  <a:solidFill>
                    <a:srgbClr val="006600"/>
                  </a:solidFill>
                  <a:latin typeface="Tahoma" panose="020B0604030504040204" pitchFamily="34" charset="0"/>
                </a:rPr>
                <a:t>0 …………………………..………………………10</a:t>
              </a:r>
            </a:p>
          </p:txBody>
        </p:sp>
        <p:sp>
          <p:nvSpPr>
            <p:cNvPr id="57363" name="Text Box 14">
              <a:extLst>
                <a:ext uri="{FF2B5EF4-FFF2-40B4-BE49-F238E27FC236}">
                  <a16:creationId xmlns:a16="http://schemas.microsoft.com/office/drawing/2014/main" id="{506C509A-1E63-BA55-A1F3-31DC101E3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5" y="2499"/>
              <a:ext cx="344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600" dirty="0">
                  <a:solidFill>
                    <a:srgbClr val="006600"/>
                  </a:solidFill>
                  <a:latin typeface="Tahoma" panose="020B0604030504040204" pitchFamily="34" charset="0"/>
                </a:rPr>
                <a:t>          totalmente                                        </a:t>
              </a:r>
              <a:r>
                <a:rPr lang="it-IT" altLang="it-IT" sz="1600" dirty="0" err="1">
                  <a:solidFill>
                    <a:srgbClr val="006600"/>
                  </a:solidFill>
                  <a:latin typeface="Tahoma" panose="020B0604030504040204" pitchFamily="34" charset="0"/>
                </a:rPr>
                <a:t>totalmente</a:t>
              </a:r>
              <a:r>
                <a:rPr lang="it-IT" altLang="it-IT" sz="1600" dirty="0">
                  <a:solidFill>
                    <a:srgbClr val="006600"/>
                  </a:solidFill>
                  <a:latin typeface="Tahoma" panose="020B0604030504040204" pitchFamily="34" charset="0"/>
                </a:rPr>
                <a:t> 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600" dirty="0">
                  <a:solidFill>
                    <a:srgbClr val="006600"/>
                  </a:solidFill>
                  <a:latin typeface="Tahoma" panose="020B0604030504040204" pitchFamily="34" charset="0"/>
                </a:rPr>
                <a:t>       in disaccordo                                        d’accordo</a:t>
              </a:r>
            </a:p>
          </p:txBody>
        </p:sp>
      </p:grpSp>
      <p:sp>
        <p:nvSpPr>
          <p:cNvPr id="57356" name="Text Box 15">
            <a:extLst>
              <a:ext uri="{FF2B5EF4-FFF2-40B4-BE49-F238E27FC236}">
                <a16:creationId xmlns:a16="http://schemas.microsoft.com/office/drawing/2014/main" id="{EA63EDEE-4394-779F-331D-9B1D481CE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" y="2600325"/>
            <a:ext cx="7267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>
                <a:latin typeface="Tahoma" panose="020B0604030504040204" pitchFamily="34" charset="0"/>
              </a:rPr>
              <a:t>Il questionario è composto da 22  domande.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>
                <a:latin typeface="Tahoma" panose="020B0604030504040204" pitchFamily="34" charset="0"/>
              </a:rPr>
              <a:t>Prevede 5 sezioni corrispondenti alle </a:t>
            </a:r>
            <a:r>
              <a:rPr lang="it-IT" altLang="it-IT" sz="1800">
                <a:solidFill>
                  <a:schemeClr val="tx2"/>
                </a:solidFill>
                <a:latin typeface="Tahoma" panose="020B0604030504040204" pitchFamily="34" charset="0"/>
              </a:rPr>
              <a:t>aree critiche di analisi:</a:t>
            </a:r>
            <a:r>
              <a:rPr lang="it-IT" altLang="it-IT" sz="1800">
                <a:solidFill>
                  <a:srgbClr val="006600"/>
                </a:solidFill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165904" name="Rectangle 16">
            <a:extLst>
              <a:ext uri="{FF2B5EF4-FFF2-40B4-BE49-F238E27FC236}">
                <a16:creationId xmlns:a16="http://schemas.microsoft.com/office/drawing/2014/main" id="{B15432BC-98AF-5C25-53A6-EEE131227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2171700"/>
            <a:ext cx="34290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l">
              <a:tabLst>
                <a:tab pos="33337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33337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33337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33337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33337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33337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33337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33337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33337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it-IT" altLang="it-IT" sz="1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Logica del questionario</a:t>
            </a:r>
          </a:p>
        </p:txBody>
      </p:sp>
      <p:sp>
        <p:nvSpPr>
          <p:cNvPr id="165906" name="Rectangle 18">
            <a:extLst>
              <a:ext uri="{FF2B5EF4-FFF2-40B4-BE49-F238E27FC236}">
                <a16:creationId xmlns:a16="http://schemas.microsoft.com/office/drawing/2014/main" id="{8762DE17-385D-7672-FEE7-1239A436F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" y="165100"/>
            <a:ext cx="85979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l">
              <a:tabLst>
                <a:tab pos="33337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33337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33337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33337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33337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33337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33337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33337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33337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6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Un esempio: il modello per l’analisi di impatto dell’UE a 25 membri</a:t>
            </a:r>
          </a:p>
          <a:p>
            <a:pPr algn="ctr" eaLnBrk="1" hangingPunct="1">
              <a:defRPr/>
            </a:pPr>
            <a:r>
              <a:rPr lang="it-IT" altLang="it-IT" sz="1600" dirty="0">
                <a:latin typeface="Tahoma" panose="020B0604030504040204" pitchFamily="34" charset="0"/>
              </a:rPr>
              <a:t>(Lauro-Fucili, Forum della Pubblica Amministrazione 2004, Roma)</a:t>
            </a:r>
            <a:r>
              <a:rPr lang="it-IT" altLang="it-IT" sz="1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</a:t>
            </a:r>
            <a:endParaRPr lang="it-IT" altLang="it-IT" sz="16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65907" name="Text Box 19">
            <a:extLst>
              <a:ext uri="{FF2B5EF4-FFF2-40B4-BE49-F238E27FC236}">
                <a16:creationId xmlns:a16="http://schemas.microsoft.com/office/drawing/2014/main" id="{F001B453-6B64-3BC2-2956-D6123B6B9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88" y="976313"/>
            <a:ext cx="8915400" cy="15382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altLang="it-IT" sz="1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Obiettivo</a:t>
            </a:r>
          </a:p>
          <a:p>
            <a:pPr algn="ctr" eaLnBrk="1" hangingPunct="1">
              <a:defRPr/>
            </a:pPr>
            <a:r>
              <a:rPr lang="it-IT" altLang="it-IT" sz="2000" dirty="0"/>
              <a:t>studiare le relazioni tra effetti diretti e indiretti dell’ampliamento dell’UE a 25 e la capacità di risposta delle imprese italiane</a:t>
            </a:r>
            <a:r>
              <a:rPr lang="it-IT" altLang="it-IT" sz="1800" dirty="0"/>
              <a:t>  a partire da un </a:t>
            </a:r>
            <a:r>
              <a:rPr lang="it-IT" altLang="it-IT" sz="1800" dirty="0" err="1"/>
              <a:t>campone</a:t>
            </a:r>
            <a:r>
              <a:rPr lang="it-IT" altLang="it-IT" sz="1800" dirty="0"/>
              <a:t> rappresentativo</a:t>
            </a:r>
          </a:p>
          <a:p>
            <a:pPr algn="ctr" eaLnBrk="1" hangingPunct="1">
              <a:defRPr/>
            </a:pPr>
            <a:endParaRPr lang="it-IT" altLang="it-IT" sz="1800" dirty="0"/>
          </a:p>
        </p:txBody>
      </p:sp>
      <p:sp>
        <p:nvSpPr>
          <p:cNvPr id="57360" name="Text Box 20">
            <a:extLst>
              <a:ext uri="{FF2B5EF4-FFF2-40B4-BE49-F238E27FC236}">
                <a16:creationId xmlns:a16="http://schemas.microsoft.com/office/drawing/2014/main" id="{9AD03023-1A26-FDC5-D2F5-07D30A074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3373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400">
                <a:latin typeface="Times New Roman" panose="02020603050405020304" pitchFamily="18" charset="0"/>
              </a:rPr>
              <a:t>47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5">
            <a:extLst>
              <a:ext uri="{FF2B5EF4-FFF2-40B4-BE49-F238E27FC236}">
                <a16:creationId xmlns:a16="http://schemas.microsoft.com/office/drawing/2014/main" id="{29B5611F-4324-923B-E267-53EF4DD0D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36613"/>
            <a:ext cx="8353425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1" name="Line 6">
            <a:extLst>
              <a:ext uri="{FF2B5EF4-FFF2-40B4-BE49-F238E27FC236}">
                <a16:creationId xmlns:a16="http://schemas.microsoft.com/office/drawing/2014/main" id="{10683AEA-F7B8-CB82-108A-F5C512011FD4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669088"/>
            <a:ext cx="7620000" cy="0"/>
          </a:xfrm>
          <a:prstGeom prst="line">
            <a:avLst/>
          </a:prstGeom>
          <a:noFill/>
          <a:ln w="38100" cmpd="dbl">
            <a:solidFill>
              <a:srgbClr val="800000"/>
            </a:solidFill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70343" name="Text Box 7">
            <a:extLst>
              <a:ext uri="{FF2B5EF4-FFF2-40B4-BE49-F238E27FC236}">
                <a16:creationId xmlns:a16="http://schemas.microsoft.com/office/drawing/2014/main" id="{046A5804-2395-505A-811C-D9C5E3DDF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88913"/>
            <a:ext cx="8064500" cy="8858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it-IT" altLang="it-IT" sz="2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Stima PLS del modello per le </a:t>
            </a:r>
            <a:r>
              <a:rPr lang="it-IT" altLang="it-IT" sz="26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Grandi Imprese </a:t>
            </a:r>
            <a:br>
              <a:rPr lang="it-IT" altLang="it-IT" sz="2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</a:br>
            <a:endParaRPr lang="it-IT" altLang="it-IT" sz="26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7" name="Rectangle 3">
            <a:extLst>
              <a:ext uri="{FF2B5EF4-FFF2-40B4-BE49-F238E27FC236}">
                <a16:creationId xmlns:a16="http://schemas.microsoft.com/office/drawing/2014/main" id="{745F238D-1D75-959F-4836-B542B7790B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913" y="327025"/>
            <a:ext cx="8831262" cy="581025"/>
          </a:xfrm>
        </p:spPr>
        <p:txBody>
          <a:bodyPr lIns="0" tIns="0" rIns="0" bIns="0"/>
          <a:lstStyle/>
          <a:p>
            <a:pPr algn="l">
              <a:defRPr/>
            </a:pPr>
            <a:r>
              <a:rPr lang="it-IT" altLang="it-IT" sz="2400" b="0" dirty="0">
                <a:solidFill>
                  <a:srgbClr val="FFFF66"/>
                </a:solidFill>
                <a:latin typeface="Verdana" panose="020B0604030504040204" pitchFamily="34" charset="0"/>
              </a:rPr>
              <a:t>Stima PLS del modello di impatto per le </a:t>
            </a:r>
            <a:r>
              <a:rPr lang="it-IT" altLang="it-IT" sz="2400" dirty="0">
                <a:solidFill>
                  <a:srgbClr val="FFFF66"/>
                </a:solidFill>
                <a:latin typeface="Verdana" panose="020B0604030504040204" pitchFamily="34" charset="0"/>
              </a:rPr>
              <a:t>Medie Imprese</a:t>
            </a:r>
            <a:br>
              <a:rPr lang="it-IT" altLang="it-IT" sz="2400" dirty="0">
                <a:solidFill>
                  <a:srgbClr val="FFFF66"/>
                </a:solidFill>
                <a:latin typeface="Verdana" panose="020B0604030504040204" pitchFamily="34" charset="0"/>
              </a:rPr>
            </a:br>
            <a:endParaRPr lang="it-IT" altLang="it-IT" sz="2400" dirty="0">
              <a:solidFill>
                <a:srgbClr val="FFFF66"/>
              </a:solidFill>
              <a:latin typeface="Verdana" panose="020B0604030504040204" pitchFamily="34" charset="0"/>
            </a:endParaRPr>
          </a:p>
        </p:txBody>
      </p:sp>
      <p:pic>
        <p:nvPicPr>
          <p:cNvPr id="59395" name="Picture 8">
            <a:extLst>
              <a:ext uri="{FF2B5EF4-FFF2-40B4-BE49-F238E27FC236}">
                <a16:creationId xmlns:a16="http://schemas.microsoft.com/office/drawing/2014/main" id="{3430A8F4-196A-7A45-507F-17591F7DAA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779463"/>
            <a:ext cx="8569325" cy="5688012"/>
          </a:xfrm>
          <a:ln>
            <a:solidFill>
              <a:srgbClr val="DDDDDD"/>
            </a:solidFill>
            <a:miter lim="800000"/>
            <a:headEnd/>
            <a:tailEnd/>
          </a:ln>
        </p:spPr>
      </p:pic>
      <p:sp>
        <p:nvSpPr>
          <p:cNvPr id="59396" name="Text Box 9">
            <a:extLst>
              <a:ext uri="{FF2B5EF4-FFF2-40B4-BE49-F238E27FC236}">
                <a16:creationId xmlns:a16="http://schemas.microsoft.com/office/drawing/2014/main" id="{4D538648-7B5E-427B-F3DE-7E37705BD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3373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400">
                <a:latin typeface="Times New Roman" panose="02020603050405020304" pitchFamily="18" charset="0"/>
              </a:rPr>
              <a:t>49</a:t>
            </a:r>
          </a:p>
        </p:txBody>
      </p:sp>
      <p:sp>
        <p:nvSpPr>
          <p:cNvPr id="59397" name="Line 10">
            <a:extLst>
              <a:ext uri="{FF2B5EF4-FFF2-40B4-BE49-F238E27FC236}">
                <a16:creationId xmlns:a16="http://schemas.microsoft.com/office/drawing/2014/main" id="{5BE5E03C-5C59-277F-2CFD-FC261AEDCD6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75" y="6742113"/>
            <a:ext cx="7620000" cy="0"/>
          </a:xfrm>
          <a:prstGeom prst="line">
            <a:avLst/>
          </a:prstGeom>
          <a:noFill/>
          <a:ln w="38100" cmpd="dbl">
            <a:solidFill>
              <a:srgbClr val="800000"/>
            </a:solidFill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8D98D80-02F3-9C0C-DE72-E2A38E9F9949}"/>
              </a:ext>
            </a:extLst>
          </p:cNvPr>
          <p:cNvSpPr txBox="1"/>
          <p:nvPr/>
        </p:nvSpPr>
        <p:spPr>
          <a:xfrm>
            <a:off x="2240583" y="3054377"/>
            <a:ext cx="46628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1600" dirty="0">
                <a:latin typeface="Tahoma" panose="020B0604030504040204" pitchFamily="34" charset="0"/>
              </a:rPr>
              <a:t>Ulteriori domande  hanno riguardato caratteristiche strutturali e descrittive delle imprese</a:t>
            </a:r>
            <a:endParaRPr lang="it-IT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5">
            <a:extLst>
              <a:ext uri="{FF2B5EF4-FFF2-40B4-BE49-F238E27FC236}">
                <a16:creationId xmlns:a16="http://schemas.microsoft.com/office/drawing/2014/main" id="{A8456A1B-F89F-8AF3-FAE4-2F1AA41643A9}"/>
              </a:ext>
            </a:extLst>
          </p:cNvPr>
          <p:cNvGrpSpPr>
            <a:grpSpLocks/>
          </p:cNvGrpSpPr>
          <p:nvPr/>
        </p:nvGrpSpPr>
        <p:grpSpPr bwMode="auto">
          <a:xfrm>
            <a:off x="-25400" y="3368675"/>
            <a:ext cx="4681538" cy="3494088"/>
            <a:chOff x="945" y="816"/>
            <a:chExt cx="4325" cy="3244"/>
          </a:xfrm>
        </p:grpSpPr>
        <p:pic>
          <p:nvPicPr>
            <p:cNvPr id="60443" name="Picture 6">
              <a:extLst>
                <a:ext uri="{FF2B5EF4-FFF2-40B4-BE49-F238E27FC236}">
                  <a16:creationId xmlns:a16="http://schemas.microsoft.com/office/drawing/2014/main" id="{4221155A-4D25-E4FD-9430-2FD8BA01A5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" y="816"/>
              <a:ext cx="4325" cy="3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0444" name="Oval 7">
              <a:extLst>
                <a:ext uri="{FF2B5EF4-FFF2-40B4-BE49-F238E27FC236}">
                  <a16:creationId xmlns:a16="http://schemas.microsoft.com/office/drawing/2014/main" id="{0CEE90D4-587E-84B0-0DFF-10F859A08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6" y="1182"/>
              <a:ext cx="562" cy="233"/>
            </a:xfrm>
            <a:prstGeom prst="ellips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it-IT" altLang="it-IT" sz="1600">
                <a:latin typeface="Tahoma" panose="020B0604030504040204" pitchFamily="34" charset="0"/>
              </a:endParaRPr>
            </a:p>
          </p:txBody>
        </p:sp>
        <p:sp>
          <p:nvSpPr>
            <p:cNvPr id="60445" name="Oval 8">
              <a:extLst>
                <a:ext uri="{FF2B5EF4-FFF2-40B4-BE49-F238E27FC236}">
                  <a16:creationId xmlns:a16="http://schemas.microsoft.com/office/drawing/2014/main" id="{2CF19B17-A169-180F-DFE4-C38977A37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3" y="1746"/>
              <a:ext cx="562" cy="233"/>
            </a:xfrm>
            <a:prstGeom prst="ellips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it-IT" altLang="it-IT" sz="1600">
                <a:latin typeface="Tahoma" panose="020B0604030504040204" pitchFamily="34" charset="0"/>
              </a:endParaRPr>
            </a:p>
          </p:txBody>
        </p:sp>
        <p:sp>
          <p:nvSpPr>
            <p:cNvPr id="60446" name="Oval 9">
              <a:extLst>
                <a:ext uri="{FF2B5EF4-FFF2-40B4-BE49-F238E27FC236}">
                  <a16:creationId xmlns:a16="http://schemas.microsoft.com/office/drawing/2014/main" id="{6892840D-8284-FF47-FE61-05CF3E394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6" y="1775"/>
              <a:ext cx="562" cy="233"/>
            </a:xfrm>
            <a:prstGeom prst="ellips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it-IT" altLang="it-IT" sz="1600">
                <a:latin typeface="Tahoma" panose="020B0604030504040204" pitchFamily="34" charset="0"/>
              </a:endParaRPr>
            </a:p>
          </p:txBody>
        </p:sp>
      </p:grpSp>
      <p:sp>
        <p:nvSpPr>
          <p:cNvPr id="60419" name="Text Box 10">
            <a:extLst>
              <a:ext uri="{FF2B5EF4-FFF2-40B4-BE49-F238E27FC236}">
                <a16:creationId xmlns:a16="http://schemas.microsoft.com/office/drawing/2014/main" id="{F99BCDDD-5F65-FAF1-011A-161A46804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2205038"/>
            <a:ext cx="4427538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lang="it-IT" altLang="it-IT" sz="2400">
                <a:solidFill>
                  <a:srgbClr val="FFFF00"/>
                </a:solidFill>
                <a:latin typeface="Tahoma" panose="020B0604030504040204" pitchFamily="34" charset="0"/>
              </a:rPr>
              <a:t>Le priorità per la Pubblica</a:t>
            </a:r>
          </a:p>
          <a:p>
            <a:pPr algn="just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lang="it-IT" altLang="it-IT" sz="2400">
                <a:solidFill>
                  <a:srgbClr val="FFFF00"/>
                </a:solidFill>
                <a:latin typeface="Tahoma" panose="020B0604030504040204" pitchFamily="34" charset="0"/>
              </a:rPr>
              <a:t> Amministrazione </a:t>
            </a:r>
          </a:p>
        </p:txBody>
      </p:sp>
      <p:grpSp>
        <p:nvGrpSpPr>
          <p:cNvPr id="60420" name="Group 11">
            <a:extLst>
              <a:ext uri="{FF2B5EF4-FFF2-40B4-BE49-F238E27FC236}">
                <a16:creationId xmlns:a16="http://schemas.microsoft.com/office/drawing/2014/main" id="{7E868D67-BB2F-8CE9-537C-6DA13DB6BCF8}"/>
              </a:ext>
            </a:extLst>
          </p:cNvPr>
          <p:cNvGrpSpPr>
            <a:grpSpLocks/>
          </p:cNvGrpSpPr>
          <p:nvPr/>
        </p:nvGrpSpPr>
        <p:grpSpPr bwMode="auto">
          <a:xfrm>
            <a:off x="4392613" y="-47625"/>
            <a:ext cx="4716462" cy="3644900"/>
            <a:chOff x="945" y="917"/>
            <a:chExt cx="4440" cy="3330"/>
          </a:xfrm>
        </p:grpSpPr>
        <p:pic>
          <p:nvPicPr>
            <p:cNvPr id="60439" name="Picture 12">
              <a:extLst>
                <a:ext uri="{FF2B5EF4-FFF2-40B4-BE49-F238E27FC236}">
                  <a16:creationId xmlns:a16="http://schemas.microsoft.com/office/drawing/2014/main" id="{4E86A969-99C4-4B2A-330F-B382519158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" y="917"/>
              <a:ext cx="4440" cy="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0440" name="Oval 13">
              <a:extLst>
                <a:ext uri="{FF2B5EF4-FFF2-40B4-BE49-F238E27FC236}">
                  <a16:creationId xmlns:a16="http://schemas.microsoft.com/office/drawing/2014/main" id="{A96C822C-E8B8-576A-E45D-D6B8CA322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1203"/>
              <a:ext cx="479" cy="282"/>
            </a:xfrm>
            <a:prstGeom prst="ellips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it-IT" altLang="it-IT" sz="1600">
                <a:latin typeface="Tahoma" panose="020B0604030504040204" pitchFamily="34" charset="0"/>
              </a:endParaRPr>
            </a:p>
          </p:txBody>
        </p:sp>
        <p:sp>
          <p:nvSpPr>
            <p:cNvPr id="60441" name="Oval 14">
              <a:extLst>
                <a:ext uri="{FF2B5EF4-FFF2-40B4-BE49-F238E27FC236}">
                  <a16:creationId xmlns:a16="http://schemas.microsoft.com/office/drawing/2014/main" id="{132C1C58-7434-6317-35C9-45CAA3EEF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1" y="3037"/>
              <a:ext cx="603" cy="282"/>
            </a:xfrm>
            <a:prstGeom prst="ellips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it-IT" altLang="it-IT" sz="1600">
                <a:latin typeface="Tahoma" panose="020B0604030504040204" pitchFamily="34" charset="0"/>
              </a:endParaRPr>
            </a:p>
          </p:txBody>
        </p:sp>
        <p:sp>
          <p:nvSpPr>
            <p:cNvPr id="60442" name="Oval 15">
              <a:extLst>
                <a:ext uri="{FF2B5EF4-FFF2-40B4-BE49-F238E27FC236}">
                  <a16:creationId xmlns:a16="http://schemas.microsoft.com/office/drawing/2014/main" id="{964C91CA-1F8D-C367-2B84-DD1CF62598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5" y="2554"/>
              <a:ext cx="516" cy="282"/>
            </a:xfrm>
            <a:prstGeom prst="ellips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it-IT" altLang="it-IT" sz="1600">
                <a:latin typeface="Tahoma" panose="020B0604030504040204" pitchFamily="34" charset="0"/>
              </a:endParaRPr>
            </a:p>
          </p:txBody>
        </p:sp>
      </p:grpSp>
      <p:sp>
        <p:nvSpPr>
          <p:cNvPr id="60421" name="Rectangle 16">
            <a:extLst>
              <a:ext uri="{FF2B5EF4-FFF2-40B4-BE49-F238E27FC236}">
                <a16:creationId xmlns:a16="http://schemas.microsoft.com/office/drawing/2014/main" id="{B7A8D93C-9730-9BB4-91CE-D91235B28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3238"/>
            <a:ext cx="37528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it-IT" altLang="it-IT" sz="2400">
                <a:solidFill>
                  <a:srgbClr val="FFFF00"/>
                </a:solidFill>
                <a:latin typeface="Tahoma" panose="020B0604030504040204" pitchFamily="34" charset="0"/>
              </a:rPr>
              <a:t>Il cruscotto decisionale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it-IT" altLang="it-IT" sz="2400">
                <a:solidFill>
                  <a:srgbClr val="FFFF00"/>
                </a:solidFill>
                <a:latin typeface="Tahoma" panose="020B0604030504040204" pitchFamily="34" charset="0"/>
              </a:rPr>
              <a:t> delle imprese</a:t>
            </a:r>
          </a:p>
        </p:txBody>
      </p:sp>
      <p:sp>
        <p:nvSpPr>
          <p:cNvPr id="60422" name="AutoShape 17">
            <a:extLst>
              <a:ext uri="{FF2B5EF4-FFF2-40B4-BE49-F238E27FC236}">
                <a16:creationId xmlns:a16="http://schemas.microsoft.com/office/drawing/2014/main" id="{FE635E61-F6CC-B4F9-0A81-DD8447DA0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981075"/>
            <a:ext cx="649287" cy="360363"/>
          </a:xfrm>
          <a:prstGeom prst="rightArrow">
            <a:avLst>
              <a:gd name="adj1" fmla="val 50000"/>
              <a:gd name="adj2" fmla="val 45044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it-IT" altLang="it-IT" sz="1600">
              <a:latin typeface="Tahoma" panose="020B0604030504040204" pitchFamily="34" charset="0"/>
            </a:endParaRPr>
          </a:p>
        </p:txBody>
      </p:sp>
      <p:sp>
        <p:nvSpPr>
          <p:cNvPr id="60423" name="AutoShape 18">
            <a:extLst>
              <a:ext uri="{FF2B5EF4-FFF2-40B4-BE49-F238E27FC236}">
                <a16:creationId xmlns:a16="http://schemas.microsoft.com/office/drawing/2014/main" id="{4C61A44E-B7E7-7704-1511-50C0125B862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132138" y="2636837"/>
            <a:ext cx="649288" cy="360363"/>
          </a:xfrm>
          <a:prstGeom prst="rightArrow">
            <a:avLst>
              <a:gd name="adj1" fmla="val 58593"/>
              <a:gd name="adj2" fmla="val 44936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it-IT" altLang="it-IT" sz="1600">
              <a:latin typeface="Tahoma" panose="020B0604030504040204" pitchFamily="34" charset="0"/>
            </a:endParaRPr>
          </a:p>
        </p:txBody>
      </p:sp>
      <p:sp>
        <p:nvSpPr>
          <p:cNvPr id="271379" name="Text Box 19">
            <a:extLst>
              <a:ext uri="{FF2B5EF4-FFF2-40B4-BE49-F238E27FC236}">
                <a16:creationId xmlns:a16="http://schemas.microsoft.com/office/drawing/2014/main" id="{B59E0AA4-0A27-5234-E2A1-B6E42AC8E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413" y="4699000"/>
            <a:ext cx="4319587" cy="8318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it-IT" altLang="it-IT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L’impatto dell’Europa a 25 sulle imprese italiane</a:t>
            </a:r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04EDB4E1-FB2D-1503-55E1-17B055F80389}"/>
              </a:ext>
            </a:extLst>
          </p:cNvPr>
          <p:cNvCxnSpPr>
            <a:cxnSpLocks/>
          </p:cNvCxnSpPr>
          <p:nvPr/>
        </p:nvCxnSpPr>
        <p:spPr bwMode="auto">
          <a:xfrm flipV="1">
            <a:off x="5580063" y="1774825"/>
            <a:ext cx="2482850" cy="3016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F9E3897F-A138-6F3D-3214-C43E73BCE346}"/>
              </a:ext>
            </a:extLst>
          </p:cNvPr>
          <p:cNvCxnSpPr>
            <a:cxnSpLocks/>
          </p:cNvCxnSpPr>
          <p:nvPr/>
        </p:nvCxnSpPr>
        <p:spPr bwMode="auto">
          <a:xfrm flipV="1">
            <a:off x="6875463" y="503238"/>
            <a:ext cx="0" cy="170180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BCDEA8DD-C968-AF5A-5EB4-A437386E246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184400" y="3827463"/>
            <a:ext cx="30163" cy="190500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F4C3239C-EE98-3359-7CB9-1983039130E1}"/>
              </a:ext>
            </a:extLst>
          </p:cNvPr>
          <p:cNvCxnSpPr>
            <a:cxnSpLocks/>
          </p:cNvCxnSpPr>
          <p:nvPr/>
        </p:nvCxnSpPr>
        <p:spPr bwMode="auto">
          <a:xfrm flipV="1">
            <a:off x="1073150" y="4854575"/>
            <a:ext cx="2482850" cy="3016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429" name="CasellaDiTesto 22">
            <a:extLst>
              <a:ext uri="{FF2B5EF4-FFF2-40B4-BE49-F238E27FC236}">
                <a16:creationId xmlns:a16="http://schemas.microsoft.com/office/drawing/2014/main" id="{C28BA99B-E7CA-8E26-2B5D-D88FF4E61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963613"/>
            <a:ext cx="7556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it-IT" altLang="it-IT" sz="1600">
              <a:latin typeface="Tahoma" panose="020B0604030504040204" pitchFamily="34" charset="0"/>
            </a:endParaRPr>
          </a:p>
        </p:txBody>
      </p:sp>
      <p:sp>
        <p:nvSpPr>
          <p:cNvPr id="60430" name="CasellaDiTesto 24">
            <a:extLst>
              <a:ext uri="{FF2B5EF4-FFF2-40B4-BE49-F238E27FC236}">
                <a16:creationId xmlns:a16="http://schemas.microsoft.com/office/drawing/2014/main" id="{07F5D693-AC68-8822-A622-F8793037B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268413"/>
            <a:ext cx="7556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it-IT" altLang="it-IT" sz="1600">
              <a:latin typeface="Tahoma" panose="020B0604030504040204" pitchFamily="34" charset="0"/>
            </a:endParaRPr>
          </a:p>
        </p:txBody>
      </p:sp>
      <p:sp>
        <p:nvSpPr>
          <p:cNvPr id="60431" name="Saetta 25">
            <a:extLst>
              <a:ext uri="{FF2B5EF4-FFF2-40B4-BE49-F238E27FC236}">
                <a16:creationId xmlns:a16="http://schemas.microsoft.com/office/drawing/2014/main" id="{52E5BED2-355D-4856-73B6-C6AF4A87F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1725" y="5373688"/>
            <a:ext cx="590550" cy="431800"/>
          </a:xfrm>
          <a:prstGeom prst="lightningBol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lang="it-IT" altLang="it-IT" sz="1600">
              <a:latin typeface="Tahoma" panose="020B0604030504040204" pitchFamily="34" charset="0"/>
            </a:endParaRPr>
          </a:p>
        </p:txBody>
      </p:sp>
      <p:sp>
        <p:nvSpPr>
          <p:cNvPr id="60432" name="Saetta 26">
            <a:extLst>
              <a:ext uri="{FF2B5EF4-FFF2-40B4-BE49-F238E27FC236}">
                <a16:creationId xmlns:a16="http://schemas.microsoft.com/office/drawing/2014/main" id="{73D6A582-8E5F-A043-DE2D-DE2BFA5BF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7238" y="2286000"/>
            <a:ext cx="588962" cy="433388"/>
          </a:xfrm>
          <a:prstGeom prst="lightningBol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lang="it-IT" altLang="it-IT" sz="1600">
              <a:latin typeface="Tahoma" panose="020B0604030504040204" pitchFamily="34" charset="0"/>
            </a:endParaRPr>
          </a:p>
        </p:txBody>
      </p:sp>
      <p:sp>
        <p:nvSpPr>
          <p:cNvPr id="60433" name="Freccia in su 28">
            <a:extLst>
              <a:ext uri="{FF2B5EF4-FFF2-40B4-BE49-F238E27FC236}">
                <a16:creationId xmlns:a16="http://schemas.microsoft.com/office/drawing/2014/main" id="{051245F0-6A31-7D40-5D2B-717970B1DB0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690394" y="881857"/>
            <a:ext cx="441325" cy="433387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lang="it-IT" altLang="it-IT" sz="1600">
              <a:latin typeface="Tahoma" panose="020B0604030504040204" pitchFamily="34" charset="0"/>
            </a:endParaRPr>
          </a:p>
        </p:txBody>
      </p:sp>
      <p:sp>
        <p:nvSpPr>
          <p:cNvPr id="60434" name="Freccia in su 29">
            <a:extLst>
              <a:ext uri="{FF2B5EF4-FFF2-40B4-BE49-F238E27FC236}">
                <a16:creationId xmlns:a16="http://schemas.microsoft.com/office/drawing/2014/main" id="{FBC79106-96F8-0D83-CDCC-FB06E01880A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361281" y="3964782"/>
            <a:ext cx="439737" cy="431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lang="it-IT" altLang="it-IT" sz="1600">
              <a:latin typeface="Tahoma" panose="020B0604030504040204" pitchFamily="34" charset="0"/>
            </a:endParaRPr>
          </a:p>
        </p:txBody>
      </p:sp>
      <p:sp>
        <p:nvSpPr>
          <p:cNvPr id="60435" name="Sole 30">
            <a:extLst>
              <a:ext uri="{FF2B5EF4-FFF2-40B4-BE49-F238E27FC236}">
                <a16:creationId xmlns:a16="http://schemas.microsoft.com/office/drawing/2014/main" id="{1397EB52-0466-D5C2-0105-79ED06F4E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3922713"/>
            <a:ext cx="576262" cy="473075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lang="it-IT" altLang="it-IT" sz="1600">
              <a:latin typeface="Tahoma" panose="020B0604030504040204" pitchFamily="34" charset="0"/>
            </a:endParaRPr>
          </a:p>
        </p:txBody>
      </p:sp>
      <p:sp>
        <p:nvSpPr>
          <p:cNvPr id="60436" name="Pulsante di azione: Home 3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C943D0CB-3582-3E26-7322-6C1D0BE08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3525" y="5338763"/>
            <a:ext cx="477838" cy="38417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it-IT" altLang="it-IT" sz="1600">
                <a:latin typeface="Tahoma" panose="020B0604030504040204" pitchFamily="34" charset="0"/>
              </a:rPr>
              <a:t>C</a:t>
            </a:r>
          </a:p>
        </p:txBody>
      </p:sp>
      <p:sp>
        <p:nvSpPr>
          <p:cNvPr id="60437" name="Sole 33">
            <a:extLst>
              <a:ext uri="{FF2B5EF4-FFF2-40B4-BE49-F238E27FC236}">
                <a16:creationId xmlns:a16="http://schemas.microsoft.com/office/drawing/2014/main" id="{BB6FF15F-9997-6FEB-C9F2-AD8BA627A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0788" y="852488"/>
            <a:ext cx="576262" cy="473075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lang="it-IT" altLang="it-IT" sz="1600">
              <a:latin typeface="Tahoma" panose="020B0604030504040204" pitchFamily="34" charset="0"/>
            </a:endParaRPr>
          </a:p>
        </p:txBody>
      </p:sp>
      <p:sp>
        <p:nvSpPr>
          <p:cNvPr id="60438" name="Pulsante di azione: Home 3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D19D345F-E1EC-0B3A-DF48-D014C3C2F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0488" y="2254250"/>
            <a:ext cx="477837" cy="38417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it-IT" altLang="it-IT" sz="1600">
                <a:latin typeface="Tahoma" panose="020B0604030504040204" pitchFamily="34" charset="0"/>
              </a:rPr>
              <a:t>C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Line 2051">
            <a:extLst>
              <a:ext uri="{FF2B5EF4-FFF2-40B4-BE49-F238E27FC236}">
                <a16:creationId xmlns:a16="http://schemas.microsoft.com/office/drawing/2014/main" id="{D5240989-46F6-B5DE-F0B3-6927693416E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75" y="6669088"/>
            <a:ext cx="7620000" cy="0"/>
          </a:xfrm>
          <a:prstGeom prst="line">
            <a:avLst/>
          </a:prstGeom>
          <a:noFill/>
          <a:ln w="38100" cmpd="dbl">
            <a:solidFill>
              <a:srgbClr val="800000"/>
            </a:solidFill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9444" name="Text Box 2052">
            <a:extLst>
              <a:ext uri="{FF2B5EF4-FFF2-40B4-BE49-F238E27FC236}">
                <a16:creationId xmlns:a16="http://schemas.microsoft.com/office/drawing/2014/main" id="{01D8BAC8-3189-60C2-4F61-238556057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388938"/>
            <a:ext cx="7883525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it-IT" alt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Alcune prospettive</a:t>
            </a:r>
          </a:p>
        </p:txBody>
      </p:sp>
      <p:sp>
        <p:nvSpPr>
          <p:cNvPr id="189445" name="Text Box 2053">
            <a:extLst>
              <a:ext uri="{FF2B5EF4-FFF2-40B4-BE49-F238E27FC236}">
                <a16:creationId xmlns:a16="http://schemas.microsoft.com/office/drawing/2014/main" id="{9FAAEC43-AB02-41A3-88EE-018333AF2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430338"/>
            <a:ext cx="8569325" cy="440848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defRPr/>
            </a:pPr>
            <a:r>
              <a:rPr lang="it-IT" altLang="it-IT" dirty="0">
                <a:latin typeface="Tahoma" panose="020B0604030504040204" pitchFamily="34" charset="0"/>
                <a:cs typeface="Times New Roman" panose="02020603050405020304" pitchFamily="18" charset="0"/>
              </a:rPr>
              <a:t>Aree di innovazione metodologica ed operativa</a:t>
            </a:r>
            <a:r>
              <a:rPr lang="it-IT" altLang="it-IT" dirty="0">
                <a:latin typeface="Tahoma" panose="020B0604030504040204" pitchFamily="34" charset="0"/>
              </a:rPr>
              <a:t>:</a:t>
            </a:r>
          </a:p>
          <a:p>
            <a:pPr algn="just">
              <a:defRPr/>
            </a:pPr>
            <a:endParaRPr lang="it-IT" altLang="it-IT" dirty="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/>
              </a:buClr>
              <a:buFontTx/>
              <a:buAutoNum type="arabicPeriod"/>
              <a:defRPr/>
            </a:pPr>
            <a:r>
              <a:rPr lang="it-IT" altLang="it-IT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Analisi dei bisogni espressi dalla comunità</a:t>
            </a:r>
            <a:r>
              <a:rPr lang="it-IT" altLang="it-IT" dirty="0">
                <a:latin typeface="Tahoma" panose="020B0604030504040204" pitchFamily="34" charset="0"/>
              </a:rPr>
              <a:t> (sviluppo di strumenti conoscitivi).</a:t>
            </a:r>
            <a:endParaRPr lang="it-IT" altLang="it-IT" dirty="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/>
              </a:buClr>
              <a:buFontTx/>
              <a:buAutoNum type="arabicPeriod"/>
              <a:defRPr/>
            </a:pPr>
            <a:endParaRPr lang="it-IT" altLang="it-IT" sz="1050" dirty="0">
              <a:solidFill>
                <a:srgbClr val="800000"/>
              </a:solidFill>
              <a:latin typeface="Tahoma" panose="020B0604030504040204" pitchFamily="34" charset="0"/>
            </a:endParaRPr>
          </a:p>
          <a:p>
            <a:pPr algn="just">
              <a:buClr>
                <a:schemeClr val="tx1"/>
              </a:buClr>
              <a:buFontTx/>
              <a:buAutoNum type="arabicPeriod"/>
              <a:defRPr/>
            </a:pPr>
            <a:r>
              <a:rPr lang="it-IT" altLang="it-IT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Metodi per valutare l’allocazione delle risorse in funzione della soddisfazione dei bisogni</a:t>
            </a:r>
          </a:p>
          <a:p>
            <a:pPr algn="just">
              <a:buClr>
                <a:schemeClr val="tx1"/>
              </a:buClr>
              <a:buFontTx/>
              <a:buAutoNum type="arabicPeriod"/>
              <a:defRPr/>
            </a:pPr>
            <a:endParaRPr lang="it-IT" altLang="it-IT" sz="1000" dirty="0">
              <a:solidFill>
                <a:srgbClr val="800000"/>
              </a:solidFill>
              <a:latin typeface="Tahoma" panose="020B0604030504040204" pitchFamily="34" charset="0"/>
            </a:endParaRPr>
          </a:p>
          <a:p>
            <a:pPr algn="just">
              <a:buClr>
                <a:schemeClr val="tx1"/>
              </a:buClr>
              <a:buFontTx/>
              <a:buAutoNum type="arabicPeriod"/>
              <a:defRPr/>
            </a:pPr>
            <a:r>
              <a:rPr lang="it-IT" altLang="it-IT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Metodi per selezionare e valutare i progetti.</a:t>
            </a:r>
            <a:endParaRPr lang="it-IT" altLang="it-IT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/>
              </a:buClr>
              <a:buFontTx/>
              <a:buAutoNum type="arabicPeriod"/>
              <a:defRPr/>
            </a:pPr>
            <a:endParaRPr lang="it-IT" altLang="it-IT" sz="100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algn="just">
              <a:buClr>
                <a:schemeClr val="tx1"/>
              </a:buClr>
              <a:buFontTx/>
              <a:buAutoNum type="arabicPeriod"/>
              <a:defRPr/>
            </a:pPr>
            <a:r>
              <a:rPr lang="it-IT" altLang="it-IT" dirty="0">
                <a:solidFill>
                  <a:schemeClr val="bg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Monitoraggio</a:t>
            </a:r>
            <a:r>
              <a:rPr lang="it-IT" altLang="it-IT" dirty="0">
                <a:latin typeface="Tahoma" panose="020B0604030504040204" pitchFamily="34" charset="0"/>
              </a:rPr>
              <a:t> attuazione progetti.</a:t>
            </a:r>
            <a:endParaRPr lang="it-IT" altLang="it-IT" dirty="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/>
              </a:buClr>
              <a:buFontTx/>
              <a:buAutoNum type="arabicPeriod"/>
              <a:defRPr/>
            </a:pPr>
            <a:endParaRPr lang="it-IT" altLang="it-IT" sz="1000" dirty="0">
              <a:latin typeface="Tahoma" panose="020B0604030504040204" pitchFamily="34" charset="0"/>
            </a:endParaRPr>
          </a:p>
          <a:p>
            <a:pPr algn="just">
              <a:buClr>
                <a:schemeClr val="tx1"/>
              </a:buClr>
              <a:buFontTx/>
              <a:buAutoNum type="arabicPeriod"/>
              <a:defRPr/>
            </a:pPr>
            <a:r>
              <a:rPr lang="it-IT" altLang="it-IT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Rassegna delle best </a:t>
            </a:r>
            <a:r>
              <a:rPr lang="it-IT" altLang="it-IT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practies</a:t>
            </a:r>
            <a:r>
              <a:rPr lang="it-IT" altLang="it-IT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it-IT" altLang="it-IT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sulla valutazione di impatto</a:t>
            </a:r>
            <a:r>
              <a:rPr lang="it-IT" altLang="it-IT" dirty="0">
                <a:latin typeface="Tahoma" panose="020B0604030504040204" pitchFamily="34" charset="0"/>
              </a:rPr>
              <a:t> in termini di nuovi disegni osservazionali, metodi  e modelli</a:t>
            </a:r>
            <a:r>
              <a:rPr lang="it-IT" altLang="it-IT" sz="2200" dirty="0">
                <a:latin typeface="Tahoma" panose="020B0604030504040204" pitchFamily="34" charset="0"/>
              </a:rPr>
              <a:t>.</a:t>
            </a:r>
            <a:endParaRPr lang="it-IT" altLang="it-IT" sz="2200" dirty="0"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469" name="Text Box 2055">
            <a:extLst>
              <a:ext uri="{FF2B5EF4-FFF2-40B4-BE49-F238E27FC236}">
                <a16:creationId xmlns:a16="http://schemas.microsoft.com/office/drawing/2014/main" id="{012DC87E-4BCB-FB3C-FF0C-5B311D54E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3373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400">
                <a:latin typeface="Times New Roman" panose="02020603050405020304" pitchFamily="18" charset="0"/>
              </a:rPr>
              <a:t>50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B8832AF2-014A-3B8A-1357-6F1F3B5D7C57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411413" y="923925"/>
            <a:ext cx="6408737" cy="419735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s-UY" altLang="it-IT" sz="2400" b="1"/>
          </a:p>
          <a:p>
            <a:pPr marL="533400" indent="-533400" eaLnBrk="1" hangingPunct="1">
              <a:lnSpc>
                <a:spcPct val="90000"/>
              </a:lnSpc>
            </a:pPr>
            <a:r>
              <a:rPr lang="es-UY" altLang="it-IT" sz="2400" b="1">
                <a:latin typeface="Tahoma" panose="020B0604030504040204" pitchFamily="34" charset="0"/>
              </a:rPr>
              <a:t>Obiettivi vaghi o ambiziosi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s-UY" altLang="it-IT" sz="2400" b="1">
                <a:latin typeface="Tahoma" panose="020B0604030504040204" pitchFamily="34" charset="0"/>
              </a:rPr>
              <a:t>Ignorare il contesto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s-UY" altLang="it-IT" sz="2400" b="1">
                <a:latin typeface="Tahoma" panose="020B0604030504040204" pitchFamily="34" charset="0"/>
              </a:rPr>
              <a:t>Valutare l’impatto e non il processo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s-UY" altLang="it-IT" sz="2400" b="1">
                <a:latin typeface="Tahoma" panose="020B0604030504040204" pitchFamily="34" charset="0"/>
              </a:rPr>
              <a:t>Confondere output e outcome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s-UY" altLang="it-IT" sz="2400" b="1">
                <a:latin typeface="Tahoma" panose="020B0604030504040204" pitchFamily="34" charset="0"/>
              </a:rPr>
              <a:t>Non tenere conto dell’ipotesi controfattuale 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s-UY" altLang="it-IT" sz="2400" b="1">
                <a:latin typeface="Tahoma" panose="020B0604030504040204" pitchFamily="34" charset="0"/>
              </a:rPr>
              <a:t>Non tenere conto della multidimensionalità della valutazione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s-UY" altLang="it-IT" sz="2400" b="1">
                <a:latin typeface="Tahoma" panose="020B0604030504040204" pitchFamily="34" charset="0"/>
              </a:rPr>
              <a:t>Usare dati e metodi inappropiati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s-UY" altLang="it-IT" sz="2400" b="1">
                <a:latin typeface="Tahoma" panose="020B0604030504040204" pitchFamily="34" charset="0"/>
              </a:rPr>
              <a:t>Non convolgere  gestori e destinatari dell’intervento 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s-UY" altLang="it-IT" sz="2400" b="1">
              <a:latin typeface="Tahoma" panose="020B0604030504040204" pitchFamily="34" charset="0"/>
            </a:endParaRPr>
          </a:p>
          <a:p>
            <a:pPr marL="533400" indent="-533400" eaLnBrk="1" hangingPunct="1">
              <a:lnSpc>
                <a:spcPct val="90000"/>
              </a:lnSpc>
            </a:pPr>
            <a:endParaRPr lang="es-UY" altLang="it-IT" sz="2400" b="1">
              <a:latin typeface="Tahoma" panose="020B0604030504040204" pitchFamily="34" charset="0"/>
            </a:endParaRP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F8EE0D8C-C0D4-F8BE-6489-92618E204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5138" y="260350"/>
            <a:ext cx="77327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BR" altLang="it-IT" sz="2800" b="1">
                <a:solidFill>
                  <a:srgbClr val="FFFF00"/>
                </a:solidFill>
                <a:latin typeface="Tahoma" panose="020B0604030504040204" pitchFamily="34" charset="0"/>
              </a:rPr>
              <a:t>I sette peccati capitali della valutazione</a:t>
            </a:r>
            <a:r>
              <a:rPr lang="pt-BR" altLang="it-IT" b="1">
                <a:latin typeface="Swis721 Cn BT"/>
              </a:rPr>
              <a:t>   </a:t>
            </a:r>
          </a:p>
        </p:txBody>
      </p:sp>
      <p:grpSp>
        <p:nvGrpSpPr>
          <p:cNvPr id="63492" name="Group 15">
            <a:extLst>
              <a:ext uri="{FF2B5EF4-FFF2-40B4-BE49-F238E27FC236}">
                <a16:creationId xmlns:a16="http://schemas.microsoft.com/office/drawing/2014/main" id="{1FD04438-B593-3E3B-BA6B-55C44CA60D04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1773238"/>
            <a:ext cx="3055937" cy="4964112"/>
            <a:chOff x="249" y="1117"/>
            <a:chExt cx="1925" cy="3127"/>
          </a:xfrm>
        </p:grpSpPr>
        <p:pic>
          <p:nvPicPr>
            <p:cNvPr id="63493" name="Picture 10" descr="bosch2">
              <a:extLst>
                <a:ext uri="{FF2B5EF4-FFF2-40B4-BE49-F238E27FC236}">
                  <a16:creationId xmlns:a16="http://schemas.microsoft.com/office/drawing/2014/main" id="{E6BCCF01-0DE1-6F3B-34FF-A1B20154CF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117"/>
              <a:ext cx="1134" cy="2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494" name="Text Box 5">
              <a:extLst>
                <a:ext uri="{FF2B5EF4-FFF2-40B4-BE49-F238E27FC236}">
                  <a16:creationId xmlns:a16="http://schemas.microsoft.com/office/drawing/2014/main" id="{E4451820-736F-4BDC-00E6-990CEEFAD0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4032"/>
              <a:ext cx="192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pt-BR" altLang="it-IT" sz="1600">
                  <a:latin typeface="Tahoma" panose="020B0604030504040204" pitchFamily="34" charset="0"/>
                </a:rPr>
                <a:t>Hieronymus Bosch (1450–1516)</a:t>
              </a:r>
              <a:endParaRPr lang="pt-BR" altLang="it-IT" sz="2400">
                <a:latin typeface="Swis721 Cn BT"/>
              </a:endParaRPr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98490728-C7E2-678D-F88B-D8F8C26A30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-100013"/>
            <a:ext cx="8229600" cy="1143001"/>
          </a:xfrm>
        </p:spPr>
        <p:txBody>
          <a:bodyPr/>
          <a:lstStyle/>
          <a:p>
            <a:pPr eaLnBrk="1" hangingPunct="1"/>
            <a:r>
              <a:rPr lang="it-IT" altLang="it-IT" sz="2800" dirty="0">
                <a:effectLst/>
              </a:rPr>
              <a:t>Considerazioni conclusive</a:t>
            </a:r>
            <a:endParaRPr lang="en-US" altLang="it-IT" sz="2800" dirty="0">
              <a:effectLst/>
            </a:endParaRP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74804174-FF44-660C-CA56-83B2AF5804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412" y="764704"/>
            <a:ext cx="8893175" cy="475252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altLang="it-IT" sz="2400" dirty="0">
                <a:latin typeface="Tahoma" panose="020B0604030504040204" pitchFamily="34" charset="0"/>
              </a:rPr>
              <a:t>L’utilizzo strategico delle attività di valutazione dei provvedimenti pubblici  e della regolazione pone oggi una serie di </a:t>
            </a:r>
            <a:r>
              <a:rPr lang="it-IT" altLang="it-IT" sz="2400" b="1" dirty="0">
                <a:solidFill>
                  <a:srgbClr val="FFFF00"/>
                </a:solidFill>
                <a:latin typeface="Tahoma" panose="020B0604030504040204" pitchFamily="34" charset="0"/>
              </a:rPr>
              <a:t>sfide di tipo scientifico ed organizzativo</a:t>
            </a:r>
            <a:r>
              <a:rPr lang="it-IT" altLang="it-IT" sz="2400" dirty="0">
                <a:latin typeface="Tahoma" panose="020B0604030504040204" pitchFamily="34" charset="0"/>
              </a:rPr>
              <a:t>: 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altLang="it-IT" sz="8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it-IT" sz="2400" dirty="0">
                <a:latin typeface="Tahoma" panose="020B0604030504040204" pitchFamily="34" charset="0"/>
              </a:rPr>
              <a:t>si pone sempre più l’esigenza di dotare la P.A. di </a:t>
            </a:r>
            <a:r>
              <a:rPr lang="it-IT" altLang="it-IT" sz="2400" b="1" dirty="0">
                <a:solidFill>
                  <a:srgbClr val="FFFF00"/>
                </a:solidFill>
                <a:latin typeface="Tahoma" panose="020B0604030504040204" pitchFamily="34" charset="0"/>
              </a:rPr>
              <a:t>metodologie e modelli statistici</a:t>
            </a:r>
            <a:r>
              <a:rPr lang="it-IT" altLang="it-IT" sz="2400" dirty="0">
                <a:latin typeface="Tahoma" panose="020B0604030504040204" pitchFamily="34" charset="0"/>
              </a:rPr>
              <a:t> ad hoc capaci di supportare le attività valutative secondo nuove logiche nel rispetto della </a:t>
            </a:r>
            <a:r>
              <a:rPr lang="it-IT" altLang="it-IT" sz="2400" u="sng" dirty="0">
                <a:solidFill>
                  <a:schemeClr val="bg2">
                    <a:lumMod val="40000"/>
                    <a:lumOff val="60000"/>
                  </a:schemeClr>
                </a:solidFill>
                <a:latin typeface="Tahoma" panose="020B0604030504040204" pitchFamily="34" charset="0"/>
              </a:rPr>
              <a:t>coerenza</a:t>
            </a:r>
            <a:r>
              <a:rPr lang="it-IT" altLang="it-IT" sz="2400" dirty="0">
                <a:latin typeface="Tahoma" panose="020B0604030504040204" pitchFamily="34" charset="0"/>
              </a:rPr>
              <a:t>, della </a:t>
            </a:r>
            <a:r>
              <a:rPr lang="it-IT" altLang="it-IT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Tahoma" panose="020B0604030504040204" pitchFamily="34" charset="0"/>
              </a:rPr>
              <a:t>s</a:t>
            </a:r>
            <a:r>
              <a:rPr lang="it-IT" altLang="it-IT" sz="2400" u="sng" dirty="0">
                <a:solidFill>
                  <a:schemeClr val="bg2">
                    <a:lumMod val="40000"/>
                    <a:lumOff val="60000"/>
                  </a:schemeClr>
                </a:solidFill>
                <a:latin typeface="Tahoma" panose="020B0604030504040204" pitchFamily="34" charset="0"/>
              </a:rPr>
              <a:t>equenzialità, </a:t>
            </a:r>
            <a:r>
              <a:rPr lang="it-IT" altLang="it-IT" sz="2400" dirty="0">
                <a:latin typeface="Tahoma" panose="020B0604030504040204" pitchFamily="34" charset="0"/>
              </a:rPr>
              <a:t>della </a:t>
            </a:r>
            <a:r>
              <a:rPr lang="it-IT" altLang="it-IT" sz="2400" u="sng" dirty="0">
                <a:solidFill>
                  <a:schemeClr val="bg2">
                    <a:lumMod val="40000"/>
                    <a:lumOff val="60000"/>
                  </a:schemeClr>
                </a:solidFill>
                <a:latin typeface="Tahoma" panose="020B0604030504040204" pitchFamily="34" charset="0"/>
              </a:rPr>
              <a:t>multidimensionalità </a:t>
            </a:r>
            <a:r>
              <a:rPr lang="it-IT" altLang="it-IT" sz="2400" dirty="0">
                <a:latin typeface="Tahoma" panose="020B0604030504040204" pitchFamily="34" charset="0"/>
              </a:rPr>
              <a:t>e della </a:t>
            </a:r>
            <a:r>
              <a:rPr lang="it-IT" altLang="it-IT" sz="2400" u="sng" dirty="0">
                <a:solidFill>
                  <a:schemeClr val="bg2">
                    <a:lumMod val="40000"/>
                    <a:lumOff val="60000"/>
                  </a:schemeClr>
                </a:solidFill>
                <a:latin typeface="Tahoma" panose="020B0604030504040204" pitchFamily="34" charset="0"/>
              </a:rPr>
              <a:t>causalità</a:t>
            </a:r>
            <a:r>
              <a:rPr lang="it-IT" altLang="it-IT" sz="2400" dirty="0">
                <a:latin typeface="Tahoma" panose="020B0604030504040204" pitchFamily="34" charset="0"/>
              </a:rPr>
              <a:t> insite in tali attività. Si dovrebbero altresì istituire  </a:t>
            </a:r>
            <a:r>
              <a:rPr lang="it-IT" altLang="it-IT" sz="2400" b="1" dirty="0">
                <a:solidFill>
                  <a:srgbClr val="FFFF00"/>
                </a:solidFill>
                <a:latin typeface="Tahoma" panose="020B0604030504040204" pitchFamily="34" charset="0"/>
              </a:rPr>
              <a:t>osservatori </a:t>
            </a:r>
            <a:r>
              <a:rPr lang="it-IT" altLang="it-IT" sz="2400" dirty="0">
                <a:latin typeface="Tahoma" panose="020B0604030504040204" pitchFamily="34" charset="0"/>
              </a:rPr>
              <a:t>stabilmente adibiti alla produzione sistematica di misurazioni durante l’intero </a:t>
            </a:r>
            <a:r>
              <a:rPr lang="it-IT" altLang="it-IT" sz="2400" i="1" dirty="0">
                <a:latin typeface="Tahoma" panose="020B0604030504040204" pitchFamily="34" charset="0"/>
              </a:rPr>
              <a:t>ciclo di valutazione,  </a:t>
            </a:r>
            <a:r>
              <a:rPr lang="it-IT" altLang="it-IT" sz="2400" dirty="0">
                <a:latin typeface="Tahoma" panose="020B0604030504040204" pitchFamily="34" charset="0"/>
              </a:rPr>
              <a:t>alla</a:t>
            </a:r>
            <a:r>
              <a:rPr lang="it-IT" altLang="it-IT" sz="2400" i="1" dirty="0">
                <a:latin typeface="Tahoma" panose="020B0604030504040204" pitchFamily="34" charset="0"/>
              </a:rPr>
              <a:t> </a:t>
            </a:r>
            <a:r>
              <a:rPr lang="it-IT" altLang="it-IT" sz="2400" dirty="0">
                <a:latin typeface="Tahoma" panose="020B0604030504040204" pitchFamily="34" charset="0"/>
              </a:rPr>
              <a:t>costituzione di basi </a:t>
            </a:r>
            <a:r>
              <a:rPr lang="it-IT" altLang="it-IT" sz="2400" u="sng" dirty="0">
                <a:latin typeface="Tahoma" panose="020B0604030504040204" pitchFamily="34" charset="0"/>
              </a:rPr>
              <a:t>dati funzionali a tali analisi</a:t>
            </a:r>
            <a:r>
              <a:rPr lang="it-IT" altLang="it-IT" sz="2400" dirty="0">
                <a:latin typeface="Tahoma" panose="020B0604030504040204" pitchFamily="34" charset="0"/>
              </a:rPr>
              <a:t>, alla diffusione delle </a:t>
            </a:r>
            <a:r>
              <a:rPr lang="it-IT" altLang="it-IT" sz="2400" u="sng" dirty="0">
                <a:latin typeface="Tahoma" panose="020B0604030504040204" pitchFamily="34" charset="0"/>
              </a:rPr>
              <a:t>best practices</a:t>
            </a:r>
            <a:r>
              <a:rPr lang="it-IT" altLang="it-IT" sz="2400" dirty="0">
                <a:latin typeface="Tahoma" panose="020B0604030504040204" pitchFamily="34" charset="0"/>
              </a:rPr>
              <a:t> nazionali e internazionali.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it-IT" altLang="it-IT" sz="10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it-IT" sz="2400" dirty="0">
                <a:latin typeface="Tahoma" panose="020B0604030504040204" pitchFamily="34" charset="0"/>
              </a:rPr>
              <a:t>Al fine di superare i gap  culturali e metodologici ricordati è altresì auspicabile  il fare ricorso ad un </a:t>
            </a:r>
            <a:r>
              <a:rPr lang="it-IT" altLang="it-IT" sz="2400" b="1" dirty="0">
                <a:solidFill>
                  <a:srgbClr val="FFFF00"/>
                </a:solidFill>
                <a:latin typeface="Tahoma" panose="020B0604030504040204" pitchFamily="34" charset="0"/>
              </a:rPr>
              <a:t>approccio interdisciplinare alla valutazione</a:t>
            </a:r>
            <a:r>
              <a:rPr lang="it-IT" altLang="it-IT" sz="2400" dirty="0">
                <a:latin typeface="Tahoma" panose="020B0604030504040204" pitchFamily="34" charset="0"/>
              </a:rPr>
              <a:t> con il coinvolgimento di  soggetti portatori di diverse competenze tecnico-scientifiche (giuridiche, statistiche, economiche, aziendalistiche, sociologiche). </a:t>
            </a:r>
            <a:endParaRPr lang="en-US" altLang="it-IT" sz="240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F28C9476-7612-1E38-B9B1-7113DC668D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2800">
                <a:effectLst/>
              </a:rPr>
              <a:t>Considerazioni conclusive …./2</a:t>
            </a:r>
            <a:endParaRPr lang="en-US" altLang="it-IT" sz="2800">
              <a:effectLst/>
            </a:endParaRP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0ADEEC6B-986A-0664-14F1-F4198FC6D4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08720"/>
            <a:ext cx="9144000" cy="55022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400" dirty="0">
                <a:latin typeface="Tahoma" panose="020B0604030504040204" pitchFamily="34" charset="0"/>
              </a:rPr>
              <a:t>Per concludere vogliamo ricordare due affermazioni  che dovrebbero essere sempre presenti a coloro che hanno responsabilità di governo del Paese : </a:t>
            </a:r>
            <a:r>
              <a:rPr lang="it-IT" altLang="it-IT" sz="2400" b="1" i="1" dirty="0">
                <a:latin typeface="Tahoma" panose="020B0604030504040204" pitchFamily="34" charset="0"/>
              </a:rPr>
              <a:t>“</a:t>
            </a:r>
            <a:r>
              <a:rPr lang="it-IT" altLang="it-IT" sz="2400" b="1" i="1" dirty="0">
                <a:solidFill>
                  <a:srgbClr val="FFFF00"/>
                </a:solidFill>
                <a:latin typeface="Tahoma" panose="020B0604030504040204" pitchFamily="34" charset="0"/>
              </a:rPr>
              <a:t>Conoscere per governare</a:t>
            </a:r>
            <a:r>
              <a:rPr lang="it-IT" altLang="it-IT" sz="2400" b="1" dirty="0">
                <a:solidFill>
                  <a:srgbClr val="FFFF00"/>
                </a:solidFill>
                <a:latin typeface="Tahoma" panose="020B0604030504040204" pitchFamily="34" charset="0"/>
              </a:rPr>
              <a:t>”</a:t>
            </a:r>
            <a:r>
              <a:rPr lang="it-IT" altLang="it-IT" sz="2400" dirty="0">
                <a:latin typeface="Tahoma" panose="020B0604030504040204" pitchFamily="34" charset="0"/>
              </a:rPr>
              <a:t> amava dire  Einaudi, e più recentemente gli economisti Kaplan e Norton hanno sostenuto che </a:t>
            </a:r>
            <a:r>
              <a:rPr lang="it-IT" altLang="it-IT" sz="2400" b="1" dirty="0">
                <a:solidFill>
                  <a:srgbClr val="FFFF00"/>
                </a:solidFill>
                <a:latin typeface="Tahoma" panose="020B0604030504040204" pitchFamily="34" charset="0"/>
              </a:rPr>
              <a:t>“ </a:t>
            </a:r>
            <a:r>
              <a:rPr lang="it-IT" altLang="it-IT" sz="2400" b="1" i="1" dirty="0">
                <a:solidFill>
                  <a:srgbClr val="FFFF00"/>
                </a:solidFill>
                <a:latin typeface="Tahoma" panose="020B0604030504040204" pitchFamily="34" charset="0"/>
              </a:rPr>
              <a:t>Non si può gestire  ciò che non si sa misurare</a:t>
            </a:r>
            <a:r>
              <a:rPr lang="it-IT" altLang="it-IT" sz="2400" dirty="0">
                <a:latin typeface="Tahoma" panose="020B0604030504040204" pitchFamily="34" charset="0"/>
              </a:rPr>
              <a:t>” .</a:t>
            </a:r>
          </a:p>
          <a:p>
            <a:pPr eaLnBrk="1" hangingPunct="1">
              <a:lnSpc>
                <a:spcPct val="80000"/>
              </a:lnSpc>
            </a:pPr>
            <a:endParaRPr lang="it-IT" altLang="it-IT" sz="24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it-IT" altLang="it-IT" sz="2400" dirty="0">
                <a:latin typeface="Tahoma" panose="020B0604030504040204" pitchFamily="34" charset="0"/>
              </a:rPr>
              <a:t>Se queste affermazioni possono ben </a:t>
            </a:r>
            <a:r>
              <a:rPr lang="it-IT" altLang="it-IT" sz="2400" dirty="0">
                <a:solidFill>
                  <a:srgbClr val="FFFF00"/>
                </a:solidFill>
                <a:latin typeface="Tahoma" panose="020B0604030504040204" pitchFamily="34" charset="0"/>
              </a:rPr>
              <a:t>rappresentare il </a:t>
            </a:r>
            <a:r>
              <a:rPr lang="it-IT" altLang="it-IT" sz="2400" b="1" dirty="0">
                <a:solidFill>
                  <a:srgbClr val="FFFF00"/>
                </a:solidFill>
                <a:latin typeface="Tahoma" panose="020B0604030504040204" pitchFamily="34" charset="0"/>
              </a:rPr>
              <a:t>punto di vista della Pubblica amministrazione</a:t>
            </a:r>
            <a:r>
              <a:rPr lang="it-IT" altLang="it-IT" sz="2400" dirty="0">
                <a:solidFill>
                  <a:srgbClr val="FFFF00"/>
                </a:solidFill>
                <a:latin typeface="Tahoma" panose="020B0604030504040204" pitchFamily="34" charset="0"/>
              </a:rPr>
              <a:t>,</a:t>
            </a:r>
            <a:r>
              <a:rPr lang="it-IT" altLang="it-IT" sz="2400" dirty="0">
                <a:latin typeface="Tahoma" panose="020B0604030504040204" pitchFamily="34" charset="0"/>
              </a:rPr>
              <a:t> </a:t>
            </a:r>
            <a:r>
              <a:rPr lang="en-GB" altLang="it-IT" sz="2400" dirty="0" err="1">
                <a:latin typeface="Tahoma" panose="020B0604030504040204" pitchFamily="34" charset="0"/>
              </a:rPr>
              <a:t>evidenziando</a:t>
            </a:r>
            <a:r>
              <a:rPr lang="en-GB" altLang="it-IT" sz="2400" dirty="0">
                <a:latin typeface="Tahoma" panose="020B0604030504040204" pitchFamily="34" charset="0"/>
              </a:rPr>
              <a:t> come </a:t>
            </a:r>
            <a:r>
              <a:rPr lang="it-IT" altLang="it-IT" sz="2400" dirty="0">
                <a:latin typeface="Tahoma" panose="020B0604030504040204" pitchFamily="34" charset="0"/>
              </a:rPr>
              <a:t> la cultura della valutazione dovrà rappresentare il cardine dell'azione amministrativa, altrettanto importanti in questa attività, saranno </a:t>
            </a:r>
            <a:r>
              <a:rPr lang="it-IT" altLang="it-IT" sz="2400" b="1" dirty="0">
                <a:solidFill>
                  <a:srgbClr val="FFFF00"/>
                </a:solidFill>
                <a:latin typeface="Tahoma" panose="020B0604030504040204" pitchFamily="34" charset="0"/>
              </a:rPr>
              <a:t>l'ascolto cittadini</a:t>
            </a:r>
            <a:r>
              <a:rPr lang="it-IT" altLang="it-IT" sz="2400" dirty="0">
                <a:latin typeface="Tahoma" panose="020B0604030504040204" pitchFamily="34" charset="0"/>
              </a:rPr>
              <a:t>, come persone più che come clienti, attraverso le cosiddette </a:t>
            </a:r>
            <a:r>
              <a:rPr lang="it-IT" altLang="it-IT" sz="2400" u="sng" dirty="0" err="1">
                <a:latin typeface="Tahoma" panose="020B0604030504040204" pitchFamily="34" charset="0"/>
              </a:rPr>
              <a:t>civic</a:t>
            </a:r>
            <a:r>
              <a:rPr lang="it-IT" altLang="it-IT" sz="2400" u="sng" dirty="0">
                <a:latin typeface="Tahoma" panose="020B0604030504040204" pitchFamily="34" charset="0"/>
              </a:rPr>
              <a:t> </a:t>
            </a:r>
            <a:r>
              <a:rPr lang="it-IT" altLang="it-IT" sz="2400" i="1" u="sng" dirty="0">
                <a:latin typeface="Tahoma" panose="020B0604030504040204" pitchFamily="34" charset="0"/>
              </a:rPr>
              <a:t>auditing</a:t>
            </a:r>
            <a:r>
              <a:rPr lang="it-IT" altLang="it-IT" sz="2400" dirty="0">
                <a:latin typeface="Tahoma" panose="020B0604030504040204" pitchFamily="34" charset="0"/>
              </a:rPr>
              <a:t>, (ma  anche  l’ascolto delle famiglie e dei corpi intermedi), nella prospettiva di orientare regolazioni e politiche a sostegno di un </a:t>
            </a:r>
            <a:r>
              <a:rPr lang="it-IT" altLang="it-IT" sz="2400" b="1" dirty="0">
                <a:solidFill>
                  <a:srgbClr val="FFFF00"/>
                </a:solidFill>
                <a:latin typeface="Tahoma" panose="020B0604030504040204" pitchFamily="34" charset="0"/>
              </a:rPr>
              <a:t>nuovo sviluppo</a:t>
            </a:r>
            <a:r>
              <a:rPr lang="it-IT" altLang="it-IT" sz="2400" dirty="0">
                <a:latin typeface="Tahoma" panose="020B0604030504040204" pitchFamily="34" charset="0"/>
              </a:rPr>
              <a:t> </a:t>
            </a:r>
            <a:r>
              <a:rPr lang="it-IT" altLang="it-IT" sz="2400" b="1" dirty="0">
                <a:solidFill>
                  <a:srgbClr val="FFFF00"/>
                </a:solidFill>
                <a:latin typeface="Tahoma" panose="020B0604030504040204" pitchFamily="34" charset="0"/>
              </a:rPr>
              <a:t>del Paese per il raggiungimento del bene comune in</a:t>
            </a:r>
            <a:r>
              <a:rPr lang="it-IT" altLang="it-IT" sz="2400" dirty="0">
                <a:latin typeface="Tahoma" panose="020B0604030504040204" pitchFamily="34" charset="0"/>
              </a:rPr>
              <a:t> </a:t>
            </a:r>
            <a:r>
              <a:rPr lang="it-IT" altLang="it-IT" sz="2400" b="1" dirty="0">
                <a:solidFill>
                  <a:srgbClr val="FFFF00"/>
                </a:solidFill>
                <a:latin typeface="Tahoma" panose="020B0604030504040204" pitchFamily="34" charset="0"/>
              </a:rPr>
              <a:t>un’ottica sussidiaria.</a:t>
            </a:r>
            <a:r>
              <a:rPr lang="it-IT" altLang="it-IT" sz="2200" b="1" dirty="0">
                <a:solidFill>
                  <a:srgbClr val="FFFF00"/>
                </a:solidFill>
                <a:latin typeface="Tahoma" panose="020B060403050404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it-IT" sz="22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it-IT" altLang="it-IT" sz="2200" b="1" dirty="0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E02461-6248-2449-B2A1-4166DE1CC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35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it-IT" sz="3600" dirty="0"/>
              <a:t>Alcuni vecchi libri e siti raccomandati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C1E54DA-E123-7AEF-A271-DD5D388C73C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fld id="{30467914-7100-4B93-9650-51074A49F227}" type="slidenum">
              <a:rPr lang="it-IT" altLang="it-IT" smtClean="0"/>
              <a:pPr eaLnBrk="1" hangingPunct="1">
                <a:defRPr/>
              </a:pPr>
              <a:t>48</a:t>
            </a:fld>
            <a:endParaRPr lang="it-IT" altLang="it-IT"/>
          </a:p>
        </p:txBody>
      </p:sp>
      <p:pic>
        <p:nvPicPr>
          <p:cNvPr id="68612" name="Picture 1">
            <a:extLst>
              <a:ext uri="{FF2B5EF4-FFF2-40B4-BE49-F238E27FC236}">
                <a16:creationId xmlns:a16="http://schemas.microsoft.com/office/drawing/2014/main" id="{0C517EE4-B399-4EFA-FF5E-23E3AB5A4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0"/>
            <a:ext cx="3071813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2">
            <a:extLst>
              <a:ext uri="{FF2B5EF4-FFF2-40B4-BE49-F238E27FC236}">
                <a16:creationId xmlns:a16="http://schemas.microsoft.com/office/drawing/2014/main" id="{9C78569A-9C0B-EE52-21D2-1D56CE559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428750"/>
            <a:ext cx="2928938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3">
            <a:extLst>
              <a:ext uri="{FF2B5EF4-FFF2-40B4-BE49-F238E27FC236}">
                <a16:creationId xmlns:a16="http://schemas.microsoft.com/office/drawing/2014/main" id="{8000C96E-5AC3-5F4A-3316-AA9B0FD57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1428750"/>
            <a:ext cx="26003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5" name="CasellaDiTesto 6">
            <a:extLst>
              <a:ext uri="{FF2B5EF4-FFF2-40B4-BE49-F238E27FC236}">
                <a16:creationId xmlns:a16="http://schemas.microsoft.com/office/drawing/2014/main" id="{4F8B1769-5440-4123-72D2-5BECFB650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5715000"/>
            <a:ext cx="73580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>
                <a:latin typeface="Verdana" panose="020B0604030504040204" pitchFamily="34" charset="0"/>
                <a:hlinkClick r:id="rId5"/>
              </a:rPr>
              <a:t>http://www.managementhelp.org/evaluatn/outcomes.htm</a:t>
            </a:r>
            <a:endParaRPr lang="it-IT" altLang="it-IT" sz="18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>
                <a:latin typeface="Verdana" panose="020B0604030504040204" pitchFamily="34" charset="0"/>
                <a:hlinkClick r:id="rId6"/>
              </a:rPr>
              <a:t>http://www.wcnwebsite.org/practices/outcomes.htm</a:t>
            </a:r>
            <a:endParaRPr lang="it-IT" altLang="it-IT" sz="18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>
                <a:solidFill>
                  <a:srgbClr val="66FF33"/>
                </a:solidFill>
                <a:latin typeface="Verdana" panose="020B0604030504040204" pitchFamily="34" charset="0"/>
              </a:rPr>
              <a:t>http://www.ncela.gwu.edu/pubs/eacwest/evalhbk.htm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2138DD83-926E-5D55-A54F-B33D1F4A2A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87675" y="5589588"/>
            <a:ext cx="5976938" cy="1143000"/>
          </a:xfrm>
        </p:spPr>
        <p:txBody>
          <a:bodyPr/>
          <a:lstStyle/>
          <a:p>
            <a:pPr eaLnBrk="1" hangingPunct="1"/>
            <a:r>
              <a:rPr lang="en-US" altLang="it-IT" sz="2800">
                <a:effectLst/>
              </a:rPr>
              <a:t>Grazie per l’attenzione !</a:t>
            </a:r>
          </a:p>
        </p:txBody>
      </p:sp>
      <p:pic>
        <p:nvPicPr>
          <p:cNvPr id="69635" name="Segnaposto contenuto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6C282968-ADE0-4272-DC03-6FCFCF4339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476250"/>
            <a:ext cx="3038475" cy="1873250"/>
          </a:xfr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8068A3-DF98-7FBB-1A37-A95CC779C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60350"/>
            <a:ext cx="8229600" cy="1128713"/>
          </a:xfrm>
        </p:spPr>
        <p:txBody>
          <a:bodyPr/>
          <a:lstStyle/>
          <a:p>
            <a:pPr>
              <a:defRPr/>
            </a:pPr>
            <a:r>
              <a:rPr lang="it-IT" sz="3200" dirty="0"/>
              <a:t>Le pubblicazioni e le relative </a:t>
            </a:r>
            <a:r>
              <a:rPr lang="it-IT" sz="3200"/>
              <a:t>citazioni   riguardanti </a:t>
            </a:r>
            <a:r>
              <a:rPr lang="it-IT" sz="3200" dirty="0"/>
              <a:t>la Valutazione di Impatto con contenuti Metodologici</a:t>
            </a:r>
          </a:p>
        </p:txBody>
      </p:sp>
      <p:pic>
        <p:nvPicPr>
          <p:cNvPr id="12291" name="Segnaposto contenuto 3">
            <a:extLst>
              <a:ext uri="{FF2B5EF4-FFF2-40B4-BE49-F238E27FC236}">
                <a16:creationId xmlns:a16="http://schemas.microsoft.com/office/drawing/2014/main" id="{A124907E-2330-1361-0C75-4C791D600A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2420938"/>
            <a:ext cx="5111750" cy="2584450"/>
          </a:xfrm>
        </p:spPr>
      </p:pic>
      <p:sp>
        <p:nvSpPr>
          <p:cNvPr id="12292" name="CasellaDiTesto 4">
            <a:extLst>
              <a:ext uri="{FF2B5EF4-FFF2-40B4-BE49-F238E27FC236}">
                <a16:creationId xmlns:a16="http://schemas.microsoft.com/office/drawing/2014/main" id="{86225998-6105-1C7F-9330-1B5B0F889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493963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600">
                <a:latin typeface="Tahoma" panose="020B0604030504040204" pitchFamily="34" charset="0"/>
              </a:rPr>
              <a:t>Inserire testo</a:t>
            </a:r>
          </a:p>
        </p:txBody>
      </p:sp>
      <p:sp>
        <p:nvSpPr>
          <p:cNvPr id="12293" name="CasellaDiTesto 5">
            <a:extLst>
              <a:ext uri="{FF2B5EF4-FFF2-40B4-BE49-F238E27FC236}">
                <a16:creationId xmlns:a16="http://schemas.microsoft.com/office/drawing/2014/main" id="{574E2003-A05E-03C4-5DA0-388FA24D418D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1120775" y="5276850"/>
            <a:ext cx="7051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2400">
                <a:latin typeface="Tahoma" panose="020B0604030504040204" pitchFamily="34" charset="0"/>
              </a:rPr>
              <a:t>…….presentano un andamento parallelo a quello delle politiche  e delle  regolazioni  valendo circa un quinto del totale di tutte le pubblicazioni (P+R)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6A5D36-E0FB-609C-3996-4E93CA851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38" y="11113"/>
            <a:ext cx="8229600" cy="855662"/>
          </a:xfrm>
        </p:spPr>
        <p:txBody>
          <a:bodyPr/>
          <a:lstStyle/>
          <a:p>
            <a:pPr>
              <a:defRPr/>
            </a:pPr>
            <a:r>
              <a:rPr lang="it-IT" sz="3200" dirty="0"/>
              <a:t>Le </a:t>
            </a:r>
            <a:r>
              <a:rPr lang="it-IT" sz="3200" dirty="0" err="1"/>
              <a:t>KW’s</a:t>
            </a:r>
            <a:r>
              <a:rPr lang="it-IT" sz="3200" dirty="0"/>
              <a:t> e i Temi delle Public Policies </a:t>
            </a:r>
          </a:p>
        </p:txBody>
      </p:sp>
      <p:pic>
        <p:nvPicPr>
          <p:cNvPr id="13315" name="Immagine 3">
            <a:extLst>
              <a:ext uri="{FF2B5EF4-FFF2-40B4-BE49-F238E27FC236}">
                <a16:creationId xmlns:a16="http://schemas.microsoft.com/office/drawing/2014/main" id="{4F83A288-8EFB-A5C9-F7FA-3E3030342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25538"/>
            <a:ext cx="7926388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CasellaDiTesto 4">
            <a:extLst>
              <a:ext uri="{FF2B5EF4-FFF2-40B4-BE49-F238E27FC236}">
                <a16:creationId xmlns:a16="http://schemas.microsoft.com/office/drawing/2014/main" id="{ED0704BF-D288-CB0A-6F7D-4021CAFD9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96913"/>
            <a:ext cx="6096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600" b="1">
                <a:latin typeface="Tahoma" panose="020B0604030504040204" pitchFamily="34" charset="0"/>
              </a:rPr>
              <a:t>2000 - 2022</a:t>
            </a:r>
          </a:p>
        </p:txBody>
      </p:sp>
      <p:pic>
        <p:nvPicPr>
          <p:cNvPr id="13317" name="Immagine 5">
            <a:extLst>
              <a:ext uri="{FF2B5EF4-FFF2-40B4-BE49-F238E27FC236}">
                <a16:creationId xmlns:a16="http://schemas.microsoft.com/office/drawing/2014/main" id="{E5C12217-D96C-ED37-6168-5B12B54C5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41438"/>
            <a:ext cx="3095625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CasellaDiTesto 6">
            <a:extLst>
              <a:ext uri="{FF2B5EF4-FFF2-40B4-BE49-F238E27FC236}">
                <a16:creationId xmlns:a16="http://schemas.microsoft.com/office/drawing/2014/main" id="{ECEDAB59-9755-2136-D77B-12231A7ECE60}"/>
              </a:ext>
            </a:extLst>
          </p:cNvPr>
          <p:cNvSpPr txBox="1">
            <a:spLocks noChangeArrowheads="1"/>
          </p:cNvSpPr>
          <p:nvPr/>
        </p:nvSpPr>
        <p:spPr bwMode="auto">
          <a:xfrm rot="-4232261">
            <a:off x="3534569" y="4104481"/>
            <a:ext cx="1835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600">
                <a:latin typeface="Tahoma" panose="020B0604030504040204" pitchFamily="34" charset="0"/>
              </a:rPr>
              <a:t>Inserire testo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7C03CC4-3C0E-C5E6-BB77-54EFFD2EBCD4}"/>
              </a:ext>
            </a:extLst>
          </p:cNvPr>
          <p:cNvSpPr txBox="1"/>
          <p:nvPr/>
        </p:nvSpPr>
        <p:spPr>
          <a:xfrm>
            <a:off x="827088" y="4437063"/>
            <a:ext cx="21605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dirty="0" err="1"/>
              <a:t>Inserir</a:t>
            </a:r>
            <a:r>
              <a:rPr lang="it-IT" dirty="0" err="1">
                <a:solidFill>
                  <a:schemeClr val="accent4">
                    <a:lumMod val="10000"/>
                  </a:schemeClr>
                </a:solidFill>
              </a:rPr>
              <a:t>Environment</a:t>
            </a:r>
            <a:r>
              <a:rPr lang="it-IT" dirty="0"/>
              <a:t> testo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56C578D-D534-B0D9-ED1F-7C2A008DAF14}"/>
              </a:ext>
            </a:extLst>
          </p:cNvPr>
          <p:cNvSpPr txBox="1"/>
          <p:nvPr/>
        </p:nvSpPr>
        <p:spPr>
          <a:xfrm>
            <a:off x="4719638" y="4144963"/>
            <a:ext cx="21590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dirty="0" err="1"/>
              <a:t>InseriH</a:t>
            </a:r>
            <a:r>
              <a:rPr lang="it-IT" dirty="0" err="1">
                <a:solidFill>
                  <a:schemeClr val="accent4">
                    <a:lumMod val="10000"/>
                  </a:schemeClr>
                </a:solidFill>
              </a:rPr>
              <a:t>Health</a:t>
            </a:r>
            <a:r>
              <a:rPr lang="it-IT" dirty="0"/>
              <a:t> testo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E9BE73F-BA76-51A0-31EE-5381F49DD79A}"/>
              </a:ext>
            </a:extLst>
          </p:cNvPr>
          <p:cNvSpPr txBox="1"/>
          <p:nvPr/>
        </p:nvSpPr>
        <p:spPr>
          <a:xfrm rot="10800000" flipV="1">
            <a:off x="4862513" y="2151063"/>
            <a:ext cx="294640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dirty="0">
                <a:solidFill>
                  <a:schemeClr val="accent4">
                    <a:lumMod val="10000"/>
                  </a:schemeClr>
                </a:solidFill>
              </a:rPr>
              <a:t>E-H Policy making &amp; Risk </a:t>
            </a:r>
            <a:r>
              <a:rPr lang="it-IT" dirty="0" err="1">
                <a:solidFill>
                  <a:schemeClr val="accent4">
                    <a:lumMod val="10000"/>
                  </a:schemeClr>
                </a:solidFill>
              </a:rPr>
              <a:t>eval</a:t>
            </a:r>
            <a:r>
              <a:rPr lang="it-IT" dirty="0">
                <a:solidFill>
                  <a:schemeClr val="accent4">
                    <a:lumMod val="10000"/>
                  </a:schemeClr>
                </a:solidFill>
              </a:rPr>
              <a:t>. </a:t>
            </a:r>
            <a:r>
              <a:rPr lang="it-IT" dirty="0"/>
              <a:t>testo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0F9794-EDAF-711E-EEB3-481ED9E71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3" y="298450"/>
            <a:ext cx="8229600" cy="422275"/>
          </a:xfrm>
        </p:spPr>
        <p:txBody>
          <a:bodyPr/>
          <a:lstStyle/>
          <a:p>
            <a:pPr>
              <a:defRPr/>
            </a:pPr>
            <a:r>
              <a:rPr lang="it-IT" sz="3200" dirty="0"/>
              <a:t>Le </a:t>
            </a:r>
            <a:r>
              <a:rPr lang="it-IT" sz="3200" dirty="0" err="1"/>
              <a:t>KW’s</a:t>
            </a:r>
            <a:r>
              <a:rPr lang="it-IT" sz="3200" dirty="0"/>
              <a:t> e i Temi della </a:t>
            </a:r>
            <a:r>
              <a:rPr lang="it-IT" sz="3200" dirty="0" err="1"/>
              <a:t>Regulation</a:t>
            </a:r>
            <a:endParaRPr lang="it-IT" sz="3200" dirty="0"/>
          </a:p>
        </p:txBody>
      </p:sp>
      <p:sp>
        <p:nvSpPr>
          <p:cNvPr id="14339" name="CasellaDiTesto 3">
            <a:extLst>
              <a:ext uri="{FF2B5EF4-FFF2-40B4-BE49-F238E27FC236}">
                <a16:creationId xmlns:a16="http://schemas.microsoft.com/office/drawing/2014/main" id="{8C3744EF-4937-AF90-996B-6CBDAE62B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96913"/>
            <a:ext cx="6096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600" b="1">
                <a:latin typeface="Tahoma" panose="020B0604030504040204" pitchFamily="34" charset="0"/>
              </a:rPr>
              <a:t>      2000 - 2022</a:t>
            </a:r>
          </a:p>
        </p:txBody>
      </p:sp>
      <p:pic>
        <p:nvPicPr>
          <p:cNvPr id="14340" name="Immagine 4">
            <a:extLst>
              <a:ext uri="{FF2B5EF4-FFF2-40B4-BE49-F238E27FC236}">
                <a16:creationId xmlns:a16="http://schemas.microsoft.com/office/drawing/2014/main" id="{2EBB3723-7328-5619-CD5F-23D83AF31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35050"/>
            <a:ext cx="806450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E7AA262-72AD-B19E-B0FE-1E9B13FC7263}"/>
              </a:ext>
            </a:extLst>
          </p:cNvPr>
          <p:cNvSpPr txBox="1"/>
          <p:nvPr/>
        </p:nvSpPr>
        <p:spPr>
          <a:xfrm>
            <a:off x="1979613" y="4508500"/>
            <a:ext cx="2160587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dirty="0" err="1"/>
              <a:t>Inserir</a:t>
            </a:r>
            <a:r>
              <a:rPr lang="it-IT" dirty="0" err="1">
                <a:solidFill>
                  <a:schemeClr val="accent4">
                    <a:lumMod val="10000"/>
                  </a:schemeClr>
                </a:solidFill>
              </a:rPr>
              <a:t>Environment</a:t>
            </a:r>
            <a:r>
              <a:rPr lang="it-IT" dirty="0"/>
              <a:t> testo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395E551-0C9C-B759-1CB9-ED4024523DA1}"/>
              </a:ext>
            </a:extLst>
          </p:cNvPr>
          <p:cNvSpPr txBox="1"/>
          <p:nvPr/>
        </p:nvSpPr>
        <p:spPr>
          <a:xfrm>
            <a:off x="6994525" y="4248150"/>
            <a:ext cx="15113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dirty="0">
                <a:solidFill>
                  <a:schemeClr val="accent4">
                    <a:lumMod val="10000"/>
                  </a:schemeClr>
                </a:solidFill>
              </a:rPr>
              <a:t>Privacy</a:t>
            </a:r>
            <a:r>
              <a:rPr lang="it-IT" dirty="0"/>
              <a:t> testo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7B697F9-102D-E9CF-6B7C-86885C8CE6F4}"/>
              </a:ext>
            </a:extLst>
          </p:cNvPr>
          <p:cNvSpPr txBox="1"/>
          <p:nvPr/>
        </p:nvSpPr>
        <p:spPr>
          <a:xfrm>
            <a:off x="1331913" y="2836863"/>
            <a:ext cx="194468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dirty="0" err="1"/>
              <a:t>Inserir</a:t>
            </a:r>
            <a:r>
              <a:rPr lang="it-IT" dirty="0" err="1">
                <a:solidFill>
                  <a:schemeClr val="accent4">
                    <a:lumMod val="10000"/>
                  </a:schemeClr>
                </a:solidFill>
              </a:rPr>
              <a:t>Legislation</a:t>
            </a:r>
            <a:r>
              <a:rPr lang="it-IT" dirty="0"/>
              <a:t> testo</a:t>
            </a:r>
          </a:p>
        </p:txBody>
      </p:sp>
      <p:pic>
        <p:nvPicPr>
          <p:cNvPr id="14344" name="Immagine 9">
            <a:extLst>
              <a:ext uri="{FF2B5EF4-FFF2-40B4-BE49-F238E27FC236}">
                <a16:creationId xmlns:a16="http://schemas.microsoft.com/office/drawing/2014/main" id="{BB9310B7-D1A2-821E-F6A4-F8CBFF8B8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1331913"/>
            <a:ext cx="3597275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9B34011-27AB-43BF-78E0-79A17C19CD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3200">
                <a:effectLst/>
              </a:rPr>
              <a:t>La legislazione vigente sulla Valutazione di una Regolazione</a:t>
            </a:r>
            <a:endParaRPr lang="en-US" altLang="it-IT" sz="2000">
              <a:effectLst/>
            </a:endParaRPr>
          </a:p>
        </p:txBody>
      </p:sp>
      <p:sp>
        <p:nvSpPr>
          <p:cNvPr id="326659" name="Rectangle 3">
            <a:extLst>
              <a:ext uri="{FF2B5EF4-FFF2-40B4-BE49-F238E27FC236}">
                <a16:creationId xmlns:a16="http://schemas.microsoft.com/office/drawing/2014/main" id="{1D433397-AD0C-EC72-C618-7AFD6D553A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424862" cy="52562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it-IT" sz="2400"/>
              <a:t>In Italia non manca una legislazione sull’analisi  (AIR)   e la valutazione (VIR) di </a:t>
            </a:r>
            <a:r>
              <a:rPr lang="en-GB" altLang="it-IT" sz="2400">
                <a:solidFill>
                  <a:srgbClr val="FFFF00"/>
                </a:solidFill>
              </a:rPr>
              <a:t>impatto  di una regolazione </a:t>
            </a:r>
            <a:r>
              <a:rPr lang="en-GB" altLang="it-IT" sz="2400"/>
              <a:t>a seguito delle raccomandazioni dell’ OCSE (1995, 1997) , e  dell'Unione Europea (2001</a:t>
            </a:r>
            <a:r>
              <a:rPr lang="en-GB" altLang="it-IT" sz="2000" b="1"/>
              <a:t>):</a:t>
            </a:r>
          </a:p>
          <a:p>
            <a:pPr eaLnBrk="1" hangingPunct="1">
              <a:lnSpc>
                <a:spcPct val="80000"/>
              </a:lnSpc>
            </a:pPr>
            <a:endParaRPr lang="en-GB" altLang="it-IT" sz="2800"/>
          </a:p>
          <a:p>
            <a:pPr eaLnBrk="1" hangingPunct="1">
              <a:lnSpc>
                <a:spcPct val="80000"/>
              </a:lnSpc>
            </a:pPr>
            <a:r>
              <a:rPr lang="it-IT" altLang="it-IT" sz="1800" b="1" u="sng">
                <a:solidFill>
                  <a:srgbClr val="FFFF00"/>
                </a:solidFill>
              </a:rPr>
              <a:t>Legge 8 marzo 1999,n.50</a:t>
            </a:r>
            <a:r>
              <a:rPr lang="it-IT" altLang="it-IT" sz="1800" b="1">
                <a:solidFill>
                  <a:srgbClr val="FFFF00"/>
                </a:solidFill>
              </a:rPr>
              <a:t> </a:t>
            </a:r>
            <a:r>
              <a:rPr lang="it-IT" altLang="it-IT" sz="1800" b="1" u="sng">
                <a:solidFill>
                  <a:srgbClr val="FFFF00"/>
                </a:solidFill>
              </a:rPr>
              <a:t>art 5 n. 50</a:t>
            </a:r>
            <a:r>
              <a:rPr lang="it-IT" altLang="it-IT" sz="1800" b="1" u="sng"/>
              <a:t>  </a:t>
            </a:r>
            <a:r>
              <a:rPr lang="it-IT" altLang="it-IT" sz="1800" b="1"/>
              <a:t>(Legge Bassanini sulla semplificazione)       e   le relative Direttive della Presidenza del Consiglio dei Ministri: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800" b="1"/>
              <a:t>      </a:t>
            </a:r>
            <a:r>
              <a:rPr lang="it-IT" altLang="it-IT" sz="1800" b="1">
                <a:hlinkClick r:id="rId2"/>
              </a:rPr>
              <a:t>27 marzo 2000</a:t>
            </a:r>
            <a:r>
              <a:rPr lang="it-IT" altLang="it-IT" sz="1800" b="1"/>
              <a:t>: "Analisi tecnico-normativa e analisi dell'impatto e della regolazione" 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800" b="1"/>
              <a:t>     </a:t>
            </a:r>
            <a:r>
              <a:rPr lang="it-IT" altLang="it-IT" sz="1800" b="1">
                <a:hlinkClick r:id="rId3"/>
              </a:rPr>
              <a:t> 21 settembre 2001</a:t>
            </a:r>
            <a:r>
              <a:rPr lang="it-IT" altLang="it-IT" sz="1800" b="1"/>
              <a:t>: "Direttiva sulla sperimentazione dell'analisi di impatto della regolazione sui cittadini, imprese e amministrazioni”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altLang="it-IT" sz="1800" b="1"/>
          </a:p>
          <a:p>
            <a:pPr eaLnBrk="1" hangingPunct="1">
              <a:lnSpc>
                <a:spcPct val="80000"/>
              </a:lnSpc>
            </a:pPr>
            <a:r>
              <a:rPr lang="it-IT" altLang="it-IT" sz="1800" b="1"/>
              <a:t> </a:t>
            </a:r>
            <a:r>
              <a:rPr lang="it-IT" altLang="it-IT" sz="1800" b="1" u="sng">
                <a:solidFill>
                  <a:srgbClr val="FFFF00"/>
                </a:solidFill>
              </a:rPr>
              <a:t>Legge 28 novembre 2005, n. 246</a:t>
            </a:r>
            <a:r>
              <a:rPr lang="it-IT" altLang="it-IT" sz="1800" b="1"/>
              <a:t> </a:t>
            </a:r>
            <a:r>
              <a:rPr lang="it-IT" altLang="it-IT" sz="1800" b="1">
                <a:solidFill>
                  <a:srgbClr val="FFC000"/>
                </a:solidFill>
              </a:rPr>
              <a:t>:  i </a:t>
            </a:r>
            <a:r>
              <a:rPr lang="it-IT" altLang="it-IT" sz="1800" b="1" i="1">
                <a:solidFill>
                  <a:srgbClr val="FFC000"/>
                </a:solidFill>
              </a:rPr>
              <a:t>criteri generali</a:t>
            </a:r>
            <a:r>
              <a:rPr lang="it-IT" altLang="it-IT" sz="1800" b="1">
                <a:solidFill>
                  <a:srgbClr val="FFC000"/>
                </a:solidFill>
              </a:rPr>
              <a:t> e </a:t>
            </a:r>
            <a:r>
              <a:rPr lang="it-IT" altLang="it-IT" sz="1800" b="1" i="1">
                <a:solidFill>
                  <a:srgbClr val="FFC000"/>
                </a:solidFill>
              </a:rPr>
              <a:t>i  metodi di analisi e i modelli</a:t>
            </a:r>
            <a:r>
              <a:rPr lang="it-IT" altLang="it-IT" sz="1800" b="1">
                <a:solidFill>
                  <a:srgbClr val="FFC000"/>
                </a:solidFill>
              </a:rPr>
              <a:t> </a:t>
            </a:r>
            <a:r>
              <a:rPr lang="it-IT" altLang="it-IT" sz="1800" b="1"/>
              <a:t>per l'AIR e per la VIR, compresa la fase della </a:t>
            </a:r>
            <a:r>
              <a:rPr lang="it-IT" altLang="it-IT" sz="1800" b="1" i="1"/>
              <a:t>consultazione; e le proceurre di </a:t>
            </a:r>
            <a:r>
              <a:rPr lang="it-IT" altLang="it-IT" sz="1800" b="1"/>
              <a:t> revisione.</a:t>
            </a:r>
          </a:p>
          <a:p>
            <a:pPr eaLnBrk="1" hangingPunct="1">
              <a:lnSpc>
                <a:spcPct val="80000"/>
              </a:lnSpc>
            </a:pPr>
            <a:endParaRPr lang="it-IT" altLang="it-IT" sz="1800" b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800" b="1">
                <a:solidFill>
                  <a:srgbClr val="FFFF00"/>
                </a:solidFill>
              </a:rPr>
              <a:t>     </a:t>
            </a:r>
            <a:r>
              <a:rPr lang="it-IT" altLang="it-IT" sz="1800" b="1">
                <a:hlinkClick r:id="rId3"/>
              </a:rPr>
              <a:t>DL.170, 11 settembre 2008</a:t>
            </a:r>
            <a:r>
              <a:rPr lang="it-IT" altLang="it-IT" sz="1800" b="1"/>
              <a:t>riporta la disciplina attuativa dell'analisi dell'impatto della regolamentazione e i casi di esclusione</a:t>
            </a:r>
            <a:endParaRPr lang="en-US" altLang="it-IT" sz="1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6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6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26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26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72D182C8-4294-A540-C528-651A6180CD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5013" y="-17463"/>
            <a:ext cx="8229600" cy="1143001"/>
          </a:xfrm>
        </p:spPr>
        <p:txBody>
          <a:bodyPr/>
          <a:lstStyle/>
          <a:p>
            <a:pPr eaLnBrk="1" hangingPunct="1"/>
            <a:r>
              <a:rPr lang="it-IT" altLang="it-IT" sz="2800">
                <a:solidFill>
                  <a:schemeClr val="tx1"/>
                </a:solidFill>
                <a:effectLst/>
              </a:rPr>
              <a:t>La legislazione vigente</a:t>
            </a:r>
            <a:r>
              <a:rPr lang="it-IT" altLang="it-IT" sz="3200">
                <a:effectLst/>
              </a:rPr>
              <a:t> </a:t>
            </a:r>
            <a:r>
              <a:rPr lang="it-IT" altLang="it-IT" sz="3200">
                <a:solidFill>
                  <a:schemeClr val="tx1"/>
                </a:solidFill>
                <a:effectLst/>
              </a:rPr>
              <a:t>…..</a:t>
            </a:r>
            <a:r>
              <a:rPr lang="it-IT" altLang="it-IT" sz="3200">
                <a:effectLst/>
              </a:rPr>
              <a:t> </a:t>
            </a:r>
            <a:r>
              <a:rPr lang="it-IT" altLang="en-US" sz="2400">
                <a:solidFill>
                  <a:schemeClr val="tx1"/>
                </a:solidFill>
                <a:effectLst/>
              </a:rPr>
              <a:t>/2</a:t>
            </a:r>
            <a:endParaRPr lang="en-US" altLang="it-IT" sz="2400">
              <a:solidFill>
                <a:schemeClr val="tx1"/>
              </a:solidFill>
              <a:effectLst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C53CB6D-2FFB-8825-B781-2815508EDD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424862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b="1" dirty="0"/>
              <a:t>Gli obiettivi posti dal quadro normativo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altLang="it-IT" sz="20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b="1" dirty="0"/>
              <a:t>1. </a:t>
            </a:r>
            <a:r>
              <a:rPr lang="it-IT" altLang="it-IT" sz="2000" b="1" i="1" dirty="0">
                <a:solidFill>
                  <a:srgbClr val="FFFF00"/>
                </a:solidFill>
              </a:rPr>
              <a:t>L'analisi dell'impatto della regolazione</a:t>
            </a:r>
            <a:r>
              <a:rPr lang="it-IT" altLang="it-IT" sz="2000" b="1" dirty="0"/>
              <a:t> (AIR) </a:t>
            </a:r>
            <a:r>
              <a:rPr lang="it-IT" altLang="it-IT" sz="2000" dirty="0"/>
              <a:t>consiste nella </a:t>
            </a:r>
            <a:r>
              <a:rPr lang="it-IT" altLang="it-IT" sz="2000" b="1" dirty="0"/>
              <a:t>valutazione preventiva degli effetti di ipotesi di intervento normativo ricadenti sulle attività dei cittadini e delle imprese e sull'organizzazione e sul funzionamento </a:t>
            </a:r>
            <a:r>
              <a:rPr lang="it-IT" altLang="it-IT" sz="2000" dirty="0"/>
              <a:t>delle pubbliche amministrazioni, mediante comparazione </a:t>
            </a:r>
            <a:r>
              <a:rPr lang="it-IT" altLang="it-IT" sz="2000" b="1" dirty="0"/>
              <a:t>di opzioni alternative.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b="1" dirty="0"/>
              <a:t>     E’ ben evidente che L'AIR costituisce un supporto alle decisioni dell'organo politico in ordine all'opportunità dell'intervento </a:t>
            </a:r>
            <a:r>
              <a:rPr lang="it-IT" altLang="it-IT" sz="2000" dirty="0"/>
              <a:t>normativo. </a:t>
            </a:r>
          </a:p>
          <a:p>
            <a:pPr eaLnBrk="1" hangingPunct="1">
              <a:lnSpc>
                <a:spcPct val="80000"/>
              </a:lnSpc>
            </a:pPr>
            <a:endParaRPr lang="it-IT" altLang="it-IT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b="1" dirty="0"/>
              <a:t>2. </a:t>
            </a:r>
            <a:r>
              <a:rPr lang="it-IT" altLang="it-IT" sz="2000" b="1" i="1" dirty="0">
                <a:solidFill>
                  <a:srgbClr val="FFFF00"/>
                </a:solidFill>
              </a:rPr>
              <a:t>La verifica dell'impatto della regolazione</a:t>
            </a:r>
            <a:r>
              <a:rPr lang="it-IT" altLang="it-IT" sz="2000" b="1" dirty="0">
                <a:solidFill>
                  <a:srgbClr val="FFFF00"/>
                </a:solidFill>
              </a:rPr>
              <a:t> (VIR),</a:t>
            </a:r>
            <a:r>
              <a:rPr lang="it-IT" altLang="it-IT" sz="2000" b="1" dirty="0"/>
              <a:t> </a:t>
            </a:r>
            <a:r>
              <a:rPr lang="it-IT" altLang="it-IT" sz="2000" dirty="0"/>
              <a:t>secondo la normativa, consiste nella valutazione, anche </a:t>
            </a:r>
            <a:r>
              <a:rPr lang="it-IT" altLang="it-IT" sz="2000" b="1" dirty="0"/>
              <a:t>periodica,</a:t>
            </a:r>
            <a:r>
              <a:rPr lang="it-IT" altLang="it-IT" sz="2000" dirty="0"/>
              <a:t> del </a:t>
            </a:r>
            <a:r>
              <a:rPr lang="it-IT" altLang="it-IT" sz="2000" b="1" dirty="0"/>
              <a:t>raggiungimento delle finalità e nella stima dei costi e degli effetti prodotti da atti normativi sulle attività dei cittadini e delle imprese </a:t>
            </a:r>
            <a:r>
              <a:rPr lang="it-IT" altLang="it-IT" sz="2000" dirty="0"/>
              <a:t>e sull'organizzazione e sulle stesse Istituzioni.</a:t>
            </a:r>
            <a:endParaRPr lang="en-US" altLang="it-IT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amwork">
  <a:themeElements>
    <a:clrScheme name="Teamwork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eamwork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1261E2379B29478C6327AE33FE3E17" ma:contentTypeVersion="15" ma:contentTypeDescription="Create a new document." ma:contentTypeScope="" ma:versionID="54893115121e4e68931bbfc416834189">
  <xsd:schema xmlns:xsd="http://www.w3.org/2001/XMLSchema" xmlns:xs="http://www.w3.org/2001/XMLSchema" xmlns:p="http://schemas.microsoft.com/office/2006/metadata/properties" xmlns:ns3="3a7d2f58-0e06-49ef-a2ba-af7f66b42a6d" xmlns:ns4="a6b55cb0-9f3f-40b3-b5d5-7f9bf961d001" targetNamespace="http://schemas.microsoft.com/office/2006/metadata/properties" ma:root="true" ma:fieldsID="14b29275f72494d8582b9a67caf72444" ns3:_="" ns4:_="">
    <xsd:import namespace="3a7d2f58-0e06-49ef-a2ba-af7f66b42a6d"/>
    <xsd:import namespace="a6b55cb0-9f3f-40b3-b5d5-7f9bf961d00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7d2f58-0e06-49ef-a2ba-af7f66b42a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b55cb0-9f3f-40b3-b5d5-7f9bf961d00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a7d2f58-0e06-49ef-a2ba-af7f66b42a6d" xsi:nil="true"/>
  </documentManagement>
</p:properties>
</file>

<file path=customXml/itemProps1.xml><?xml version="1.0" encoding="utf-8"?>
<ds:datastoreItem xmlns:ds="http://schemas.openxmlformats.org/officeDocument/2006/customXml" ds:itemID="{CF62EBAA-EA04-4924-AF71-42197B32FC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7d2f58-0e06-49ef-a2ba-af7f66b42a6d"/>
    <ds:schemaRef ds:uri="a6b55cb0-9f3f-40b3-b5d5-7f9bf961d0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7FF80E-9100-4C88-8EE6-55569C50DB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E3A93F-9BE2-4A7C-A9D8-1E3E1432021F}">
  <ds:schemaRefs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a6b55cb0-9f3f-40b3-b5d5-7f9bf961d001"/>
    <ds:schemaRef ds:uri="3a7d2f58-0e06-49ef-a2ba-af7f66b42a6d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Teamwork</Template>
  <TotalTime>11669</TotalTime>
  <Words>4620</Words>
  <Application>Microsoft Office PowerPoint</Application>
  <PresentationFormat>Presentazione su schermo (4:3)</PresentationFormat>
  <Paragraphs>388</Paragraphs>
  <Slides>49</Slides>
  <Notes>14</Notes>
  <HiddenSlides>2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49</vt:i4>
      </vt:variant>
    </vt:vector>
  </HeadingPairs>
  <TitlesOfParts>
    <vt:vector size="59" baseType="lpstr">
      <vt:lpstr>Arial</vt:lpstr>
      <vt:lpstr>Arial Black</vt:lpstr>
      <vt:lpstr>Arial Nova</vt:lpstr>
      <vt:lpstr>Comic Sans MS</vt:lpstr>
      <vt:lpstr>Swis721 Cn BT</vt:lpstr>
      <vt:lpstr>Tahoma</vt:lpstr>
      <vt:lpstr>Times New Roman</vt:lpstr>
      <vt:lpstr>Verdana</vt:lpstr>
      <vt:lpstr>Wingdings</vt:lpstr>
      <vt:lpstr>Teamwork</vt:lpstr>
      <vt:lpstr>  La Valutazione delle Politiche Pubbliche e della Regolazione   ASPETTI METODOLOGICI</vt:lpstr>
      <vt:lpstr>La Valutazione  delle Politiche Pubbliche e della Regolazione    I Dati e le Metodologie</vt:lpstr>
      <vt:lpstr>Premessa</vt:lpstr>
      <vt:lpstr>Pubblicazioni e citazioni su «Valutazione di Impatto per le Politiche e la Regolazione»   WEB OF SCIENCE 1990-2022</vt:lpstr>
      <vt:lpstr>Le pubblicazioni e le relative citazioni   riguardanti la Valutazione di Impatto con contenuti Metodologici</vt:lpstr>
      <vt:lpstr>Le KW’s e i Temi delle Public Policies </vt:lpstr>
      <vt:lpstr>Le KW’s e i Temi della Regulation</vt:lpstr>
      <vt:lpstr>La legislazione vigente sulla Valutazione di una Regolazione</vt:lpstr>
      <vt:lpstr>La legislazione vigente ….. /2</vt:lpstr>
      <vt:lpstr>   Gli ostacoli alla diffusione delle applicazioni e della cultura della valutazione</vt:lpstr>
      <vt:lpstr>Definizione e scopi della  valutazione di una regolazione o di una politica        </vt:lpstr>
      <vt:lpstr>Definizione e scopi della  valutazione …</vt:lpstr>
      <vt:lpstr>Definizione e scopi ….. /2</vt:lpstr>
      <vt:lpstr>Definizione e scopi ….. /3</vt:lpstr>
      <vt:lpstr>Definizione e scopi ….. /4</vt:lpstr>
      <vt:lpstr>ll ruolo dei dati</vt:lpstr>
      <vt:lpstr>ll ruolo dei dati ….. /2</vt:lpstr>
      <vt:lpstr>Come valutare la Qualità dei dati?</vt:lpstr>
      <vt:lpstr>Cosa misurare</vt:lpstr>
      <vt:lpstr>Cosa misurare</vt:lpstr>
      <vt:lpstr>Proprietà degli Indicatori</vt:lpstr>
      <vt:lpstr>Tipologie di Indicatori</vt:lpstr>
      <vt:lpstr>Pianificazione della Valutazione di Impatto 
</vt:lpstr>
      <vt:lpstr> Pianificazione dell’ Analisi dei risultati
</vt:lpstr>
      <vt:lpstr>Presentazione standard di PowerPoint</vt:lpstr>
      <vt:lpstr>Presentazione standard di PowerPoint</vt:lpstr>
      <vt:lpstr>Presentazione standard di PowerPoint</vt:lpstr>
      <vt:lpstr>Valutazione d'impatto
</vt:lpstr>
      <vt:lpstr>
L'obiettivo della valutazione </vt:lpstr>
      <vt:lpstr> Scienza dei Dati e Valutazione SD= Intersezione tra Statistica, Computer Scienze e Conoscenza si dominio</vt:lpstr>
      <vt:lpstr>DISEGNI, METODI E MODELLI PER LA VALUTAZIONE</vt:lpstr>
      <vt:lpstr> DISEGNI DI VALUTAZIONE A proposito del Controfattuale
</vt:lpstr>
      <vt:lpstr>Come costruire un Gruppo di controllo o “Controfattuale”</vt:lpstr>
      <vt:lpstr>La differenza delle differenze: Il Caso Urban Il vandalismo aumenta. La differenza Pre – Post nei quartieri in cui si è avuto l’intervento (URBAN) è inferiore rispetto al gruppo di controllo dove non si è avuto (NON URBAN). Nonostante tutto l’effetto dell’intervento édunque positivo-</vt:lpstr>
      <vt:lpstr>METODOLOGIE e MODELLI di valutazione:  Come misurare gli impatti</vt:lpstr>
      <vt:lpstr>MODELLI di valutazione: I MES </vt:lpstr>
      <vt:lpstr>Metodologie di valutazione:  Come misurare gli impatti</vt:lpstr>
      <vt:lpstr>Metodologie di valutazione: …/2 </vt:lpstr>
      <vt:lpstr>Presentazione standard di PowerPoint</vt:lpstr>
      <vt:lpstr>Presentazione standard di PowerPoint</vt:lpstr>
      <vt:lpstr>Presentazione standard di PowerPoint</vt:lpstr>
      <vt:lpstr>Stima PLS del modello di impatto per le Medie Imprese </vt:lpstr>
      <vt:lpstr>Presentazione standard di PowerPoint</vt:lpstr>
      <vt:lpstr>Presentazione standard di PowerPoint</vt:lpstr>
      <vt:lpstr>Presentazione standard di PowerPoint</vt:lpstr>
      <vt:lpstr>Considerazioni conclusive</vt:lpstr>
      <vt:lpstr>Considerazioni conclusive …./2</vt:lpstr>
      <vt:lpstr>Alcuni vecchi libri e siti raccomandati</vt:lpstr>
      <vt:lpstr>Grazie per l’attenzione !</vt:lpstr>
    </vt:vector>
  </TitlesOfParts>
  <Company>AAFC-AAC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</dc:creator>
  <cp:lastModifiedBy>NATALE LAURO</cp:lastModifiedBy>
  <cp:revision>1143</cp:revision>
  <cp:lastPrinted>2023-02-20T22:44:21Z</cp:lastPrinted>
  <dcterms:created xsi:type="dcterms:W3CDTF">2003-12-11T14:23:41Z</dcterms:created>
  <dcterms:modified xsi:type="dcterms:W3CDTF">2023-02-20T22:45:10Z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0x010100301261E2379B29478C6327AE33FE3E17</vt:lpwstr>
  </property>
</Properties>
</file>