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58" r:id="rId4"/>
    <p:sldId id="267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go Franco" initials="RF" lastIdx="5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3"/>
  </p:normalViewPr>
  <p:slideViewPr>
    <p:cSldViewPr snapToGrid="0" snapToObjects="1">
      <p:cViewPr>
        <p:scale>
          <a:sx n="100" d="100"/>
          <a:sy n="100" d="100"/>
        </p:scale>
        <p:origin x="12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0T15:43:25.842" idx="58">
    <p:pos x="10" y="10"/>
    <p:text>Seminario APEF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5A25-CA2F-3D40-B105-840894912241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CE98-9313-9641-9988-864808E4FF3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5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b="1" dirty="0" smtClean="0">
                <a:latin typeface="Arial" panose="020B0604020202020204" pitchFamily="34" charset="0"/>
              </a:rPr>
              <a:t>Rengo Franco: Seminario ADEF</a:t>
            </a:r>
          </a:p>
        </p:txBody>
      </p:sp>
    </p:spTree>
    <p:extLst>
      <p:ext uri="{BB962C8B-B14F-4D97-AF65-F5344CB8AC3E}">
        <p14:creationId xmlns:p14="http://schemas.microsoft.com/office/powerpoint/2010/main" val="171396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L’Italia è compresa</a:t>
            </a:r>
            <a:r>
              <a:rPr lang="it-IT" baseline="0" dirty="0" smtClean="0"/>
              <a:t> </a:t>
            </a:r>
            <a:r>
              <a:rPr lang="it-IT" dirty="0" smtClean="0"/>
              <a:t>tra le Nazioni</a:t>
            </a:r>
            <a:r>
              <a:rPr lang="it-IT" baseline="0" dirty="0" smtClean="0"/>
              <a:t> più vecchie del mondo</a:t>
            </a: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9D2C-CD0E-4EC6-A6F5-2DFE91F73EA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95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L’Italia era noto come il Paese più vecchio del mondo, avendo per primo raggiunto nel 1990 il punto in cui i soggetti 0-19aa hanno eguagliato gli ultra-60enni.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9D2C-CD0E-4EC6-A6F5-2DFE91F73EA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84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44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55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40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52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69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29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91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4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5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86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64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AE8F-5F81-B84C-8BC2-8A58AAAC634E}" type="datetimeFigureOut">
              <a:rPr lang="it-IT" smtClean="0"/>
              <a:t>20/01/23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B7BE-684B-764B-9DCF-5B754630E5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85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-9525" y="2565937"/>
            <a:ext cx="12192000" cy="226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it-IT" b="1" dirty="0" smtClean="0"/>
              <a:t>Invecchiamento, Sostenibilità e</a:t>
            </a:r>
            <a:r>
              <a:rPr lang="it-IT" dirty="0" smtClean="0"/>
              <a:t> </a:t>
            </a:r>
            <a:r>
              <a:rPr lang="it-IT" b="1" dirty="0" smtClean="0"/>
              <a:t>Città</a:t>
            </a:r>
          </a:p>
          <a:p>
            <a:pPr algn="ctr">
              <a:lnSpc>
                <a:spcPct val="150000"/>
              </a:lnSpc>
              <a:buNone/>
            </a:pPr>
            <a:r>
              <a:rPr lang="it-IT" b="1" dirty="0" smtClean="0"/>
              <a:t>CONCLUSIONI </a:t>
            </a:r>
            <a:endParaRPr lang="it-IT" dirty="0"/>
          </a:p>
          <a:p>
            <a:pPr algn="ctr">
              <a:buFontTx/>
              <a:buNone/>
            </a:pPr>
            <a:endParaRPr lang="it-IT" altLang="it-IT" dirty="0">
              <a:solidFill>
                <a:srgbClr val="002060"/>
              </a:solidFill>
            </a:endParaRPr>
          </a:p>
        </p:txBody>
      </p:sp>
      <p:sp>
        <p:nvSpPr>
          <p:cNvPr id="9" name="Line 100"/>
          <p:cNvSpPr>
            <a:spLocks noChangeShapeType="1"/>
          </p:cNvSpPr>
          <p:nvPr/>
        </p:nvSpPr>
        <p:spPr bwMode="auto">
          <a:xfrm>
            <a:off x="1200150" y="4882735"/>
            <a:ext cx="97726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Line 100"/>
          <p:cNvSpPr>
            <a:spLocks noChangeShapeType="1"/>
          </p:cNvSpPr>
          <p:nvPr/>
        </p:nvSpPr>
        <p:spPr bwMode="auto">
          <a:xfrm>
            <a:off x="1222929" y="2111927"/>
            <a:ext cx="97726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2500" y="894834"/>
            <a:ext cx="47371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                                                                  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28138" y="19549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3" name="Immagin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9" y="484166"/>
            <a:ext cx="2482850" cy="1248092"/>
          </a:xfrm>
          <a:prstGeom prst="rect">
            <a:avLst/>
          </a:prstGeom>
          <a:noFill/>
        </p:spPr>
      </p:pic>
      <p:pic>
        <p:nvPicPr>
          <p:cNvPr id="12" name="Immagin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13" y="5143293"/>
            <a:ext cx="2482850" cy="124809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533697" y="5143293"/>
            <a:ext cx="1574800" cy="1248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912869" y="5290285"/>
            <a:ext cx="60147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</a:rPr>
              <a:t>Franco Rengo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</a:rPr>
              <a:t>Emerito di Geriatria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</a:rPr>
              <a:t>Università degli Studi di Napoli </a:t>
            </a:r>
            <a:r>
              <a:rPr lang="it-IT" altLang="it-IT" sz="1800" dirty="0" smtClean="0">
                <a:solidFill>
                  <a:srgbClr val="002060"/>
                </a:solidFill>
              </a:rPr>
              <a:t>“</a:t>
            </a:r>
            <a:r>
              <a:rPr lang="it-IT" altLang="it-IT" sz="1800" dirty="0">
                <a:solidFill>
                  <a:srgbClr val="002060"/>
                </a:solidFill>
              </a:rPr>
              <a:t>Federico II”                 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7105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I SEMINARI APEF</a:t>
            </a:r>
            <a:endParaRPr lang="it-IT" sz="3200" b="1" dirty="0">
              <a:solidFill>
                <a:srgbClr val="002060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9225959" y="374521"/>
            <a:ext cx="2800941" cy="1302318"/>
            <a:chOff x="8482538" y="5155298"/>
            <a:chExt cx="2513041" cy="1089094"/>
          </a:xfrm>
        </p:grpSpPr>
        <p:pic>
          <p:nvPicPr>
            <p:cNvPr id="15" name="Immagine 14" descr="Immagine che contiene testo, tazza&#10;&#10;Descrizione generata automaticamente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538" y="5155298"/>
              <a:ext cx="1137980" cy="10890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ttangolo 6"/>
            <p:cNvSpPr/>
            <p:nvPr/>
          </p:nvSpPr>
          <p:spPr>
            <a:xfrm>
              <a:off x="9620518" y="5344724"/>
              <a:ext cx="13750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i="1" dirty="0">
                  <a:latin typeface="Calibri" charset="0"/>
                  <a:ea typeface="Calibri" charset="0"/>
                  <a:cs typeface="Times New Roman" charset="0"/>
                </a:rPr>
                <a:t>Accademia Pontaniana 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8892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914400" y="2451100"/>
            <a:ext cx="1042670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800" dirty="0" smtClean="0"/>
              <a:t>In una intensa collaborazione con la Regione Campania, </a:t>
            </a:r>
            <a:r>
              <a:rPr lang="it-IT" sz="2800" dirty="0" smtClean="0"/>
              <a:t>anche con </a:t>
            </a:r>
            <a:r>
              <a:rPr lang="it-IT" sz="2800" dirty="0" smtClean="0"/>
              <a:t>l’aiuto dei progetti finanziati dal PRNN,</a:t>
            </a:r>
            <a:r>
              <a:rPr lang="it-IT" sz="2800" dirty="0"/>
              <a:t> </a:t>
            </a:r>
            <a:r>
              <a:rPr lang="it-IT" sz="2800" dirty="0" smtClean="0"/>
              <a:t>anche </a:t>
            </a:r>
            <a:r>
              <a:rPr lang="it-IT" sz="2800" dirty="0" smtClean="0"/>
              <a:t>Napoli e la Città Metropolitana </a:t>
            </a:r>
            <a:r>
              <a:rPr lang="it-IT" sz="2800" dirty="0" smtClean="0"/>
              <a:t>possano </a:t>
            </a:r>
            <a:r>
              <a:rPr lang="it-IT" sz="2800" dirty="0" smtClean="0"/>
              <a:t>aggiungersi </a:t>
            </a:r>
            <a:r>
              <a:rPr lang="it-IT" sz="2800" dirty="0" smtClean="0"/>
              <a:t>agli esempi virtuosi citati.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3937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Quale speranza per </a:t>
            </a:r>
            <a:r>
              <a:rPr lang="it-IT" sz="2800" b="1" dirty="0" smtClean="0"/>
              <a:t>Napoli e la Città </a:t>
            </a:r>
            <a:r>
              <a:rPr lang="it-IT" sz="2800" b="1" dirty="0" smtClean="0"/>
              <a:t>Metropolitana? </a:t>
            </a:r>
            <a:endParaRPr lang="it-IT" sz="2800" b="1" dirty="0"/>
          </a:p>
        </p:txBody>
      </p:sp>
      <p:sp>
        <p:nvSpPr>
          <p:cNvPr id="5" name="Line 100"/>
          <p:cNvSpPr>
            <a:spLocks noChangeShapeType="1"/>
          </p:cNvSpPr>
          <p:nvPr/>
        </p:nvSpPr>
        <p:spPr bwMode="auto">
          <a:xfrm>
            <a:off x="1222927" y="1147538"/>
            <a:ext cx="97726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5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64076" y="167560"/>
            <a:ext cx="1027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I Paesi più vecchi del mondo</a:t>
            </a:r>
          </a:p>
        </p:txBody>
      </p:sp>
      <p:sp>
        <p:nvSpPr>
          <p:cNvPr id="4" name="Line 100"/>
          <p:cNvSpPr>
            <a:spLocks noChangeShapeType="1"/>
          </p:cNvSpPr>
          <p:nvPr/>
        </p:nvSpPr>
        <p:spPr bwMode="auto">
          <a:xfrm>
            <a:off x="1222929" y="885012"/>
            <a:ext cx="97726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966275" y="6330969"/>
            <a:ext cx="3773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Source: </a:t>
            </a:r>
            <a:r>
              <a:rPr lang="it-IT" sz="1600" i="1" dirty="0" err="1"/>
              <a:t>Moody’s</a:t>
            </a:r>
            <a:r>
              <a:rPr lang="it-IT" sz="1600" i="1" dirty="0"/>
              <a:t> </a:t>
            </a:r>
            <a:r>
              <a:rPr lang="it-IT" sz="1600" i="1" dirty="0" err="1"/>
              <a:t>Investors</a:t>
            </a:r>
            <a:r>
              <a:rPr lang="it-IT" sz="1600" i="1" dirty="0"/>
              <a:t> Service. UN data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1866898" y="1214517"/>
            <a:ext cx="8495818" cy="5116452"/>
            <a:chOff x="462987" y="1145068"/>
            <a:chExt cx="8738887" cy="545255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312" y="1145068"/>
              <a:ext cx="8611562" cy="5272384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462987" y="6204030"/>
              <a:ext cx="2407535" cy="3935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5714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545082" y="6277161"/>
            <a:ext cx="2830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x-none" sz="1600" b="0" i="1" dirty="0" err="1">
                <a:solidFill>
                  <a:srgbClr val="002060"/>
                </a:solidFill>
                <a:latin typeface="+mn-lt"/>
              </a:rPr>
              <a:t>modificata</a:t>
            </a:r>
            <a:r>
              <a:rPr lang="en-GB" altLang="x-none" sz="1600" b="0" i="1" dirty="0">
                <a:solidFill>
                  <a:srgbClr val="002060"/>
                </a:solidFill>
                <a:latin typeface="+mn-lt"/>
              </a:rPr>
              <a:t> da </a:t>
            </a:r>
            <a:r>
              <a:rPr lang="en-GB" altLang="x-none" sz="1600" b="0" i="1" dirty="0" err="1">
                <a:solidFill>
                  <a:srgbClr val="002060"/>
                </a:solidFill>
                <a:latin typeface="+mn-lt"/>
              </a:rPr>
              <a:t>fonte</a:t>
            </a:r>
            <a:r>
              <a:rPr lang="en-GB" altLang="x-none" sz="1600" b="0" i="1" dirty="0">
                <a:solidFill>
                  <a:srgbClr val="002060"/>
                </a:solidFill>
                <a:latin typeface="+mn-lt"/>
              </a:rPr>
              <a:t> ONU, 1993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064248" y="703292"/>
            <a:ext cx="384557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Popolazione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giovane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ed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anziana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 in Italia (</a:t>
            </a:r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milioni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) </a:t>
            </a:r>
            <a:r>
              <a:rPr lang="en-GB" altLang="x-none" sz="2000" dirty="0">
                <a:solidFill>
                  <a:srgbClr val="002060"/>
                </a:solidFill>
                <a:latin typeface="+mn-lt"/>
              </a:rPr>
              <a:t>1950-2020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90746" y="703292"/>
            <a:ext cx="395942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Evoluzione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della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popolazione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italiana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 per </a:t>
            </a:r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classi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 di </a:t>
            </a:r>
            <a:r>
              <a:rPr lang="en-GB" altLang="x-none" sz="2400" dirty="0" err="1">
                <a:solidFill>
                  <a:srgbClr val="002060"/>
                </a:solidFill>
                <a:latin typeface="+mn-lt"/>
              </a:rPr>
              <a:t>età</a:t>
            </a: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x-none" sz="2000" dirty="0">
                <a:solidFill>
                  <a:srgbClr val="002060"/>
                </a:solidFill>
                <a:latin typeface="+mn-lt"/>
              </a:rPr>
              <a:t>1950=100</a:t>
            </a:r>
          </a:p>
        </p:txBody>
      </p:sp>
      <p:pic>
        <p:nvPicPr>
          <p:cNvPr id="18437" name="Picture 5" descr="logo-fs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A4A4A"/>
              </a:clrFrom>
              <a:clrTo>
                <a:srgbClr val="4A4A4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77" y="5967267"/>
            <a:ext cx="364331" cy="33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6"/>
          <p:cNvSpPr>
            <a:spLocks noChangeAspect="1" noChangeArrowheads="1" noTextEdit="1"/>
          </p:cNvSpPr>
          <p:nvPr/>
        </p:nvSpPr>
        <p:spPr bwMode="auto">
          <a:xfrm>
            <a:off x="6156277" y="1849786"/>
            <a:ext cx="4023717" cy="380136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602314" y="4780511"/>
            <a:ext cx="3518744" cy="133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602314" y="4330455"/>
            <a:ext cx="3518744" cy="133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6555433" y="3854948"/>
            <a:ext cx="3611166" cy="5089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602314" y="3420965"/>
            <a:ext cx="3564285" cy="803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602314" y="2970908"/>
            <a:ext cx="3564285" cy="3214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602313" y="2070796"/>
            <a:ext cx="1340" cy="315977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559452" y="5230567"/>
            <a:ext cx="42863" cy="133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6559452" y="4780511"/>
            <a:ext cx="42863" cy="133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6559452" y="4330455"/>
            <a:ext cx="42863" cy="133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6559452" y="3880398"/>
            <a:ext cx="42863" cy="133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6559452" y="3420963"/>
            <a:ext cx="42863" cy="13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6559452" y="2970907"/>
            <a:ext cx="42863" cy="13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6559452" y="2520851"/>
            <a:ext cx="42863" cy="13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6559452" y="2070794"/>
            <a:ext cx="42863" cy="13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6602314" y="5230567"/>
            <a:ext cx="3518744" cy="133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6602313" y="5230566"/>
            <a:ext cx="1340" cy="4018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V="1">
            <a:off x="6990755" y="5230566"/>
            <a:ext cx="1340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7387233" y="5230566"/>
            <a:ext cx="1340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V="1">
            <a:off x="7775674" y="5230566"/>
            <a:ext cx="1340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V="1">
            <a:off x="8162779" y="5230566"/>
            <a:ext cx="1339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V="1">
            <a:off x="8559257" y="5230566"/>
            <a:ext cx="1339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8947698" y="5230566"/>
            <a:ext cx="1339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V="1">
            <a:off x="9336140" y="5230566"/>
            <a:ext cx="1339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V="1">
            <a:off x="9732618" y="5230566"/>
            <a:ext cx="1339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V="1">
            <a:off x="10121059" y="5230566"/>
            <a:ext cx="1339" cy="4018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64" name="Freeform 32"/>
          <p:cNvSpPr>
            <a:spLocks/>
          </p:cNvSpPr>
          <p:nvPr/>
        </p:nvSpPr>
        <p:spPr bwMode="auto">
          <a:xfrm>
            <a:off x="6796534" y="4748363"/>
            <a:ext cx="2741860" cy="192881"/>
          </a:xfrm>
          <a:custGeom>
            <a:avLst/>
            <a:gdLst>
              <a:gd name="T0" fmla="*/ 0 w 325"/>
              <a:gd name="T1" fmla="*/ 2147483647 h 24"/>
              <a:gd name="T2" fmla="*/ 2147483647 w 325"/>
              <a:gd name="T3" fmla="*/ 2147483647 h 24"/>
              <a:gd name="T4" fmla="*/ 2147483647 w 325"/>
              <a:gd name="T5" fmla="*/ 2147483647 h 24"/>
              <a:gd name="T6" fmla="*/ 2147483647 w 325"/>
              <a:gd name="T7" fmla="*/ 0 h 24"/>
              <a:gd name="T8" fmla="*/ 2147483647 w 325"/>
              <a:gd name="T9" fmla="*/ 2147483647 h 24"/>
              <a:gd name="T10" fmla="*/ 2147483647 w 325"/>
              <a:gd name="T11" fmla="*/ 2147483647 h 24"/>
              <a:gd name="T12" fmla="*/ 2147483647 w 325"/>
              <a:gd name="T13" fmla="*/ 2147483647 h 24"/>
              <a:gd name="T14" fmla="*/ 2147483647 w 325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"/>
              <a:gd name="T25" fmla="*/ 0 h 24"/>
              <a:gd name="T26" fmla="*/ 325 w 325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" h="24">
                <a:moveTo>
                  <a:pt x="0" y="4"/>
                </a:moveTo>
                <a:lnTo>
                  <a:pt x="47" y="4"/>
                </a:lnTo>
                <a:lnTo>
                  <a:pt x="93" y="1"/>
                </a:lnTo>
                <a:lnTo>
                  <a:pt x="139" y="0"/>
                </a:lnTo>
                <a:lnTo>
                  <a:pt x="186" y="12"/>
                </a:lnTo>
                <a:lnTo>
                  <a:pt x="232" y="18"/>
                </a:lnTo>
                <a:lnTo>
                  <a:pt x="278" y="21"/>
                </a:lnTo>
                <a:lnTo>
                  <a:pt x="325" y="24"/>
                </a:lnTo>
              </a:path>
            </a:pathLst>
          </a:custGeom>
          <a:noFill/>
          <a:ln w="301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it-IT" altLang="x-none" sz="2700">
              <a:solidFill>
                <a:srgbClr val="002060"/>
              </a:solidFill>
            </a:endParaRPr>
          </a:p>
        </p:txBody>
      </p:sp>
      <p:sp>
        <p:nvSpPr>
          <p:cNvPr id="18465" name="Freeform 33"/>
          <p:cNvSpPr>
            <a:spLocks/>
          </p:cNvSpPr>
          <p:nvPr/>
        </p:nvSpPr>
        <p:spPr bwMode="auto">
          <a:xfrm>
            <a:off x="6796534" y="4643886"/>
            <a:ext cx="2741860" cy="136624"/>
          </a:xfrm>
          <a:custGeom>
            <a:avLst/>
            <a:gdLst>
              <a:gd name="T0" fmla="*/ 0 w 325"/>
              <a:gd name="T1" fmla="*/ 2147483647 h 17"/>
              <a:gd name="T2" fmla="*/ 2147483647 w 325"/>
              <a:gd name="T3" fmla="*/ 2147483647 h 17"/>
              <a:gd name="T4" fmla="*/ 2147483647 w 325"/>
              <a:gd name="T5" fmla="*/ 2147483647 h 17"/>
              <a:gd name="T6" fmla="*/ 2147483647 w 325"/>
              <a:gd name="T7" fmla="*/ 2147483647 h 17"/>
              <a:gd name="T8" fmla="*/ 2147483647 w 325"/>
              <a:gd name="T9" fmla="*/ 2147483647 h 17"/>
              <a:gd name="T10" fmla="*/ 2147483647 w 325"/>
              <a:gd name="T11" fmla="*/ 0 h 17"/>
              <a:gd name="T12" fmla="*/ 2147483647 w 325"/>
              <a:gd name="T13" fmla="*/ 2147483647 h 17"/>
              <a:gd name="T14" fmla="*/ 2147483647 w 325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"/>
              <a:gd name="T25" fmla="*/ 0 h 17"/>
              <a:gd name="T26" fmla="*/ 325 w 325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" h="17">
                <a:moveTo>
                  <a:pt x="0" y="17"/>
                </a:moveTo>
                <a:lnTo>
                  <a:pt x="47" y="14"/>
                </a:lnTo>
                <a:lnTo>
                  <a:pt x="93" y="11"/>
                </a:lnTo>
                <a:lnTo>
                  <a:pt x="139" y="8"/>
                </a:lnTo>
                <a:lnTo>
                  <a:pt x="186" y="6"/>
                </a:lnTo>
                <a:lnTo>
                  <a:pt x="232" y="0"/>
                </a:lnTo>
                <a:lnTo>
                  <a:pt x="278" y="3"/>
                </a:lnTo>
                <a:lnTo>
                  <a:pt x="325" y="6"/>
                </a:lnTo>
              </a:path>
            </a:pathLst>
          </a:custGeom>
          <a:noFill/>
          <a:ln w="30163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it-IT" altLang="x-none" sz="2700">
              <a:solidFill>
                <a:srgbClr val="002060"/>
              </a:solidFill>
            </a:endParaRPr>
          </a:p>
        </p:txBody>
      </p:sp>
      <p:sp>
        <p:nvSpPr>
          <p:cNvPr id="18466" name="Freeform 34"/>
          <p:cNvSpPr>
            <a:spLocks/>
          </p:cNvSpPr>
          <p:nvPr/>
        </p:nvSpPr>
        <p:spPr bwMode="auto">
          <a:xfrm>
            <a:off x="6796534" y="4193830"/>
            <a:ext cx="2741860" cy="586680"/>
          </a:xfrm>
          <a:custGeom>
            <a:avLst/>
            <a:gdLst>
              <a:gd name="T0" fmla="*/ 0 w 325"/>
              <a:gd name="T1" fmla="*/ 2147483647 h 73"/>
              <a:gd name="T2" fmla="*/ 2147483647 w 325"/>
              <a:gd name="T3" fmla="*/ 2147483647 h 73"/>
              <a:gd name="T4" fmla="*/ 2147483647 w 325"/>
              <a:gd name="T5" fmla="*/ 2147483647 h 73"/>
              <a:gd name="T6" fmla="*/ 2147483647 w 325"/>
              <a:gd name="T7" fmla="*/ 2147483647 h 73"/>
              <a:gd name="T8" fmla="*/ 2147483647 w 325"/>
              <a:gd name="T9" fmla="*/ 2147483647 h 73"/>
              <a:gd name="T10" fmla="*/ 2147483647 w 325"/>
              <a:gd name="T11" fmla="*/ 2147483647 h 73"/>
              <a:gd name="T12" fmla="*/ 2147483647 w 325"/>
              <a:gd name="T13" fmla="*/ 2147483647 h 73"/>
              <a:gd name="T14" fmla="*/ 2147483647 w 325"/>
              <a:gd name="T15" fmla="*/ 0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"/>
              <a:gd name="T25" fmla="*/ 0 h 73"/>
              <a:gd name="T26" fmla="*/ 325 w 325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" h="73">
                <a:moveTo>
                  <a:pt x="0" y="73"/>
                </a:moveTo>
                <a:lnTo>
                  <a:pt x="47" y="62"/>
                </a:lnTo>
                <a:lnTo>
                  <a:pt x="93" y="48"/>
                </a:lnTo>
                <a:lnTo>
                  <a:pt x="139" y="42"/>
                </a:lnTo>
                <a:lnTo>
                  <a:pt x="186" y="22"/>
                </a:lnTo>
                <a:lnTo>
                  <a:pt x="232" y="11"/>
                </a:lnTo>
                <a:lnTo>
                  <a:pt x="278" y="8"/>
                </a:lnTo>
                <a:lnTo>
                  <a:pt x="325" y="0"/>
                </a:lnTo>
              </a:path>
            </a:pathLst>
          </a:custGeom>
          <a:noFill/>
          <a:ln w="30163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it-IT" altLang="x-none" sz="2700">
              <a:solidFill>
                <a:srgbClr val="002060"/>
              </a:solidFill>
            </a:endParaRPr>
          </a:p>
        </p:txBody>
      </p:sp>
      <p:sp>
        <p:nvSpPr>
          <p:cNvPr id="18467" name="Freeform 35"/>
          <p:cNvSpPr>
            <a:spLocks/>
          </p:cNvSpPr>
          <p:nvPr/>
        </p:nvSpPr>
        <p:spPr bwMode="auto">
          <a:xfrm>
            <a:off x="6796535" y="2274394"/>
            <a:ext cx="2945457" cy="2506117"/>
          </a:xfrm>
          <a:custGeom>
            <a:avLst/>
            <a:gdLst>
              <a:gd name="T0" fmla="*/ 0 w 325"/>
              <a:gd name="T1" fmla="*/ 2147483647 h 303"/>
              <a:gd name="T2" fmla="*/ 2147483647 w 325"/>
              <a:gd name="T3" fmla="*/ 2147483647 h 303"/>
              <a:gd name="T4" fmla="*/ 2147483647 w 325"/>
              <a:gd name="T5" fmla="*/ 2147483647 h 303"/>
              <a:gd name="T6" fmla="*/ 2147483647 w 325"/>
              <a:gd name="T7" fmla="*/ 2147483647 h 303"/>
              <a:gd name="T8" fmla="*/ 2147483647 w 325"/>
              <a:gd name="T9" fmla="*/ 2147483647 h 303"/>
              <a:gd name="T10" fmla="*/ 2147483647 w 325"/>
              <a:gd name="T11" fmla="*/ 2147483647 h 303"/>
              <a:gd name="T12" fmla="*/ 2147483647 w 325"/>
              <a:gd name="T13" fmla="*/ 2147483647 h 303"/>
              <a:gd name="T14" fmla="*/ 2147483647 w 325"/>
              <a:gd name="T15" fmla="*/ 0 h 3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"/>
              <a:gd name="T25" fmla="*/ 0 h 303"/>
              <a:gd name="T26" fmla="*/ 325 w 325"/>
              <a:gd name="T27" fmla="*/ 303 h 3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" h="303">
                <a:moveTo>
                  <a:pt x="0" y="303"/>
                </a:moveTo>
                <a:lnTo>
                  <a:pt x="47" y="286"/>
                </a:lnTo>
                <a:lnTo>
                  <a:pt x="93" y="247"/>
                </a:lnTo>
                <a:lnTo>
                  <a:pt x="139" y="224"/>
                </a:lnTo>
                <a:lnTo>
                  <a:pt x="186" y="174"/>
                </a:lnTo>
                <a:lnTo>
                  <a:pt x="232" y="137"/>
                </a:lnTo>
                <a:lnTo>
                  <a:pt x="278" y="50"/>
                </a:lnTo>
                <a:lnTo>
                  <a:pt x="325" y="0"/>
                </a:lnTo>
              </a:path>
            </a:pathLst>
          </a:custGeom>
          <a:noFill/>
          <a:ln w="30226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it-IT" altLang="x-none" sz="2700">
              <a:solidFill>
                <a:srgbClr val="002060"/>
              </a:solidFill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6452294" y="5158236"/>
            <a:ext cx="7213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6304954" y="4708180"/>
            <a:ext cx="21640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100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6304954" y="4258123"/>
            <a:ext cx="21640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200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6304954" y="3808067"/>
            <a:ext cx="21640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300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6304954" y="3348634"/>
            <a:ext cx="21640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400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6304954" y="2898578"/>
            <a:ext cx="21640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500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6304954" y="2448522"/>
            <a:ext cx="21640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600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6304954" y="1998466"/>
            <a:ext cx="21640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700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6686702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1950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7084519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1960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7471621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1970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7860063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1980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8256541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1990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8644982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2000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9033424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2010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9429902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2020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7699327" y="2086868"/>
            <a:ext cx="1163984" cy="86796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it-IT" altLang="x-none" sz="2700">
              <a:solidFill>
                <a:srgbClr val="002060"/>
              </a:solidFill>
            </a:endParaRPr>
          </a:p>
        </p:txBody>
      </p:sp>
      <p:sp>
        <p:nvSpPr>
          <p:cNvPr id="18485" name="Line 53"/>
          <p:cNvSpPr>
            <a:spLocks noChangeShapeType="1"/>
          </p:cNvSpPr>
          <p:nvPr/>
        </p:nvSpPr>
        <p:spPr bwMode="auto">
          <a:xfrm>
            <a:off x="7750227" y="2207419"/>
            <a:ext cx="227707" cy="1340"/>
          </a:xfrm>
          <a:prstGeom prst="line">
            <a:avLst/>
          </a:prstGeom>
          <a:noFill/>
          <a:ln w="301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8109201" y="2119015"/>
            <a:ext cx="742191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181">
                <a:solidFill>
                  <a:srgbClr val="002060"/>
                </a:solidFill>
                <a:latin typeface="Arial" charset="0"/>
              </a:rPr>
              <a:t>0-19   anni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87" name="Line 55"/>
          <p:cNvSpPr>
            <a:spLocks noChangeShapeType="1"/>
          </p:cNvSpPr>
          <p:nvPr/>
        </p:nvSpPr>
        <p:spPr bwMode="auto">
          <a:xfrm>
            <a:off x="7750227" y="2424410"/>
            <a:ext cx="227707" cy="1340"/>
          </a:xfrm>
          <a:prstGeom prst="line">
            <a:avLst/>
          </a:prstGeom>
          <a:noFill/>
          <a:ln w="30163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8109201" y="2336006"/>
            <a:ext cx="743793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181">
                <a:solidFill>
                  <a:srgbClr val="002060"/>
                </a:solidFill>
                <a:latin typeface="Arial" charset="0"/>
              </a:rPr>
              <a:t>20-59 anni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89" name="Line 57"/>
          <p:cNvSpPr>
            <a:spLocks noChangeShapeType="1"/>
          </p:cNvSpPr>
          <p:nvPr/>
        </p:nvSpPr>
        <p:spPr bwMode="auto">
          <a:xfrm>
            <a:off x="7750227" y="2641402"/>
            <a:ext cx="227707" cy="1340"/>
          </a:xfrm>
          <a:prstGeom prst="line">
            <a:avLst/>
          </a:prstGeom>
          <a:noFill/>
          <a:ln w="30163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8109201" y="2552998"/>
            <a:ext cx="743793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181">
                <a:solidFill>
                  <a:srgbClr val="002060"/>
                </a:solidFill>
                <a:latin typeface="Arial" charset="0"/>
              </a:rPr>
              <a:t>60-79 anni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91" name="Line 59"/>
          <p:cNvSpPr>
            <a:spLocks noChangeShapeType="1"/>
          </p:cNvSpPr>
          <p:nvPr/>
        </p:nvSpPr>
        <p:spPr bwMode="auto">
          <a:xfrm>
            <a:off x="7750227" y="2858393"/>
            <a:ext cx="227707" cy="1340"/>
          </a:xfrm>
          <a:prstGeom prst="line">
            <a:avLst/>
          </a:prstGeom>
          <a:noFill/>
          <a:ln w="30163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8107860" y="2769989"/>
            <a:ext cx="737381" cy="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181">
                <a:solidFill>
                  <a:srgbClr val="002060"/>
                </a:solidFill>
                <a:latin typeface="Arial" charset="0"/>
              </a:rPr>
              <a:t>&gt;  80  anni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93" name="AutoShape 61"/>
          <p:cNvSpPr>
            <a:spLocks noChangeAspect="1" noChangeArrowheads="1" noTextEdit="1"/>
          </p:cNvSpPr>
          <p:nvPr/>
        </p:nvSpPr>
        <p:spPr bwMode="auto">
          <a:xfrm>
            <a:off x="1949054" y="1821657"/>
            <a:ext cx="4035773" cy="385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94" name="Rectangle 62"/>
          <p:cNvSpPr>
            <a:spLocks noChangeArrowheads="1"/>
          </p:cNvSpPr>
          <p:nvPr/>
        </p:nvSpPr>
        <p:spPr bwMode="auto">
          <a:xfrm>
            <a:off x="1990579" y="1861840"/>
            <a:ext cx="3944689" cy="377859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it-IT" altLang="x-none" sz="2700">
              <a:solidFill>
                <a:srgbClr val="002060"/>
              </a:solidFill>
            </a:endParaRPr>
          </a:p>
        </p:txBody>
      </p: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2373660" y="4836768"/>
            <a:ext cx="3552230" cy="133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96" name="Line 64"/>
          <p:cNvSpPr>
            <a:spLocks noChangeShapeType="1"/>
          </p:cNvSpPr>
          <p:nvPr/>
        </p:nvSpPr>
        <p:spPr bwMode="auto">
          <a:xfrm>
            <a:off x="2373660" y="4442969"/>
            <a:ext cx="3552230" cy="133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97" name="Line 65"/>
          <p:cNvSpPr>
            <a:spLocks noChangeShapeType="1"/>
          </p:cNvSpPr>
          <p:nvPr/>
        </p:nvSpPr>
        <p:spPr bwMode="auto">
          <a:xfrm>
            <a:off x="2373660" y="4049170"/>
            <a:ext cx="3552230" cy="133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98" name="Line 66"/>
          <p:cNvSpPr>
            <a:spLocks noChangeShapeType="1"/>
          </p:cNvSpPr>
          <p:nvPr/>
        </p:nvSpPr>
        <p:spPr bwMode="auto">
          <a:xfrm>
            <a:off x="2373660" y="3252192"/>
            <a:ext cx="3552230" cy="134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499" name="Line 67"/>
          <p:cNvSpPr>
            <a:spLocks noChangeShapeType="1"/>
          </p:cNvSpPr>
          <p:nvPr/>
        </p:nvSpPr>
        <p:spPr bwMode="auto">
          <a:xfrm>
            <a:off x="2373660" y="2858393"/>
            <a:ext cx="3552230" cy="134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00" name="Line 68"/>
          <p:cNvSpPr>
            <a:spLocks noChangeShapeType="1"/>
          </p:cNvSpPr>
          <p:nvPr/>
        </p:nvSpPr>
        <p:spPr bwMode="auto">
          <a:xfrm>
            <a:off x="2373660" y="2070794"/>
            <a:ext cx="3552230" cy="134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01" name="Line 69"/>
          <p:cNvSpPr>
            <a:spLocks noChangeShapeType="1"/>
          </p:cNvSpPr>
          <p:nvPr/>
        </p:nvSpPr>
        <p:spPr bwMode="auto">
          <a:xfrm>
            <a:off x="2373662" y="2070796"/>
            <a:ext cx="1339" cy="315977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02" name="Line 70"/>
          <p:cNvSpPr>
            <a:spLocks noChangeShapeType="1"/>
          </p:cNvSpPr>
          <p:nvPr/>
        </p:nvSpPr>
        <p:spPr bwMode="auto">
          <a:xfrm>
            <a:off x="2332139" y="5230567"/>
            <a:ext cx="41523" cy="133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>
            <a:off x="2332139" y="4836768"/>
            <a:ext cx="41523" cy="133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04" name="Line 72"/>
          <p:cNvSpPr>
            <a:spLocks noChangeShapeType="1"/>
          </p:cNvSpPr>
          <p:nvPr/>
        </p:nvSpPr>
        <p:spPr bwMode="auto">
          <a:xfrm>
            <a:off x="2332139" y="4442969"/>
            <a:ext cx="41523" cy="133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05" name="Line 73"/>
          <p:cNvSpPr>
            <a:spLocks noChangeShapeType="1"/>
          </p:cNvSpPr>
          <p:nvPr/>
        </p:nvSpPr>
        <p:spPr bwMode="auto">
          <a:xfrm>
            <a:off x="2332139" y="4049170"/>
            <a:ext cx="41523" cy="133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06" name="Line 74"/>
          <p:cNvSpPr>
            <a:spLocks noChangeShapeType="1"/>
          </p:cNvSpPr>
          <p:nvPr/>
        </p:nvSpPr>
        <p:spPr bwMode="auto">
          <a:xfrm>
            <a:off x="2332139" y="3654028"/>
            <a:ext cx="41523" cy="13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07" name="Line 75"/>
          <p:cNvSpPr>
            <a:spLocks noChangeShapeType="1"/>
          </p:cNvSpPr>
          <p:nvPr/>
        </p:nvSpPr>
        <p:spPr bwMode="auto">
          <a:xfrm>
            <a:off x="2332139" y="3252192"/>
            <a:ext cx="41523" cy="13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08" name="Line 76"/>
          <p:cNvSpPr>
            <a:spLocks noChangeShapeType="1"/>
          </p:cNvSpPr>
          <p:nvPr/>
        </p:nvSpPr>
        <p:spPr bwMode="auto">
          <a:xfrm>
            <a:off x="2332139" y="2858393"/>
            <a:ext cx="41523" cy="13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09" name="Line 77"/>
          <p:cNvSpPr>
            <a:spLocks noChangeShapeType="1"/>
          </p:cNvSpPr>
          <p:nvPr/>
        </p:nvSpPr>
        <p:spPr bwMode="auto">
          <a:xfrm>
            <a:off x="2332139" y="2464594"/>
            <a:ext cx="41523" cy="13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10" name="Line 78"/>
          <p:cNvSpPr>
            <a:spLocks noChangeShapeType="1"/>
          </p:cNvSpPr>
          <p:nvPr/>
        </p:nvSpPr>
        <p:spPr bwMode="auto">
          <a:xfrm>
            <a:off x="2332139" y="2070794"/>
            <a:ext cx="41523" cy="13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11" name="Line 79"/>
          <p:cNvSpPr>
            <a:spLocks noChangeShapeType="1"/>
          </p:cNvSpPr>
          <p:nvPr/>
        </p:nvSpPr>
        <p:spPr bwMode="auto">
          <a:xfrm>
            <a:off x="2373660" y="5230567"/>
            <a:ext cx="3552230" cy="133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12" name="Line 80"/>
          <p:cNvSpPr>
            <a:spLocks noChangeShapeType="1"/>
          </p:cNvSpPr>
          <p:nvPr/>
        </p:nvSpPr>
        <p:spPr bwMode="auto">
          <a:xfrm flipV="1">
            <a:off x="2373662" y="5230566"/>
            <a:ext cx="1339" cy="4018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13" name="Line 81"/>
          <p:cNvSpPr>
            <a:spLocks noChangeShapeType="1"/>
          </p:cNvSpPr>
          <p:nvPr/>
        </p:nvSpPr>
        <p:spPr bwMode="auto">
          <a:xfrm flipV="1">
            <a:off x="2766119" y="5230566"/>
            <a:ext cx="1340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14" name="Line 82"/>
          <p:cNvSpPr>
            <a:spLocks noChangeShapeType="1"/>
          </p:cNvSpPr>
          <p:nvPr/>
        </p:nvSpPr>
        <p:spPr bwMode="auto">
          <a:xfrm flipV="1">
            <a:off x="3166619" y="5230566"/>
            <a:ext cx="1339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15" name="Line 83"/>
          <p:cNvSpPr>
            <a:spLocks noChangeShapeType="1"/>
          </p:cNvSpPr>
          <p:nvPr/>
        </p:nvSpPr>
        <p:spPr bwMode="auto">
          <a:xfrm flipV="1">
            <a:off x="3557739" y="5230566"/>
            <a:ext cx="1339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16" name="Line 84"/>
          <p:cNvSpPr>
            <a:spLocks noChangeShapeType="1"/>
          </p:cNvSpPr>
          <p:nvPr/>
        </p:nvSpPr>
        <p:spPr bwMode="auto">
          <a:xfrm flipV="1">
            <a:off x="3950196" y="5230566"/>
            <a:ext cx="1340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17" name="Line 85"/>
          <p:cNvSpPr>
            <a:spLocks noChangeShapeType="1"/>
          </p:cNvSpPr>
          <p:nvPr/>
        </p:nvSpPr>
        <p:spPr bwMode="auto">
          <a:xfrm flipV="1">
            <a:off x="4350695" y="5230566"/>
            <a:ext cx="1339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18" name="Line 86"/>
          <p:cNvSpPr>
            <a:spLocks noChangeShapeType="1"/>
          </p:cNvSpPr>
          <p:nvPr/>
        </p:nvSpPr>
        <p:spPr bwMode="auto">
          <a:xfrm flipV="1">
            <a:off x="4741816" y="5230566"/>
            <a:ext cx="1339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19" name="Line 87"/>
          <p:cNvSpPr>
            <a:spLocks noChangeShapeType="1"/>
          </p:cNvSpPr>
          <p:nvPr/>
        </p:nvSpPr>
        <p:spPr bwMode="auto">
          <a:xfrm flipV="1">
            <a:off x="5134273" y="5230566"/>
            <a:ext cx="1340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20" name="Line 88"/>
          <p:cNvSpPr>
            <a:spLocks noChangeShapeType="1"/>
          </p:cNvSpPr>
          <p:nvPr/>
        </p:nvSpPr>
        <p:spPr bwMode="auto">
          <a:xfrm flipV="1">
            <a:off x="5534772" y="5230566"/>
            <a:ext cx="1339" cy="401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21" name="Line 89"/>
          <p:cNvSpPr>
            <a:spLocks noChangeShapeType="1"/>
          </p:cNvSpPr>
          <p:nvPr/>
        </p:nvSpPr>
        <p:spPr bwMode="auto">
          <a:xfrm flipV="1">
            <a:off x="5925892" y="5230566"/>
            <a:ext cx="1339" cy="4018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22" name="Freeform 90"/>
          <p:cNvSpPr>
            <a:spLocks/>
          </p:cNvSpPr>
          <p:nvPr/>
        </p:nvSpPr>
        <p:spPr bwMode="auto">
          <a:xfrm>
            <a:off x="2574579" y="2665513"/>
            <a:ext cx="2759273" cy="1576537"/>
          </a:xfrm>
          <a:custGeom>
            <a:avLst/>
            <a:gdLst>
              <a:gd name="T0" fmla="*/ 0 w 331"/>
              <a:gd name="T1" fmla="*/ 2147483647 h 196"/>
              <a:gd name="T2" fmla="*/ 2147483647 w 331"/>
              <a:gd name="T3" fmla="*/ 2147483647 h 196"/>
              <a:gd name="T4" fmla="*/ 2147483647 w 331"/>
              <a:gd name="T5" fmla="*/ 0 h 196"/>
              <a:gd name="T6" fmla="*/ 2147483647 w 331"/>
              <a:gd name="T7" fmla="*/ 0 h 196"/>
              <a:gd name="T8" fmla="*/ 2147483647 w 331"/>
              <a:gd name="T9" fmla="*/ 2147483647 h 196"/>
              <a:gd name="T10" fmla="*/ 2147483647 w 331"/>
              <a:gd name="T11" fmla="*/ 2147483647 h 196"/>
              <a:gd name="T12" fmla="*/ 2147483647 w 331"/>
              <a:gd name="T13" fmla="*/ 2147483647 h 196"/>
              <a:gd name="T14" fmla="*/ 2147483647 w 331"/>
              <a:gd name="T15" fmla="*/ 2147483647 h 1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1"/>
              <a:gd name="T25" fmla="*/ 0 h 196"/>
              <a:gd name="T26" fmla="*/ 331 w 331"/>
              <a:gd name="T27" fmla="*/ 196 h 1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1" h="196">
                <a:moveTo>
                  <a:pt x="0" y="17"/>
                </a:moveTo>
                <a:lnTo>
                  <a:pt x="47" y="22"/>
                </a:lnTo>
                <a:lnTo>
                  <a:pt x="94" y="0"/>
                </a:lnTo>
                <a:lnTo>
                  <a:pt x="142" y="0"/>
                </a:lnTo>
                <a:lnTo>
                  <a:pt x="189" y="68"/>
                </a:lnTo>
                <a:lnTo>
                  <a:pt x="236" y="123"/>
                </a:lnTo>
                <a:lnTo>
                  <a:pt x="284" y="154"/>
                </a:lnTo>
                <a:lnTo>
                  <a:pt x="331" y="196"/>
                </a:lnTo>
              </a:path>
            </a:pathLst>
          </a:custGeom>
          <a:noFill/>
          <a:ln w="301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it-IT" altLang="x-none" sz="2700">
              <a:solidFill>
                <a:srgbClr val="002060"/>
              </a:solidFill>
            </a:endParaRPr>
          </a:p>
        </p:txBody>
      </p:sp>
      <p:sp>
        <p:nvSpPr>
          <p:cNvPr id="18523" name="Freeform 91"/>
          <p:cNvSpPr>
            <a:spLocks/>
          </p:cNvSpPr>
          <p:nvPr/>
        </p:nvSpPr>
        <p:spPr bwMode="auto">
          <a:xfrm>
            <a:off x="2574579" y="2898579"/>
            <a:ext cx="2759273" cy="1954263"/>
          </a:xfrm>
          <a:custGeom>
            <a:avLst/>
            <a:gdLst>
              <a:gd name="T0" fmla="*/ 0 w 331"/>
              <a:gd name="T1" fmla="*/ 2147483647 h 243"/>
              <a:gd name="T2" fmla="*/ 2147483647 w 331"/>
              <a:gd name="T3" fmla="*/ 2147483647 h 243"/>
              <a:gd name="T4" fmla="*/ 2147483647 w 331"/>
              <a:gd name="T5" fmla="*/ 2147483647 h 243"/>
              <a:gd name="T6" fmla="*/ 2147483647 w 331"/>
              <a:gd name="T7" fmla="*/ 2147483647 h 243"/>
              <a:gd name="T8" fmla="*/ 2147483647 w 331"/>
              <a:gd name="T9" fmla="*/ 2147483647 h 243"/>
              <a:gd name="T10" fmla="*/ 2147483647 w 331"/>
              <a:gd name="T11" fmla="*/ 2147483647 h 243"/>
              <a:gd name="T12" fmla="*/ 2147483647 w 331"/>
              <a:gd name="T13" fmla="*/ 2147483647 h 243"/>
              <a:gd name="T14" fmla="*/ 2147483647 w 331"/>
              <a:gd name="T15" fmla="*/ 0 h 2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1"/>
              <a:gd name="T25" fmla="*/ 0 h 243"/>
              <a:gd name="T26" fmla="*/ 331 w 331"/>
              <a:gd name="T27" fmla="*/ 243 h 2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1" h="243">
                <a:moveTo>
                  <a:pt x="0" y="243"/>
                </a:moveTo>
                <a:lnTo>
                  <a:pt x="47" y="216"/>
                </a:lnTo>
                <a:lnTo>
                  <a:pt x="94" y="172"/>
                </a:lnTo>
                <a:lnTo>
                  <a:pt x="142" y="145"/>
                </a:lnTo>
                <a:lnTo>
                  <a:pt x="189" y="101"/>
                </a:lnTo>
                <a:lnTo>
                  <a:pt x="236" y="64"/>
                </a:lnTo>
                <a:lnTo>
                  <a:pt x="284" y="30"/>
                </a:lnTo>
                <a:lnTo>
                  <a:pt x="331" y="0"/>
                </a:lnTo>
              </a:path>
            </a:pathLst>
          </a:custGeom>
          <a:noFill/>
          <a:ln w="30226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it-IT" altLang="x-none" sz="2700">
              <a:solidFill>
                <a:srgbClr val="002060"/>
              </a:solidFill>
            </a:endParaRPr>
          </a:p>
        </p:txBody>
      </p:sp>
      <p:sp>
        <p:nvSpPr>
          <p:cNvPr id="18524" name="Rectangle 92"/>
          <p:cNvSpPr>
            <a:spLocks noChangeArrowheads="1"/>
          </p:cNvSpPr>
          <p:nvPr/>
        </p:nvSpPr>
        <p:spPr bwMode="auto">
          <a:xfrm>
            <a:off x="2226320" y="5158236"/>
            <a:ext cx="7213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4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2226320" y="4764437"/>
            <a:ext cx="7213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6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26" name="Rectangle 94"/>
          <p:cNvSpPr>
            <a:spLocks noChangeArrowheads="1"/>
          </p:cNvSpPr>
          <p:nvPr/>
        </p:nvSpPr>
        <p:spPr bwMode="auto">
          <a:xfrm>
            <a:off x="2226320" y="4370638"/>
            <a:ext cx="72136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8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27" name="Rectangle 95"/>
          <p:cNvSpPr>
            <a:spLocks noChangeArrowheads="1"/>
          </p:cNvSpPr>
          <p:nvPr/>
        </p:nvSpPr>
        <p:spPr bwMode="auto">
          <a:xfrm>
            <a:off x="2153990" y="3976838"/>
            <a:ext cx="144270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28" name="Rectangle 96"/>
          <p:cNvSpPr>
            <a:spLocks noChangeArrowheads="1"/>
          </p:cNvSpPr>
          <p:nvPr/>
        </p:nvSpPr>
        <p:spPr bwMode="auto">
          <a:xfrm>
            <a:off x="2153990" y="3581699"/>
            <a:ext cx="144270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12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29" name="Rectangle 97"/>
          <p:cNvSpPr>
            <a:spLocks noChangeArrowheads="1"/>
          </p:cNvSpPr>
          <p:nvPr/>
        </p:nvSpPr>
        <p:spPr bwMode="auto">
          <a:xfrm>
            <a:off x="2153990" y="3179863"/>
            <a:ext cx="144270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14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30" name="Rectangle 98"/>
          <p:cNvSpPr>
            <a:spLocks noChangeArrowheads="1"/>
          </p:cNvSpPr>
          <p:nvPr/>
        </p:nvSpPr>
        <p:spPr bwMode="auto">
          <a:xfrm>
            <a:off x="2153990" y="2786064"/>
            <a:ext cx="144270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16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31" name="Rectangle 99"/>
          <p:cNvSpPr>
            <a:spLocks noChangeArrowheads="1"/>
          </p:cNvSpPr>
          <p:nvPr/>
        </p:nvSpPr>
        <p:spPr bwMode="auto">
          <a:xfrm>
            <a:off x="2153990" y="2392265"/>
            <a:ext cx="144270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18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32" name="Rectangle 100"/>
          <p:cNvSpPr>
            <a:spLocks noChangeArrowheads="1"/>
          </p:cNvSpPr>
          <p:nvPr/>
        </p:nvSpPr>
        <p:spPr bwMode="auto">
          <a:xfrm>
            <a:off x="2153990" y="1998466"/>
            <a:ext cx="144270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20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33" name="Rectangle 101"/>
          <p:cNvSpPr>
            <a:spLocks noChangeArrowheads="1"/>
          </p:cNvSpPr>
          <p:nvPr/>
        </p:nvSpPr>
        <p:spPr bwMode="auto">
          <a:xfrm>
            <a:off x="2462067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1950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34" name="Rectangle 102"/>
          <p:cNvSpPr>
            <a:spLocks noChangeArrowheads="1"/>
          </p:cNvSpPr>
          <p:nvPr/>
        </p:nvSpPr>
        <p:spPr bwMode="auto">
          <a:xfrm>
            <a:off x="2853187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1960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35" name="Rectangle 103"/>
          <p:cNvSpPr>
            <a:spLocks noChangeArrowheads="1"/>
          </p:cNvSpPr>
          <p:nvPr/>
        </p:nvSpPr>
        <p:spPr bwMode="auto">
          <a:xfrm>
            <a:off x="3245646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1970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36" name="Rectangle 104"/>
          <p:cNvSpPr>
            <a:spLocks noChangeArrowheads="1"/>
          </p:cNvSpPr>
          <p:nvPr/>
        </p:nvSpPr>
        <p:spPr bwMode="auto">
          <a:xfrm>
            <a:off x="3646143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1980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37" name="Rectangle 105"/>
          <p:cNvSpPr>
            <a:spLocks noChangeArrowheads="1"/>
          </p:cNvSpPr>
          <p:nvPr/>
        </p:nvSpPr>
        <p:spPr bwMode="auto">
          <a:xfrm>
            <a:off x="4037263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1990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38" name="Rectangle 106"/>
          <p:cNvSpPr>
            <a:spLocks noChangeArrowheads="1"/>
          </p:cNvSpPr>
          <p:nvPr/>
        </p:nvSpPr>
        <p:spPr bwMode="auto">
          <a:xfrm>
            <a:off x="4429723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2000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39" name="Rectangle 107"/>
          <p:cNvSpPr>
            <a:spLocks noChangeArrowheads="1"/>
          </p:cNvSpPr>
          <p:nvPr/>
        </p:nvSpPr>
        <p:spPr bwMode="auto">
          <a:xfrm>
            <a:off x="4830220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2010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40" name="Rectangle 108"/>
          <p:cNvSpPr>
            <a:spLocks noChangeArrowheads="1"/>
          </p:cNvSpPr>
          <p:nvPr/>
        </p:nvSpPr>
        <p:spPr bwMode="auto">
          <a:xfrm>
            <a:off x="5221340" y="5351117"/>
            <a:ext cx="288541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1013">
                <a:solidFill>
                  <a:srgbClr val="002060"/>
                </a:solidFill>
                <a:latin typeface="Arial" charset="0"/>
              </a:rPr>
              <a:t>2020</a:t>
            </a:r>
            <a:endParaRPr lang="it-IT" altLang="x-none" sz="3038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541" name="Rectangle 109"/>
          <p:cNvSpPr>
            <a:spLocks noChangeArrowheads="1"/>
          </p:cNvSpPr>
          <p:nvPr/>
        </p:nvSpPr>
        <p:spPr bwMode="auto">
          <a:xfrm>
            <a:off x="4149776" y="2255640"/>
            <a:ext cx="1059507" cy="43398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it-IT" altLang="x-none" sz="2700">
              <a:solidFill>
                <a:srgbClr val="002060"/>
              </a:solidFill>
            </a:endParaRPr>
          </a:p>
        </p:txBody>
      </p:sp>
      <p:grpSp>
        <p:nvGrpSpPr>
          <p:cNvPr id="18542" name="Group 110"/>
          <p:cNvGrpSpPr>
            <a:grpSpLocks/>
          </p:cNvGrpSpPr>
          <p:nvPr/>
        </p:nvGrpSpPr>
        <p:grpSpPr bwMode="auto">
          <a:xfrm>
            <a:off x="4798073" y="2092228"/>
            <a:ext cx="1005929" cy="399157"/>
            <a:chOff x="1825" y="1308"/>
            <a:chExt cx="751" cy="298"/>
          </a:xfrm>
        </p:grpSpPr>
        <p:sp>
          <p:nvSpPr>
            <p:cNvPr id="18550" name="Line 111"/>
            <p:cNvSpPr>
              <a:spLocks noChangeShapeType="1"/>
            </p:cNvSpPr>
            <p:nvPr/>
          </p:nvSpPr>
          <p:spPr bwMode="auto">
            <a:xfrm>
              <a:off x="1825" y="1374"/>
              <a:ext cx="168" cy="1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519">
                <a:solidFill>
                  <a:srgbClr val="002060"/>
                </a:solidFill>
              </a:endParaRPr>
            </a:p>
          </p:txBody>
        </p:sp>
        <p:sp>
          <p:nvSpPr>
            <p:cNvPr id="18551" name="Rectangle 112"/>
            <p:cNvSpPr>
              <a:spLocks noChangeArrowheads="1"/>
            </p:cNvSpPr>
            <p:nvPr/>
          </p:nvSpPr>
          <p:spPr bwMode="auto">
            <a:xfrm>
              <a:off x="2084" y="1308"/>
              <a:ext cx="4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it-IT" altLang="x-none" sz="1181">
                  <a:solidFill>
                    <a:srgbClr val="002060"/>
                  </a:solidFill>
                  <a:latin typeface="Arial" charset="0"/>
                </a:rPr>
                <a:t>0-19 anni</a:t>
              </a:r>
              <a:endParaRPr lang="it-IT" altLang="x-none" sz="3038" i="1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18552" name="Line 113"/>
            <p:cNvSpPr>
              <a:spLocks noChangeShapeType="1"/>
            </p:cNvSpPr>
            <p:nvPr/>
          </p:nvSpPr>
          <p:spPr bwMode="auto">
            <a:xfrm>
              <a:off x="1825" y="1536"/>
              <a:ext cx="168" cy="1"/>
            </a:xfrm>
            <a:prstGeom prst="line">
              <a:avLst/>
            </a:prstGeom>
            <a:noFill/>
            <a:ln w="30163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519">
                <a:solidFill>
                  <a:srgbClr val="002060"/>
                </a:solidFill>
              </a:endParaRPr>
            </a:p>
          </p:txBody>
        </p:sp>
        <p:sp>
          <p:nvSpPr>
            <p:cNvPr id="18553" name="Rectangle 114"/>
            <p:cNvSpPr>
              <a:spLocks noChangeArrowheads="1"/>
            </p:cNvSpPr>
            <p:nvPr/>
          </p:nvSpPr>
          <p:spPr bwMode="auto">
            <a:xfrm>
              <a:off x="2083" y="1470"/>
              <a:ext cx="4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it-IT" altLang="x-none" sz="1181">
                  <a:solidFill>
                    <a:srgbClr val="002060"/>
                  </a:solidFill>
                  <a:latin typeface="Arial" charset="0"/>
                </a:rPr>
                <a:t>&gt; 60 anni</a:t>
              </a:r>
              <a:endParaRPr lang="it-IT" altLang="x-none" sz="3038" i="1">
                <a:solidFill>
                  <a:srgbClr val="002060"/>
                </a:solidFill>
                <a:latin typeface="Arial" charset="0"/>
              </a:endParaRPr>
            </a:p>
          </p:txBody>
        </p:sp>
      </p:grpSp>
      <p:sp>
        <p:nvSpPr>
          <p:cNvPr id="18543" name="Line 115"/>
          <p:cNvSpPr>
            <a:spLocks noChangeShapeType="1"/>
          </p:cNvSpPr>
          <p:nvPr/>
        </p:nvSpPr>
        <p:spPr bwMode="auto">
          <a:xfrm flipV="1">
            <a:off x="2389734" y="3647333"/>
            <a:ext cx="3530798" cy="2411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44" name="Line 116"/>
          <p:cNvSpPr>
            <a:spLocks noChangeShapeType="1"/>
          </p:cNvSpPr>
          <p:nvPr/>
        </p:nvSpPr>
        <p:spPr bwMode="auto">
          <a:xfrm>
            <a:off x="2365623" y="2467273"/>
            <a:ext cx="3552230" cy="134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45" name="Line 117"/>
          <p:cNvSpPr>
            <a:spLocks noChangeShapeType="1"/>
          </p:cNvSpPr>
          <p:nvPr/>
        </p:nvSpPr>
        <p:spPr bwMode="auto">
          <a:xfrm>
            <a:off x="6618387" y="2092226"/>
            <a:ext cx="354821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46" name="Line 118"/>
          <p:cNvSpPr>
            <a:spLocks noChangeShapeType="1"/>
          </p:cNvSpPr>
          <p:nvPr/>
        </p:nvSpPr>
        <p:spPr bwMode="auto">
          <a:xfrm>
            <a:off x="6582223" y="2518172"/>
            <a:ext cx="3584377" cy="12056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47" name="Text Box 119"/>
          <p:cNvSpPr txBox="1">
            <a:spLocks noChangeArrowheads="1"/>
          </p:cNvSpPr>
          <p:nvPr/>
        </p:nvSpPr>
        <p:spPr bwMode="auto">
          <a:xfrm>
            <a:off x="9291937" y="1788172"/>
            <a:ext cx="1000595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it-IT" altLang="x-none" sz="2025">
                <a:solidFill>
                  <a:srgbClr val="FF0000"/>
                </a:solidFill>
                <a:latin typeface="Arial" charset="0"/>
              </a:rPr>
              <a:t>+300%</a:t>
            </a:r>
          </a:p>
        </p:txBody>
      </p:sp>
      <p:sp>
        <p:nvSpPr>
          <p:cNvPr id="18548" name="Line 122"/>
          <p:cNvSpPr>
            <a:spLocks noChangeShapeType="1"/>
          </p:cNvSpPr>
          <p:nvPr/>
        </p:nvSpPr>
        <p:spPr bwMode="auto">
          <a:xfrm flipV="1">
            <a:off x="8563274" y="3611166"/>
            <a:ext cx="36166" cy="1640831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49" name="Line 123"/>
          <p:cNvSpPr>
            <a:spLocks noChangeShapeType="1"/>
          </p:cNvSpPr>
          <p:nvPr/>
        </p:nvSpPr>
        <p:spPr bwMode="auto">
          <a:xfrm flipV="1">
            <a:off x="9729939" y="2214116"/>
            <a:ext cx="12055" cy="303788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55" name="Line 123"/>
          <p:cNvSpPr>
            <a:spLocks noChangeShapeType="1"/>
          </p:cNvSpPr>
          <p:nvPr/>
        </p:nvSpPr>
        <p:spPr bwMode="auto">
          <a:xfrm flipV="1">
            <a:off x="4346674" y="4826051"/>
            <a:ext cx="0" cy="42594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5938" tIns="39488" rIns="75938" bIns="39488" anchor="ctr"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57" name="Oval 125"/>
          <p:cNvSpPr>
            <a:spLocks noChangeArrowheads="1"/>
          </p:cNvSpPr>
          <p:nvPr/>
        </p:nvSpPr>
        <p:spPr bwMode="auto">
          <a:xfrm>
            <a:off x="4164510" y="3307111"/>
            <a:ext cx="484882" cy="41790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5938" tIns="39488" rIns="75938" bIns="39488" anchor="ctr"/>
          <a:lstStyle/>
          <a:p>
            <a:endParaRPr lang="it-IT" sz="1519">
              <a:solidFill>
                <a:srgbClr val="002060"/>
              </a:solidFill>
            </a:endParaRPr>
          </a:p>
        </p:txBody>
      </p:sp>
      <p:sp>
        <p:nvSpPr>
          <p:cNvPr id="18559" name="Text Box 127"/>
          <p:cNvSpPr txBox="1">
            <a:spLocks noChangeArrowheads="1"/>
          </p:cNvSpPr>
          <p:nvPr/>
        </p:nvSpPr>
        <p:spPr bwMode="auto">
          <a:xfrm>
            <a:off x="8440044" y="3201294"/>
            <a:ext cx="297629" cy="39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5938" tIns="39488" rIns="75938" bIns="39488">
            <a:spAutoFit/>
          </a:bodyPr>
          <a:lstStyle/>
          <a:p>
            <a:r>
              <a:rPr lang="it-IT" altLang="x-none" sz="2025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17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5" grpId="0" animBg="1"/>
      <p:bldP spid="185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74413"/>
            <a:ext cx="121919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x-none" sz="3200" b="1" dirty="0"/>
              <a:t>Struttura per età della popolazione italiana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x-none" sz="2400" b="1" i="1" dirty="0"/>
              <a:t>Valori %</a:t>
            </a:r>
            <a:endParaRPr lang="x-none" altLang="x-none" sz="2400" b="1" i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3200" b="1" i="1" dirty="0"/>
              <a:t>  </a:t>
            </a:r>
          </a:p>
        </p:txBody>
      </p:sp>
      <p:sp>
        <p:nvSpPr>
          <p:cNvPr id="5" name="Line 100"/>
          <p:cNvSpPr>
            <a:spLocks noChangeShapeType="1"/>
          </p:cNvSpPr>
          <p:nvPr/>
        </p:nvSpPr>
        <p:spPr bwMode="auto">
          <a:xfrm>
            <a:off x="1222929" y="1151231"/>
            <a:ext cx="97726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890463" y="6162786"/>
            <a:ext cx="392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Italia </a:t>
            </a:r>
            <a:r>
              <a:rPr lang="mr-IN" sz="1600" i="1" dirty="0"/>
              <a:t>–</a:t>
            </a:r>
            <a:r>
              <a:rPr lang="it-IT" sz="1600" i="1" dirty="0"/>
              <a:t> Dati ISTAT al 1° gennaio di ogni anno </a:t>
            </a:r>
          </a:p>
          <a:p>
            <a:r>
              <a:rPr lang="it-IT" sz="1600" i="1" dirty="0"/>
              <a:t>Elaborazione TUTTITALIA.IT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46336" y="1817179"/>
            <a:ext cx="11925836" cy="4090070"/>
            <a:chOff x="1" y="1546721"/>
            <a:chExt cx="12191999" cy="4090070"/>
          </a:xfrm>
        </p:grpSpPr>
        <p:pic>
          <p:nvPicPr>
            <p:cNvPr id="1028" name="Picture 4" descr="rafico struttura della popolazione Ital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52" y="1546721"/>
              <a:ext cx="11155712" cy="3940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1" y="4754345"/>
              <a:ext cx="121919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21972" y="5123677"/>
              <a:ext cx="8500056" cy="5131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101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68947" y="1714710"/>
            <a:ext cx="10045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Le previsioni sul futuro demografico in Italia restituiscono un potenziale quadro di crisi: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dirty="0" smtClean="0"/>
              <a:t>La popolazione residente è in decrescita</a:t>
            </a:r>
            <a:r>
              <a:rPr lang="it-IT" sz="2400" dirty="0" smtClean="0"/>
              <a:t>: da 59,6 milioni al 1° gennaio 2020 a 58 mln nel 2030, a 54,1 mln nel 2050 e a 47,6 mln nel 2070. 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dirty="0" smtClean="0"/>
              <a:t>Il rapporto tra giovani e anziani sarà di 1 a 3 nel 2050</a:t>
            </a:r>
            <a:r>
              <a:rPr lang="it-IT" sz="2400" dirty="0" smtClean="0"/>
              <a:t> mentre la popolazione in età lavorativa scenderà in 30 anni dal 63,8% al 53,3% del totale.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dirty="0" smtClean="0"/>
              <a:t>Entro 10 anni l’81% dei Comuni avrà subito un calo di popolazione</a:t>
            </a:r>
            <a:r>
              <a:rPr lang="it-IT" sz="2400" dirty="0" smtClean="0"/>
              <a:t>, l’87% nel caso di Comuni di zone rurali. 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dirty="0" smtClean="0"/>
              <a:t>Previsto in crescita il numero di famiglie ma con un numero medio di componenti sempre più piccolo</a:t>
            </a:r>
            <a:r>
              <a:rPr lang="it-IT" sz="2400" dirty="0" smtClean="0"/>
              <a:t>. 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dirty="0" smtClean="0"/>
              <a:t>Entro il 2040 una famiglia su quattro sarà composta da una coppia con figli</a:t>
            </a:r>
            <a:r>
              <a:rPr lang="it-IT" sz="2400" dirty="0" smtClean="0"/>
              <a:t>, </a:t>
            </a:r>
            <a:r>
              <a:rPr lang="it-IT" sz="2400" b="1" dirty="0" smtClean="0"/>
              <a:t>più di una su cinque non avrà figli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495505" y="6311254"/>
            <a:ext cx="421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Report Previsioni Demografiche Istat, Nov.  2021</a:t>
            </a:r>
            <a:endParaRPr lang="it-IT" sz="16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4293" y="27523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Futuro della popolazione in Italia: </a:t>
            </a:r>
          </a:p>
          <a:p>
            <a:pPr algn="ctr"/>
            <a:r>
              <a:rPr lang="it-IT" sz="3200" b="1" i="1" dirty="0" smtClean="0"/>
              <a:t>meno residenti, più anziani, famiglie più piccole</a:t>
            </a:r>
            <a:endParaRPr lang="it-IT" sz="3200" b="1" i="1" dirty="0"/>
          </a:p>
        </p:txBody>
      </p:sp>
      <p:sp>
        <p:nvSpPr>
          <p:cNvPr id="5" name="Line 100"/>
          <p:cNvSpPr>
            <a:spLocks noChangeShapeType="1"/>
          </p:cNvSpPr>
          <p:nvPr/>
        </p:nvSpPr>
        <p:spPr bwMode="auto">
          <a:xfrm>
            <a:off x="1205382" y="1473203"/>
            <a:ext cx="97726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3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62632" y="1830748"/>
            <a:ext cx="9772650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3200" dirty="0" smtClean="0"/>
              <a:t>Due </a:t>
            </a:r>
            <a:r>
              <a:rPr lang="it-IT" sz="3200" dirty="0"/>
              <a:t>grandi </a:t>
            </a:r>
            <a:r>
              <a:rPr lang="it-IT" sz="3200" dirty="0" smtClean="0"/>
              <a:t>tendenze: </a:t>
            </a:r>
            <a:r>
              <a:rPr lang="it-IT" sz="3200" dirty="0"/>
              <a:t>la rapida urbanizzazione della popolazione mondiale e il suo </a:t>
            </a:r>
            <a:r>
              <a:rPr lang="it-IT" sz="3200" dirty="0" smtClean="0"/>
              <a:t>invecchiamento:</a:t>
            </a:r>
            <a:endParaRPr lang="it-IT" sz="3200" dirty="0">
              <a:solidFill>
                <a:srgbClr val="000000"/>
              </a:solidFill>
            </a:endParaRPr>
          </a:p>
          <a:p>
            <a:pPr marL="457200" indent="-457200" algn="just">
              <a:buFont typeface="Wingdings" charset="2"/>
              <a:buChar char="§"/>
            </a:pPr>
            <a:r>
              <a:rPr lang="it-IT" sz="3200" b="1" dirty="0" smtClean="0">
                <a:solidFill>
                  <a:srgbClr val="000000"/>
                </a:solidFill>
              </a:rPr>
              <a:t>e</a:t>
            </a:r>
            <a:r>
              <a:rPr lang="it-IT" sz="3200" b="1" i="0" dirty="0" smtClean="0">
                <a:solidFill>
                  <a:srgbClr val="000000"/>
                </a:solidFill>
                <a:effectLst/>
              </a:rPr>
              <a:t>ntro il 2030 un miliardo di persone</a:t>
            </a:r>
            <a:r>
              <a:rPr lang="it-IT" sz="3200" i="0" dirty="0" smtClean="0">
                <a:solidFill>
                  <a:srgbClr val="000000"/>
                </a:solidFill>
                <a:effectLst/>
              </a:rPr>
              <a:t> – </a:t>
            </a:r>
            <a:r>
              <a:rPr lang="it-IT" sz="3200" b="1" i="0" dirty="0" smtClean="0">
                <a:solidFill>
                  <a:srgbClr val="000000"/>
                </a:solidFill>
                <a:effectLst/>
              </a:rPr>
              <a:t>una su otto</a:t>
            </a:r>
            <a:r>
              <a:rPr lang="it-IT" sz="3200" i="0" dirty="0" smtClean="0">
                <a:solidFill>
                  <a:srgbClr val="000000"/>
                </a:solidFill>
                <a:effectLst/>
              </a:rPr>
              <a:t> –</a:t>
            </a:r>
            <a:r>
              <a:rPr lang="it-IT" sz="3200" b="1" i="0" dirty="0" smtClean="0">
                <a:solidFill>
                  <a:srgbClr val="000000"/>
                </a:solidFill>
                <a:effectLst/>
              </a:rPr>
              <a:t>avrà almeno 65 anni</a:t>
            </a:r>
            <a:r>
              <a:rPr lang="it-IT" sz="3200" i="0" dirty="0" smtClean="0">
                <a:solidFill>
                  <a:srgbClr val="000000"/>
                </a:solidFill>
                <a:effectLst/>
              </a:rPr>
              <a:t>; 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it-IT" sz="3200" b="1" dirty="0" smtClean="0">
                <a:solidFill>
                  <a:srgbClr val="000000"/>
                </a:solidFill>
              </a:rPr>
              <a:t>e</a:t>
            </a:r>
            <a:r>
              <a:rPr lang="it-IT" sz="3200" b="1" i="0" dirty="0" smtClean="0">
                <a:solidFill>
                  <a:srgbClr val="000000"/>
                </a:solidFill>
                <a:effectLst/>
              </a:rPr>
              <a:t>ntro il 2050 quasi due terzi della popolazione mondiale risiederanno in aree urbane</a:t>
            </a:r>
            <a:r>
              <a:rPr lang="it-IT" sz="3200" i="0" dirty="0" smtClean="0">
                <a:solidFill>
                  <a:srgbClr val="000000"/>
                </a:solidFill>
                <a:effectLst/>
              </a:rPr>
              <a:t>. </a:t>
            </a:r>
          </a:p>
          <a:p>
            <a:pPr algn="just"/>
            <a:r>
              <a:rPr lang="it-IT" sz="3200" i="0" dirty="0" smtClean="0">
                <a:solidFill>
                  <a:srgbClr val="000000"/>
                </a:solidFill>
                <a:effectLst/>
              </a:rPr>
              <a:t>“</a:t>
            </a:r>
            <a:r>
              <a:rPr lang="it-IT" sz="3200" i="0" u="sng" dirty="0" smtClean="0">
                <a:solidFill>
                  <a:srgbClr val="000000"/>
                </a:solidFill>
                <a:effectLst/>
              </a:rPr>
              <a:t>Prima di allora </a:t>
            </a:r>
            <a:r>
              <a:rPr lang="it-IT" sz="3200" u="sng" dirty="0" smtClean="0"/>
              <a:t>sarà </a:t>
            </a:r>
            <a:r>
              <a:rPr lang="it-IT" sz="3200" u="sng" dirty="0"/>
              <a:t>necessario pensare in modo innovativo a come creare città a misura di anziano</a:t>
            </a:r>
            <a:r>
              <a:rPr lang="it-IT" sz="3200" dirty="0"/>
              <a:t>”</a:t>
            </a:r>
          </a:p>
        </p:txBody>
      </p:sp>
      <p:sp>
        <p:nvSpPr>
          <p:cNvPr id="3" name="Rettangolo 2"/>
          <p:cNvSpPr/>
          <p:nvPr/>
        </p:nvSpPr>
        <p:spPr>
          <a:xfrm>
            <a:off x="99856" y="395117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3200" b="1" i="0" dirty="0" smtClean="0">
                <a:solidFill>
                  <a:srgbClr val="000000"/>
                </a:solidFill>
                <a:effectLst/>
              </a:rPr>
              <a:t>Invecchiamento della popolazione nei Paesi industrializzati: </a:t>
            </a:r>
          </a:p>
          <a:p>
            <a:pPr algn="ctr" fontAlgn="base"/>
            <a:r>
              <a:rPr lang="it-IT" sz="3200" b="1" i="1" dirty="0">
                <a:solidFill>
                  <a:srgbClr val="000000"/>
                </a:solidFill>
              </a:rPr>
              <a:t>Q</a:t>
            </a:r>
            <a:r>
              <a:rPr lang="it-IT" sz="3200" b="1" i="1" dirty="0" smtClean="0">
                <a:solidFill>
                  <a:srgbClr val="000000"/>
                </a:solidFill>
                <a:effectLst/>
              </a:rPr>
              <a:t>uali città per il futuro</a:t>
            </a:r>
            <a:endParaRPr lang="it-IT" sz="3200" b="1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Line 100"/>
          <p:cNvSpPr>
            <a:spLocks noChangeShapeType="1"/>
          </p:cNvSpPr>
          <p:nvPr/>
        </p:nvSpPr>
        <p:spPr bwMode="auto">
          <a:xfrm>
            <a:off x="1162631" y="1639883"/>
            <a:ext cx="97726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023652" y="6344428"/>
            <a:ext cx="4770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rgbClr val="000000"/>
                </a:solidFill>
              </a:rPr>
              <a:t>da</a:t>
            </a:r>
            <a:r>
              <a:rPr lang="it-IT" sz="1600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it-IT" sz="1600" i="1" dirty="0" err="1" smtClean="0">
                <a:solidFill>
                  <a:srgbClr val="000000"/>
                </a:solidFill>
                <a:effectLst/>
              </a:rPr>
              <a:t>McGraw</a:t>
            </a:r>
            <a:r>
              <a:rPr lang="it-IT" sz="1600" i="1" dirty="0" smtClean="0">
                <a:solidFill>
                  <a:srgbClr val="000000"/>
                </a:solidFill>
                <a:effectLst/>
              </a:rPr>
              <a:t> Hill Financial Global </a:t>
            </a:r>
            <a:r>
              <a:rPr lang="it-IT" sz="1600" i="1" dirty="0" err="1" smtClean="0">
                <a:solidFill>
                  <a:srgbClr val="000000"/>
                </a:solidFill>
                <a:effectLst/>
              </a:rPr>
              <a:t>Institute</a:t>
            </a:r>
            <a:r>
              <a:rPr lang="it-IT" sz="1600" i="1" dirty="0" smtClean="0">
                <a:solidFill>
                  <a:srgbClr val="000000"/>
                </a:solidFill>
                <a:effectLst/>
              </a:rPr>
              <a:t> (MHFI), 2016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10032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560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L</a:t>
            </a:r>
            <a:r>
              <a:rPr lang="it-IT" sz="3200" b="1" dirty="0" smtClean="0"/>
              <a:t>inee </a:t>
            </a:r>
            <a:r>
              <a:rPr lang="it-IT" sz="3200" b="1" dirty="0"/>
              <a:t>guida principali</a:t>
            </a:r>
            <a:r>
              <a:rPr lang="it-IT" sz="3200" dirty="0"/>
              <a:t> </a:t>
            </a:r>
            <a:r>
              <a:rPr lang="it-IT" sz="3200" b="1" dirty="0" smtClean="0"/>
              <a:t>per </a:t>
            </a:r>
            <a:r>
              <a:rPr lang="it-IT" sz="3200" b="1" dirty="0"/>
              <a:t>lo sviluppo della città del </a:t>
            </a:r>
            <a:r>
              <a:rPr lang="it-IT" sz="3200" b="1" dirty="0" smtClean="0"/>
              <a:t>futuro</a:t>
            </a:r>
            <a:endParaRPr lang="it-IT" sz="3200" b="1" dirty="0"/>
          </a:p>
        </p:txBody>
      </p:sp>
      <p:sp>
        <p:nvSpPr>
          <p:cNvPr id="3" name="Line 100"/>
          <p:cNvSpPr>
            <a:spLocks noChangeShapeType="1"/>
          </p:cNvSpPr>
          <p:nvPr/>
        </p:nvSpPr>
        <p:spPr bwMode="auto">
          <a:xfrm>
            <a:off x="1334908" y="1149553"/>
            <a:ext cx="97726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88504" y="1398728"/>
            <a:ext cx="106149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§"/>
            </a:pPr>
            <a:r>
              <a:rPr lang="it-IT" sz="2800" b="1" dirty="0" smtClean="0">
                <a:solidFill>
                  <a:srgbClr val="000000"/>
                </a:solidFill>
              </a:rPr>
              <a:t>L</a:t>
            </a:r>
            <a:r>
              <a:rPr lang="it-IT" sz="2800" b="1" i="0" dirty="0" smtClean="0">
                <a:solidFill>
                  <a:srgbClr val="000000"/>
                </a:solidFill>
                <a:effectLst/>
              </a:rPr>
              <a:t>a città del futuro dovrà dotarsi di infrastrutture e collegamenti per il trasposto pubblico</a:t>
            </a:r>
            <a:r>
              <a:rPr lang="it-IT" sz="2800" i="0" dirty="0" smtClean="0">
                <a:solidFill>
                  <a:srgbClr val="000000"/>
                </a:solidFill>
                <a:effectLst/>
              </a:rPr>
              <a:t> che vadano incontro ai bisogni dei cittadini di tutte le età.</a:t>
            </a:r>
            <a:endParaRPr lang="it-IT" sz="2800" dirty="0"/>
          </a:p>
          <a:p>
            <a:pPr marL="457200" indent="-457200" algn="just">
              <a:buFont typeface="Wingdings" charset="2"/>
              <a:buChar char="§"/>
            </a:pPr>
            <a:r>
              <a:rPr lang="it-IT" sz="2800" b="1" dirty="0">
                <a:solidFill>
                  <a:srgbClr val="000000"/>
                </a:solidFill>
              </a:rPr>
              <a:t>L</a:t>
            </a:r>
            <a:r>
              <a:rPr lang="it-IT" sz="2800" b="1" i="0" dirty="0" smtClean="0">
                <a:solidFill>
                  <a:srgbClr val="000000"/>
                </a:solidFill>
                <a:effectLst/>
              </a:rPr>
              <a:t>e città dovrebbero predisporre nuove opzioni abitative</a:t>
            </a:r>
            <a:r>
              <a:rPr lang="it-IT" sz="2800" i="0" dirty="0" smtClean="0">
                <a:solidFill>
                  <a:srgbClr val="000000"/>
                </a:solidFill>
                <a:effectLst/>
              </a:rPr>
              <a:t>, per consentire ai cittadini di “</a:t>
            </a:r>
            <a:r>
              <a:rPr lang="it-IT" sz="2800" b="1" i="0" dirty="0" smtClean="0">
                <a:solidFill>
                  <a:srgbClr val="000000"/>
                </a:solidFill>
                <a:effectLst/>
              </a:rPr>
              <a:t>invecchiare sul posto</a:t>
            </a:r>
            <a:r>
              <a:rPr lang="it-IT" sz="2800" i="0" dirty="0" smtClean="0">
                <a:solidFill>
                  <a:srgbClr val="000000"/>
                </a:solidFill>
                <a:effectLst/>
              </a:rPr>
              <a:t>”.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it-IT" sz="2800" b="1" dirty="0">
                <a:solidFill>
                  <a:srgbClr val="000000"/>
                </a:solidFill>
              </a:rPr>
              <a:t>O</a:t>
            </a:r>
            <a:r>
              <a:rPr lang="it-IT" sz="2800" b="1" i="0" dirty="0" smtClean="0">
                <a:solidFill>
                  <a:srgbClr val="000000"/>
                </a:solidFill>
                <a:effectLst/>
              </a:rPr>
              <a:t>gni città dovrebbe prevedere l’accesso a piani sanitari locali dotati di tecnologie mediche innovative per gli anziani</a:t>
            </a:r>
            <a:r>
              <a:rPr lang="it-IT" sz="2800" i="0" dirty="0" smtClean="0">
                <a:solidFill>
                  <a:srgbClr val="000000"/>
                </a:solidFill>
                <a:effectLst/>
              </a:rPr>
              <a:t>.</a:t>
            </a:r>
            <a:endParaRPr lang="it-IT" sz="2800" dirty="0"/>
          </a:p>
          <a:p>
            <a:pPr marL="457200" indent="-457200" algn="just">
              <a:buFont typeface="Wingdings" charset="2"/>
              <a:buChar char="§"/>
            </a:pPr>
            <a:r>
              <a:rPr lang="it-IT" sz="2800" b="1" dirty="0">
                <a:solidFill>
                  <a:srgbClr val="000000"/>
                </a:solidFill>
              </a:rPr>
              <a:t>L</a:t>
            </a:r>
            <a:r>
              <a:rPr lang="it-IT" sz="2800" b="1" i="0" dirty="0" smtClean="0">
                <a:solidFill>
                  <a:srgbClr val="000000"/>
                </a:solidFill>
                <a:effectLst/>
              </a:rPr>
              <a:t>a città del futuro dovrebbe offrire diverse opportunità per continuare a lavorare, studiare e svolgere attività artistiche e ricreative, a tutte le età</a:t>
            </a:r>
            <a:r>
              <a:rPr lang="it-IT" sz="2800" i="0" dirty="0" smtClean="0">
                <a:solidFill>
                  <a:srgbClr val="000000"/>
                </a:solidFill>
                <a:effectLst/>
              </a:rPr>
              <a:t>.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8198908" y="6298282"/>
            <a:ext cx="3449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0" i="1" dirty="0" smtClean="0">
                <a:solidFill>
                  <a:srgbClr val="000000"/>
                </a:solidFill>
                <a:effectLst/>
              </a:rPr>
              <a:t>MHFI &amp; Global </a:t>
            </a:r>
            <a:r>
              <a:rPr lang="it-IT" sz="1600" b="0" i="1" dirty="0" err="1" smtClean="0">
                <a:solidFill>
                  <a:srgbClr val="000000"/>
                </a:solidFill>
                <a:effectLst/>
              </a:rPr>
              <a:t>Coalition</a:t>
            </a:r>
            <a:r>
              <a:rPr lang="it-IT" sz="1600" b="0" i="1" dirty="0" smtClean="0">
                <a:solidFill>
                  <a:srgbClr val="000000"/>
                </a:solidFill>
                <a:effectLst/>
              </a:rPr>
              <a:t> of </a:t>
            </a:r>
            <a:r>
              <a:rPr lang="it-IT" sz="1600" b="0" i="1" dirty="0" err="1" smtClean="0">
                <a:solidFill>
                  <a:srgbClr val="000000"/>
                </a:solidFill>
                <a:effectLst/>
              </a:rPr>
              <a:t>Aging</a:t>
            </a:r>
            <a:r>
              <a:rPr lang="it-IT" sz="1600" b="0" i="1" dirty="0" smtClean="0">
                <a:solidFill>
                  <a:srgbClr val="000000"/>
                </a:solidFill>
                <a:effectLst/>
              </a:rPr>
              <a:t>, 2016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10307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4616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0" smtClean="0">
                <a:solidFill>
                  <a:srgbClr val="000000"/>
                </a:solidFill>
                <a:effectLst/>
              </a:rPr>
              <a:t>Primi passi verso il futuro</a:t>
            </a:r>
            <a:endParaRPr lang="it-IT" sz="3200"/>
          </a:p>
        </p:txBody>
      </p:sp>
      <p:sp>
        <p:nvSpPr>
          <p:cNvPr id="3" name="Rettangolo 2"/>
          <p:cNvSpPr/>
          <p:nvPr/>
        </p:nvSpPr>
        <p:spPr>
          <a:xfrm>
            <a:off x="735495" y="1087934"/>
            <a:ext cx="107210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000000"/>
                </a:solidFill>
              </a:rPr>
              <a:t>I</a:t>
            </a:r>
            <a:r>
              <a:rPr lang="it-IT" sz="2800" b="1" i="0" dirty="0" smtClean="0">
                <a:solidFill>
                  <a:srgbClr val="000000"/>
                </a:solidFill>
                <a:effectLst/>
              </a:rPr>
              <a:t>n Asia e in Europa si riscontra una maggiore consapevolezza sul tema dell’invecchiamento della popolazione urbana</a:t>
            </a:r>
            <a:r>
              <a:rPr lang="it-IT" sz="2800" b="0" i="0" dirty="0" smtClean="0">
                <a:solidFill>
                  <a:srgbClr val="000000"/>
                </a:solidFill>
                <a:effectLst/>
              </a:rPr>
              <a:t> che ha portato allo sviluppo di alcune innovazioni ingegnose. </a:t>
            </a:r>
          </a:p>
          <a:p>
            <a:pPr algn="just"/>
            <a:r>
              <a:rPr lang="it-IT" sz="2800" b="0" i="0" dirty="0" smtClean="0">
                <a:solidFill>
                  <a:srgbClr val="000000"/>
                </a:solidFill>
                <a:effectLst/>
              </a:rPr>
              <a:t>A testimonianza vengono citate le iniziative dei Comuni di </a:t>
            </a:r>
            <a:r>
              <a:rPr lang="it-IT" sz="2800" b="1" i="0" dirty="0" err="1" smtClean="0">
                <a:solidFill>
                  <a:srgbClr val="000000"/>
                </a:solidFill>
                <a:effectLst/>
              </a:rPr>
              <a:t>Akita</a:t>
            </a:r>
            <a:r>
              <a:rPr lang="it-IT" sz="2800" b="1" i="0" dirty="0" smtClean="0">
                <a:solidFill>
                  <a:srgbClr val="000000"/>
                </a:solidFill>
                <a:effectLst/>
              </a:rPr>
              <a:t> (Giappone) e Bolzano (Italia)</a:t>
            </a:r>
            <a:r>
              <a:rPr lang="it-IT" sz="2800" b="0" i="0" dirty="0" smtClean="0">
                <a:solidFill>
                  <a:srgbClr val="000000"/>
                </a:solidFill>
                <a:effectLst/>
              </a:rPr>
              <a:t>. </a:t>
            </a:r>
          </a:p>
          <a:p>
            <a:pPr algn="just"/>
            <a:r>
              <a:rPr lang="it-IT" sz="2800" b="0" i="0" dirty="0" smtClean="0">
                <a:solidFill>
                  <a:srgbClr val="000000"/>
                </a:solidFill>
                <a:effectLst/>
              </a:rPr>
              <a:t>Ad </a:t>
            </a:r>
            <a:r>
              <a:rPr lang="it-IT" sz="2800" b="1" i="0" dirty="0" err="1" smtClean="0">
                <a:solidFill>
                  <a:srgbClr val="000000"/>
                </a:solidFill>
                <a:effectLst/>
              </a:rPr>
              <a:t>Akita</a:t>
            </a:r>
            <a:r>
              <a:rPr lang="it-IT" sz="2800" b="0" i="0" dirty="0" smtClean="0">
                <a:solidFill>
                  <a:srgbClr val="000000"/>
                </a:solidFill>
                <a:effectLst/>
              </a:rPr>
              <a:t>, per esempio, sono stati installati marciapiedi dotati di sistemi per lo scioglimento della neve e percorsi pedonali adatti a tutte le stagioni: nel 2012 hanno favorito la riduzione delle cadute e degli infortuni degli anziani causati dal tempo. </a:t>
            </a:r>
          </a:p>
          <a:p>
            <a:pPr algn="just"/>
            <a:r>
              <a:rPr lang="it-IT" sz="2800" dirty="0" smtClean="0">
                <a:solidFill>
                  <a:srgbClr val="000000"/>
                </a:solidFill>
              </a:rPr>
              <a:t>A </a:t>
            </a:r>
            <a:r>
              <a:rPr lang="it-IT" sz="2800" b="1" i="0" dirty="0" smtClean="0">
                <a:solidFill>
                  <a:srgbClr val="000000"/>
                </a:solidFill>
                <a:effectLst/>
              </a:rPr>
              <a:t>Bolzano con la collaborazione dell’IBM è stato creato il programma “Living </a:t>
            </a:r>
            <a:r>
              <a:rPr lang="it-IT" sz="2800" b="1" i="0" dirty="0" err="1" smtClean="0">
                <a:solidFill>
                  <a:srgbClr val="000000"/>
                </a:solidFill>
                <a:effectLst/>
              </a:rPr>
              <a:t>Safe</a:t>
            </a:r>
            <a:r>
              <a:rPr lang="it-IT" sz="2800" b="1" i="0" dirty="0" smtClean="0">
                <a:solidFill>
                  <a:srgbClr val="000000"/>
                </a:solidFill>
                <a:effectLst/>
              </a:rPr>
              <a:t>”</a:t>
            </a:r>
            <a:r>
              <a:rPr lang="it-IT" sz="2800" b="0" i="0" dirty="0" smtClean="0">
                <a:solidFill>
                  <a:srgbClr val="000000"/>
                </a:solidFill>
                <a:effectLst/>
              </a:rPr>
              <a:t>, che raccoglie dati da sensori per sviluppare strategie per aumentare la sicurezza e l’indipendenza degli anziani (una sorta di “big data” per anziani).</a:t>
            </a:r>
            <a:endParaRPr lang="it-IT" sz="2800" dirty="0"/>
          </a:p>
        </p:txBody>
      </p:sp>
      <p:sp>
        <p:nvSpPr>
          <p:cNvPr id="4" name="Line 100"/>
          <p:cNvSpPr>
            <a:spLocks noChangeShapeType="1"/>
          </p:cNvSpPr>
          <p:nvPr/>
        </p:nvSpPr>
        <p:spPr bwMode="auto">
          <a:xfrm>
            <a:off x="1321657" y="980922"/>
            <a:ext cx="97726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8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0087" y="1251830"/>
            <a:ext cx="111583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000000"/>
                </a:solidFill>
              </a:rPr>
              <a:t>P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ossiamo aspettarci che le città del futuro abbiano: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i="0" dirty="0" smtClean="0">
                <a:solidFill>
                  <a:srgbClr val="000000"/>
                </a:solidFill>
                <a:effectLst/>
              </a:rPr>
              <a:t>nuovi mezzi di trasporto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 che portino i cittadini anziani </a:t>
            </a:r>
            <a:r>
              <a:rPr lang="it-IT" sz="2400" b="0" i="1" dirty="0" smtClean="0">
                <a:solidFill>
                  <a:srgbClr val="000000"/>
                </a:solidFill>
                <a:effectLst/>
              </a:rPr>
              <a:t>(la maggior parte dei quali non guida più) 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dove hanno bisogno di andare; 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i="0" dirty="0" smtClean="0">
                <a:solidFill>
                  <a:srgbClr val="000000"/>
                </a:solidFill>
                <a:effectLst/>
              </a:rPr>
              <a:t>nuove aree residenziali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 che permettano di invecchiare in città, con l’aiuto della tecnologia; 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i="0" dirty="0" smtClean="0">
                <a:solidFill>
                  <a:srgbClr val="000000"/>
                </a:solidFill>
                <a:effectLst/>
              </a:rPr>
              <a:t>innovazioni mediche 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che rispondano alle necessità degli anziani; 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it-IT" sz="2400" b="1" i="0" dirty="0" smtClean="0">
                <a:solidFill>
                  <a:srgbClr val="000000"/>
                </a:solidFill>
                <a:effectLst/>
              </a:rPr>
              <a:t>nuove opportunità di lavoro e svago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 che non siano orientate solo ai cittadini più giovani e al passo coi tempi. </a:t>
            </a:r>
          </a:p>
          <a:p>
            <a:pPr algn="just"/>
            <a:r>
              <a:rPr lang="it-IT" sz="2400" b="0" i="0" dirty="0" smtClean="0">
                <a:solidFill>
                  <a:srgbClr val="000000"/>
                </a:solidFill>
                <a:effectLst/>
              </a:rPr>
              <a:t>Verso la fine del suo rapporto, il </a:t>
            </a:r>
            <a:r>
              <a:rPr lang="it-IT" sz="2400" b="0" i="0" dirty="0" err="1" smtClean="0">
                <a:solidFill>
                  <a:srgbClr val="000000"/>
                </a:solidFill>
                <a:effectLst/>
              </a:rPr>
              <a:t>McGraw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 Hill Financial Global </a:t>
            </a:r>
            <a:r>
              <a:rPr lang="it-IT" sz="2400" b="0" i="0" dirty="0" err="1" smtClean="0">
                <a:solidFill>
                  <a:srgbClr val="000000"/>
                </a:solidFill>
                <a:effectLst/>
              </a:rPr>
              <a:t>Institute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, segnala alcune località emergenti – </a:t>
            </a:r>
            <a:r>
              <a:rPr lang="it-IT" sz="2400" b="1" i="0" dirty="0" smtClean="0">
                <a:solidFill>
                  <a:srgbClr val="000000"/>
                </a:solidFill>
                <a:effectLst/>
              </a:rPr>
              <a:t>Newcastle in Inghilterra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it-IT" sz="2400" b="1" i="0" dirty="0" smtClean="0">
                <a:solidFill>
                  <a:srgbClr val="000000"/>
                </a:solidFill>
                <a:effectLst/>
              </a:rPr>
              <a:t>Canberra in Australia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it-IT" sz="2400" b="1" i="0" dirty="0" smtClean="0">
                <a:solidFill>
                  <a:srgbClr val="000000"/>
                </a:solidFill>
                <a:effectLst/>
              </a:rPr>
              <a:t>i Paesi Baschi in Spagna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 e </a:t>
            </a:r>
            <a:r>
              <a:rPr lang="it-IT" sz="2400" b="1" i="0" dirty="0" smtClean="0">
                <a:solidFill>
                  <a:srgbClr val="000000"/>
                </a:solidFill>
                <a:effectLst/>
              </a:rPr>
              <a:t>La Plata in Argentina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 – che </a:t>
            </a:r>
            <a:r>
              <a:rPr lang="it-IT" sz="2400" b="1" i="0" dirty="0" smtClean="0">
                <a:solidFill>
                  <a:srgbClr val="000000"/>
                </a:solidFill>
                <a:effectLst/>
              </a:rPr>
              <a:t>si sono dimostrate all’avanguardia nella trasformazione in città a misura di anziano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. Questi luoghi si uniscono a </a:t>
            </a:r>
            <a:r>
              <a:rPr lang="it-IT" sz="2400" b="1" i="0" dirty="0" smtClean="0">
                <a:solidFill>
                  <a:srgbClr val="000000"/>
                </a:solidFill>
                <a:effectLst/>
              </a:rPr>
              <a:t>Seul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it-IT" sz="2400" b="1" i="0" dirty="0" smtClean="0">
                <a:solidFill>
                  <a:srgbClr val="000000"/>
                </a:solidFill>
                <a:effectLst/>
              </a:rPr>
              <a:t>New York 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e </a:t>
            </a:r>
            <a:r>
              <a:rPr lang="it-IT" sz="2400" b="1" i="0" dirty="0" smtClean="0">
                <a:solidFill>
                  <a:srgbClr val="000000"/>
                </a:solidFill>
                <a:effectLst/>
              </a:rPr>
              <a:t>Hong Kong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, nel gruppo di </a:t>
            </a:r>
            <a:r>
              <a:rPr lang="it-IT" sz="2400" b="1" i="0" dirty="0" smtClean="0">
                <a:solidFill>
                  <a:srgbClr val="000000"/>
                </a:solidFill>
                <a:effectLst/>
              </a:rPr>
              <a:t>aree metropolitane urbane che si stanno preparando a un futuro più ottimista anche per le persone anziane</a:t>
            </a:r>
            <a:r>
              <a:rPr lang="it-IT" sz="2400" b="0" i="0" dirty="0" smtClean="0">
                <a:solidFill>
                  <a:srgbClr val="000000"/>
                </a:solidFill>
                <a:effectLst/>
              </a:rPr>
              <a:t>.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5206201" y="6400509"/>
            <a:ext cx="6641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0" i="1" dirty="0" smtClean="0">
                <a:solidFill>
                  <a:srgbClr val="000000"/>
                </a:solidFill>
                <a:effectLst/>
              </a:rPr>
              <a:t>Da Washington Post, tradotto e riportato sul giornale online Il Post 26.01.2016</a:t>
            </a:r>
            <a:endParaRPr lang="it-IT" sz="16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2374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Aspettative per le Città del futuro</a:t>
            </a:r>
          </a:p>
          <a:p>
            <a:pPr algn="ctr"/>
            <a:r>
              <a:rPr lang="it-IT" sz="2400" b="1" i="1" dirty="0" smtClean="0"/>
              <a:t>Report of the </a:t>
            </a:r>
            <a:r>
              <a:rPr lang="it-IT" sz="2400" b="1" i="1" dirty="0" err="1" smtClean="0"/>
              <a:t>McGraw</a:t>
            </a:r>
            <a:r>
              <a:rPr lang="it-IT" sz="2400" b="1" i="1" dirty="0" smtClean="0"/>
              <a:t> Hill Financial Global </a:t>
            </a:r>
            <a:r>
              <a:rPr lang="it-IT" sz="2400" b="1" i="1" dirty="0" err="1" smtClean="0"/>
              <a:t>Institute</a:t>
            </a:r>
            <a:endParaRPr lang="it-IT" sz="2400" b="1" i="1" dirty="0" smtClean="0"/>
          </a:p>
          <a:p>
            <a:pPr algn="ctr"/>
            <a:endParaRPr lang="it-IT" sz="3200" b="1" dirty="0"/>
          </a:p>
        </p:txBody>
      </p:sp>
      <p:sp>
        <p:nvSpPr>
          <p:cNvPr id="9" name="Line 100"/>
          <p:cNvSpPr>
            <a:spLocks noChangeShapeType="1"/>
          </p:cNvSpPr>
          <p:nvPr/>
        </p:nvSpPr>
        <p:spPr bwMode="auto">
          <a:xfrm>
            <a:off x="1222927" y="1147538"/>
            <a:ext cx="97726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0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697</Words>
  <Application>Microsoft Macintosh PowerPoint</Application>
  <PresentationFormat>Widescreen</PresentationFormat>
  <Paragraphs>103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Mangal</vt:lpstr>
      <vt:lpstr>Times New Roman</vt:lpstr>
      <vt:lpstr>Wingdings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Rengo Franco</dc:creator>
  <cp:lastModifiedBy>Rengo Franco</cp:lastModifiedBy>
  <cp:revision>28</cp:revision>
  <dcterms:created xsi:type="dcterms:W3CDTF">2022-12-27T17:49:05Z</dcterms:created>
  <dcterms:modified xsi:type="dcterms:W3CDTF">2023-01-20T10:06:15Z</dcterms:modified>
</cp:coreProperties>
</file>